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20"/>
  </p:notesMasterIdLst>
  <p:handoutMasterIdLst>
    <p:handoutMasterId r:id="rId21"/>
  </p:handoutMasterIdLst>
  <p:sldIdLst>
    <p:sldId id="263" r:id="rId2"/>
    <p:sldId id="338" r:id="rId3"/>
    <p:sldId id="358" r:id="rId4"/>
    <p:sldId id="356" r:id="rId5"/>
    <p:sldId id="362" r:id="rId6"/>
    <p:sldId id="363" r:id="rId7"/>
    <p:sldId id="359" r:id="rId8"/>
    <p:sldId id="354" r:id="rId9"/>
    <p:sldId id="360" r:id="rId10"/>
    <p:sldId id="355" r:id="rId11"/>
    <p:sldId id="353" r:id="rId12"/>
    <p:sldId id="365" r:id="rId13"/>
    <p:sldId id="366" r:id="rId14"/>
    <p:sldId id="370" r:id="rId15"/>
    <p:sldId id="369" r:id="rId16"/>
    <p:sldId id="371" r:id="rId17"/>
    <p:sldId id="368" r:id="rId18"/>
    <p:sldId id="361" r:id="rId19"/>
  </p:sldIdLst>
  <p:sldSz cx="9144000" cy="6858000" type="screen4x3"/>
  <p:notesSz cx="70104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 Piazza" initials="TP" lastIdx="2" clrIdx="0">
    <p:extLst>
      <p:ext uri="{19B8F6BF-5375-455C-9EA6-DF929625EA0E}">
        <p15:presenceInfo xmlns:p15="http://schemas.microsoft.com/office/powerpoint/2012/main" userId="S-1-5-21-4060241145-1665654607-1753785296-31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A8"/>
    <a:srgbClr val="009E14"/>
    <a:srgbClr val="3F76AA"/>
    <a:srgbClr val="008610"/>
    <a:srgbClr val="112480"/>
    <a:srgbClr val="880002"/>
    <a:srgbClr val="003399"/>
    <a:srgbClr val="B2B2B2"/>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8" autoAdjust="0"/>
    <p:restoredTop sz="86043" autoAdjust="0"/>
  </p:normalViewPr>
  <p:slideViewPr>
    <p:cSldViewPr>
      <p:cViewPr varScale="1">
        <p:scale>
          <a:sx n="59" d="100"/>
          <a:sy n="59" d="100"/>
        </p:scale>
        <p:origin x="1651"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a:defRPr sz="1200"/>
            </a:lvl1pPr>
          </a:lstStyle>
          <a:p>
            <a:fld id="{664F5A5A-8FCE-3A47-B37D-0D4B773D59FB}" type="datetimeFigureOut">
              <a:rPr lang="en-US" smtClean="0"/>
              <a:t>10/26/2017</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a:defRPr sz="1200"/>
            </a:lvl1pPr>
          </a:lstStyle>
          <a:p>
            <a:fld id="{16F5E715-FAFA-1E40-AF09-359D41FAE197}" type="slidenum">
              <a:rPr lang="en-US" smtClean="0"/>
              <a:t>‹#›</a:t>
            </a:fld>
            <a:endParaRPr lang="en-US" dirty="0"/>
          </a:p>
        </p:txBody>
      </p:sp>
    </p:spTree>
    <p:extLst>
      <p:ext uri="{BB962C8B-B14F-4D97-AF65-F5344CB8AC3E}">
        <p14:creationId xmlns:p14="http://schemas.microsoft.com/office/powerpoint/2010/main" val="35797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B7F8A3F8-8B6A-4FC4-9432-80C344BB0980}" type="datetimeFigureOut">
              <a:rPr lang="en-US" smtClean="0"/>
              <a:t>10/26/2017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E6A8DDCA-6036-47B8-A7CA-EA9F3D83B41B}" type="slidenum">
              <a:rPr lang="en-US" smtClean="0"/>
              <a:t>‹#›</a:t>
            </a:fld>
            <a:endParaRPr lang="en-US" dirty="0"/>
          </a:p>
        </p:txBody>
      </p:sp>
    </p:spTree>
    <p:extLst>
      <p:ext uri="{BB962C8B-B14F-4D97-AF65-F5344CB8AC3E}">
        <p14:creationId xmlns:p14="http://schemas.microsoft.com/office/powerpoint/2010/main" val="232378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a:t>
            </a:fld>
            <a:endParaRPr lang="en-US" dirty="0"/>
          </a:p>
        </p:txBody>
      </p:sp>
    </p:spTree>
    <p:extLst>
      <p:ext uri="{BB962C8B-B14F-4D97-AF65-F5344CB8AC3E}">
        <p14:creationId xmlns:p14="http://schemas.microsoft.com/office/powerpoint/2010/main" val="297143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will require all transfer work to be articulated so to know if the transfer grade is to receive the additional weighting.</a:t>
            </a:r>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2</a:t>
            </a:fld>
            <a:endParaRPr lang="en-US" dirty="0"/>
          </a:p>
        </p:txBody>
      </p:sp>
    </p:spTree>
    <p:extLst>
      <p:ext uri="{BB962C8B-B14F-4D97-AF65-F5344CB8AC3E}">
        <p14:creationId xmlns:p14="http://schemas.microsoft.com/office/powerpoint/2010/main" val="1970265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3</a:t>
            </a:fld>
            <a:endParaRPr lang="en-US" dirty="0"/>
          </a:p>
        </p:txBody>
      </p:sp>
    </p:spTree>
    <p:extLst>
      <p:ext uri="{BB962C8B-B14F-4D97-AF65-F5344CB8AC3E}">
        <p14:creationId xmlns:p14="http://schemas.microsoft.com/office/powerpoint/2010/main" val="227819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 best practice to add attributes to the schools course section search</a:t>
            </a:r>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4</a:t>
            </a:fld>
            <a:endParaRPr lang="en-US" dirty="0"/>
          </a:p>
        </p:txBody>
      </p:sp>
    </p:spTree>
    <p:extLst>
      <p:ext uri="{BB962C8B-B14F-4D97-AF65-F5344CB8AC3E}">
        <p14:creationId xmlns:p14="http://schemas.microsoft.com/office/powerpoint/2010/main" val="2144900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 Practice</a:t>
            </a:r>
            <a:r>
              <a:rPr lang="en-US" baseline="0" dirty="0" smtClean="0"/>
              <a:t> Reworked and Set to Schools in July 2017</a:t>
            </a:r>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10</a:t>
            </a:fld>
            <a:endParaRPr lang="en-US" dirty="0"/>
          </a:p>
        </p:txBody>
      </p:sp>
    </p:spTree>
    <p:extLst>
      <p:ext uri="{BB962C8B-B14F-4D97-AF65-F5344CB8AC3E}">
        <p14:creationId xmlns:p14="http://schemas.microsoft.com/office/powerpoint/2010/main" val="334053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challenges with Devry and maybe Mercer.   Also, SCAD and GGC FICE numbers do not match GSFC’s OPEDID</a:t>
            </a:r>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11</a:t>
            </a:fld>
            <a:endParaRPr lang="en-US" dirty="0"/>
          </a:p>
        </p:txBody>
      </p:sp>
    </p:spTree>
    <p:extLst>
      <p:ext uri="{BB962C8B-B14F-4D97-AF65-F5344CB8AC3E}">
        <p14:creationId xmlns:p14="http://schemas.microsoft.com/office/powerpoint/2010/main" val="489341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8DDCA-6036-47B8-A7CA-EA9F3D83B41B}" type="slidenum">
              <a:rPr lang="en-US" smtClean="0"/>
              <a:t>18</a:t>
            </a:fld>
            <a:endParaRPr lang="en-US" dirty="0"/>
          </a:p>
        </p:txBody>
      </p:sp>
    </p:spTree>
    <p:extLst>
      <p:ext uri="{BB962C8B-B14F-4D97-AF65-F5344CB8AC3E}">
        <p14:creationId xmlns:p14="http://schemas.microsoft.com/office/powerpoint/2010/main" val="1310720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Ref idx="1003">
        <a:schemeClr val="bg1"/>
      </p:bgRef>
    </p:bg>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76200" y="2597219"/>
            <a:ext cx="8991600" cy="4178162"/>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200" y="76201"/>
            <a:ext cx="3352800" cy="2438400"/>
          </a:xfrm>
          <a:prstGeom prst="rect">
            <a:avLst/>
          </a:prstGeom>
        </p:spPr>
      </p:pic>
      <p:pic>
        <p:nvPicPr>
          <p:cNvPr id="13" name="Picture 12"/>
          <p:cNvPicPr>
            <a:picLocks noChangeAspect="1"/>
          </p:cNvPicPr>
          <p:nvPr userDrawn="1"/>
        </p:nvPicPr>
        <p:blipFill>
          <a:blip r:embed="rId4" cstate="print">
            <a:alphaModFix amt="68000"/>
            <a:extLst>
              <a:ext uri="{28A0092B-C50C-407E-A947-70E740481C1C}">
                <a14:useLocalDpi xmlns:a14="http://schemas.microsoft.com/office/drawing/2010/main"/>
              </a:ext>
            </a:extLst>
          </a:blip>
          <a:stretch>
            <a:fillRect/>
          </a:stretch>
        </p:blipFill>
        <p:spPr>
          <a:xfrm>
            <a:off x="3505200" y="76200"/>
            <a:ext cx="5486400" cy="2438400"/>
          </a:xfrm>
          <a:prstGeom prst="rect">
            <a:avLst/>
          </a:prstGeom>
        </p:spPr>
      </p:pic>
      <p:pic>
        <p:nvPicPr>
          <p:cNvPr id="8" name="Picture 9"/>
          <p:cNvPicPr>
            <a:picLocks noChangeAspect="1" noChangeArrowheads="1"/>
          </p:cNvPicPr>
          <p:nvPr userDrawn="1"/>
        </p:nvPicPr>
        <p:blipFill>
          <a:blip r:embed="rId5" cstate="print">
            <a:extLst>
              <a:ext uri="{28A0092B-C50C-407E-A947-70E740481C1C}">
                <a14:useLocalDpi xmlns:a14="http://schemas.microsoft.com/office/drawing/2010/main"/>
              </a:ext>
            </a:extLst>
          </a:blip>
          <a:stretch>
            <a:fillRect/>
          </a:stretch>
        </p:blipFill>
        <p:spPr bwMode="auto">
          <a:xfrm>
            <a:off x="76201" y="2590800"/>
            <a:ext cx="6781799" cy="16764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userDrawn="1"/>
        </p:nvSpPr>
        <p:spPr>
          <a:xfrm>
            <a:off x="6781800" y="2590800"/>
            <a:ext cx="2286000" cy="1676400"/>
          </a:xfrm>
          <a:prstGeom prst="rect">
            <a:avLst/>
          </a:prstGeom>
          <a:gradFill flip="none" rotWithShape="1">
            <a:gsLst>
              <a:gs pos="0">
                <a:schemeClr val="bg2">
                  <a:lumMod val="50000"/>
                </a:schemeClr>
              </a:gs>
              <a:gs pos="100000">
                <a:schemeClr val="bg1"/>
              </a:gs>
            </a:gsLst>
            <a:lin ang="162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Picture Placeholder 13"/>
          <p:cNvSpPr>
            <a:spLocks noGrp="1"/>
          </p:cNvSpPr>
          <p:nvPr>
            <p:ph type="pic" sz="quarter" idx="10"/>
          </p:nvPr>
        </p:nvSpPr>
        <p:spPr>
          <a:xfrm>
            <a:off x="6858000" y="2667000"/>
            <a:ext cx="2133600" cy="1524000"/>
          </a:xfrm>
        </p:spPr>
        <p:txBody>
          <a:bodyPr/>
          <a:lstStyle>
            <a:lvl1pPr marL="0" indent="0">
              <a:buNone/>
              <a:defRPr/>
            </a:lvl1pPr>
          </a:lstStyle>
          <a:p>
            <a:endParaRPr lang="en-US" dirty="0"/>
          </a:p>
        </p:txBody>
      </p:sp>
      <p:sp>
        <p:nvSpPr>
          <p:cNvPr id="23" name="Subtitle 2"/>
          <p:cNvSpPr>
            <a:spLocks noGrp="1"/>
          </p:cNvSpPr>
          <p:nvPr>
            <p:ph type="subTitle" idx="1"/>
          </p:nvPr>
        </p:nvSpPr>
        <p:spPr>
          <a:xfrm>
            <a:off x="152400" y="3505200"/>
            <a:ext cx="6553200" cy="609600"/>
          </a:xfrm>
        </p:spPr>
        <p:txBody>
          <a:bodyPr>
            <a:normAutofit/>
          </a:bodyPr>
          <a:lstStyle>
            <a:lvl1pPr marL="0" indent="0" algn="ctr">
              <a:buNone/>
              <a:defRPr sz="2400">
                <a:solidFill>
                  <a:srgbClr val="FFFFFF"/>
                </a:solidFill>
                <a:latin typeface="Century"/>
                <a:cs typeface="Century"/>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title"/>
          </p:nvPr>
        </p:nvSpPr>
        <p:spPr>
          <a:xfrm>
            <a:off x="152400" y="2667000"/>
            <a:ext cx="6553200" cy="762000"/>
          </a:xfrm>
        </p:spPr>
        <p:txBody>
          <a:bodyPr anchor="ctr" anchorCtr="0">
            <a:normAutofit/>
          </a:bodyPr>
          <a:lstStyle>
            <a:lvl1pPr>
              <a:defRPr sz="3200">
                <a:solidFill>
                  <a:schemeClr val="bg1"/>
                </a:solidFill>
                <a:latin typeface="Century Gothic"/>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034479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1143000"/>
          </a:xfrm>
          <a:solidFill>
            <a:srgbClr val="3F76AA"/>
          </a:solidFill>
        </p:spPr>
        <p:txBody>
          <a:bodyPr rIns="274320"/>
          <a:lstStyle>
            <a:lvl1pPr algn="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572000" y="601980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229600" y="6274554"/>
            <a:ext cx="914400" cy="365125"/>
          </a:xfrm>
          <a:prstGeom prst="rect">
            <a:avLst/>
          </a:prstGeom>
        </p:spPr>
        <p:txBody>
          <a:bodyPr/>
          <a:lstStyle>
            <a:lvl1pPr>
              <a:defRPr>
                <a:solidFill>
                  <a:srgbClr val="0038A8"/>
                </a:solidFill>
              </a:defRPr>
            </a:lvl1pPr>
          </a:lstStyle>
          <a:p>
            <a:fld id="{CA648927-2277-486D-ABD8-0E6B2E3290A6}" type="slidenum">
              <a:rPr lang="en-US" smtClean="0"/>
              <a:pPr/>
              <a:t>‹#›</a:t>
            </a:fld>
            <a:endParaRPr lang="en-US" dirty="0"/>
          </a:p>
        </p:txBody>
      </p:sp>
    </p:spTree>
    <p:extLst>
      <p:ext uri="{BB962C8B-B14F-4D97-AF65-F5344CB8AC3E}">
        <p14:creationId xmlns:p14="http://schemas.microsoft.com/office/powerpoint/2010/main" val="2087091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724400" y="601980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772400" y="6019800"/>
            <a:ext cx="914400" cy="365125"/>
          </a:xfrm>
          <a:prstGeom prst="rect">
            <a:avLst/>
          </a:prstGeom>
        </p:spPr>
        <p:txBody>
          <a:bodyPr/>
          <a:lstStyle>
            <a:lvl1pPr>
              <a:defRPr>
                <a:solidFill>
                  <a:schemeClr val="bg1"/>
                </a:solidFill>
              </a:defRPr>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361009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CFDC7-6674-2C4F-8F6E-C0E758AD35A4}" type="datetimeFigureOut">
              <a:rPr lang="en-US" smtClean="0"/>
              <a:t>10/26/2017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cxnSp>
        <p:nvCxnSpPr>
          <p:cNvPr id="7" name="Straight Connector 6"/>
          <p:cNvCxnSpPr/>
          <p:nvPr userDrawn="1"/>
        </p:nvCxnSpPr>
        <p:spPr>
          <a:xfrm flipV="1">
            <a:off x="457200" y="304800"/>
            <a:ext cx="0" cy="5486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066800" y="6477000"/>
            <a:ext cx="76962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userDrawn="1"/>
        </p:nvGrpSpPr>
        <p:grpSpPr>
          <a:xfrm>
            <a:off x="152400" y="5638800"/>
            <a:ext cx="1066800" cy="1066800"/>
            <a:chOff x="76200" y="304800"/>
            <a:chExt cx="1066800" cy="1066800"/>
          </a:xfrm>
        </p:grpSpPr>
        <p:sp>
          <p:nvSpPr>
            <p:cNvPr id="10" name="Oval 9"/>
            <p:cNvSpPr/>
            <p:nvPr userDrawn="1"/>
          </p:nvSpPr>
          <p:spPr>
            <a:xfrm>
              <a:off x="76200" y="304800"/>
              <a:ext cx="1066800" cy="1066800"/>
            </a:xfrm>
            <a:prstGeom prst="ellipse">
              <a:avLst/>
            </a:prstGeom>
            <a:solidFill>
              <a:srgbClr val="B2B2B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BOR_logo_blue.eps"/>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33350" y="360653"/>
              <a:ext cx="952500" cy="955094"/>
            </a:xfrm>
            <a:prstGeom prst="rect">
              <a:avLst/>
            </a:prstGeom>
          </p:spPr>
        </p:pic>
      </p:grpSp>
    </p:spTree>
    <p:extLst>
      <p:ext uri="{BB962C8B-B14F-4D97-AF65-F5344CB8AC3E}">
        <p14:creationId xmlns:p14="http://schemas.microsoft.com/office/powerpoint/2010/main" val="405069651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pps.gsfc.org/securenextgen/dsp_stem_course_listings.cf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p:txBody>
          <a:bodyPr>
            <a:normAutofit/>
          </a:bodyPr>
          <a:lstStyle/>
          <a:p>
            <a:r>
              <a:rPr lang="en-US" sz="2800" dirty="0" smtClean="0">
                <a:latin typeface="Century Gothic" panose="020B0502020202020204" pitchFamily="34" charset="0"/>
              </a:rPr>
              <a:t>Oct 24</a:t>
            </a:r>
            <a:endParaRPr lang="en-US" sz="2800" dirty="0">
              <a:latin typeface="Century Gothic" panose="020B0502020202020204" pitchFamily="34" charset="0"/>
            </a:endParaRPr>
          </a:p>
        </p:txBody>
      </p:sp>
      <p:sp>
        <p:nvSpPr>
          <p:cNvPr id="12" name="Title 11"/>
          <p:cNvSpPr>
            <a:spLocks noGrp="1"/>
          </p:cNvSpPr>
          <p:nvPr>
            <p:ph type="title"/>
          </p:nvPr>
        </p:nvSpPr>
        <p:spPr/>
        <p:txBody>
          <a:bodyPr>
            <a:noAutofit/>
          </a:bodyPr>
          <a:lstStyle/>
          <a:p>
            <a:r>
              <a:rPr lang="en-US" sz="4800" dirty="0" smtClean="0">
                <a:solidFill>
                  <a:schemeClr val="bg1">
                    <a:lumMod val="75000"/>
                  </a:schemeClr>
                </a:solidFill>
                <a:latin typeface="Arial" charset="0"/>
                <a:ea typeface="Arial" charset="0"/>
                <a:cs typeface="Arial" charset="0"/>
              </a:rPr>
              <a:t>RACRA Fall 2017</a:t>
            </a:r>
            <a:endParaRPr lang="en-US" sz="4800" dirty="0">
              <a:latin typeface="Arial" charset="0"/>
              <a:ea typeface="Arial" charset="0"/>
              <a:cs typeface="Arial"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91400" y="2743200"/>
            <a:ext cx="1223537" cy="1226872"/>
          </a:xfrm>
          <a:prstGeom prst="rect">
            <a:avLst/>
          </a:prstGeom>
          <a:effectLst/>
        </p:spPr>
      </p:pic>
    </p:spTree>
    <p:extLst>
      <p:ext uri="{BB962C8B-B14F-4D97-AF65-F5344CB8AC3E}">
        <p14:creationId xmlns:p14="http://schemas.microsoft.com/office/powerpoint/2010/main" val="3609225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160" y="254000"/>
            <a:ext cx="9085030" cy="5537200"/>
          </a:xfrm>
          <a:prstGeom prst="rect">
            <a:avLst/>
          </a:prstGeom>
        </p:spPr>
      </p:pic>
      <p:sp>
        <p:nvSpPr>
          <p:cNvPr id="2" name="Slide Number Placeholder 1"/>
          <p:cNvSpPr>
            <a:spLocks noGrp="1"/>
          </p:cNvSpPr>
          <p:nvPr>
            <p:ph type="sldNum" sz="quarter" idx="12"/>
          </p:nvPr>
        </p:nvSpPr>
        <p:spPr/>
        <p:txBody>
          <a:bodyPr/>
          <a:lstStyle/>
          <a:p>
            <a:fld id="{1789C0F2-17E0-497A-9BBE-0C73201AAFE3}" type="slidenum">
              <a:rPr lang="en-US" smtClean="0"/>
              <a:pPr/>
              <a:t>10</a:t>
            </a:fld>
            <a:endParaRPr lang="en-US" dirty="0"/>
          </a:p>
        </p:txBody>
      </p:sp>
      <p:sp>
        <p:nvSpPr>
          <p:cNvPr id="4" name="Oval 3"/>
          <p:cNvSpPr/>
          <p:nvPr/>
        </p:nvSpPr>
        <p:spPr>
          <a:xfrm>
            <a:off x="4800600" y="533400"/>
            <a:ext cx="7620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76200" y="1143000"/>
            <a:ext cx="4876800" cy="2971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3217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30263547"/>
              </p:ext>
            </p:extLst>
          </p:nvPr>
        </p:nvGraphicFramePr>
        <p:xfrm>
          <a:off x="1010920" y="0"/>
          <a:ext cx="7696200" cy="6787204"/>
        </p:xfrm>
        <a:graphic>
          <a:graphicData uri="http://schemas.openxmlformats.org/drawingml/2006/table">
            <a:tbl>
              <a:tblPr/>
              <a:tblGrid>
                <a:gridCol w="769620">
                  <a:extLst>
                    <a:ext uri="{9D8B030D-6E8A-4147-A177-3AD203B41FA5}">
                      <a16:colId xmlns:a16="http://schemas.microsoft.com/office/drawing/2014/main" val="683438776"/>
                    </a:ext>
                  </a:extLst>
                </a:gridCol>
                <a:gridCol w="3475316">
                  <a:extLst>
                    <a:ext uri="{9D8B030D-6E8A-4147-A177-3AD203B41FA5}">
                      <a16:colId xmlns:a16="http://schemas.microsoft.com/office/drawing/2014/main" val="2085437350"/>
                    </a:ext>
                  </a:extLst>
                </a:gridCol>
                <a:gridCol w="769620">
                  <a:extLst>
                    <a:ext uri="{9D8B030D-6E8A-4147-A177-3AD203B41FA5}">
                      <a16:colId xmlns:a16="http://schemas.microsoft.com/office/drawing/2014/main" val="132637200"/>
                    </a:ext>
                  </a:extLst>
                </a:gridCol>
                <a:gridCol w="2681644">
                  <a:extLst>
                    <a:ext uri="{9D8B030D-6E8A-4147-A177-3AD203B41FA5}">
                      <a16:colId xmlns:a16="http://schemas.microsoft.com/office/drawing/2014/main" val="1202333693"/>
                    </a:ext>
                  </a:extLst>
                </a:gridCol>
              </a:tblGrid>
              <a:tr h="141646">
                <a:tc gridSpan="4">
                  <a:txBody>
                    <a:bodyPr/>
                    <a:lstStyle/>
                    <a:p>
                      <a:pPr algn="ctr" fontAlgn="b"/>
                      <a:r>
                        <a:rPr lang="en-US" sz="800" b="1" i="0" u="none" strike="noStrike" baseline="0" dirty="0">
                          <a:solidFill>
                            <a:srgbClr val="000000"/>
                          </a:solidFill>
                          <a:effectLst/>
                          <a:latin typeface="Calibri" panose="020F0502020204030204" pitchFamily="34" charset="0"/>
                        </a:rPr>
                        <a:t>HB801 STEM Boost Institutional Numbering</a:t>
                      </a:r>
                    </a:p>
                  </a:txBody>
                  <a:tcPr marL="3644" marR="3644" marT="36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2756464"/>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 </a:t>
                      </a:r>
                    </a:p>
                  </a:txBody>
                  <a:tcPr marL="3644" marR="3644" marT="3644"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baseline="0" dirty="0">
                        <a:solidFill>
                          <a:srgbClr val="000000"/>
                        </a:solidFill>
                        <a:effectLst/>
                        <a:latin typeface="Calibri" panose="020F0502020204030204" pitchFamily="34" charset="0"/>
                      </a:endParaRPr>
                    </a:p>
                  </a:txBody>
                  <a:tcPr marL="3644" marR="3644" marT="36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baseline="0" dirty="0">
                        <a:solidFill>
                          <a:srgbClr val="000000"/>
                        </a:solidFill>
                        <a:effectLst/>
                        <a:latin typeface="Calibri" panose="020F0502020204030204" pitchFamily="34" charset="0"/>
                      </a:endParaRPr>
                    </a:p>
                  </a:txBody>
                  <a:tcPr marL="3644" marR="3644" marT="364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 </a:t>
                      </a:r>
                    </a:p>
                  </a:txBody>
                  <a:tcPr marL="3644" marR="3644" marT="3644"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184937"/>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Code</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Institution</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Code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Institution</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419463"/>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001541</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Abraham Baldwin Agricultural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001574</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Georgia State University</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76509"/>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001542</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Agnes Scott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001575</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Gordon State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9983900"/>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001544</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Albany State University</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022884</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Gwinnett Technical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032083"/>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005601</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Albany Technical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001577</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Kennesaw State University</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283871"/>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021136</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American Intercontinental University</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001578</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Lagrange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431787"/>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001545</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Andrew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005254</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Lanier Technical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768013"/>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001546</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Armstrong State University</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020748</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Life University</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178626"/>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005600</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Athens Technical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001580</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Mercer University</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902373"/>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012165</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Atlanta Metropolitan State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001581</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Middle Georgia State University</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997261"/>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008543</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Atlanta Technical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001582</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Morehouse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678441"/>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005599</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Augusta Technical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005619</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North Georgia Technical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940529"/>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001579</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Augusta University</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031555</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Oconee Fall Line Technical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738060"/>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011074</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Bainbridge State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030300</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Ogeechee Technical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382845"/>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001554</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Berry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001586</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Oglethorpe University</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1542908"/>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001556</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Brenau University</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001587</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Paine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590050"/>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001557</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Brewton-Parker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001588</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Piedmont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880432"/>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005763</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Central Georgia Technical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001547</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Point University</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642597"/>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005620</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Chattahoochee Technical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001589</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Reinhardt University</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183032"/>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001559</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Clark Atlanta University</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029258</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Savannah College Of Art &amp; Design</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126889"/>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008976</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Clayton State University</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001590</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Savannah State University</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229652"/>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005511</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Coastal Pines Technical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005618</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Savannah Technical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079301"/>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001558</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College Of Coastal Georgia</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001591</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Shorter University</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382653"/>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001561</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Columbus State University</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001592</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South Georgia State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015784"/>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005624</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Columbus Technical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005617</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South Georgia Technical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546352"/>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003484</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Covenant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013039</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South University</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522295"/>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003956</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Dalton State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030665</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Southeastern Technical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728642"/>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010727</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Devry University</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005621</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Southern Crescent Technical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275192"/>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010997</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East Georgia State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005615</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Southern Regional Technical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8746842"/>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001563</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Emmanuel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001594</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Spelman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5094"/>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001564</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Emory University</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005616</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Swainsboro Technical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4244797"/>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001566</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Fort Valley State University</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001555</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Thomas University</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892134"/>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001602</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Georgia College &amp; State University</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001596</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Toccoa Falls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368975"/>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447689</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Georgia Gwinnett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001597</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Truett Mcconnell University</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8356541"/>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009507</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Georgia Highlands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001598</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University Of Georgia</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757049"/>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001569</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Georgia Institute Of Technology</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001585</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University Of North Georgia</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332555"/>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001571</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Georgia Military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001601</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University Of West Georgia</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788000"/>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004024</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Georgia Northwestern Technical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001599</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Valdosta State University</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506482"/>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005622</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Georgia Piedmont Technical College</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001600</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Wesleyan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666390"/>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001572</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Georgia Southern University</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010487</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West Georgia Technical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294977"/>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001573</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Georgia Southwestern State University</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005256</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Wiregrass Technical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3296645"/>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 </a:t>
                      </a:r>
                    </a:p>
                  </a:txBody>
                  <a:tcPr marL="3644" marR="3644" marT="364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 </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baseline="0" dirty="0">
                          <a:solidFill>
                            <a:srgbClr val="000000"/>
                          </a:solidFill>
                          <a:effectLst/>
                          <a:latin typeface="Calibri" panose="020F0502020204030204" pitchFamily="34" charset="0"/>
                        </a:rPr>
                        <a:t>001604</a:t>
                      </a:r>
                    </a:p>
                  </a:txBody>
                  <a:tcPr marL="3644" marR="3644" marT="3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800" b="0" i="0" u="none" strike="noStrike" baseline="0" dirty="0">
                          <a:solidFill>
                            <a:srgbClr val="000000"/>
                          </a:solidFill>
                          <a:effectLst/>
                          <a:latin typeface="Calibri" panose="020F0502020204030204" pitchFamily="34" charset="0"/>
                        </a:rPr>
                        <a:t>Young Harris College</a:t>
                      </a:r>
                    </a:p>
                  </a:txBody>
                  <a:tcPr marL="3644" marR="3644" marT="364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960053"/>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 </a:t>
                      </a:r>
                    </a:p>
                  </a:txBody>
                  <a:tcPr marL="3644" marR="3644" marT="3644"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baseline="0" dirty="0">
                        <a:solidFill>
                          <a:srgbClr val="000000"/>
                        </a:solidFill>
                        <a:effectLst/>
                        <a:latin typeface="Calibri" panose="020F0502020204030204" pitchFamily="34" charset="0"/>
                      </a:endParaRPr>
                    </a:p>
                  </a:txBody>
                  <a:tcPr marL="3644" marR="3644" marT="36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baseline="0" dirty="0">
                        <a:solidFill>
                          <a:srgbClr val="000000"/>
                        </a:solidFill>
                        <a:effectLst/>
                        <a:latin typeface="Calibri" panose="020F0502020204030204" pitchFamily="34" charset="0"/>
                      </a:endParaRPr>
                    </a:p>
                  </a:txBody>
                  <a:tcPr marL="3644" marR="3644" marT="364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baseline="0" dirty="0">
                          <a:solidFill>
                            <a:srgbClr val="000000"/>
                          </a:solidFill>
                          <a:effectLst/>
                          <a:latin typeface="Calibri" panose="020F0502020204030204" pitchFamily="34" charset="0"/>
                        </a:rPr>
                        <a:t> </a:t>
                      </a:r>
                    </a:p>
                  </a:txBody>
                  <a:tcPr marL="3644" marR="3644" marT="3644"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65069773"/>
                  </a:ext>
                </a:extLst>
              </a:tr>
              <a:tr h="141646">
                <a:tc>
                  <a:txBody>
                    <a:bodyPr/>
                    <a:lstStyle/>
                    <a:p>
                      <a:pPr algn="l" fontAlgn="b"/>
                      <a:r>
                        <a:rPr lang="en-US" sz="800" b="0" i="0" u="none" strike="noStrike" baseline="0" dirty="0">
                          <a:solidFill>
                            <a:srgbClr val="000000"/>
                          </a:solidFill>
                          <a:effectLst/>
                          <a:latin typeface="Calibri" panose="020F0502020204030204" pitchFamily="34" charset="0"/>
                        </a:rPr>
                        <a:t> </a:t>
                      </a:r>
                    </a:p>
                  </a:txBody>
                  <a:tcPr marL="3644" marR="3644" marT="364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baseline="0" dirty="0">
                        <a:solidFill>
                          <a:srgbClr val="000000"/>
                        </a:solidFill>
                        <a:effectLst/>
                        <a:latin typeface="Calibri" panose="020F0502020204030204" pitchFamily="34" charset="0"/>
                      </a:endParaRPr>
                    </a:p>
                  </a:txBody>
                  <a:tcPr marL="3644" marR="3644" marT="3644" marB="0" anchor="b">
                    <a:lnL>
                      <a:noFill/>
                    </a:lnL>
                    <a:lnR>
                      <a:noFill/>
                    </a:lnR>
                    <a:lnT>
                      <a:noFill/>
                    </a:lnT>
                    <a:lnB>
                      <a:noFill/>
                    </a:lnB>
                  </a:tcPr>
                </a:tc>
                <a:tc>
                  <a:txBody>
                    <a:bodyPr/>
                    <a:lstStyle/>
                    <a:p>
                      <a:pPr algn="l" fontAlgn="b"/>
                      <a:endParaRPr lang="en-US" sz="800" b="0" i="0" u="none" strike="noStrike" baseline="0" dirty="0">
                        <a:solidFill>
                          <a:srgbClr val="000000"/>
                        </a:solidFill>
                        <a:effectLst/>
                        <a:latin typeface="Calibri" panose="020F0502020204030204" pitchFamily="34" charset="0"/>
                      </a:endParaRPr>
                    </a:p>
                  </a:txBody>
                  <a:tcPr marL="3644" marR="3644" marT="3644" marB="0" anchor="b">
                    <a:lnL>
                      <a:noFill/>
                    </a:lnL>
                    <a:lnR>
                      <a:noFill/>
                    </a:lnR>
                    <a:lnT>
                      <a:noFill/>
                    </a:lnT>
                    <a:lnB>
                      <a:noFill/>
                    </a:lnB>
                  </a:tcPr>
                </a:tc>
                <a:tc>
                  <a:txBody>
                    <a:bodyPr/>
                    <a:lstStyle/>
                    <a:p>
                      <a:pPr algn="l" fontAlgn="b"/>
                      <a:r>
                        <a:rPr lang="en-US" sz="800" b="0" i="0" u="none" strike="noStrike" baseline="0" dirty="0">
                          <a:solidFill>
                            <a:srgbClr val="000000"/>
                          </a:solidFill>
                          <a:effectLst/>
                          <a:latin typeface="Calibri" panose="020F0502020204030204" pitchFamily="34" charset="0"/>
                        </a:rPr>
                        <a:t> </a:t>
                      </a:r>
                    </a:p>
                  </a:txBody>
                  <a:tcPr marL="3644" marR="3644" marT="3644"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25554516"/>
                  </a:ext>
                </a:extLst>
              </a:tr>
              <a:tr h="271488">
                <a:tc>
                  <a:txBody>
                    <a:bodyPr/>
                    <a:lstStyle/>
                    <a:p>
                      <a:pPr algn="l" fontAlgn="b"/>
                      <a:r>
                        <a:rPr lang="en-US" sz="800" b="0" i="0" u="none" strike="noStrike" baseline="0" dirty="0">
                          <a:solidFill>
                            <a:srgbClr val="000000"/>
                          </a:solidFill>
                          <a:effectLst/>
                          <a:latin typeface="Calibri" panose="020F0502020204030204" pitchFamily="34" charset="0"/>
                        </a:rPr>
                        <a:t>Note:</a:t>
                      </a:r>
                    </a:p>
                  </a:txBody>
                  <a:tcPr marL="3644" marR="3644" marT="364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3">
                  <a:txBody>
                    <a:bodyPr/>
                    <a:lstStyle/>
                    <a:p>
                      <a:pPr algn="ctr" fontAlgn="b"/>
                      <a:r>
                        <a:rPr lang="en-US" sz="900" b="0" i="0" u="none" strike="noStrike" baseline="0" dirty="0">
                          <a:solidFill>
                            <a:srgbClr val="000000"/>
                          </a:solidFill>
                          <a:effectLst/>
                          <a:latin typeface="Calibri" panose="020F0502020204030204" pitchFamily="34" charset="0"/>
                        </a:rPr>
                        <a:t>This code must be in the FICE field on STVSBGI in order for the HOPE processing to pick up the STEM boost for eligible coursework.</a:t>
                      </a:r>
                    </a:p>
                  </a:txBody>
                  <a:tcPr marL="3644" marR="3644" marT="364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6512712"/>
                  </a:ext>
                </a:extLst>
              </a:tr>
            </a:tbl>
          </a:graphicData>
        </a:graphic>
      </p:graphicFrame>
      <p:sp>
        <p:nvSpPr>
          <p:cNvPr id="4" name="Slide Number Placeholder 3"/>
          <p:cNvSpPr>
            <a:spLocks noGrp="1"/>
          </p:cNvSpPr>
          <p:nvPr>
            <p:ph type="sldNum" sz="quarter" idx="12"/>
          </p:nvPr>
        </p:nvSpPr>
        <p:spPr/>
        <p:txBody>
          <a:bodyPr/>
          <a:lstStyle/>
          <a:p>
            <a:fld id="{CA648927-2277-486D-ABD8-0E6B2E3290A6}" type="slidenum">
              <a:rPr lang="en-US" smtClean="0"/>
              <a:pPr/>
              <a:t>11</a:t>
            </a:fld>
            <a:endParaRPr lang="en-US" dirty="0"/>
          </a:p>
        </p:txBody>
      </p:sp>
      <p:sp>
        <p:nvSpPr>
          <p:cNvPr id="6" name="Rounded Rectangle 5"/>
          <p:cNvSpPr/>
          <p:nvPr/>
        </p:nvSpPr>
        <p:spPr>
          <a:xfrm>
            <a:off x="914400" y="4114800"/>
            <a:ext cx="4267200" cy="1524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0925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Annual STEM Weighted Course Listing</a:t>
            </a:r>
            <a:endParaRPr lang="en-US" dirty="0"/>
          </a:p>
        </p:txBody>
      </p:sp>
      <p:sp>
        <p:nvSpPr>
          <p:cNvPr id="3" name="Content Placeholder 2"/>
          <p:cNvSpPr>
            <a:spLocks noGrp="1"/>
          </p:cNvSpPr>
          <p:nvPr>
            <p:ph idx="1"/>
          </p:nvPr>
        </p:nvSpPr>
        <p:spPr/>
        <p:txBody>
          <a:bodyPr/>
          <a:lstStyle/>
          <a:p>
            <a:r>
              <a:rPr lang="en-US" dirty="0" smtClean="0"/>
              <a:t>Annual Updates to list</a:t>
            </a:r>
          </a:p>
          <a:p>
            <a:r>
              <a:rPr lang="en-US" dirty="0" smtClean="0"/>
              <a:t>Effective Aid Year (i.e. term)</a:t>
            </a:r>
          </a:p>
          <a:p>
            <a:r>
              <a:rPr lang="en-US" dirty="0" smtClean="0"/>
              <a:t>Academic Affairs involved</a:t>
            </a:r>
          </a:p>
          <a:p>
            <a:r>
              <a:rPr lang="en-US" dirty="0" smtClean="0"/>
              <a:t>USG process</a:t>
            </a:r>
            <a:endParaRPr lang="en-US" dirty="0"/>
          </a:p>
        </p:txBody>
      </p:sp>
      <p:sp>
        <p:nvSpPr>
          <p:cNvPr id="4" name="Slide Number Placeholder 3"/>
          <p:cNvSpPr>
            <a:spLocks noGrp="1"/>
          </p:cNvSpPr>
          <p:nvPr>
            <p:ph type="sldNum" sz="quarter" idx="12"/>
          </p:nvPr>
        </p:nvSpPr>
        <p:spPr/>
        <p:txBody>
          <a:bodyPr/>
          <a:lstStyle/>
          <a:p>
            <a:fld id="{CA648927-2277-486D-ABD8-0E6B2E3290A6}" type="slidenum">
              <a:rPr lang="en-US" smtClean="0"/>
              <a:pPr/>
              <a:t>12</a:t>
            </a:fld>
            <a:endParaRPr lang="en-US" dirty="0"/>
          </a:p>
        </p:txBody>
      </p:sp>
    </p:spTree>
    <p:extLst>
      <p:ext uri="{BB962C8B-B14F-4D97-AF65-F5344CB8AC3E}">
        <p14:creationId xmlns:p14="http://schemas.microsoft.com/office/powerpoint/2010/main" val="426477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HB801 Course List Submission Form</a:t>
            </a:r>
            <a:endParaRPr lang="en-US" dirty="0"/>
          </a:p>
        </p:txBody>
      </p:sp>
      <p:pic>
        <p:nvPicPr>
          <p:cNvPr id="5" name="Content Placeholder 4"/>
          <p:cNvPicPr>
            <a:picLocks noGrp="1" noChangeAspect="1"/>
          </p:cNvPicPr>
          <p:nvPr>
            <p:ph idx="1"/>
          </p:nvPr>
        </p:nvPicPr>
        <p:blipFill>
          <a:blip r:embed="rId2"/>
          <a:stretch>
            <a:fillRect/>
          </a:stretch>
        </p:blipFill>
        <p:spPr>
          <a:xfrm>
            <a:off x="533400" y="2187099"/>
            <a:ext cx="8578931" cy="2765901"/>
          </a:xfrm>
          <a:prstGeom prst="rect">
            <a:avLst/>
          </a:prstGeom>
        </p:spPr>
      </p:pic>
      <p:sp>
        <p:nvSpPr>
          <p:cNvPr id="4" name="Slide Number Placeholder 3"/>
          <p:cNvSpPr>
            <a:spLocks noGrp="1"/>
          </p:cNvSpPr>
          <p:nvPr>
            <p:ph type="sldNum" sz="quarter" idx="12"/>
          </p:nvPr>
        </p:nvSpPr>
        <p:spPr/>
        <p:txBody>
          <a:bodyPr/>
          <a:lstStyle/>
          <a:p>
            <a:fld id="{CA648927-2277-486D-ABD8-0E6B2E3290A6}" type="slidenum">
              <a:rPr lang="en-US" smtClean="0"/>
              <a:pPr/>
              <a:t>13</a:t>
            </a:fld>
            <a:endParaRPr lang="en-US" dirty="0"/>
          </a:p>
        </p:txBody>
      </p:sp>
    </p:spTree>
    <p:extLst>
      <p:ext uri="{BB962C8B-B14F-4D97-AF65-F5344CB8AC3E}">
        <p14:creationId xmlns:p14="http://schemas.microsoft.com/office/powerpoint/2010/main" val="2737468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CBD98A8-9AD1-45DC-91BD-A129B3518539}" type="slidenum">
              <a:rPr lang="en-US" smtClean="0"/>
              <a:pPr>
                <a:defRPr/>
              </a:pPr>
              <a:t>14</a:t>
            </a:fld>
            <a:endParaRPr lang="en-US" dirty="0"/>
          </a:p>
        </p:txBody>
      </p:sp>
      <p:sp>
        <p:nvSpPr>
          <p:cNvPr id="5" name="Bent-Up Arrow 4"/>
          <p:cNvSpPr/>
          <p:nvPr/>
        </p:nvSpPr>
        <p:spPr>
          <a:xfrm rot="10800000" flipV="1">
            <a:off x="1691640" y="4724400"/>
            <a:ext cx="1601057" cy="1602836"/>
          </a:xfrm>
          <a:prstGeom prst="bentUpArrow">
            <a:avLst>
              <a:gd name="adj1" fmla="val 15582"/>
              <a:gd name="adj2" fmla="val 15717"/>
              <a:gd name="adj3" fmla="val 21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Bent-Up Arrow 5"/>
          <p:cNvSpPr/>
          <p:nvPr/>
        </p:nvSpPr>
        <p:spPr>
          <a:xfrm rot="5400000" flipV="1">
            <a:off x="5279625" y="4609518"/>
            <a:ext cx="1243185" cy="2369120"/>
          </a:xfrm>
          <a:prstGeom prst="bentUpArrow">
            <a:avLst>
              <a:gd name="adj1" fmla="val 19005"/>
              <a:gd name="adj2" fmla="val 19710"/>
              <a:gd name="adj3" fmla="val 2426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Bent-Up Arrow 6"/>
          <p:cNvSpPr/>
          <p:nvPr/>
        </p:nvSpPr>
        <p:spPr>
          <a:xfrm flipV="1">
            <a:off x="5477191" y="1981388"/>
            <a:ext cx="1764857" cy="1559363"/>
          </a:xfrm>
          <a:prstGeom prst="bentUpArrow">
            <a:avLst>
              <a:gd name="adj1" fmla="val 13272"/>
              <a:gd name="adj2" fmla="val 15407"/>
              <a:gd name="adj3" fmla="val 2030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6152599" y="3550076"/>
            <a:ext cx="1702097" cy="1580944"/>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en-US" sz="1350" dirty="0">
                <a:solidFill>
                  <a:prstClr val="black"/>
                </a:solidFill>
              </a:rPr>
              <a:t>GSFC</a:t>
            </a:r>
          </a:p>
          <a:p>
            <a:pPr algn="ctr"/>
            <a:r>
              <a:rPr lang="en-US" sz="1350" dirty="0">
                <a:solidFill>
                  <a:prstClr val="black"/>
                </a:solidFill>
              </a:rPr>
              <a:t>Business Rules </a:t>
            </a:r>
            <a:r>
              <a:rPr lang="en-US" sz="1350" u="sng" dirty="0">
                <a:solidFill>
                  <a:prstClr val="black"/>
                </a:solidFill>
              </a:rPr>
              <a:t>Engine</a:t>
            </a:r>
          </a:p>
          <a:p>
            <a:pPr algn="ctr"/>
            <a:endParaRPr lang="en-US" sz="506" u="sng" dirty="0">
              <a:solidFill>
                <a:prstClr val="black"/>
              </a:solidFill>
            </a:endParaRPr>
          </a:p>
          <a:p>
            <a:pPr algn="ctr"/>
            <a:r>
              <a:rPr lang="en-US" sz="1350" dirty="0">
                <a:solidFill>
                  <a:prstClr val="black"/>
                </a:solidFill>
              </a:rPr>
              <a:t>Calculates:</a:t>
            </a:r>
          </a:p>
          <a:p>
            <a:pPr marL="160732" indent="-160732">
              <a:buFont typeface="Arial" panose="020B0604020202020204" pitchFamily="34" charset="0"/>
              <a:buChar char="•"/>
            </a:pPr>
            <a:r>
              <a:rPr lang="en-US" sz="1350" dirty="0">
                <a:solidFill>
                  <a:prstClr val="black"/>
                </a:solidFill>
              </a:rPr>
              <a:t>GPA</a:t>
            </a:r>
          </a:p>
          <a:p>
            <a:pPr marL="160732" indent="-160732">
              <a:buFont typeface="Arial" panose="020B0604020202020204" pitchFamily="34" charset="0"/>
              <a:buChar char="•"/>
            </a:pPr>
            <a:r>
              <a:rPr lang="en-US" sz="1350" dirty="0">
                <a:solidFill>
                  <a:prstClr val="black"/>
                </a:solidFill>
              </a:rPr>
              <a:t>Checkpoints</a:t>
            </a:r>
          </a:p>
          <a:p>
            <a:pPr marL="160732" indent="-160732">
              <a:buFont typeface="Arial" panose="020B0604020202020204" pitchFamily="34" charset="0"/>
              <a:buChar char="•"/>
            </a:pPr>
            <a:r>
              <a:rPr lang="en-US" sz="1350" dirty="0">
                <a:solidFill>
                  <a:prstClr val="black"/>
                </a:solidFill>
              </a:rPr>
              <a:t>HOPE GPA Status</a:t>
            </a:r>
          </a:p>
        </p:txBody>
      </p:sp>
      <p:graphicFrame>
        <p:nvGraphicFramePr>
          <p:cNvPr id="9" name="Table 8"/>
          <p:cNvGraphicFramePr>
            <a:graphicFrameLocks noGrp="1"/>
          </p:cNvGraphicFramePr>
          <p:nvPr>
            <p:extLst>
              <p:ext uri="{D42A27DB-BD31-4B8C-83A1-F6EECF244321}">
                <p14:modId xmlns:p14="http://schemas.microsoft.com/office/powerpoint/2010/main" val="829594810"/>
              </p:ext>
            </p:extLst>
          </p:nvPr>
        </p:nvGraphicFramePr>
        <p:xfrm>
          <a:off x="3347563" y="5389213"/>
          <a:ext cx="1289657" cy="391380"/>
        </p:xfrm>
        <a:graphic>
          <a:graphicData uri="http://schemas.openxmlformats.org/drawingml/2006/table">
            <a:tbl>
              <a:tblPr firstRow="1" bandRow="1">
                <a:tableStyleId>{5C22544A-7EE6-4342-B048-85BDC9FD1C3A}</a:tableStyleId>
              </a:tblPr>
              <a:tblGrid>
                <a:gridCol w="1289657">
                  <a:extLst>
                    <a:ext uri="{9D8B030D-6E8A-4147-A177-3AD203B41FA5}">
                      <a16:colId xmlns:a16="http://schemas.microsoft.com/office/drawing/2014/main" val="20000"/>
                    </a:ext>
                  </a:extLst>
                </a:gridCol>
              </a:tblGrid>
              <a:tr h="391380">
                <a:tc>
                  <a:txBody>
                    <a:bodyPr/>
                    <a:lstStyle/>
                    <a:p>
                      <a:pPr algn="ctr"/>
                      <a:r>
                        <a:rPr lang="en-US" sz="1100" dirty="0"/>
                        <a:t>GPA/Checkpoint Results</a:t>
                      </a:r>
                      <a:endParaRPr lang="en-US" sz="800" dirty="0"/>
                    </a:p>
                  </a:txBody>
                  <a:tcPr marL="51435" marR="51435" marT="25718" marB="25718"/>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20621010"/>
              </p:ext>
            </p:extLst>
          </p:nvPr>
        </p:nvGraphicFramePr>
        <p:xfrm>
          <a:off x="3347562" y="5706297"/>
          <a:ext cx="1289656" cy="720093"/>
        </p:xfrm>
        <a:graphic>
          <a:graphicData uri="http://schemas.openxmlformats.org/drawingml/2006/table">
            <a:tbl>
              <a:tblPr firstRow="1" bandRow="1">
                <a:tableStyleId>{5C22544A-7EE6-4342-B048-85BDC9FD1C3A}</a:tableStyleId>
              </a:tblPr>
              <a:tblGrid>
                <a:gridCol w="281846">
                  <a:extLst>
                    <a:ext uri="{9D8B030D-6E8A-4147-A177-3AD203B41FA5}">
                      <a16:colId xmlns:a16="http://schemas.microsoft.com/office/drawing/2014/main" val="20000"/>
                    </a:ext>
                  </a:extLst>
                </a:gridCol>
                <a:gridCol w="316008">
                  <a:extLst>
                    <a:ext uri="{9D8B030D-6E8A-4147-A177-3AD203B41FA5}">
                      <a16:colId xmlns:a16="http://schemas.microsoft.com/office/drawing/2014/main" val="20001"/>
                    </a:ext>
                  </a:extLst>
                </a:gridCol>
                <a:gridCol w="366552">
                  <a:extLst>
                    <a:ext uri="{9D8B030D-6E8A-4147-A177-3AD203B41FA5}">
                      <a16:colId xmlns:a16="http://schemas.microsoft.com/office/drawing/2014/main" val="20002"/>
                    </a:ext>
                  </a:extLst>
                </a:gridCol>
                <a:gridCol w="325250">
                  <a:extLst>
                    <a:ext uri="{9D8B030D-6E8A-4147-A177-3AD203B41FA5}">
                      <a16:colId xmlns:a16="http://schemas.microsoft.com/office/drawing/2014/main" val="20003"/>
                    </a:ext>
                  </a:extLst>
                </a:gridCol>
              </a:tblGrid>
              <a:tr h="302897">
                <a:tc>
                  <a:txBody>
                    <a:bodyPr/>
                    <a:lstStyle/>
                    <a:p>
                      <a:pPr algn="ctr"/>
                      <a:r>
                        <a:rPr lang="en-US" sz="800" dirty="0"/>
                        <a:t>Sch#</a:t>
                      </a:r>
                    </a:p>
                  </a:txBody>
                  <a:tcPr marL="51435" marR="51435" marT="25718" marB="25718" anchor="ctr"/>
                </a:tc>
                <a:tc>
                  <a:txBody>
                    <a:bodyPr/>
                    <a:lstStyle/>
                    <a:p>
                      <a:pPr algn="ctr"/>
                      <a:r>
                        <a:rPr lang="en-US" sz="800" dirty="0"/>
                        <a:t>SSN</a:t>
                      </a:r>
                    </a:p>
                  </a:txBody>
                  <a:tcPr marL="51435" marR="51435" marT="25718" marB="25718" anchor="ctr"/>
                </a:tc>
                <a:tc>
                  <a:txBody>
                    <a:bodyPr/>
                    <a:lstStyle/>
                    <a:p>
                      <a:pPr algn="ctr"/>
                      <a:r>
                        <a:rPr lang="en-US" sz="800" dirty="0"/>
                        <a:t>TERM</a:t>
                      </a:r>
                    </a:p>
                  </a:txBody>
                  <a:tcPr marL="51435" marR="51435" marT="25718" marB="25718" anchor="ctr"/>
                </a:tc>
                <a:tc>
                  <a:txBody>
                    <a:bodyPr/>
                    <a:lstStyle/>
                    <a:p>
                      <a:pPr algn="ctr"/>
                      <a:r>
                        <a:rPr lang="en-US" sz="800" dirty="0"/>
                        <a:t>GPA</a:t>
                      </a:r>
                    </a:p>
                  </a:txBody>
                  <a:tcPr marL="51435" marR="51435" marT="25718" marB="25718" anchor="ctr"/>
                </a:tc>
                <a:extLst>
                  <a:ext uri="{0D108BD9-81ED-4DB2-BD59-A6C34878D82A}">
                    <a16:rowId xmlns:a16="http://schemas.microsoft.com/office/drawing/2014/main" val="10000"/>
                  </a:ext>
                </a:extLst>
              </a:tr>
              <a:tr h="208598">
                <a:tc>
                  <a:txBody>
                    <a:bodyPr/>
                    <a:lstStyle/>
                    <a:p>
                      <a:r>
                        <a:rPr lang="en-US" sz="600" dirty="0"/>
                        <a:t>820</a:t>
                      </a:r>
                    </a:p>
                  </a:txBody>
                  <a:tcPr marL="51435" marR="51435" marT="25718" marB="25718"/>
                </a:tc>
                <a:tc>
                  <a:txBody>
                    <a:bodyPr/>
                    <a:lstStyle/>
                    <a:p>
                      <a:r>
                        <a:rPr lang="en-US" sz="600" dirty="0"/>
                        <a:t>XXXX</a:t>
                      </a:r>
                    </a:p>
                  </a:txBody>
                  <a:tcPr marL="51435" marR="51435" marT="25718" marB="25718"/>
                </a:tc>
                <a:tc>
                  <a:txBody>
                    <a:bodyPr/>
                    <a:lstStyle/>
                    <a:p>
                      <a:r>
                        <a:rPr lang="en-US" sz="600" dirty="0"/>
                        <a:t>Fall 18</a:t>
                      </a:r>
                    </a:p>
                  </a:txBody>
                  <a:tcPr marL="51435" marR="51435" marT="25718" marB="25718"/>
                </a:tc>
                <a:tc>
                  <a:txBody>
                    <a:bodyPr/>
                    <a:lstStyle/>
                    <a:p>
                      <a:r>
                        <a:rPr lang="en-US" sz="600" dirty="0"/>
                        <a:t>3.5</a:t>
                      </a:r>
                    </a:p>
                  </a:txBody>
                  <a:tcPr marL="51435" marR="51435" marT="25718" marB="25718"/>
                </a:tc>
                <a:extLst>
                  <a:ext uri="{0D108BD9-81ED-4DB2-BD59-A6C34878D82A}">
                    <a16:rowId xmlns:a16="http://schemas.microsoft.com/office/drawing/2014/main" val="10001"/>
                  </a:ext>
                </a:extLst>
              </a:tr>
              <a:tr h="208598">
                <a:tc>
                  <a:txBody>
                    <a:bodyPr/>
                    <a:lstStyle/>
                    <a:p>
                      <a:r>
                        <a:rPr lang="en-US" sz="600" dirty="0"/>
                        <a:t>820</a:t>
                      </a:r>
                    </a:p>
                  </a:txBody>
                  <a:tcPr marL="51435" marR="51435" marT="25718" marB="25718"/>
                </a:tc>
                <a:tc>
                  <a:txBody>
                    <a:bodyPr/>
                    <a:lstStyle/>
                    <a:p>
                      <a:r>
                        <a:rPr lang="en-US" sz="600" dirty="0"/>
                        <a:t>XXXX</a:t>
                      </a:r>
                    </a:p>
                  </a:txBody>
                  <a:tcPr marL="51435" marR="51435" marT="25718" marB="25718"/>
                </a:tc>
                <a:tc>
                  <a:txBody>
                    <a:bodyPr/>
                    <a:lstStyle/>
                    <a:p>
                      <a:r>
                        <a:rPr lang="en-US" sz="600" dirty="0"/>
                        <a:t>Fall 18</a:t>
                      </a:r>
                    </a:p>
                  </a:txBody>
                  <a:tcPr marL="51435" marR="51435" marT="25718" marB="25718"/>
                </a:tc>
                <a:tc>
                  <a:txBody>
                    <a:bodyPr/>
                    <a:lstStyle/>
                    <a:p>
                      <a:r>
                        <a:rPr lang="en-US" sz="600" dirty="0"/>
                        <a:t>2.7</a:t>
                      </a:r>
                    </a:p>
                  </a:txBody>
                  <a:tcPr marL="51435" marR="51435" marT="25718" marB="25718"/>
                </a:tc>
                <a:extLst>
                  <a:ext uri="{0D108BD9-81ED-4DB2-BD59-A6C34878D82A}">
                    <a16:rowId xmlns:a16="http://schemas.microsoft.com/office/drawing/2014/main" val="10002"/>
                  </a:ext>
                </a:extLst>
              </a:tr>
            </a:tbl>
          </a:graphicData>
        </a:graphic>
      </p:graphicFrame>
      <p:graphicFrame>
        <p:nvGraphicFramePr>
          <p:cNvPr id="11" name="Table 10"/>
          <p:cNvGraphicFramePr>
            <a:graphicFrameLocks noGrp="1"/>
          </p:cNvGraphicFramePr>
          <p:nvPr>
            <p:extLst/>
          </p:nvPr>
        </p:nvGraphicFramePr>
        <p:xfrm>
          <a:off x="3996149" y="1601615"/>
          <a:ext cx="1481044" cy="529199"/>
        </p:xfrm>
        <a:graphic>
          <a:graphicData uri="http://schemas.openxmlformats.org/drawingml/2006/table">
            <a:tbl>
              <a:tblPr firstRow="1" bandRow="1">
                <a:tableStyleId>{5C22544A-7EE6-4342-B048-85BDC9FD1C3A}</a:tableStyleId>
              </a:tblPr>
              <a:tblGrid>
                <a:gridCol w="1481044">
                  <a:extLst>
                    <a:ext uri="{9D8B030D-6E8A-4147-A177-3AD203B41FA5}">
                      <a16:colId xmlns:a16="http://schemas.microsoft.com/office/drawing/2014/main" val="20000"/>
                    </a:ext>
                  </a:extLst>
                </a:gridCol>
              </a:tblGrid>
              <a:tr h="529199">
                <a:tc>
                  <a:txBody>
                    <a:bodyPr/>
                    <a:lstStyle/>
                    <a:p>
                      <a:pPr algn="ctr"/>
                      <a:r>
                        <a:rPr lang="en-US" sz="1100" dirty="0"/>
                        <a:t>College</a:t>
                      </a:r>
                      <a:r>
                        <a:rPr lang="en-US" sz="1100" baseline="0" dirty="0"/>
                        <a:t> Academic History Data</a:t>
                      </a:r>
                    </a:p>
                  </a:txBody>
                  <a:tcPr marL="51435" marR="51435" marT="25718" marB="25718"/>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nvPr>
        </p:nvGraphicFramePr>
        <p:xfrm>
          <a:off x="3996146" y="1990714"/>
          <a:ext cx="1481046" cy="773378"/>
        </p:xfrm>
        <a:graphic>
          <a:graphicData uri="http://schemas.openxmlformats.org/drawingml/2006/table">
            <a:tbl>
              <a:tblPr firstRow="1" bandRow="1">
                <a:tableStyleId>{5C22544A-7EE6-4342-B048-85BDC9FD1C3A}</a:tableStyleId>
              </a:tblPr>
              <a:tblGrid>
                <a:gridCol w="211790">
                  <a:extLst>
                    <a:ext uri="{9D8B030D-6E8A-4147-A177-3AD203B41FA5}">
                      <a16:colId xmlns:a16="http://schemas.microsoft.com/office/drawing/2014/main" val="20000"/>
                    </a:ext>
                  </a:extLst>
                </a:gridCol>
                <a:gridCol w="249611">
                  <a:extLst>
                    <a:ext uri="{9D8B030D-6E8A-4147-A177-3AD203B41FA5}">
                      <a16:colId xmlns:a16="http://schemas.microsoft.com/office/drawing/2014/main" val="20001"/>
                    </a:ext>
                  </a:extLst>
                </a:gridCol>
                <a:gridCol w="204227">
                  <a:extLst>
                    <a:ext uri="{9D8B030D-6E8A-4147-A177-3AD203B41FA5}">
                      <a16:colId xmlns:a16="http://schemas.microsoft.com/office/drawing/2014/main" val="20002"/>
                    </a:ext>
                  </a:extLst>
                </a:gridCol>
                <a:gridCol w="287431">
                  <a:extLst>
                    <a:ext uri="{9D8B030D-6E8A-4147-A177-3AD203B41FA5}">
                      <a16:colId xmlns:a16="http://schemas.microsoft.com/office/drawing/2014/main" val="20003"/>
                    </a:ext>
                  </a:extLst>
                </a:gridCol>
                <a:gridCol w="245913">
                  <a:extLst>
                    <a:ext uri="{9D8B030D-6E8A-4147-A177-3AD203B41FA5}">
                      <a16:colId xmlns:a16="http://schemas.microsoft.com/office/drawing/2014/main" val="20004"/>
                    </a:ext>
                  </a:extLst>
                </a:gridCol>
                <a:gridCol w="128270">
                  <a:extLst>
                    <a:ext uri="{9D8B030D-6E8A-4147-A177-3AD203B41FA5}">
                      <a16:colId xmlns:a16="http://schemas.microsoft.com/office/drawing/2014/main" val="20005"/>
                    </a:ext>
                  </a:extLst>
                </a:gridCol>
                <a:gridCol w="153804">
                  <a:extLst>
                    <a:ext uri="{9D8B030D-6E8A-4147-A177-3AD203B41FA5}">
                      <a16:colId xmlns:a16="http://schemas.microsoft.com/office/drawing/2014/main" val="20006"/>
                    </a:ext>
                  </a:extLst>
                </a:gridCol>
              </a:tblGrid>
              <a:tr h="350464">
                <a:tc>
                  <a:txBody>
                    <a:bodyPr/>
                    <a:lstStyle/>
                    <a:p>
                      <a:pPr algn="ctr"/>
                      <a:r>
                        <a:rPr lang="en-US" sz="800" dirty="0"/>
                        <a:t>Sch #</a:t>
                      </a:r>
                    </a:p>
                  </a:txBody>
                  <a:tcPr marL="51435" marR="51435" marT="25718" marB="25718" vert="vert270" anchor="ctr"/>
                </a:tc>
                <a:tc>
                  <a:txBody>
                    <a:bodyPr/>
                    <a:lstStyle/>
                    <a:p>
                      <a:pPr algn="ctr"/>
                      <a:r>
                        <a:rPr lang="en-US" sz="800" dirty="0"/>
                        <a:t>SSN</a:t>
                      </a:r>
                    </a:p>
                  </a:txBody>
                  <a:tcPr marL="51435" marR="51435" marT="25718" marB="25718" vert="vert270" anchor="ctr"/>
                </a:tc>
                <a:tc>
                  <a:txBody>
                    <a:bodyPr/>
                    <a:lstStyle/>
                    <a:p>
                      <a:pPr algn="ctr"/>
                      <a:r>
                        <a:rPr lang="en-US" sz="800" dirty="0"/>
                        <a:t>Term</a:t>
                      </a:r>
                    </a:p>
                  </a:txBody>
                  <a:tcPr marL="51435" marR="51435" marT="25718" marB="25718" vert="vert270" anchor="ctr"/>
                </a:tc>
                <a:tc>
                  <a:txBody>
                    <a:bodyPr/>
                    <a:lstStyle/>
                    <a:p>
                      <a:pPr algn="ctr"/>
                      <a:r>
                        <a:rPr lang="en-US" sz="800" dirty="0"/>
                        <a:t>Subj Code</a:t>
                      </a:r>
                    </a:p>
                  </a:txBody>
                  <a:tcPr marL="51435" marR="51435" marT="25718" marB="25718" vert="vert270" anchor="ctr"/>
                </a:tc>
                <a:tc>
                  <a:txBody>
                    <a:bodyPr/>
                    <a:lstStyle/>
                    <a:p>
                      <a:pPr algn="ctr"/>
                      <a:r>
                        <a:rPr lang="en-US" sz="800" dirty="0"/>
                        <a:t>Crse #</a:t>
                      </a:r>
                    </a:p>
                  </a:txBody>
                  <a:tcPr marL="51435" marR="51435" marT="25718" marB="25718" vert="vert270" anchor="ctr"/>
                </a:tc>
                <a:tc>
                  <a:txBody>
                    <a:bodyPr/>
                    <a:lstStyle/>
                    <a:p>
                      <a:pPr algn="ctr"/>
                      <a:r>
                        <a:rPr lang="en-US" sz="800" dirty="0"/>
                        <a:t>Hrs</a:t>
                      </a:r>
                    </a:p>
                  </a:txBody>
                  <a:tcPr marL="51435" marR="51435" marT="25718" marB="25718" vert="vert270" anchor="ctr"/>
                </a:tc>
                <a:tc>
                  <a:txBody>
                    <a:bodyPr/>
                    <a:lstStyle/>
                    <a:p>
                      <a:pPr algn="ctr"/>
                      <a:r>
                        <a:rPr lang="en-US" sz="800" dirty="0"/>
                        <a:t>Grade</a:t>
                      </a:r>
                    </a:p>
                  </a:txBody>
                  <a:tcPr marL="51435" marR="51435" marT="25718" marB="25718" vert="vert270" anchor="ctr"/>
                </a:tc>
                <a:extLst>
                  <a:ext uri="{0D108BD9-81ED-4DB2-BD59-A6C34878D82A}">
                    <a16:rowId xmlns:a16="http://schemas.microsoft.com/office/drawing/2014/main" val="10000"/>
                  </a:ext>
                </a:extLst>
              </a:tr>
              <a:tr h="211457">
                <a:tc>
                  <a:txBody>
                    <a:bodyPr/>
                    <a:lstStyle/>
                    <a:p>
                      <a:r>
                        <a:rPr lang="en-US" sz="500" dirty="0"/>
                        <a:t>820</a:t>
                      </a:r>
                    </a:p>
                  </a:txBody>
                  <a:tcPr marL="51435" marR="51435" marT="25718" marB="25718"/>
                </a:tc>
                <a:tc>
                  <a:txBody>
                    <a:bodyPr/>
                    <a:lstStyle/>
                    <a:p>
                      <a:r>
                        <a:rPr lang="en-US" sz="500" dirty="0"/>
                        <a:t>XXXX</a:t>
                      </a:r>
                    </a:p>
                  </a:txBody>
                  <a:tcPr marL="51435" marR="51435" marT="25718" marB="25718"/>
                </a:tc>
                <a:tc>
                  <a:txBody>
                    <a:bodyPr/>
                    <a:lstStyle/>
                    <a:p>
                      <a:r>
                        <a:rPr lang="en-US" sz="500" dirty="0"/>
                        <a:t>Fall 18</a:t>
                      </a:r>
                    </a:p>
                  </a:txBody>
                  <a:tcPr marL="51435" marR="51435" marT="25718" marB="25718"/>
                </a:tc>
                <a:tc>
                  <a:txBody>
                    <a:bodyPr/>
                    <a:lstStyle/>
                    <a:p>
                      <a:r>
                        <a:rPr lang="en-US" sz="500" dirty="0"/>
                        <a:t>ENGL</a:t>
                      </a:r>
                    </a:p>
                  </a:txBody>
                  <a:tcPr marL="51435" marR="51435" marT="25718" marB="25718"/>
                </a:tc>
                <a:tc>
                  <a:txBody>
                    <a:bodyPr/>
                    <a:lstStyle/>
                    <a:p>
                      <a:r>
                        <a:rPr lang="en-US" sz="500" dirty="0"/>
                        <a:t>1101</a:t>
                      </a:r>
                    </a:p>
                  </a:txBody>
                  <a:tcPr marL="51435" marR="51435" marT="25718" marB="25718"/>
                </a:tc>
                <a:tc>
                  <a:txBody>
                    <a:bodyPr/>
                    <a:lstStyle/>
                    <a:p>
                      <a:r>
                        <a:rPr lang="en-US" sz="500" dirty="0"/>
                        <a:t>3</a:t>
                      </a:r>
                    </a:p>
                  </a:txBody>
                  <a:tcPr marL="51435" marR="51435" marT="25718" marB="25718"/>
                </a:tc>
                <a:tc>
                  <a:txBody>
                    <a:bodyPr/>
                    <a:lstStyle/>
                    <a:p>
                      <a:r>
                        <a:rPr lang="en-US" sz="500" dirty="0"/>
                        <a:t>A</a:t>
                      </a:r>
                    </a:p>
                  </a:txBody>
                  <a:tcPr marL="51435" marR="51435" marT="25718" marB="25718"/>
                </a:tc>
                <a:extLst>
                  <a:ext uri="{0D108BD9-81ED-4DB2-BD59-A6C34878D82A}">
                    <a16:rowId xmlns:a16="http://schemas.microsoft.com/office/drawing/2014/main" val="10001"/>
                  </a:ext>
                </a:extLst>
              </a:tr>
              <a:tr h="211457">
                <a:tc>
                  <a:txBody>
                    <a:bodyPr/>
                    <a:lstStyle/>
                    <a:p>
                      <a:r>
                        <a:rPr lang="en-US" sz="500" dirty="0"/>
                        <a:t>820</a:t>
                      </a:r>
                    </a:p>
                  </a:txBody>
                  <a:tcPr marL="51435" marR="51435" marT="25718" marB="25718"/>
                </a:tc>
                <a:tc>
                  <a:txBody>
                    <a:bodyPr/>
                    <a:lstStyle/>
                    <a:p>
                      <a:r>
                        <a:rPr lang="en-US" sz="500" dirty="0"/>
                        <a:t>XXXX</a:t>
                      </a:r>
                    </a:p>
                  </a:txBody>
                  <a:tcPr marL="51435" marR="51435" marT="25718" marB="25718"/>
                </a:tc>
                <a:tc>
                  <a:txBody>
                    <a:bodyPr/>
                    <a:lstStyle/>
                    <a:p>
                      <a:r>
                        <a:rPr lang="en-US" sz="500" dirty="0"/>
                        <a:t>Fall 18</a:t>
                      </a:r>
                    </a:p>
                  </a:txBody>
                  <a:tcPr marL="51435" marR="51435" marT="25718" marB="25718"/>
                </a:tc>
                <a:tc>
                  <a:txBody>
                    <a:bodyPr/>
                    <a:lstStyle/>
                    <a:p>
                      <a:r>
                        <a:rPr lang="en-US" sz="500" dirty="0"/>
                        <a:t>MATH</a:t>
                      </a:r>
                    </a:p>
                  </a:txBody>
                  <a:tcPr marL="51435" marR="51435" marT="25718" marB="25718"/>
                </a:tc>
                <a:tc>
                  <a:txBody>
                    <a:bodyPr/>
                    <a:lstStyle/>
                    <a:p>
                      <a:r>
                        <a:rPr lang="en-US" sz="500" dirty="0"/>
                        <a:t>1102</a:t>
                      </a:r>
                    </a:p>
                  </a:txBody>
                  <a:tcPr marL="51435" marR="51435" marT="25718" marB="25718"/>
                </a:tc>
                <a:tc>
                  <a:txBody>
                    <a:bodyPr/>
                    <a:lstStyle/>
                    <a:p>
                      <a:r>
                        <a:rPr lang="en-US" sz="500" dirty="0"/>
                        <a:t>3</a:t>
                      </a:r>
                    </a:p>
                  </a:txBody>
                  <a:tcPr marL="51435" marR="51435" marT="25718" marB="25718"/>
                </a:tc>
                <a:tc>
                  <a:txBody>
                    <a:bodyPr/>
                    <a:lstStyle/>
                    <a:p>
                      <a:r>
                        <a:rPr lang="en-US" sz="500" dirty="0"/>
                        <a:t>C</a:t>
                      </a:r>
                    </a:p>
                  </a:txBody>
                  <a:tcPr marL="51435" marR="51435" marT="25718" marB="25718"/>
                </a:tc>
                <a:extLst>
                  <a:ext uri="{0D108BD9-81ED-4DB2-BD59-A6C34878D82A}">
                    <a16:rowId xmlns:a16="http://schemas.microsoft.com/office/drawing/2014/main" val="10002"/>
                  </a:ext>
                </a:extLst>
              </a:tr>
            </a:tbl>
          </a:graphicData>
        </a:graphic>
      </p:graphicFrame>
      <p:sp>
        <p:nvSpPr>
          <p:cNvPr id="13" name="Rectangle 12"/>
          <p:cNvSpPr/>
          <p:nvPr/>
        </p:nvSpPr>
        <p:spPr>
          <a:xfrm>
            <a:off x="1403077" y="1601615"/>
            <a:ext cx="1080029" cy="21634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u="sng" dirty="0">
                <a:solidFill>
                  <a:prstClr val="black"/>
                </a:solidFill>
              </a:rPr>
              <a:t>Colleges</a:t>
            </a:r>
          </a:p>
          <a:p>
            <a:pPr algn="ctr"/>
            <a:endParaRPr lang="en-US" sz="1350" u="sng" dirty="0">
              <a:solidFill>
                <a:prstClr val="black"/>
              </a:solidFill>
            </a:endParaRPr>
          </a:p>
          <a:p>
            <a:pPr algn="ctr"/>
            <a:r>
              <a:rPr lang="en-US" sz="1350" dirty="0">
                <a:solidFill>
                  <a:prstClr val="black"/>
                </a:solidFill>
              </a:rPr>
              <a:t>TCSG: 22</a:t>
            </a:r>
          </a:p>
          <a:p>
            <a:pPr algn="ctr"/>
            <a:r>
              <a:rPr lang="en-US" sz="1350" dirty="0">
                <a:solidFill>
                  <a:prstClr val="black"/>
                </a:solidFill>
              </a:rPr>
              <a:t>USG: 26 </a:t>
            </a:r>
          </a:p>
          <a:p>
            <a:pPr algn="ctr"/>
            <a:r>
              <a:rPr lang="en-US" sz="1350" dirty="0">
                <a:solidFill>
                  <a:prstClr val="black"/>
                </a:solidFill>
              </a:rPr>
              <a:t>GICA: 25</a:t>
            </a:r>
            <a:endParaRPr lang="en-US" sz="675" dirty="0">
              <a:solidFill>
                <a:prstClr val="black"/>
              </a:solidFill>
            </a:endParaRPr>
          </a:p>
          <a:p>
            <a:pPr algn="ctr"/>
            <a:r>
              <a:rPr lang="en-US" sz="1350" dirty="0">
                <a:solidFill>
                  <a:prstClr val="black"/>
                </a:solidFill>
              </a:rPr>
              <a:t>Other Private</a:t>
            </a:r>
          </a:p>
          <a:p>
            <a:pPr algn="ctr"/>
            <a:r>
              <a:rPr lang="en-US" sz="1350" dirty="0">
                <a:solidFill>
                  <a:prstClr val="black"/>
                </a:solidFill>
              </a:rPr>
              <a:t>Colleges: 9</a:t>
            </a:r>
          </a:p>
          <a:p>
            <a:pPr algn="ctr"/>
            <a:endParaRPr lang="en-US" sz="1350" dirty="0">
              <a:solidFill>
                <a:prstClr val="black"/>
              </a:solidFill>
            </a:endParaRPr>
          </a:p>
          <a:p>
            <a:pPr algn="ctr"/>
            <a:r>
              <a:rPr lang="en-US" sz="1350" dirty="0">
                <a:solidFill>
                  <a:prstClr val="black"/>
                </a:solidFill>
              </a:rPr>
              <a:t>Total: 82</a:t>
            </a:r>
          </a:p>
        </p:txBody>
      </p:sp>
      <p:sp>
        <p:nvSpPr>
          <p:cNvPr id="14" name="Right Arrow 13"/>
          <p:cNvSpPr/>
          <p:nvPr/>
        </p:nvSpPr>
        <p:spPr>
          <a:xfrm>
            <a:off x="2500790" y="1990713"/>
            <a:ext cx="1495355" cy="39953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dirty="0">
              <a:solidFill>
                <a:prstClr val="white"/>
              </a:solidFill>
            </a:endParaRPr>
          </a:p>
        </p:txBody>
      </p:sp>
      <p:sp>
        <p:nvSpPr>
          <p:cNvPr id="15" name="Rectangle 14"/>
          <p:cNvSpPr/>
          <p:nvPr/>
        </p:nvSpPr>
        <p:spPr>
          <a:xfrm>
            <a:off x="2719217" y="1777813"/>
            <a:ext cx="950253" cy="10394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1. College Extracts Transcript Data from SIS*</a:t>
            </a:r>
            <a:endParaRPr lang="en-US" sz="675" dirty="0">
              <a:solidFill>
                <a:prstClr val="white"/>
              </a:solidFill>
            </a:endParaRPr>
          </a:p>
        </p:txBody>
      </p:sp>
      <p:sp>
        <p:nvSpPr>
          <p:cNvPr id="16" name="Rectangle 15"/>
          <p:cNvSpPr/>
          <p:nvPr/>
        </p:nvSpPr>
        <p:spPr>
          <a:xfrm>
            <a:off x="1429382" y="5220811"/>
            <a:ext cx="1056613" cy="122386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4. College Loads Results Data into SIS to make HOPE Awards</a:t>
            </a:r>
            <a:endParaRPr lang="en-US" sz="900" dirty="0">
              <a:solidFill>
                <a:prstClr val="white"/>
              </a:solidFill>
            </a:endParaRPr>
          </a:p>
        </p:txBody>
      </p:sp>
      <p:sp>
        <p:nvSpPr>
          <p:cNvPr id="17" name="Rectangle 16"/>
          <p:cNvSpPr/>
          <p:nvPr/>
        </p:nvSpPr>
        <p:spPr>
          <a:xfrm>
            <a:off x="5128080" y="5394548"/>
            <a:ext cx="969656" cy="1042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3. GPA &amp; Checkpoint Results Data are Created</a:t>
            </a:r>
            <a:endParaRPr lang="en-US" sz="900" dirty="0">
              <a:solidFill>
                <a:prstClr val="white"/>
              </a:solidFill>
            </a:endParaRPr>
          </a:p>
        </p:txBody>
      </p:sp>
      <p:sp>
        <p:nvSpPr>
          <p:cNvPr id="18" name="Rectangle 17"/>
          <p:cNvSpPr/>
          <p:nvPr/>
        </p:nvSpPr>
        <p:spPr>
          <a:xfrm>
            <a:off x="6234896" y="2266704"/>
            <a:ext cx="1562651" cy="8491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prstClr val="white"/>
                </a:solidFill>
              </a:rPr>
              <a:t>2. Data are Edit-Checked &amp; Run through GSFC Rules Engine</a:t>
            </a:r>
            <a:endParaRPr lang="en-US" sz="900" dirty="0">
              <a:solidFill>
                <a:prstClr val="white"/>
              </a:solidFill>
            </a:endParaRPr>
          </a:p>
        </p:txBody>
      </p:sp>
      <p:sp>
        <p:nvSpPr>
          <p:cNvPr id="19" name="TextBox 18"/>
          <p:cNvSpPr txBox="1"/>
          <p:nvPr/>
        </p:nvSpPr>
        <p:spPr>
          <a:xfrm>
            <a:off x="2485994" y="2817224"/>
            <a:ext cx="1564852" cy="230832"/>
          </a:xfrm>
          <a:prstGeom prst="rect">
            <a:avLst/>
          </a:prstGeom>
          <a:noFill/>
        </p:spPr>
        <p:txBody>
          <a:bodyPr wrap="none" rtlCol="0">
            <a:spAutoFit/>
          </a:bodyPr>
          <a:lstStyle/>
          <a:p>
            <a:r>
              <a:rPr lang="en-US" sz="900" dirty="0">
                <a:solidFill>
                  <a:prstClr val="black"/>
                </a:solidFill>
                <a:latin typeface="Calibri" panose="020F0502020204030204"/>
              </a:rPr>
              <a:t>*Student Information System</a:t>
            </a:r>
          </a:p>
        </p:txBody>
      </p:sp>
      <p:cxnSp>
        <p:nvCxnSpPr>
          <p:cNvPr id="20" name="Straight Connector 19"/>
          <p:cNvCxnSpPr/>
          <p:nvPr/>
        </p:nvCxnSpPr>
        <p:spPr>
          <a:xfrm flipH="1">
            <a:off x="2667000" y="3036680"/>
            <a:ext cx="3146298" cy="2109107"/>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9587875">
            <a:off x="2802753" y="3793800"/>
            <a:ext cx="2649187" cy="715581"/>
          </a:xfrm>
          <a:prstGeom prst="rect">
            <a:avLst/>
          </a:prstGeom>
          <a:noFill/>
        </p:spPr>
        <p:txBody>
          <a:bodyPr wrap="none" rtlCol="0">
            <a:spAutoFit/>
          </a:bodyPr>
          <a:lstStyle/>
          <a:p>
            <a:pPr algn="ctr"/>
            <a:r>
              <a:rPr lang="en-US" sz="1350" dirty="0">
                <a:solidFill>
                  <a:prstClr val="black"/>
                </a:solidFill>
                <a:latin typeface="Calibri" panose="020F0502020204030204"/>
              </a:rPr>
              <a:t>Primarily PSI/System Responsibility</a:t>
            </a:r>
          </a:p>
          <a:p>
            <a:pPr algn="ctr"/>
            <a:endParaRPr lang="en-US" sz="1350" dirty="0">
              <a:solidFill>
                <a:prstClr val="black"/>
              </a:solidFill>
              <a:latin typeface="Calibri" panose="020F0502020204030204"/>
            </a:endParaRPr>
          </a:p>
          <a:p>
            <a:pPr algn="ctr"/>
            <a:r>
              <a:rPr lang="en-US" sz="1350" dirty="0">
                <a:solidFill>
                  <a:prstClr val="black"/>
                </a:solidFill>
                <a:latin typeface="Calibri" panose="020F0502020204030204"/>
              </a:rPr>
              <a:t>Primarily GSFC Responsibility</a:t>
            </a:r>
          </a:p>
        </p:txBody>
      </p:sp>
      <p:sp>
        <p:nvSpPr>
          <p:cNvPr id="22" name="Title 1"/>
          <p:cNvSpPr>
            <a:spLocks noGrp="1"/>
          </p:cNvSpPr>
          <p:nvPr>
            <p:ph type="title"/>
          </p:nvPr>
        </p:nvSpPr>
        <p:spPr>
          <a:xfrm>
            <a:off x="2323495" y="114667"/>
            <a:ext cx="4826348" cy="994172"/>
          </a:xfrm>
        </p:spPr>
        <p:txBody>
          <a:bodyPr/>
          <a:lstStyle/>
          <a:p>
            <a:r>
              <a:rPr lang="en-US" dirty="0"/>
              <a:t>CHECS Workflow</a:t>
            </a:r>
          </a:p>
        </p:txBody>
      </p:sp>
      <p:sp>
        <p:nvSpPr>
          <p:cNvPr id="24" name="Footer Placeholder 23"/>
          <p:cNvSpPr>
            <a:spLocks noGrp="1"/>
          </p:cNvSpPr>
          <p:nvPr>
            <p:ph type="ftr" sz="quarter" idx="11"/>
          </p:nvPr>
        </p:nvSpPr>
        <p:spPr/>
        <p:txBody>
          <a:bodyPr/>
          <a:lstStyle/>
          <a:p>
            <a:r>
              <a:rPr lang="en-US"/>
              <a:t>2017 GASFAA Fall Workshop</a:t>
            </a:r>
          </a:p>
        </p:txBody>
      </p:sp>
    </p:spTree>
    <p:extLst>
      <p:ext uri="{BB962C8B-B14F-4D97-AF65-F5344CB8AC3E}">
        <p14:creationId xmlns:p14="http://schemas.microsoft.com/office/powerpoint/2010/main" val="297199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CHECS</a:t>
            </a:r>
            <a:endParaRPr lang="en-US" dirty="0"/>
          </a:p>
        </p:txBody>
      </p:sp>
      <p:sp>
        <p:nvSpPr>
          <p:cNvPr id="3" name="Content Placeholder 2"/>
          <p:cNvSpPr>
            <a:spLocks noGrp="1"/>
          </p:cNvSpPr>
          <p:nvPr>
            <p:ph idx="1"/>
          </p:nvPr>
        </p:nvSpPr>
        <p:spPr/>
        <p:txBody>
          <a:bodyPr>
            <a:normAutofit fontScale="85000" lnSpcReduction="10000"/>
          </a:bodyPr>
          <a:lstStyle/>
          <a:p>
            <a:pPr marL="514350" lvl="0" indent="-514350" defTabSz="914400">
              <a:lnSpc>
                <a:spcPct val="90000"/>
              </a:lnSpc>
              <a:spcBef>
                <a:spcPts val="1000"/>
              </a:spcBef>
              <a:buFont typeface="+mj-lt"/>
              <a:buAutoNum type="arabicPeriod"/>
            </a:pPr>
            <a:r>
              <a:rPr lang="en-US" sz="2600" b="1" dirty="0">
                <a:solidFill>
                  <a:prstClr val="black"/>
                </a:solidFill>
              </a:rPr>
              <a:t>Profile Grade Scale File </a:t>
            </a:r>
            <a:r>
              <a:rPr lang="en-US" sz="2600" dirty="0">
                <a:solidFill>
                  <a:prstClr val="black"/>
                </a:solidFill>
              </a:rPr>
              <a:t>- supports batch loading of PSI grades into the CHECS data system</a:t>
            </a:r>
          </a:p>
          <a:p>
            <a:pPr marL="514350" lvl="0" indent="-514350" defTabSz="914400">
              <a:lnSpc>
                <a:spcPct val="90000"/>
              </a:lnSpc>
              <a:spcBef>
                <a:spcPts val="1000"/>
              </a:spcBef>
              <a:buFont typeface="+mj-lt"/>
              <a:buAutoNum type="arabicPeriod"/>
            </a:pPr>
            <a:r>
              <a:rPr lang="en-US" sz="2600" b="1" dirty="0">
                <a:solidFill>
                  <a:prstClr val="black"/>
                </a:solidFill>
              </a:rPr>
              <a:t>Profile Terms File </a:t>
            </a:r>
            <a:r>
              <a:rPr lang="en-US" sz="2600" dirty="0">
                <a:solidFill>
                  <a:prstClr val="black"/>
                </a:solidFill>
              </a:rPr>
              <a:t>- supports the batch loading of PSI terms into the CHECS data system </a:t>
            </a:r>
          </a:p>
          <a:p>
            <a:pPr marL="514350" lvl="0" indent="-514350" defTabSz="914400">
              <a:lnSpc>
                <a:spcPct val="90000"/>
              </a:lnSpc>
              <a:spcBef>
                <a:spcPts val="1000"/>
              </a:spcBef>
              <a:buFont typeface="+mj-lt"/>
              <a:buAutoNum type="arabicPeriod"/>
            </a:pPr>
            <a:r>
              <a:rPr lang="en-US" sz="2600" b="1" dirty="0">
                <a:solidFill>
                  <a:prstClr val="black"/>
                </a:solidFill>
              </a:rPr>
              <a:t>Historical Snapshot File </a:t>
            </a:r>
            <a:r>
              <a:rPr lang="en-US" sz="2600" dirty="0">
                <a:solidFill>
                  <a:prstClr val="black"/>
                </a:solidFill>
              </a:rPr>
              <a:t>- documents the HOPE/Zell Miller Scholarship and Grant status of students as of Summer term 2018</a:t>
            </a:r>
          </a:p>
          <a:p>
            <a:pPr marL="514350" lvl="0" indent="-514350" defTabSz="914400">
              <a:lnSpc>
                <a:spcPct val="90000"/>
              </a:lnSpc>
              <a:spcBef>
                <a:spcPts val="1000"/>
              </a:spcBef>
              <a:buFont typeface="+mj-lt"/>
              <a:buAutoNum type="arabicPeriod"/>
            </a:pPr>
            <a:r>
              <a:rPr lang="en-US" sz="2600" b="1" dirty="0">
                <a:solidFill>
                  <a:prstClr val="black"/>
                </a:solidFill>
              </a:rPr>
              <a:t>Transcript Data File </a:t>
            </a:r>
            <a:r>
              <a:rPr lang="en-US" sz="2600" dirty="0">
                <a:solidFill>
                  <a:prstClr val="black"/>
                </a:solidFill>
              </a:rPr>
              <a:t>- facilitates the batch loading of academic data, by term and student, for GPA and Checkpoint calculations  </a:t>
            </a:r>
          </a:p>
          <a:p>
            <a:pPr marL="514350" lvl="0" indent="-514350" defTabSz="914400">
              <a:lnSpc>
                <a:spcPct val="90000"/>
              </a:lnSpc>
              <a:spcBef>
                <a:spcPts val="1000"/>
              </a:spcBef>
              <a:buFont typeface="+mj-lt"/>
              <a:buAutoNum type="arabicPeriod"/>
            </a:pPr>
            <a:r>
              <a:rPr lang="en-US" sz="2600" b="1" dirty="0">
                <a:solidFill>
                  <a:prstClr val="black"/>
                </a:solidFill>
              </a:rPr>
              <a:t>Request Data File </a:t>
            </a:r>
            <a:r>
              <a:rPr lang="en-US" sz="2600" dirty="0">
                <a:solidFill>
                  <a:prstClr val="black"/>
                </a:solidFill>
              </a:rPr>
              <a:t>- allows the PSI to request GPA and Checkpoint data for particular students</a:t>
            </a:r>
          </a:p>
          <a:p>
            <a:pPr marL="514350" lvl="0" indent="-514350" defTabSz="914400">
              <a:lnSpc>
                <a:spcPct val="90000"/>
              </a:lnSpc>
              <a:spcBef>
                <a:spcPts val="1000"/>
              </a:spcBef>
              <a:buFont typeface="+mj-lt"/>
              <a:buAutoNum type="arabicPeriod"/>
            </a:pPr>
            <a:r>
              <a:rPr lang="en-US" sz="2600" b="1" dirty="0">
                <a:solidFill>
                  <a:prstClr val="black"/>
                </a:solidFill>
              </a:rPr>
              <a:t>GPA/Checkpoint File </a:t>
            </a:r>
            <a:r>
              <a:rPr lang="en-US" sz="2600" dirty="0">
                <a:solidFill>
                  <a:prstClr val="black"/>
                </a:solidFill>
              </a:rPr>
              <a:t>- documents the passing of HOPE/Zell Miller Scholarship and Grant GPA and Checkpoint data from CHECS to the PSI </a:t>
            </a:r>
          </a:p>
          <a:p>
            <a:endParaRPr lang="en-US" dirty="0"/>
          </a:p>
        </p:txBody>
      </p:sp>
      <p:sp>
        <p:nvSpPr>
          <p:cNvPr id="4" name="Slide Number Placeholder 3"/>
          <p:cNvSpPr>
            <a:spLocks noGrp="1"/>
          </p:cNvSpPr>
          <p:nvPr>
            <p:ph type="sldNum" sz="quarter" idx="12"/>
          </p:nvPr>
        </p:nvSpPr>
        <p:spPr/>
        <p:txBody>
          <a:bodyPr/>
          <a:lstStyle/>
          <a:p>
            <a:fld id="{CA648927-2277-486D-ABD8-0E6B2E3290A6}" type="slidenum">
              <a:rPr lang="en-US" smtClean="0"/>
              <a:pPr/>
              <a:t>15</a:t>
            </a:fld>
            <a:endParaRPr lang="en-US" dirty="0"/>
          </a:p>
        </p:txBody>
      </p:sp>
    </p:spTree>
    <p:extLst>
      <p:ext uri="{BB962C8B-B14F-4D97-AF65-F5344CB8AC3E}">
        <p14:creationId xmlns:p14="http://schemas.microsoft.com/office/powerpoint/2010/main" val="2919898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CPOS</a:t>
            </a:r>
            <a:endParaRPr lang="en-US" dirty="0"/>
          </a:p>
        </p:txBody>
      </p:sp>
      <p:sp>
        <p:nvSpPr>
          <p:cNvPr id="3" name="Content Placeholder 2"/>
          <p:cNvSpPr>
            <a:spLocks noGrp="1"/>
          </p:cNvSpPr>
          <p:nvPr>
            <p:ph idx="1"/>
          </p:nvPr>
        </p:nvSpPr>
        <p:spPr/>
        <p:txBody>
          <a:bodyPr>
            <a:normAutofit fontScale="92500"/>
          </a:bodyPr>
          <a:lstStyle/>
          <a:p>
            <a:pPr marL="0" marR="0">
              <a:spcBef>
                <a:spcPts val="0"/>
              </a:spcBef>
              <a:spcAft>
                <a:spcPts val="0"/>
              </a:spcAft>
            </a:pPr>
            <a:r>
              <a:rPr lang="en-US" b="1" dirty="0">
                <a:latin typeface="Arial" panose="020B0604020202020204" pitchFamily="34" charset="0"/>
                <a:ea typeface="Calibri" panose="020F0502020204030204" pitchFamily="34" charset="0"/>
              </a:rPr>
              <a:t>Pursuant to the </a:t>
            </a:r>
            <a:r>
              <a:rPr lang="en-US" b="1" dirty="0" smtClean="0">
                <a:latin typeface="Arial" panose="020B0604020202020204" pitchFamily="34" charset="0"/>
                <a:ea typeface="Calibri" panose="020F0502020204030204" pitchFamily="34" charset="0"/>
              </a:rPr>
              <a:t>17-18 </a:t>
            </a:r>
            <a:r>
              <a:rPr lang="en-US" b="1" dirty="0">
                <a:latin typeface="Arial" panose="020B0604020202020204" pitchFamily="34" charset="0"/>
                <a:ea typeface="Calibri" panose="020F0502020204030204" pitchFamily="34" charset="0"/>
              </a:rPr>
              <a:t>Federal Student Aid Handbook, Volume 1, Chapter 1, </a:t>
            </a:r>
            <a:r>
              <a:rPr lang="en-US" b="1" dirty="0" smtClean="0">
                <a:latin typeface="Arial" panose="020B0604020202020204" pitchFamily="34" charset="0"/>
                <a:ea typeface="Calibri" panose="020F0502020204030204" pitchFamily="34" charset="0"/>
              </a:rPr>
              <a:t>Page 1.20</a:t>
            </a:r>
          </a:p>
          <a:p>
            <a:pPr marL="0" marR="0" indent="0">
              <a:spcBef>
                <a:spcPts val="0"/>
              </a:spcBef>
              <a:spcAft>
                <a:spcPts val="0"/>
              </a:spcAft>
              <a:buNone/>
            </a:pPr>
            <a:r>
              <a:rPr lang="en-US" b="1" dirty="0" smtClean="0">
                <a:latin typeface="Arial" panose="020B0604020202020204" pitchFamily="34" charset="0"/>
                <a:ea typeface="Calibri" panose="020F0502020204030204" pitchFamily="34" charset="0"/>
              </a:rPr>
              <a:t> </a:t>
            </a:r>
            <a:r>
              <a:rPr lang="en-US" b="1" dirty="0">
                <a:latin typeface="Arial" panose="020B0604020202020204" pitchFamily="34" charset="0"/>
                <a:ea typeface="Calibri" panose="020F0502020204030204" pitchFamily="34" charset="0"/>
              </a:rPr>
              <a:t>   </a:t>
            </a:r>
            <a:r>
              <a:rPr lang="en-US" b="1" dirty="0" smtClean="0">
                <a:latin typeface="Arial" panose="020B0604020202020204" pitchFamily="34" charset="0"/>
                <a:ea typeface="Calibri" panose="020F0502020204030204" pitchFamily="34" charset="0"/>
              </a:rPr>
              <a:t>”</a:t>
            </a:r>
            <a:r>
              <a:rPr lang="en-US" dirty="0" smtClean="0"/>
              <a:t>If </a:t>
            </a:r>
            <a:r>
              <a:rPr lang="en-US" dirty="0"/>
              <a:t>a student is enrolled in courses that do not count toward his degree, certificate, or other recognized credential, they cannot be used to determine enrollment status unless they are eligible remedial courses. This means you cannot award the student aid for classes that do not count toward his degree, certificate, or other recognized credential</a:t>
            </a:r>
            <a:r>
              <a:rPr lang="en-US" dirty="0" smtClean="0"/>
              <a:t>.” </a:t>
            </a:r>
            <a:endParaRPr lang="en-US" sz="4800" dirty="0">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2"/>
          </p:nvPr>
        </p:nvSpPr>
        <p:spPr/>
        <p:txBody>
          <a:bodyPr/>
          <a:lstStyle/>
          <a:p>
            <a:fld id="{CA648927-2277-486D-ABD8-0E6B2E3290A6}" type="slidenum">
              <a:rPr lang="en-US" smtClean="0"/>
              <a:pPr/>
              <a:t>16</a:t>
            </a:fld>
            <a:endParaRPr lang="en-US" dirty="0"/>
          </a:p>
        </p:txBody>
      </p:sp>
    </p:spTree>
    <p:extLst>
      <p:ext uri="{BB962C8B-B14F-4D97-AF65-F5344CB8AC3E}">
        <p14:creationId xmlns:p14="http://schemas.microsoft.com/office/powerpoint/2010/main" val="2660662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521528" y="1995055"/>
            <a:ext cx="6283036"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Bernard MT Condensed" panose="020508060609050204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14514187"/>
              </p:ext>
            </p:extLst>
          </p:nvPr>
        </p:nvGraphicFramePr>
        <p:xfrm>
          <a:off x="141288" y="1237840"/>
          <a:ext cx="8878887" cy="3681549"/>
        </p:xfrm>
        <a:graphic>
          <a:graphicData uri="http://schemas.openxmlformats.org/presentationml/2006/ole">
            <mc:AlternateContent xmlns:mc="http://schemas.openxmlformats.org/markup-compatibility/2006">
              <mc:Choice xmlns:v="urn:schemas-microsoft-com:vml" Requires="v">
                <p:oleObj spid="_x0000_s1039" name="Worksheet" r:id="rId4" imgW="9723057" imgH="3131784" progId="Excel.Sheet.12">
                  <p:embed/>
                </p:oleObj>
              </mc:Choice>
              <mc:Fallback>
                <p:oleObj name="Worksheet" r:id="rId4" imgW="9723057" imgH="3131784" progId="Excel.Sheet.12">
                  <p:embed/>
                  <p:pic>
                    <p:nvPicPr>
                      <p:cNvPr id="3" name="Object 2"/>
                      <p:cNvPicPr/>
                      <p:nvPr/>
                    </p:nvPicPr>
                    <p:blipFill>
                      <a:blip r:embed="rId5"/>
                      <a:stretch>
                        <a:fillRect/>
                      </a:stretch>
                    </p:blipFill>
                    <p:spPr>
                      <a:xfrm>
                        <a:off x="141288" y="1237840"/>
                        <a:ext cx="8878887" cy="3681549"/>
                      </a:xfrm>
                      <a:prstGeom prst="rect">
                        <a:avLst/>
                      </a:prstGeom>
                    </p:spPr>
                  </p:pic>
                </p:oleObj>
              </mc:Fallback>
            </mc:AlternateContent>
          </a:graphicData>
        </a:graphic>
      </p:graphicFrame>
      <p:sp>
        <p:nvSpPr>
          <p:cNvPr id="4" name="TextBox 3"/>
          <p:cNvSpPr txBox="1"/>
          <p:nvPr/>
        </p:nvSpPr>
        <p:spPr>
          <a:xfrm>
            <a:off x="949234" y="5965393"/>
            <a:ext cx="6101542" cy="369332"/>
          </a:xfrm>
          <a:prstGeom prst="rect">
            <a:avLst/>
          </a:prstGeom>
          <a:noFill/>
        </p:spPr>
        <p:txBody>
          <a:bodyPr wrap="none" rtlCol="0">
            <a:spAutoFit/>
          </a:bodyPr>
          <a:lstStyle/>
          <a:p>
            <a:r>
              <a:rPr lang="en-US" dirty="0" smtClean="0"/>
              <a:t>* Announce consolidation to be approved in future by USG BOR</a:t>
            </a:r>
            <a:endParaRPr lang="en-US" dirty="0"/>
          </a:p>
        </p:txBody>
      </p:sp>
      <p:sp>
        <p:nvSpPr>
          <p:cNvPr id="7" name="TextBox 6"/>
          <p:cNvSpPr txBox="1"/>
          <p:nvPr/>
        </p:nvSpPr>
        <p:spPr>
          <a:xfrm>
            <a:off x="2299865" y="397165"/>
            <a:ext cx="5200072" cy="646331"/>
          </a:xfrm>
          <a:prstGeom prst="rect">
            <a:avLst/>
          </a:prstGeom>
          <a:noFill/>
        </p:spPr>
        <p:txBody>
          <a:bodyPr wrap="square" rtlCol="0">
            <a:spAutoFit/>
          </a:bodyPr>
          <a:lstStyle/>
          <a:p>
            <a:r>
              <a:rPr lang="en-US" sz="3600" dirty="0" smtClean="0"/>
              <a:t>Consolidated Institutions</a:t>
            </a:r>
            <a:endParaRPr lang="en-US" sz="3600" dirty="0"/>
          </a:p>
        </p:txBody>
      </p:sp>
    </p:spTree>
    <p:extLst>
      <p:ext uri="{BB962C8B-B14F-4D97-AF65-F5344CB8AC3E}">
        <p14:creationId xmlns:p14="http://schemas.microsoft.com/office/powerpoint/2010/main" val="1171789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Content Placeholder 2"/>
          <p:cNvPicPr>
            <a:picLocks noGrp="1" noChangeAspect="1"/>
          </p:cNvPicPr>
          <p:nvPr>
            <p:ph idx="1"/>
          </p:nvPr>
        </p:nvPicPr>
        <p:blipFill>
          <a:blip r:embed="rId3"/>
          <a:stretch>
            <a:fillRect/>
          </a:stretch>
        </p:blipFill>
        <p:spPr>
          <a:xfrm>
            <a:off x="4038600" y="1828800"/>
            <a:ext cx="1809750" cy="1809750"/>
          </a:xfrm>
          <a:prstGeom prst="rect">
            <a:avLst/>
          </a:prstGeom>
        </p:spPr>
      </p:pic>
      <p:sp>
        <p:nvSpPr>
          <p:cNvPr id="4" name="Slide Number Placeholder 3"/>
          <p:cNvSpPr>
            <a:spLocks noGrp="1"/>
          </p:cNvSpPr>
          <p:nvPr>
            <p:ph type="sldNum" sz="quarter" idx="12"/>
          </p:nvPr>
        </p:nvSpPr>
        <p:spPr/>
        <p:txBody>
          <a:bodyPr/>
          <a:lstStyle/>
          <a:p>
            <a:fld id="{CA648927-2277-486D-ABD8-0E6B2E3290A6}" type="slidenum">
              <a:rPr lang="en-US" smtClean="0"/>
              <a:pPr/>
              <a:t>18</a:t>
            </a:fld>
            <a:endParaRPr lang="en-US" dirty="0"/>
          </a:p>
        </p:txBody>
      </p:sp>
      <p:sp>
        <p:nvSpPr>
          <p:cNvPr id="5" name="TextBox 4"/>
          <p:cNvSpPr txBox="1"/>
          <p:nvPr/>
        </p:nvSpPr>
        <p:spPr>
          <a:xfrm>
            <a:off x="1905000" y="4953000"/>
            <a:ext cx="5980612" cy="369332"/>
          </a:xfrm>
          <a:prstGeom prst="rect">
            <a:avLst/>
          </a:prstGeom>
          <a:noFill/>
        </p:spPr>
        <p:txBody>
          <a:bodyPr wrap="none" rtlCol="0">
            <a:spAutoFit/>
          </a:bodyPr>
          <a:lstStyle/>
          <a:p>
            <a:r>
              <a:rPr lang="en-US" u="sng" dirty="0" smtClean="0"/>
              <a:t>tracy.ireland@usg.edu</a:t>
            </a:r>
            <a:r>
              <a:rPr lang="en-US" dirty="0" smtClean="0"/>
              <a:t>                                  </a:t>
            </a:r>
            <a:r>
              <a:rPr lang="en-US" u="sng" dirty="0"/>
              <a:t>rich.loftus@usg.edu</a:t>
            </a:r>
          </a:p>
        </p:txBody>
      </p:sp>
    </p:spTree>
    <p:extLst>
      <p:ext uri="{BB962C8B-B14F-4D97-AF65-F5344CB8AC3E}">
        <p14:creationId xmlns:p14="http://schemas.microsoft.com/office/powerpoint/2010/main" val="3484465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HB </a:t>
            </a:r>
            <a:r>
              <a:rPr lang="en-US" dirty="0"/>
              <a:t>801 </a:t>
            </a:r>
            <a:r>
              <a:rPr lang="en-US" dirty="0" smtClean="0"/>
              <a:t>Section 2</a:t>
            </a:r>
            <a:br>
              <a:rPr lang="en-US" dirty="0" smtClean="0"/>
            </a:br>
            <a:r>
              <a:rPr lang="en-US" dirty="0" smtClean="0"/>
              <a:t>Effective </a:t>
            </a:r>
            <a:r>
              <a:rPr lang="en-US" dirty="0"/>
              <a:t>Fall Term 2017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STEM </a:t>
            </a:r>
            <a:r>
              <a:rPr lang="en-US" dirty="0"/>
              <a:t>postsecondary coursework identified by the </a:t>
            </a:r>
            <a:r>
              <a:rPr lang="en-US" dirty="0" smtClean="0"/>
              <a:t>BOR </a:t>
            </a:r>
            <a:r>
              <a:rPr lang="en-US" dirty="0"/>
              <a:t>of the University System of Georgia in consultation with the </a:t>
            </a:r>
            <a:r>
              <a:rPr lang="en-US" dirty="0" smtClean="0"/>
              <a:t>TCSG, </a:t>
            </a:r>
            <a:r>
              <a:rPr lang="en-US" dirty="0"/>
              <a:t>the Department of Economic Development and private Eligible Postsecondary Institutions</a:t>
            </a:r>
          </a:p>
          <a:p>
            <a:r>
              <a:rPr lang="en-US" dirty="0"/>
              <a:t>Academically rigorous and required for or leading to employment in high demand fields in Georgia in science, technology, engineering and mathematics </a:t>
            </a:r>
          </a:p>
          <a:p>
            <a:r>
              <a:rPr lang="en-US" dirty="0"/>
              <a:t>Grades of B, C or D given an additional 0.5 point </a:t>
            </a:r>
          </a:p>
          <a:p>
            <a:r>
              <a:rPr lang="en-US" dirty="0"/>
              <a:t>The approved course list will be posted on the GSFC </a:t>
            </a:r>
            <a:r>
              <a:rPr lang="en-US" dirty="0" smtClean="0"/>
              <a:t>website</a:t>
            </a:r>
          </a:p>
          <a:p>
            <a:r>
              <a:rPr lang="en-US" dirty="0" smtClean="0">
                <a:hlinkClick r:id="rId3"/>
              </a:rPr>
              <a:t>Link to Directory</a:t>
            </a:r>
            <a:endParaRPr lang="en-US" dirty="0"/>
          </a:p>
          <a:p>
            <a:endParaRPr lang="en-US" dirty="0"/>
          </a:p>
        </p:txBody>
      </p:sp>
      <p:sp>
        <p:nvSpPr>
          <p:cNvPr id="4" name="Slide Number Placeholder 3"/>
          <p:cNvSpPr>
            <a:spLocks noGrp="1"/>
          </p:cNvSpPr>
          <p:nvPr>
            <p:ph type="sldNum" sz="quarter" idx="12"/>
          </p:nvPr>
        </p:nvSpPr>
        <p:spPr/>
        <p:txBody>
          <a:bodyPr/>
          <a:lstStyle/>
          <a:p>
            <a:fld id="{CA648927-2277-486D-ABD8-0E6B2E3290A6}" type="slidenum">
              <a:rPr lang="en-US" smtClean="0"/>
              <a:pPr/>
              <a:t>2</a:t>
            </a:fld>
            <a:endParaRPr lang="en-US" dirty="0"/>
          </a:p>
        </p:txBody>
      </p:sp>
      <p:sp>
        <p:nvSpPr>
          <p:cNvPr id="5" name="Rectangle 4"/>
          <p:cNvSpPr/>
          <p:nvPr/>
        </p:nvSpPr>
        <p:spPr>
          <a:xfrm>
            <a:off x="467360" y="4419600"/>
            <a:ext cx="7772401" cy="381000"/>
          </a:xfrm>
          <a:prstGeom prst="rect">
            <a:avLst/>
          </a:prstGeom>
          <a:noFill/>
          <a:ln w="76200">
            <a:solidFill>
              <a:srgbClr val="009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75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89C0F2-17E0-497A-9BBE-0C73201AAFE3}" type="slidenum">
              <a:rPr lang="en-US" smtClean="0"/>
              <a:pPr/>
              <a:t>3</a:t>
            </a:fld>
            <a:endParaRPr lang="en-US" dirty="0"/>
          </a:p>
        </p:txBody>
      </p:sp>
      <p:pic>
        <p:nvPicPr>
          <p:cNvPr id="3" name="Picture 2"/>
          <p:cNvPicPr>
            <a:picLocks noChangeAspect="1"/>
          </p:cNvPicPr>
          <p:nvPr/>
        </p:nvPicPr>
        <p:blipFill>
          <a:blip r:embed="rId3"/>
          <a:stretch>
            <a:fillRect/>
          </a:stretch>
        </p:blipFill>
        <p:spPr>
          <a:xfrm>
            <a:off x="457199" y="0"/>
            <a:ext cx="7942551" cy="6858000"/>
          </a:xfrm>
          <a:prstGeom prst="rect">
            <a:avLst/>
          </a:prstGeom>
        </p:spPr>
      </p:pic>
    </p:spTree>
    <p:extLst>
      <p:ext uri="{BB962C8B-B14F-4D97-AF65-F5344CB8AC3E}">
        <p14:creationId xmlns:p14="http://schemas.microsoft.com/office/powerpoint/2010/main" val="218185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STEM Attribute</a:t>
            </a:r>
            <a:endParaRPr lang="en-US" dirty="0"/>
          </a:p>
        </p:txBody>
      </p:sp>
      <p:sp>
        <p:nvSpPr>
          <p:cNvPr id="6" name="Content Placeholder 5"/>
          <p:cNvSpPr>
            <a:spLocks noGrp="1"/>
          </p:cNvSpPr>
          <p:nvPr>
            <p:ph idx="1"/>
          </p:nvPr>
        </p:nvSpPr>
        <p:spPr/>
        <p:txBody>
          <a:bodyPr/>
          <a:lstStyle/>
          <a:p>
            <a:endParaRPr lang="en-US" dirty="0"/>
          </a:p>
        </p:txBody>
      </p:sp>
      <p:sp>
        <p:nvSpPr>
          <p:cNvPr id="2" name="Slide Number Placeholder 1"/>
          <p:cNvSpPr>
            <a:spLocks noGrp="1"/>
          </p:cNvSpPr>
          <p:nvPr>
            <p:ph type="sldNum" sz="quarter" idx="12"/>
          </p:nvPr>
        </p:nvSpPr>
        <p:spPr/>
        <p:txBody>
          <a:bodyPr/>
          <a:lstStyle/>
          <a:p>
            <a:fld id="{1789C0F2-17E0-497A-9BBE-0C73201AAFE3}" type="slidenum">
              <a:rPr lang="en-US" smtClean="0"/>
              <a:pPr/>
              <a:t>4</a:t>
            </a:fld>
            <a:endParaRPr lang="en-US" dirty="0"/>
          </a:p>
        </p:txBody>
      </p:sp>
      <p:pic>
        <p:nvPicPr>
          <p:cNvPr id="3" name="Picture 2"/>
          <p:cNvPicPr>
            <a:picLocks noChangeAspect="1"/>
          </p:cNvPicPr>
          <p:nvPr/>
        </p:nvPicPr>
        <p:blipFill>
          <a:blip r:embed="rId3"/>
          <a:stretch>
            <a:fillRect/>
          </a:stretch>
        </p:blipFill>
        <p:spPr>
          <a:xfrm>
            <a:off x="533400" y="1524000"/>
            <a:ext cx="8501025" cy="4114800"/>
          </a:xfrm>
          <a:prstGeom prst="rect">
            <a:avLst/>
          </a:prstGeom>
        </p:spPr>
      </p:pic>
      <p:sp>
        <p:nvSpPr>
          <p:cNvPr id="7" name="Rounded Rectangle 6"/>
          <p:cNvSpPr/>
          <p:nvPr/>
        </p:nvSpPr>
        <p:spPr>
          <a:xfrm>
            <a:off x="7577175" y="3352800"/>
            <a:ext cx="1490625" cy="243840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7495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HB801 User Acceptance Testing</a:t>
            </a:r>
            <a:endParaRPr lang="en-US" dirty="0"/>
          </a:p>
        </p:txBody>
      </p:sp>
      <p:sp>
        <p:nvSpPr>
          <p:cNvPr id="3" name="Content Placeholder 2"/>
          <p:cNvSpPr>
            <a:spLocks noGrp="1"/>
          </p:cNvSpPr>
          <p:nvPr>
            <p:ph idx="1"/>
          </p:nvPr>
        </p:nvSpPr>
        <p:spPr/>
        <p:txBody>
          <a:bodyPr/>
          <a:lstStyle/>
          <a:p>
            <a:r>
              <a:rPr lang="en-US" dirty="0" smtClean="0"/>
              <a:t>UAT held September 18, 19 and 20</a:t>
            </a:r>
          </a:p>
          <a:p>
            <a:r>
              <a:rPr lang="en-US" dirty="0" smtClean="0"/>
              <a:t>Completed test </a:t>
            </a:r>
            <a:r>
              <a:rPr lang="en-US" dirty="0"/>
              <a:t>p</a:t>
            </a:r>
            <a:r>
              <a:rPr lang="en-US" dirty="0" smtClean="0"/>
              <a:t>lans</a:t>
            </a:r>
          </a:p>
          <a:p>
            <a:r>
              <a:rPr lang="en-US" dirty="0" smtClean="0"/>
              <a:t>No major issues found</a:t>
            </a:r>
          </a:p>
          <a:p>
            <a:r>
              <a:rPr lang="en-US" dirty="0" smtClean="0"/>
              <a:t>Institutions signed-off on the testing</a:t>
            </a:r>
          </a:p>
          <a:p>
            <a:endParaRPr lang="en-US" dirty="0"/>
          </a:p>
        </p:txBody>
      </p:sp>
      <p:sp>
        <p:nvSpPr>
          <p:cNvPr id="4" name="Slide Number Placeholder 3"/>
          <p:cNvSpPr>
            <a:spLocks noGrp="1"/>
          </p:cNvSpPr>
          <p:nvPr>
            <p:ph type="sldNum" sz="quarter" idx="12"/>
          </p:nvPr>
        </p:nvSpPr>
        <p:spPr/>
        <p:txBody>
          <a:bodyPr/>
          <a:lstStyle/>
          <a:p>
            <a:fld id="{CA648927-2277-486D-ABD8-0E6B2E3290A6}" type="slidenum">
              <a:rPr lang="en-US" smtClean="0"/>
              <a:pPr/>
              <a:t>5</a:t>
            </a:fld>
            <a:endParaRPr lang="en-US" dirty="0"/>
          </a:p>
        </p:txBody>
      </p:sp>
    </p:spTree>
    <p:extLst>
      <p:ext uri="{BB962C8B-B14F-4D97-AF65-F5344CB8AC3E}">
        <p14:creationId xmlns:p14="http://schemas.microsoft.com/office/powerpoint/2010/main" val="4226314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HB801 STEM GaMod Concepts</a:t>
            </a:r>
            <a:endParaRPr lang="en-US" dirty="0"/>
          </a:p>
        </p:txBody>
      </p:sp>
      <p:sp>
        <p:nvSpPr>
          <p:cNvPr id="3" name="Content Placeholder 2"/>
          <p:cNvSpPr>
            <a:spLocks noGrp="1"/>
          </p:cNvSpPr>
          <p:nvPr>
            <p:ph idx="1"/>
          </p:nvPr>
        </p:nvSpPr>
        <p:spPr/>
        <p:txBody>
          <a:bodyPr/>
          <a:lstStyle/>
          <a:p>
            <a:r>
              <a:rPr lang="en-US" dirty="0" smtClean="0"/>
              <a:t>Add .5 to ZORTGPA and ZORHGPA</a:t>
            </a:r>
          </a:p>
          <a:p>
            <a:pPr lvl="1"/>
            <a:r>
              <a:rPr lang="en-US" dirty="0" smtClean="0"/>
              <a:t>Use STEM listing in a banner table</a:t>
            </a:r>
          </a:p>
          <a:p>
            <a:r>
              <a:rPr lang="en-US" dirty="0" smtClean="0"/>
              <a:t>Transfer Articulate all coursework</a:t>
            </a:r>
          </a:p>
          <a:p>
            <a:pPr lvl="1"/>
            <a:r>
              <a:rPr lang="en-US" dirty="0" smtClean="0"/>
              <a:t>Best Practice updated in July 2017</a:t>
            </a:r>
          </a:p>
          <a:p>
            <a:r>
              <a:rPr lang="en-US" dirty="0" smtClean="0"/>
              <a:t>Be prepared for changes in STEM course listing</a:t>
            </a:r>
          </a:p>
        </p:txBody>
      </p:sp>
      <p:sp>
        <p:nvSpPr>
          <p:cNvPr id="4" name="Slide Number Placeholder 3"/>
          <p:cNvSpPr>
            <a:spLocks noGrp="1"/>
          </p:cNvSpPr>
          <p:nvPr>
            <p:ph type="sldNum" sz="quarter" idx="12"/>
          </p:nvPr>
        </p:nvSpPr>
        <p:spPr/>
        <p:txBody>
          <a:bodyPr/>
          <a:lstStyle/>
          <a:p>
            <a:fld id="{CA648927-2277-486D-ABD8-0E6B2E3290A6}" type="slidenum">
              <a:rPr lang="en-US" smtClean="0"/>
              <a:pPr/>
              <a:t>6</a:t>
            </a:fld>
            <a:endParaRPr lang="en-US" dirty="0"/>
          </a:p>
        </p:txBody>
      </p:sp>
    </p:spTree>
    <p:extLst>
      <p:ext uri="{BB962C8B-B14F-4D97-AF65-F5344CB8AC3E}">
        <p14:creationId xmlns:p14="http://schemas.microsoft.com/office/powerpoint/2010/main" val="2704252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10600" cy="639762"/>
          </a:xfrm>
        </p:spPr>
        <p:txBody>
          <a:bodyPr>
            <a:normAutofit fontScale="90000"/>
          </a:bodyPr>
          <a:lstStyle/>
          <a:p>
            <a:r>
              <a:rPr lang="en-US" dirty="0" smtClean="0"/>
              <a:t>HOPE and ZELL STEM Approved Course List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A648927-2277-486D-ABD8-0E6B2E3290A6}" type="slidenum">
              <a:rPr lang="en-US" smtClean="0"/>
              <a:pPr/>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4158"/>
            <a:ext cx="9144000" cy="5883842"/>
          </a:xfrm>
          <a:prstGeom prst="rect">
            <a:avLst/>
          </a:prstGeom>
        </p:spPr>
      </p:pic>
      <p:sp>
        <p:nvSpPr>
          <p:cNvPr id="7" name="Rounded Rectangle 6"/>
          <p:cNvSpPr/>
          <p:nvPr/>
        </p:nvSpPr>
        <p:spPr>
          <a:xfrm>
            <a:off x="228600" y="1447801"/>
            <a:ext cx="457200" cy="47244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1991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89C0F2-17E0-497A-9BBE-0C73201AAFE3}" type="slidenum">
              <a:rPr lang="en-US" smtClean="0"/>
              <a:pPr/>
              <a:t>8</a:t>
            </a:fld>
            <a:endParaRPr lang="en-US" dirty="0"/>
          </a:p>
        </p:txBody>
      </p:sp>
      <p:pic>
        <p:nvPicPr>
          <p:cNvPr id="3" name="Picture 2"/>
          <p:cNvPicPr>
            <a:picLocks noChangeAspect="1"/>
          </p:cNvPicPr>
          <p:nvPr/>
        </p:nvPicPr>
        <p:blipFill>
          <a:blip r:embed="rId2"/>
          <a:stretch>
            <a:fillRect/>
          </a:stretch>
        </p:blipFill>
        <p:spPr>
          <a:xfrm>
            <a:off x="57374" y="228600"/>
            <a:ext cx="9086626" cy="5486400"/>
          </a:xfrm>
          <a:prstGeom prst="rect">
            <a:avLst/>
          </a:prstGeom>
        </p:spPr>
      </p:pic>
      <p:sp>
        <p:nvSpPr>
          <p:cNvPr id="4" name="Oval 3"/>
          <p:cNvSpPr/>
          <p:nvPr/>
        </p:nvSpPr>
        <p:spPr>
          <a:xfrm>
            <a:off x="228600" y="990600"/>
            <a:ext cx="8382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7239000" y="990600"/>
            <a:ext cx="762000" cy="228600"/>
          </a:xfrm>
          <a:prstGeom prst="ellipse">
            <a:avLst/>
          </a:prstGeom>
          <a:noFill/>
          <a:ln>
            <a:solidFill>
              <a:srgbClr val="003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4475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89C0F2-17E0-497A-9BBE-0C73201AAFE3}" type="slidenum">
              <a:rPr lang="en-US" smtClean="0"/>
              <a:pPr/>
              <a:t>9</a:t>
            </a:fld>
            <a:endParaRPr lang="en-US" dirty="0"/>
          </a:p>
        </p:txBody>
      </p:sp>
      <p:pic>
        <p:nvPicPr>
          <p:cNvPr id="3" name="Picture 2"/>
          <p:cNvPicPr>
            <a:picLocks noChangeAspect="1"/>
          </p:cNvPicPr>
          <p:nvPr/>
        </p:nvPicPr>
        <p:blipFill>
          <a:blip r:embed="rId2"/>
          <a:stretch>
            <a:fillRect/>
          </a:stretch>
        </p:blipFill>
        <p:spPr>
          <a:xfrm>
            <a:off x="0" y="76200"/>
            <a:ext cx="9074762" cy="5486400"/>
          </a:xfrm>
          <a:prstGeom prst="rect">
            <a:avLst/>
          </a:prstGeom>
        </p:spPr>
      </p:pic>
      <p:sp>
        <p:nvSpPr>
          <p:cNvPr id="4" name="Rounded Rectangle 3"/>
          <p:cNvSpPr/>
          <p:nvPr/>
        </p:nvSpPr>
        <p:spPr>
          <a:xfrm>
            <a:off x="4537381" y="2286000"/>
            <a:ext cx="914400" cy="2286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6172200" y="2286000"/>
            <a:ext cx="914400" cy="2286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10474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oneusg&amp;quot;&quot;/&gt;&lt;property id=&quot;20307&quot; value=&quot;263&quot;/&gt;&lt;/object&gt;&lt;object type=&quot;3&quot; unique_id=&quot;10012&quot;&gt;&lt;property id=&quot;20148&quot; value=&quot;5&quot;/&gt;&lt;property id=&quot;20300&quot; value=&quot;Slide 10&quot;/&gt;&lt;property id=&quot;20307&quot; value=&quot;264&quot;/&gt;&lt;/object&gt;&lt;object type=&quot;3&quot; unique_id=&quot;10013&quot;&gt;&lt;property id=&quot;20148&quot; value=&quot;5&quot;/&gt;&lt;property id=&quot;20300&quot; value=&quot;Slide 11 - &amp;quot;Financial Aid Policy Steering Committee&amp;quot;&quot;/&gt;&lt;property id=&quot;20307&quot; value=&quot;287&quot;/&gt;&lt;/object&gt;&lt;object type=&quot;3&quot; unique_id=&quot;10014&quot;&gt;&lt;property id=&quot;20148&quot; value=&quot;5&quot;/&gt;&lt;property id=&quot;20300&quot; value=&quot;Slide 12 - &amp;quot;Financial Aid Training Steering Committee&amp;quot;&quot;/&gt;&lt;property id=&quot;20307&quot; value=&quot;289&quot;/&gt;&lt;/object&gt;&lt;object type=&quot;3&quot; unique_id=&quot;10015&quot;&gt;&lt;property id=&quot;20148&quot; value=&quot;5&quot;/&gt;&lt;property id=&quot;20300&quot; value=&quot;Slide 13 - &amp;quot;Financial Aid Systems and Standards Steering Committee&amp;quot;&quot;/&gt;&lt;property id=&quot;20307&quot; value=&quot;290&quot;/&gt;&lt;/object&gt;&lt;object type=&quot;3&quot; unique_id=&quot;10696&quot;&gt;&lt;property id=&quot;20148&quot; value=&quot;5&quot;/&gt;&lt;property id=&quot;20300&quot; value=&quot;Slide 2 - &amp;quot;Financial Aid Governance Structure&amp;quot;&quot;/&gt;&lt;property id=&quot;20307&quot; value=&quot;295&quot;/&gt;&lt;/object&gt;&lt;object type=&quot;3&quot; unique_id=&quot;10697&quot;&gt;&lt;property id=&quot;20148&quot; value=&quot;5&quot;/&gt;&lt;property id=&quot;20300&quot; value=&quot;Slide 3 - &amp;quot;Establish Financial Aid Baseline&amp;quot;&quot;/&gt;&lt;property id=&quot;20307&quot; value=&quot;296&quot;/&gt;&lt;/object&gt;&lt;object type=&quot;3&quot; unique_id=&quot;10698&quot;&gt;&lt;property id=&quot;20148&quot; value=&quot;5&quot;/&gt;&lt;property id=&quot;20300&quot; value=&quot;Slide 4 - &amp;quot;Establish Financial Aid Baseline&amp;quot;&quot;/&gt;&lt;property id=&quot;20307&quot; value=&quot;297&quot;/&gt;&lt;/object&gt;&lt;object type=&quot;3&quot; unique_id=&quot;10699&quot;&gt;&lt;property id=&quot;20148&quot; value=&quot;5&quot;/&gt;&lt;property id=&quot;20300&quot; value=&quot;Slide 5 - &amp;quot;Financial Aid Functional Composition&amp;quot;&quot;/&gt;&lt;property id=&quot;20307&quot; value=&quot;298&quot;/&gt;&lt;/object&gt;&lt;object type=&quot;3&quot; unique_id=&quot;10959&quot;&gt;&lt;property id=&quot;20148&quot; value=&quot;5&quot;/&gt;&lt;property id=&quot;20300&quot; value=&quot;Slide 6 - &amp;quot;Establish Financial Aid Management Program Baseline&amp;quot;&quot;/&gt;&lt;property id=&quot;20307&quot; value=&quot;300&quot;/&gt;&lt;/object&gt;&lt;object type=&quot;3&quot; unique_id=&quot;11113&quot;&gt;&lt;property id=&quot;20148&quot; value=&quot;5&quot;/&gt;&lt;property id=&quot;20300&quot; value=&quot;Slide 7 - &amp;quot;Organizational Design:  Institution, System Office, SSC and ITS  &amp;quot;&quot;/&gt;&lt;property id=&quot;20307&quot; value=&quot;301&quot;/&gt;&lt;/object&gt;&lt;object type=&quot;3&quot; unique_id=&quot;11114&quot;&gt;&lt;property id=&quot;20148&quot; value=&quot;5&quot;/&gt;&lt;property id=&quot;20300&quot; value=&quot;Slide 8 - &amp;quot;Develop a Transition Strategy: First Step&amp;quot;&quot;/&gt;&lt;property id=&quot;20307&quot; value=&quot;302&quot;/&gt;&lt;/object&gt;&lt;object type=&quot;3&quot; unique_id=&quot;11115&quot;&gt;&lt;property id=&quot;20148&quot; value=&quot;5&quot;/&gt;&lt;property id=&quot;20300&quot; value=&quot;Slide 9 - &amp;quot;Develop a Transition Strategy:  First Step&amp;quot;&quot;/&gt;&lt;property id=&quot;20307&quot; value=&quot;303&quot;/&gt;&lt;/object&gt;&lt;/object&gt;&lt;object type=&quot;8&quot; unique_id=&quot;10030&quot;&gt;&lt;/object&gt;&lt;/object&gt;&lt;/database&gt;"/>
  <p:tag name="SECTOMILLISECCONVERTED" val="1"/>
</p:tagLst>
</file>

<file path=ppt/theme/theme1.xml><?xml version="1.0" encoding="utf-8"?>
<a:theme xmlns:a="http://schemas.openxmlformats.org/drawingml/2006/main" name="ppt8D90.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ppt8D90.tmp</Template>
  <TotalTime>19244</TotalTime>
  <Words>912</Words>
  <Application>Microsoft Office PowerPoint</Application>
  <PresentationFormat>On-screen Show (4:3)</PresentationFormat>
  <Paragraphs>306</Paragraphs>
  <Slides>18</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Bernard MT Condensed</vt:lpstr>
      <vt:lpstr>Calibri</vt:lpstr>
      <vt:lpstr>Century</vt:lpstr>
      <vt:lpstr>Century Gothic</vt:lpstr>
      <vt:lpstr>Times New Roman</vt:lpstr>
      <vt:lpstr>ppt8D90.tmp</vt:lpstr>
      <vt:lpstr>Worksheet</vt:lpstr>
      <vt:lpstr>RACRA Fall 2017</vt:lpstr>
      <vt:lpstr> HB 801 Section 2 Effective Fall Term 2017  </vt:lpstr>
      <vt:lpstr>PowerPoint Presentation</vt:lpstr>
      <vt:lpstr>STEM Attribute</vt:lpstr>
      <vt:lpstr>HB801 User Acceptance Testing</vt:lpstr>
      <vt:lpstr>HB801 STEM GaMod Concepts</vt:lpstr>
      <vt:lpstr>HOPE and ZELL STEM Approved Course List</vt:lpstr>
      <vt:lpstr>PowerPoint Presentation</vt:lpstr>
      <vt:lpstr>PowerPoint Presentation</vt:lpstr>
      <vt:lpstr>PowerPoint Presentation</vt:lpstr>
      <vt:lpstr>PowerPoint Presentation</vt:lpstr>
      <vt:lpstr>Annual STEM Weighted Course Listing</vt:lpstr>
      <vt:lpstr>HB801 Course List Submission Form</vt:lpstr>
      <vt:lpstr>CHECS Workflow</vt:lpstr>
      <vt:lpstr>CHECS</vt:lpstr>
      <vt:lpstr>CPOS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Rich Loftus</cp:lastModifiedBy>
  <cp:revision>462</cp:revision>
  <cp:lastPrinted>2016-11-16T19:17:11Z</cp:lastPrinted>
  <dcterms:created xsi:type="dcterms:W3CDTF">2011-09-28T19:18:53Z</dcterms:created>
  <dcterms:modified xsi:type="dcterms:W3CDTF">2017-10-26T13:37:08Z</dcterms:modified>
</cp:coreProperties>
</file>