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22"/>
  </p:notesMasterIdLst>
  <p:handoutMasterIdLst>
    <p:handoutMasterId r:id="rId23"/>
  </p:handoutMasterIdLst>
  <p:sldIdLst>
    <p:sldId id="266" r:id="rId5"/>
    <p:sldId id="351" r:id="rId6"/>
    <p:sldId id="341" r:id="rId7"/>
    <p:sldId id="342" r:id="rId8"/>
    <p:sldId id="343" r:id="rId9"/>
    <p:sldId id="344" r:id="rId10"/>
    <p:sldId id="345" r:id="rId11"/>
    <p:sldId id="346" r:id="rId12"/>
    <p:sldId id="354" r:id="rId13"/>
    <p:sldId id="347" r:id="rId14"/>
    <p:sldId id="348" r:id="rId15"/>
    <p:sldId id="349" r:id="rId16"/>
    <p:sldId id="350" r:id="rId17"/>
    <p:sldId id="353" r:id="rId18"/>
    <p:sldId id="352" r:id="rId19"/>
    <p:sldId id="327" r:id="rId20"/>
    <p:sldId id="272" r:id="rId21"/>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1C1"/>
    <a:srgbClr val="676767"/>
    <a:srgbClr val="003399"/>
    <a:srgbClr val="0038A8"/>
    <a:srgbClr val="3F76AA"/>
    <a:srgbClr val="2D3F50"/>
    <a:srgbClr val="B2B2B2"/>
    <a:srgbClr val="112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7" autoAdjust="0"/>
    <p:restoredTop sz="51163" autoAdjust="0"/>
  </p:normalViewPr>
  <p:slideViewPr>
    <p:cSldViewPr snapToGrid="0">
      <p:cViewPr varScale="1">
        <p:scale>
          <a:sx n="77" d="100"/>
          <a:sy n="77" d="100"/>
        </p:scale>
        <p:origin x="1752" y="17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108502" tIns="54251" rIns="108502" bIns="54251" rtlCol="0"/>
          <a:lstStyle>
            <a:lvl1pPr algn="l">
              <a:defRPr sz="14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108502" tIns="54251" rIns="108502" bIns="54251" rtlCol="0"/>
          <a:lstStyle>
            <a:lvl1pPr algn="r">
              <a:defRPr sz="1400"/>
            </a:lvl1pPr>
          </a:lstStyle>
          <a:p>
            <a:fld id="{664F5A5A-8FCE-3A47-B37D-0D4B773D59FB}" type="datetimeFigureOut">
              <a:rPr lang="en-US" smtClean="0"/>
              <a:t>3/23/18</a:t>
            </a:fld>
            <a:endParaRPr lang="en-US" dirty="0"/>
          </a:p>
        </p:txBody>
      </p:sp>
      <p:sp>
        <p:nvSpPr>
          <p:cNvPr id="4" name="Footer Placeholder 3"/>
          <p:cNvSpPr>
            <a:spLocks noGrp="1"/>
          </p:cNvSpPr>
          <p:nvPr>
            <p:ph type="ftr" sz="quarter" idx="2"/>
          </p:nvPr>
        </p:nvSpPr>
        <p:spPr>
          <a:xfrm>
            <a:off x="0" y="8829966"/>
            <a:ext cx="2971800" cy="464820"/>
          </a:xfrm>
          <a:prstGeom prst="rect">
            <a:avLst/>
          </a:prstGeom>
        </p:spPr>
        <p:txBody>
          <a:bodyPr vert="horz" lIns="108502" tIns="54251" rIns="108502" bIns="54251" rtlCol="0" anchor="b"/>
          <a:lstStyle>
            <a:lvl1pPr algn="l">
              <a:defRPr sz="1400"/>
            </a:lvl1pPr>
          </a:lstStyle>
          <a:p>
            <a:endParaRPr lang="en-US" dirty="0"/>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108502" tIns="54251" rIns="108502" bIns="54251" rtlCol="0" anchor="b"/>
          <a:lstStyle>
            <a:lvl1pPr algn="r">
              <a:defRPr sz="1400"/>
            </a:lvl1pPr>
          </a:lstStyle>
          <a:p>
            <a:fld id="{16F5E715-FAFA-1E40-AF09-359D41FAE197}" type="slidenum">
              <a:rPr lang="en-US" smtClean="0"/>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108502" tIns="54251" rIns="108502" bIns="54251" rtlCol="0"/>
          <a:lstStyle>
            <a:lvl1pPr algn="l">
              <a:defRPr sz="14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108502" tIns="54251" rIns="108502" bIns="54251" rtlCol="0"/>
          <a:lstStyle>
            <a:lvl1pPr algn="r">
              <a:defRPr sz="1400"/>
            </a:lvl1pPr>
          </a:lstStyle>
          <a:p>
            <a:fld id="{B7F8A3F8-8B6A-4FC4-9432-80C344BB0980}" type="datetimeFigureOut">
              <a:rPr lang="en-US" smtClean="0"/>
              <a:t>3/23/18</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108502" tIns="54251" rIns="108502" bIns="54251" rtlCol="0" anchor="ctr"/>
          <a:lstStyle/>
          <a:p>
            <a:endParaRPr lang="en-US" dirty="0"/>
          </a:p>
        </p:txBody>
      </p:sp>
      <p:sp>
        <p:nvSpPr>
          <p:cNvPr id="5" name="Notes Placeholder 4"/>
          <p:cNvSpPr>
            <a:spLocks noGrp="1"/>
          </p:cNvSpPr>
          <p:nvPr>
            <p:ph type="body" sz="quarter" idx="3"/>
          </p:nvPr>
        </p:nvSpPr>
        <p:spPr>
          <a:xfrm>
            <a:off x="685800" y="4415789"/>
            <a:ext cx="5486400" cy="4183380"/>
          </a:xfrm>
          <a:prstGeom prst="rect">
            <a:avLst/>
          </a:prstGeom>
        </p:spPr>
        <p:txBody>
          <a:bodyPr vert="horz" lIns="108502" tIns="54251" rIns="108502" bIns="542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lIns="108502" tIns="54251" rIns="108502" bIns="54251" rtlCol="0" anchor="b"/>
          <a:lstStyle>
            <a:lvl1pPr algn="l">
              <a:defRPr sz="14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108502" tIns="54251" rIns="108502" bIns="54251" rtlCol="0" anchor="b"/>
          <a:lstStyle>
            <a:lvl1pPr algn="r">
              <a:defRPr sz="1400"/>
            </a:lvl1pPr>
          </a:lstStyle>
          <a:p>
            <a:fld id="{E6A8DDCA-6036-47B8-A7CA-EA9F3D83B41B}"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a:t>
            </a:fld>
            <a:endParaRPr lang="en-US" dirty="0"/>
          </a:p>
        </p:txBody>
      </p:sp>
    </p:spTree>
    <p:extLst>
      <p:ext uri="{BB962C8B-B14F-4D97-AF65-F5344CB8AC3E}">
        <p14:creationId xmlns:p14="http://schemas.microsoft.com/office/powerpoint/2010/main" val="20987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000" kern="1200" dirty="0">
                <a:solidFill>
                  <a:schemeClr val="tx1"/>
                </a:solidFill>
                <a:effectLst/>
                <a:latin typeface="+mn-lt"/>
                <a:ea typeface="+mn-ea"/>
                <a:cs typeface="+mn-cs"/>
              </a:rPr>
              <a:t>The GDPR requires EU member states to designate qualified supervisory authorities with specified oversight, investigatory, and enforcement powers to implement its requirements. These authorities will oversee compliance, provide consultation and prior approvals, and receive and administratively adjudicate complaints against controllers and processors. They can also impose fines of up to two percent of a violator's global revenues for some violations, and up to four percent of such revenues for more serious ones. These enormous fines have captured the attention of multinationals, which will drive compliance through contractual indemnification requirements with clients and subcontractors. </a:t>
            </a:r>
          </a:p>
          <a:p>
            <a:pPr>
              <a:spcBef>
                <a:spcPts val="600"/>
              </a:spcBef>
              <a:spcAft>
                <a:spcPts val="600"/>
              </a:spcAft>
            </a:pPr>
            <a:r>
              <a:rPr lang="en-US" sz="1000" kern="1200" dirty="0">
                <a:solidFill>
                  <a:schemeClr val="tx1"/>
                </a:solidFill>
                <a:effectLst/>
                <a:latin typeface="+mn-lt"/>
                <a:ea typeface="+mn-ea"/>
                <a:cs typeface="+mn-cs"/>
              </a:rPr>
              <a:t>Just as important as the supervisory authorities' power to impose penalties is the consultative role they are assigned in reviewing mandatory data protection impact assessments that data controllers and processors must regularly perform in connection with high-risk processing activities prior to implementing them. In addition, GDPR Articles 37–39 describe activities and responsibilities that a subset of controllers and processors, including all non-judicial EU public-sector entities, will have to assign to designated internal data protection officers. </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10</a:t>
            </a:fld>
            <a:endParaRPr lang="en-US" dirty="0"/>
          </a:p>
        </p:txBody>
      </p:sp>
    </p:spTree>
    <p:extLst>
      <p:ext uri="{BB962C8B-B14F-4D97-AF65-F5344CB8AC3E}">
        <p14:creationId xmlns:p14="http://schemas.microsoft.com/office/powerpoint/2010/main" val="139447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000" kern="1200" dirty="0">
                <a:solidFill>
                  <a:schemeClr val="tx1"/>
                </a:solidFill>
                <a:effectLst/>
                <a:latin typeface="+mn-lt"/>
                <a:ea typeface="+mn-ea"/>
                <a:cs typeface="+mn-cs"/>
              </a:rPr>
              <a:t>With some exceptions, the GDPR codifies a mandate for controllers and processors to notify their supervisory authorities of any breaches within 72 hours of their discovery and to provide information on the remedial steps they have taken in response. It also requires breach notification to data subjects themselves "without undue delay."</a:t>
            </a:r>
          </a:p>
          <a:p>
            <a:r>
              <a:rPr lang="en-US" sz="1000" dirty="0"/>
              <a:t>The</a:t>
            </a:r>
            <a:r>
              <a:rPr lang="en-US" sz="1000" baseline="0" dirty="0"/>
              <a:t> 72 hour notification requirement often conflicts with federal and or state law, for example Ga code requires timely notification with an exception. If law enforcement requests the notification of the breach remain silent in support of a criminal investigation, the institution is protected by law from disclosing until cleared by law enforcement.</a:t>
            </a:r>
            <a:endParaRPr lang="en-US" sz="1000" dirty="0"/>
          </a:p>
        </p:txBody>
      </p:sp>
      <p:sp>
        <p:nvSpPr>
          <p:cNvPr id="4" name="Slide Number Placeholder 3"/>
          <p:cNvSpPr>
            <a:spLocks noGrp="1"/>
          </p:cNvSpPr>
          <p:nvPr>
            <p:ph type="sldNum" sz="quarter" idx="10"/>
          </p:nvPr>
        </p:nvSpPr>
        <p:spPr/>
        <p:txBody>
          <a:bodyPr/>
          <a:lstStyle/>
          <a:p>
            <a:fld id="{E6A8DDCA-6036-47B8-A7CA-EA9F3D83B41B}" type="slidenum">
              <a:rPr lang="en-US" smtClean="0"/>
              <a:t>11</a:t>
            </a:fld>
            <a:endParaRPr lang="en-US" dirty="0"/>
          </a:p>
        </p:txBody>
      </p:sp>
    </p:spTree>
    <p:extLst>
      <p:ext uri="{BB962C8B-B14F-4D97-AF65-F5344CB8AC3E}">
        <p14:creationId xmlns:p14="http://schemas.microsoft.com/office/powerpoint/2010/main" val="252600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000" kern="1200" dirty="0">
                <a:solidFill>
                  <a:schemeClr val="tx1"/>
                </a:solidFill>
                <a:effectLst/>
                <a:latin typeface="+mn-lt"/>
                <a:ea typeface="+mn-ea"/>
                <a:cs typeface="+mn-cs"/>
              </a:rPr>
              <a:t>The restrictions that the EU imposed on transfers of personal data to countries outside the union under the Data Protection Directive will remain in effect under the GDPR. US institutions that are subject to the GDPR should pay particular attention to this issue because legal privacy protections in the US generally do not satisfy EU standards. Before October 2015, cross-border transfers were governed by the Safe Harbor agreement between the US and the EU. That agreement, however, was invalidated by a ruling of the Court of Justice of the EU and has been replaced by the Privacy Shield framework, which is thought to be a stopgap agreement pending the negotiation of a new (presumably more robust) safe harbor. </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12</a:t>
            </a:fld>
            <a:endParaRPr lang="en-US" dirty="0"/>
          </a:p>
        </p:txBody>
      </p:sp>
    </p:spTree>
    <p:extLst>
      <p:ext uri="{BB962C8B-B14F-4D97-AF65-F5344CB8AC3E}">
        <p14:creationId xmlns:p14="http://schemas.microsoft.com/office/powerpoint/2010/main" val="3972498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000" kern="1200" dirty="0">
                <a:solidFill>
                  <a:schemeClr val="tx1"/>
                </a:solidFill>
                <a:effectLst/>
                <a:latin typeface="+mn-lt"/>
                <a:ea typeface="+mn-ea"/>
                <a:cs typeface="+mn-cs"/>
              </a:rPr>
              <a:t>The GDPR took years to be adopted, and it is safe to assume that it will take years before its real impact and practical compliance requirements become fully settled. The core principles that undergird the GDPR are generally similar to the Fair Information Practice principles in the US, but their specific EU implementation is decidedly different than how they have been adopted in American law. </a:t>
            </a:r>
          </a:p>
          <a:p>
            <a:pPr>
              <a:spcBef>
                <a:spcPts val="600"/>
              </a:spcBef>
              <a:spcAft>
                <a:spcPts val="600"/>
              </a:spcAft>
            </a:pPr>
            <a:r>
              <a:rPr lang="en-US" sz="1000" kern="1200" dirty="0">
                <a:solidFill>
                  <a:schemeClr val="tx1"/>
                </a:solidFill>
                <a:effectLst/>
                <a:latin typeface="+mn-lt"/>
                <a:ea typeface="+mn-ea"/>
                <a:cs typeface="+mn-cs"/>
              </a:rPr>
              <a:t>US institutions with EU-based operations and those with significant numbers of EU residents as students — particularly those delivering distance education programs to such students within the EU — should be in the final stages of implementing GDPR-compliant practices now. For those who, like many affected entities inside and outside the EU, haven't even started to map out a strategy, now really would be a good time to start. </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13</a:t>
            </a:fld>
            <a:endParaRPr lang="en-US" dirty="0"/>
          </a:p>
        </p:txBody>
      </p:sp>
    </p:spTree>
    <p:extLst>
      <p:ext uri="{BB962C8B-B14F-4D97-AF65-F5344CB8AC3E}">
        <p14:creationId xmlns:p14="http://schemas.microsoft.com/office/powerpoint/2010/main" val="869828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14</a:t>
            </a:fld>
            <a:endParaRPr lang="en-US" dirty="0"/>
          </a:p>
        </p:txBody>
      </p:sp>
    </p:spTree>
    <p:extLst>
      <p:ext uri="{BB962C8B-B14F-4D97-AF65-F5344CB8AC3E}">
        <p14:creationId xmlns:p14="http://schemas.microsoft.com/office/powerpoint/2010/main" val="2771504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sz="1000" dirty="0"/>
              <a:t>Barmak Nassirian, The General Data Protection Regulation Explained, EDUCAUSE Review, August 28, 2017.</a:t>
            </a:r>
          </a:p>
          <a:p>
            <a:pPr marL="171450" indent="-171450">
              <a:spcBef>
                <a:spcPts val="600"/>
              </a:spcBef>
              <a:spcAft>
                <a:spcPts val="600"/>
              </a:spcAft>
              <a:buFont typeface="Arial" panose="020B0604020202020204" pitchFamily="34" charset="0"/>
              <a:buChar char="•"/>
            </a:pPr>
            <a:r>
              <a:rPr lang="en-US" sz="1000" dirty="0"/>
              <a:t>Jennifer McCallister et al, Getting ready for the EU’s stringent data privacy rule, Journal of Accountancy, January 1, 2018.</a:t>
            </a:r>
          </a:p>
          <a:p>
            <a:pPr marL="171450" indent="-171450">
              <a:spcBef>
                <a:spcPts val="600"/>
              </a:spcBef>
              <a:spcAft>
                <a:spcPts val="600"/>
              </a:spcAft>
              <a:buFont typeface="Arial" panose="020B0604020202020204" pitchFamily="34" charset="0"/>
              <a:buChar char="•"/>
            </a:pPr>
            <a:r>
              <a:rPr lang="en-US" sz="1000" dirty="0"/>
              <a:t>EU-US Privacy Shield: Frequently Asked Questions, European Commission – Fact Sheet, July 12, 2016.</a:t>
            </a:r>
          </a:p>
          <a:p>
            <a:pPr marL="171450" indent="-171450">
              <a:spcBef>
                <a:spcPts val="600"/>
              </a:spcBef>
              <a:spcAft>
                <a:spcPts val="600"/>
              </a:spcAft>
              <a:buFont typeface="Arial" panose="020B0604020202020204" pitchFamily="34" charset="0"/>
              <a:buChar char="•"/>
            </a:pPr>
            <a:r>
              <a:rPr lang="en-US" sz="1000" dirty="0"/>
              <a:t>https://library.educause.edu/topics/policy-and-law/eu-general-data-protection-regulation-gdpr </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15</a:t>
            </a:fld>
            <a:endParaRPr lang="en-US" dirty="0"/>
          </a:p>
        </p:txBody>
      </p:sp>
    </p:spTree>
    <p:extLst>
      <p:ext uri="{BB962C8B-B14F-4D97-AF65-F5344CB8AC3E}">
        <p14:creationId xmlns:p14="http://schemas.microsoft.com/office/powerpoint/2010/main" val="3778226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16</a:t>
            </a:fld>
            <a:endParaRPr lang="en-US" dirty="0"/>
          </a:p>
        </p:txBody>
      </p:sp>
    </p:spTree>
    <p:extLst>
      <p:ext uri="{BB962C8B-B14F-4D97-AF65-F5344CB8AC3E}">
        <p14:creationId xmlns:p14="http://schemas.microsoft.com/office/powerpoint/2010/main" val="4204854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17</a:t>
            </a:fld>
            <a:endParaRPr lang="en-US" dirty="0"/>
          </a:p>
        </p:txBody>
      </p:sp>
    </p:spTree>
    <p:extLst>
      <p:ext uri="{BB962C8B-B14F-4D97-AF65-F5344CB8AC3E}">
        <p14:creationId xmlns:p14="http://schemas.microsoft.com/office/powerpoint/2010/main" val="239230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2</a:t>
            </a:fld>
            <a:endParaRPr lang="en-US" dirty="0"/>
          </a:p>
        </p:txBody>
      </p:sp>
    </p:spTree>
    <p:extLst>
      <p:ext uri="{BB962C8B-B14F-4D97-AF65-F5344CB8AC3E}">
        <p14:creationId xmlns:p14="http://schemas.microsoft.com/office/powerpoint/2010/main" val="408537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000" dirty="0"/>
              <a:t>The General Data Protection Regulation Explained, Author: Barmak Nassirian. Director of Federal Relations, American Association of State Colleges and Universities, Monday, August 28, 2017.</a:t>
            </a:r>
          </a:p>
          <a:p>
            <a:pPr>
              <a:spcBef>
                <a:spcPts val="600"/>
              </a:spcBef>
              <a:spcAft>
                <a:spcPts val="600"/>
              </a:spcAft>
            </a:pPr>
            <a:r>
              <a:rPr lang="en-US" sz="1000" dirty="0"/>
              <a:t>In April 2016, the European Union (EU) formally adopted the General Data Protection Regulation (GDPR) with an effective date of May 25, 2018. The GDPR, which replaced the EU's Data Protection Directive of 1995, represents a significant expansion of personal privacy rights for EU residents. EU regulations are akin to federal law in the United States and are legally binding across all 28-member states, whereas EU directives are broad consensus frameworks that must be individually legislated by member states. </a:t>
            </a:r>
          </a:p>
          <a:p>
            <a:pPr>
              <a:spcBef>
                <a:spcPts val="600"/>
              </a:spcBef>
              <a:spcAft>
                <a:spcPts val="600"/>
              </a:spcAft>
            </a:pPr>
            <a:r>
              <a:rPr lang="en-US" sz="1000" dirty="0"/>
              <a:t>The politically challenging task of escalating privacy protection from a directive to a binding regulation began in 2009 and involved protracted negotiations among the European Commission (the EU executive body) and its two legislative chambers, the Council of the European Union and the European Parliament. This arduous effort was partially motivated by the desire for uniform protections for all EU residents and partially necessitated by the needs of regulated entities for consistent compliance requirements across the EU. </a:t>
            </a:r>
          </a:p>
          <a:p>
            <a:pPr>
              <a:spcBef>
                <a:spcPts val="600"/>
              </a:spcBef>
              <a:spcAft>
                <a:spcPts val="600"/>
              </a:spcAft>
            </a:pPr>
            <a:r>
              <a:rPr lang="en-US" sz="1000" dirty="0"/>
              <a:t>An important thing for CISOs to know is that GSPR is primarily a privacy-oriented regulation NOT an information security-oriented</a:t>
            </a:r>
            <a:r>
              <a:rPr lang="en-US" sz="1000" baseline="0" dirty="0"/>
              <a:t> regulation. Most of the requirements are focused on fundamental privacy principles; cybersecurity is just a small subset of he greater regulation.</a:t>
            </a:r>
          </a:p>
          <a:p>
            <a:pPr>
              <a:spcBef>
                <a:spcPts val="600"/>
              </a:spcBef>
              <a:spcAft>
                <a:spcPts val="600"/>
              </a:spcAft>
            </a:pPr>
            <a:r>
              <a:rPr lang="en-US" sz="1000" baseline="0" dirty="0"/>
              <a:t>The concept of “privacy by design”, or building compliance into processes and operations rather than as an afterthought, aligns with today’s governance, risk and compliance concepts we see emerging as best practices across many organizations in the U.S.</a:t>
            </a:r>
            <a:endParaRPr lang="en-US" sz="1000" dirty="0"/>
          </a:p>
        </p:txBody>
      </p:sp>
      <p:sp>
        <p:nvSpPr>
          <p:cNvPr id="4" name="Slide Number Placeholder 3"/>
          <p:cNvSpPr>
            <a:spLocks noGrp="1"/>
          </p:cNvSpPr>
          <p:nvPr>
            <p:ph type="sldNum" sz="quarter" idx="10"/>
          </p:nvPr>
        </p:nvSpPr>
        <p:spPr/>
        <p:txBody>
          <a:bodyPr/>
          <a:lstStyle/>
          <a:p>
            <a:fld id="{E6A8DDCA-6036-47B8-A7CA-EA9F3D83B41B}" type="slidenum">
              <a:rPr lang="en-US" smtClean="0"/>
              <a:t>3</a:t>
            </a:fld>
            <a:endParaRPr lang="en-US" dirty="0"/>
          </a:p>
        </p:txBody>
      </p:sp>
    </p:spTree>
    <p:extLst>
      <p:ext uri="{BB962C8B-B14F-4D97-AF65-F5344CB8AC3E}">
        <p14:creationId xmlns:p14="http://schemas.microsoft.com/office/powerpoint/2010/main" val="56603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000" dirty="0"/>
              <a:t>Not only does the GDPR have a more enforceable legal status in comparison to the Data Protection Directive, it is also substantively more robust in a number of important ways. The most notable of these for US entities is that, unlike the Data Protection Directive (which mandated compliance by entities with a physical EU presence, such as a processing center or even a server), the GDPR's coverage extends to entities with no physical EU footprint if they "control" or "process" covered personal information of EU data subjects residing in the EU. This limited extraterritoriality, while a significant expansion of the reach of EU law to entities outside the EU, does not attach to EU citizens abroad. A US entity involved in a data transaction with an EU resident in the US, for example, would not be subject to the GDPR; the same entity engaging in significant and intentional cyber-transactions with EU residents would be. </a:t>
            </a:r>
          </a:p>
          <a:p>
            <a:pPr>
              <a:spcBef>
                <a:spcPts val="600"/>
              </a:spcBef>
              <a:spcAft>
                <a:spcPts val="600"/>
              </a:spcAft>
            </a:pPr>
            <a:r>
              <a:rPr lang="en-US" sz="1000" dirty="0"/>
              <a:t>In terms of its likely effects on non-EU institutions of higher education, the GDPR clearly applies to EU-based operations of foreign institutions, including semester-abroad programs, even if they primarily enroll US residents who may only be temporarily attending programs in one of the member states. Arguably, given their physical presence in the EU and their familiarity with local implementations of the Data Protection Directive, affected institutions would have sufficient awareness of EU privacy mandates to already have engaged in changes to their systems and processes to be in compliance with GDPR. (It is worth noting that in a recent survey of privacy professionals within the EU, 61 percent of corporate respondents indicated that they had not started GDPR implementation as of mid-2017.) </a:t>
            </a:r>
          </a:p>
          <a:p>
            <a:pPr>
              <a:spcBef>
                <a:spcPts val="600"/>
              </a:spcBef>
              <a:spcAft>
                <a:spcPts val="600"/>
              </a:spcAft>
            </a:pPr>
            <a:r>
              <a:rPr lang="en-US" sz="1000" dirty="0"/>
              <a:t>The tier of US institutions newly affected by the extraterritorial reach of GDPR are those that target distance education programs to EU residents who are physically located in one of the member states. Such programs were generally not subject to EU privacy law under the Data Protection Directive if they did not have infrastructure within the EU, but will be covered under the black letter of the GDPR, even if they have no physical presence within the EU at all. However, Article 3 of the GDPR strongly suggests that incidental transactions, such as the mere availability of goods or services via a website, are not automatic grounds for subjecting non-EU entities to the GDPR. </a:t>
            </a:r>
          </a:p>
          <a:p>
            <a:pPr>
              <a:spcBef>
                <a:spcPts val="600"/>
              </a:spcBef>
              <a:spcAft>
                <a:spcPts val="600"/>
              </a:spcAft>
            </a:pPr>
            <a:r>
              <a:rPr lang="en-US" sz="1000" dirty="0"/>
              <a:t>It is tempting to believe that American institutions that enroll EU residents in the US are entirely exempt from compliance with the GDPR. This would certainly be true for EU residents who initiate their admission application process from outside the EU, but most EU applicants start the admissions process from their home countries and obtain visas to enter the US after gaining admission to eligible programs. In theory, active student recruitment campaigns targeting EU residents could subject the data collected from such students, whether via automated or non-automated means, to compliance requirements under the GDPR. </a:t>
            </a:r>
          </a:p>
          <a:p>
            <a:pPr>
              <a:spcBef>
                <a:spcPts val="600"/>
              </a:spcBef>
              <a:spcAft>
                <a:spcPts val="600"/>
              </a:spcAft>
            </a:pPr>
            <a:r>
              <a:rPr lang="en-US" sz="1000" dirty="0"/>
              <a:t>It will take a few years for a more precise understanding of how the GDPR will be further defined, interpreted, and enforced by the EU and national data protection authorities of its member states. It seems unlikely that the most expansive interpretation of the regulation's extraterritorial application would be immediately enforced against non-EU entities. Clearly, institutions with significant engagement with the EU, either in the form of physical presence or of distance-delivered services, should take immediate steps to engage in good-faith compliance. Others should be paying close attention to the evolution of the law's compliance requirements over the coming years. These requirements, while not conceptually dissimilar to the existing array of US privacy and data safeguarding statutes and regulations, are decidedly both more rigorous and more high-stakes. </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4</a:t>
            </a:fld>
            <a:endParaRPr lang="en-US" dirty="0"/>
          </a:p>
        </p:txBody>
      </p:sp>
    </p:spTree>
    <p:extLst>
      <p:ext uri="{BB962C8B-B14F-4D97-AF65-F5344CB8AC3E}">
        <p14:creationId xmlns:p14="http://schemas.microsoft.com/office/powerpoint/2010/main" val="399691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000" kern="1200" dirty="0">
                <a:solidFill>
                  <a:schemeClr val="tx1"/>
                </a:solidFill>
                <a:effectLst/>
                <a:latin typeface="+mn-lt"/>
                <a:ea typeface="+mn-ea"/>
                <a:cs typeface="+mn-cs"/>
              </a:rPr>
              <a:t>Personal information of all natural persons — i.e., people, but not legal entities like corporations or nonprofits — physically within the EU ("EU data subjects") are covered by the GDPR. The regulation makes no distinctions based on individuals' permanent places of residence or nationality. The GDPR applies to all such individuals' personal data, defined as any information that can be used to, directly or indirectly, identify a person. These include not only such obvious information as educational, financial, employment-related, and health data, but also photographs, personal phone numbers, and IP addresses. This definition is virtually identical to the one used in US educational privacy law, i.e., "personally identifiable information" as defined in regulations (34 CFR 99.3) issued under the Family Educational Rights and Privacy Act (FERPA). However, FERPA treats directory information as public by default, while giving individuals the right to opt out. GDPR, in contrast, subjects all personally identifiable data to its core requirements and provides additional protections for "sensitive personal data" that include racial and ethnic origin, religion, sexual orientation, political views, etc. It also recognizes the improved security of anonymized and encrypted or fragmented (pseudonymous) data, which it subjects to less stringent requirements. </a:t>
            </a:r>
          </a:p>
          <a:p>
            <a:pPr marL="0" indent="0">
              <a:buFont typeface="+mj-lt"/>
              <a:buNone/>
            </a:pPr>
            <a:r>
              <a:rPr lang="en-US" dirty="0"/>
              <a:t>Compliance foundation is based on knowing two answers:</a:t>
            </a:r>
          </a:p>
          <a:p>
            <a:pPr marL="228600" indent="-228600">
              <a:buFont typeface="+mj-lt"/>
              <a:buAutoNum type="arabicPeriod"/>
            </a:pPr>
            <a:r>
              <a:rPr lang="en-US" b="1" dirty="0"/>
              <a:t>Where</a:t>
            </a:r>
            <a:r>
              <a:rPr lang="en-US" dirty="0"/>
              <a:t> is the data of EU data subjects?</a:t>
            </a:r>
          </a:p>
          <a:p>
            <a:pPr marL="228600" indent="-228600">
              <a:buFont typeface="+mj-lt"/>
              <a:buAutoNum type="arabicPeriod"/>
            </a:pPr>
            <a:r>
              <a:rPr lang="en-US" b="1" dirty="0"/>
              <a:t>Who</a:t>
            </a:r>
            <a:r>
              <a:rPr lang="en-US" baseline="0" dirty="0"/>
              <a:t> is responsible for the data?</a:t>
            </a:r>
          </a:p>
          <a:p>
            <a:pPr marL="0" indent="0">
              <a:buFont typeface="+mj-lt"/>
              <a:buNone/>
            </a:pPr>
            <a:r>
              <a:rPr lang="en-US" baseline="0" dirty="0"/>
              <a:t>Classification of the data consists of:</a:t>
            </a:r>
          </a:p>
          <a:p>
            <a:pPr marL="228600" indent="-228600">
              <a:buFont typeface="+mj-lt"/>
              <a:buAutoNum type="arabicPeriod"/>
            </a:pPr>
            <a:r>
              <a:rPr lang="en-US" b="1" baseline="0" dirty="0"/>
              <a:t>Location</a:t>
            </a:r>
          </a:p>
          <a:p>
            <a:pPr marL="228600" indent="-228600">
              <a:buFont typeface="+mj-lt"/>
              <a:buAutoNum type="arabicPeriod"/>
            </a:pPr>
            <a:r>
              <a:rPr lang="en-US" b="1" baseline="0" dirty="0"/>
              <a:t>Level of security </a:t>
            </a:r>
            <a:r>
              <a:rPr lang="en-US" baseline="0" dirty="0"/>
              <a:t>(safeguards)</a:t>
            </a:r>
          </a:p>
          <a:p>
            <a:pPr marL="228600" indent="-228600">
              <a:buFont typeface="+mj-lt"/>
              <a:buAutoNum type="arabicPeriod"/>
            </a:pPr>
            <a:r>
              <a:rPr lang="en-US" b="1" baseline="0" dirty="0"/>
              <a:t>Who has access</a:t>
            </a:r>
          </a:p>
          <a:p>
            <a:pPr marL="228600" indent="-228600">
              <a:buFont typeface="+mj-lt"/>
              <a:buAutoNum type="arabicPeriod"/>
            </a:pPr>
            <a:r>
              <a:rPr lang="en-US" b="1" baseline="0" dirty="0"/>
              <a:t>How will the data be used</a:t>
            </a:r>
          </a:p>
          <a:p>
            <a:pPr marL="228600" indent="-228600">
              <a:buFont typeface="+mj-lt"/>
              <a:buAutoNum type="arabicPeriod"/>
            </a:pPr>
            <a:r>
              <a:rPr lang="en-US" baseline="0" dirty="0"/>
              <a:t>Does the institution have </a:t>
            </a:r>
            <a:r>
              <a:rPr lang="en-US" b="1" baseline="0" dirty="0"/>
              <a:t>consent</a:t>
            </a:r>
            <a:r>
              <a:rPr lang="en-US" baseline="0" dirty="0"/>
              <a:t> to use the data</a:t>
            </a:r>
            <a:endParaRPr lang="en-US" dirty="0"/>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5</a:t>
            </a:fld>
            <a:endParaRPr lang="en-US" dirty="0"/>
          </a:p>
        </p:txBody>
      </p:sp>
    </p:spTree>
    <p:extLst>
      <p:ext uri="{BB962C8B-B14F-4D97-AF65-F5344CB8AC3E}">
        <p14:creationId xmlns:p14="http://schemas.microsoft.com/office/powerpoint/2010/main" val="303553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000" kern="1200" dirty="0">
                <a:solidFill>
                  <a:schemeClr val="tx1"/>
                </a:solidFill>
                <a:effectLst/>
                <a:latin typeface="+mn-lt"/>
                <a:ea typeface="+mn-ea"/>
                <a:cs typeface="+mn-cs"/>
              </a:rPr>
              <a:t>A main point of difference between the GDPR and American privacy laws is the former's consumer-oriented approach, which regulates virtually all data transactions with people in a non-industry-specific manner. Various US privacy laws, in contrast, address privacy and data practices by sector (FERPA for education, COPPA for children, the Privacy Act vis-à-vis federal data, HIPAA with regard to health data, the FTC privacy and data safeguarding rules in connection with commercial and credit transaction, to name a few). With the notable exceptions of certain foreign policy, national security, and law enforcement data practices, the GDPR applies to all commercial and professional transactions of "controllers" and "processors" of data. Controllers are the principal entities and the main counterparties to transactions with individuals. They are the entities that govern the purposes, uses, and methods related to the "processing" of personally identifiable information. "Processors" are organizations — typically IT firms — that actually carry out the processing activities. The GDPR does not apply to personal or household interactions among individuals, for example on social networks, but it does cover data practices of any commercial or professional platforms that they may use. </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6</a:t>
            </a:fld>
            <a:endParaRPr lang="en-US" dirty="0"/>
          </a:p>
        </p:txBody>
      </p:sp>
    </p:spTree>
    <p:extLst>
      <p:ext uri="{BB962C8B-B14F-4D97-AF65-F5344CB8AC3E}">
        <p14:creationId xmlns:p14="http://schemas.microsoft.com/office/powerpoint/2010/main" val="227786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000" kern="1200" dirty="0">
                <a:solidFill>
                  <a:schemeClr val="tx1"/>
                </a:solidFill>
                <a:effectLst/>
                <a:latin typeface="+mn-lt"/>
                <a:ea typeface="+mn-ea"/>
                <a:cs typeface="+mn-cs"/>
              </a:rPr>
              <a:t>Another unique feature of the GDPR is that it covers all facets of information management including the collection, retention, deletion, breaches, and disclosures of personal data. No single US privacy or data security law currently governs all of these related issues. The expanded definition of processing under the GDPR has important consequences for privacy practices of covered US institutions for which FERPA has been the primary privacy mandate for over four decades. </a:t>
            </a:r>
          </a:p>
          <a:p>
            <a:pPr>
              <a:spcBef>
                <a:spcPts val="600"/>
              </a:spcBef>
              <a:spcAft>
                <a:spcPts val="600"/>
              </a:spcAft>
            </a:pPr>
            <a:r>
              <a:rPr lang="en-US" sz="1000" kern="1200" dirty="0">
                <a:solidFill>
                  <a:schemeClr val="tx1"/>
                </a:solidFill>
                <a:effectLst/>
                <a:latin typeface="+mn-lt"/>
                <a:ea typeface="+mn-ea"/>
                <a:cs typeface="+mn-cs"/>
              </a:rPr>
              <a:t>Because FERPA only addresses post-collection disclosure practices, American institutions have been generally free to define their own data collection and data retention practices. With minor exceptions, FERPA takes no position on what data institutions may collect or how long they may keep them, focusing instead on who within the institution and which third parties outside it may gain nonconsensual access to the information in question. GDPR, however, subjects the entire lifecycle of all personal information, including the collection of specific data elements, to its strictures and generally mandates the data subject's consent as a precondition for processing activities. </a:t>
            </a:r>
          </a:p>
          <a:p>
            <a:endParaRPr lang="en-US" dirty="0"/>
          </a:p>
          <a:p>
            <a:r>
              <a:rPr lang="en-US" dirty="0"/>
              <a:t>Article 4 of GDPR defines several roles.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Subject</a:t>
            </a:r>
            <a:r>
              <a:rPr lang="en-US" dirty="0"/>
              <a:t> – the identifiable person about which the data is relevant.</a:t>
            </a:r>
          </a:p>
          <a:p>
            <a:r>
              <a:rPr lang="en-US" b="1" dirty="0"/>
              <a:t>Controller</a:t>
            </a:r>
            <a:r>
              <a:rPr lang="en-US" dirty="0"/>
              <a:t> – Person, authority, agency or other body who determines purposes and means of processing personal data. </a:t>
            </a:r>
          </a:p>
          <a:p>
            <a:r>
              <a:rPr lang="en-US" b="1" dirty="0"/>
              <a:t>Processor</a:t>
            </a:r>
            <a:r>
              <a:rPr lang="en-US" dirty="0"/>
              <a:t> – a person who processes personal data on behalf of the controller.</a:t>
            </a:r>
          </a:p>
          <a:p>
            <a:r>
              <a:rPr lang="en-US" b="1" dirty="0"/>
              <a:t>Representative</a:t>
            </a:r>
            <a:r>
              <a:rPr lang="en-US" dirty="0"/>
              <a:t> – A person in the Union, designated by the controller, who represents the Controller under the Regulation.</a:t>
            </a:r>
          </a:p>
          <a:p>
            <a:r>
              <a:rPr lang="en-US" b="1" dirty="0"/>
              <a:t>Recipient</a:t>
            </a:r>
            <a:r>
              <a:rPr lang="en-US" dirty="0"/>
              <a:t> – A person, authority, agency or another to whom personal data are disclosed.</a:t>
            </a:r>
          </a:p>
          <a:p>
            <a:r>
              <a:rPr lang="en-US" b="1" dirty="0"/>
              <a:t>Third Party </a:t>
            </a:r>
            <a:r>
              <a:rPr lang="en-US" dirty="0"/>
              <a:t>– Person, authority, agency or another to whom the controller or processor authorizes to process personal data.</a:t>
            </a:r>
          </a:p>
          <a:p>
            <a:r>
              <a:rPr lang="en-US" b="1" dirty="0"/>
              <a:t>Supervisory Authority </a:t>
            </a:r>
            <a:r>
              <a:rPr lang="en-US" dirty="0"/>
              <a:t>– an independent public authority established by a Member State that monitors application of the Regulation.</a:t>
            </a:r>
          </a:p>
        </p:txBody>
      </p:sp>
      <p:sp>
        <p:nvSpPr>
          <p:cNvPr id="4" name="Slide Number Placeholder 3"/>
          <p:cNvSpPr>
            <a:spLocks noGrp="1"/>
          </p:cNvSpPr>
          <p:nvPr>
            <p:ph type="sldNum" sz="quarter" idx="10"/>
          </p:nvPr>
        </p:nvSpPr>
        <p:spPr/>
        <p:txBody>
          <a:bodyPr/>
          <a:lstStyle/>
          <a:p>
            <a:fld id="{E6A8DDCA-6036-47B8-A7CA-EA9F3D83B41B}" type="slidenum">
              <a:rPr lang="en-US" smtClean="0"/>
              <a:t>7</a:t>
            </a:fld>
            <a:endParaRPr lang="en-US" dirty="0"/>
          </a:p>
        </p:txBody>
      </p:sp>
    </p:spTree>
    <p:extLst>
      <p:ext uri="{BB962C8B-B14F-4D97-AF65-F5344CB8AC3E}">
        <p14:creationId xmlns:p14="http://schemas.microsoft.com/office/powerpoint/2010/main" val="289668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000" kern="1200" dirty="0">
                <a:solidFill>
                  <a:schemeClr val="tx1"/>
                </a:solidFill>
                <a:effectLst/>
                <a:latin typeface="+mn-lt"/>
                <a:ea typeface="+mn-ea"/>
                <a:cs typeface="+mn-cs"/>
              </a:rPr>
              <a:t>GDPR Article 6 asserts personal consent as a fundamental requirement for most processing activities. Most collections, storage, uses, matching, and disclosures — including subcontracting of processing functions — of personally identifiable information must be based on the data subjects' consent, either directly, or indirectly through a contract to which the data subject is a party. That consent, furthermore, must be freely given and specific to the transaction. General waivers of privacy, mandatory consent as a condition of providing services not directly requiring the personal information in question, blanket check-the-box agreements, and automatic opt-ins with optional withdrawals do not satisfy the consent requirement. The consent mandate lies at the heart of the GDPR and includes the right of withdrawal — "the right to be forgotten" — in connection with deletion of personal data that are no longer necessary in relation to the purpose for which they were collected. The specificity of the GDPR consent requirement therefore serves the additional purpose of creating a strong incentive for data minimization as a basic privacy principle. </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8</a:t>
            </a:fld>
            <a:endParaRPr lang="en-US" dirty="0"/>
          </a:p>
        </p:txBody>
      </p:sp>
    </p:spTree>
    <p:extLst>
      <p:ext uri="{BB962C8B-B14F-4D97-AF65-F5344CB8AC3E}">
        <p14:creationId xmlns:p14="http://schemas.microsoft.com/office/powerpoint/2010/main" val="203238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000" kern="1200" dirty="0">
                <a:solidFill>
                  <a:schemeClr val="tx1"/>
                </a:solidFill>
                <a:effectLst/>
                <a:latin typeface="+mn-lt"/>
                <a:ea typeface="+mn-ea"/>
                <a:cs typeface="+mn-cs"/>
              </a:rPr>
              <a:t>Articles 13 and 14 of the GDPR specify a series of required disclosures to data subjects in cases where data are collected directly from them or would be obtained from other sources. These include the identity and contact information of controllers and their agents, the legal basis and purpose of the data collection, the category of recipients of the data being collected, data retention and deletion policies of the controller, and whether any of the data being collected would be maintained in a third country. </a:t>
            </a:r>
          </a:p>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9</a:t>
            </a:fld>
            <a:endParaRPr lang="en-US" dirty="0"/>
          </a:p>
        </p:txBody>
      </p:sp>
    </p:spTree>
    <p:extLst>
      <p:ext uri="{BB962C8B-B14F-4D97-AF65-F5344CB8AC3E}">
        <p14:creationId xmlns:p14="http://schemas.microsoft.com/office/powerpoint/2010/main" val="2885570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5" name="Picture 14" descr="Paper clouds_2.jpg"/>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505200" y="57150"/>
            <a:ext cx="5562600" cy="1828720"/>
          </a:xfrm>
          <a:prstGeom prst="rect">
            <a:avLst/>
          </a:prstGeom>
        </p:spPr>
      </p:pic>
      <p:pic>
        <p:nvPicPr>
          <p:cNvPr id="26" name="Picture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57151"/>
            <a:ext cx="3352800" cy="1828800"/>
          </a:xfrm>
          <a:prstGeom prst="rect">
            <a:avLst/>
          </a:prstGeom>
        </p:spPr>
      </p:pic>
      <p:pic>
        <p:nvPicPr>
          <p:cNvPr id="8" name="Picture 9"/>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76204" y="1943100"/>
            <a:ext cx="6781799" cy="12573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userDrawn="1"/>
        </p:nvSpPr>
        <p:spPr>
          <a:xfrm>
            <a:off x="6781800" y="1943100"/>
            <a:ext cx="2286000" cy="1257300"/>
          </a:xfrm>
          <a:prstGeom prst="rect">
            <a:avLst/>
          </a:prstGeom>
          <a:gradFill flip="none" rotWithShape="1">
            <a:gsLst>
              <a:gs pos="0">
                <a:schemeClr val="bg2">
                  <a:lumMod val="50000"/>
                </a:schemeClr>
              </a:gs>
              <a:gs pos="100000">
                <a:schemeClr val="bg1"/>
              </a:gs>
            </a:gsLst>
            <a:lin ang="162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3" name="Subtitle 2"/>
          <p:cNvSpPr>
            <a:spLocks noGrp="1"/>
          </p:cNvSpPr>
          <p:nvPr>
            <p:ph type="subTitle" idx="1"/>
          </p:nvPr>
        </p:nvSpPr>
        <p:spPr>
          <a:xfrm>
            <a:off x="152400" y="2628900"/>
            <a:ext cx="6553200" cy="457200"/>
          </a:xfrm>
        </p:spPr>
        <p:txBody>
          <a:bodyPr>
            <a:normAutofit/>
          </a:bodyPr>
          <a:lstStyle>
            <a:lvl1pPr marL="0" indent="0" algn="ctr">
              <a:buNone/>
              <a:defRPr sz="2400">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title"/>
          </p:nvPr>
        </p:nvSpPr>
        <p:spPr>
          <a:xfrm>
            <a:off x="152400" y="2000250"/>
            <a:ext cx="6553200" cy="571500"/>
          </a:xfrm>
          <a:noFill/>
        </p:spPr>
        <p:txBody>
          <a:bodyPr anchor="ctr" anchorCtr="0">
            <a:normAutofit/>
          </a:bodyPr>
          <a:lstStyle>
            <a:lvl1pPr algn="ctr">
              <a:defRPr sz="3200" b="0">
                <a:solidFill>
                  <a:schemeClr val="bg1"/>
                </a:solidFill>
                <a:latin typeface="Georgia" panose="02040502050405020303" pitchFamily="18" charset="0"/>
              </a:defRPr>
            </a:lvl1pPr>
          </a:lstStyle>
          <a:p>
            <a:r>
              <a:rPr lang="en-US"/>
              <a:t>Click to edit Master title style</a:t>
            </a:r>
          </a:p>
        </p:txBody>
      </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24400" y="1077121"/>
            <a:ext cx="4038600" cy="1013865"/>
          </a:xfrm>
          <a:prstGeom prst="rect">
            <a:avLst/>
          </a:prstGeom>
        </p:spPr>
      </p:pic>
      <p:sp>
        <p:nvSpPr>
          <p:cNvPr id="10" name="Picture Placeholder 9"/>
          <p:cNvSpPr>
            <a:spLocks noGrp="1"/>
          </p:cNvSpPr>
          <p:nvPr>
            <p:ph type="pic" sz="quarter" idx="10"/>
          </p:nvPr>
        </p:nvSpPr>
        <p:spPr>
          <a:xfrm>
            <a:off x="6858000" y="1962150"/>
            <a:ext cx="2133600" cy="1143000"/>
          </a:xfrm>
        </p:spPr>
        <p:txBody>
          <a:bodyPr>
            <a:normAutofit/>
          </a:bodyPr>
          <a:lstStyle>
            <a:lvl1pPr marL="0" indent="0">
              <a:buNone/>
              <a:defRPr sz="1000"/>
            </a:lvl1pPr>
          </a:lstStyle>
          <a:p>
            <a:endParaRPr lang="en-US" dirty="0"/>
          </a:p>
        </p:txBody>
      </p:sp>
      <p:pic>
        <p:nvPicPr>
          <p:cNvPr id="11" name="Picture 10"/>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6200" y="3203138"/>
            <a:ext cx="8991600" cy="1838340"/>
          </a:xfrm>
          <a:prstGeom prst="rect">
            <a:avLst/>
          </a:prstGeom>
        </p:spPr>
      </p:pic>
    </p:spTree>
    <p:extLst>
      <p:ext uri="{BB962C8B-B14F-4D97-AF65-F5344CB8AC3E}">
        <p14:creationId xmlns:p14="http://schemas.microsoft.com/office/powerpoint/2010/main" val="365992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522180" y="205979"/>
            <a:ext cx="8621820" cy="85725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8"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dirty="0"/>
          </a:p>
        </p:txBody>
      </p:sp>
    </p:spTree>
    <p:extLst>
      <p:ext uri="{BB962C8B-B14F-4D97-AF65-F5344CB8AC3E}">
        <p14:creationId xmlns:p14="http://schemas.microsoft.com/office/powerpoint/2010/main" val="377268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1" y="3104704"/>
            <a:ext cx="7427913" cy="1021556"/>
          </a:xfrm>
        </p:spPr>
        <p:txBody>
          <a:bodyPr anchor="ctr">
            <a:normAutofit/>
          </a:bodyPr>
          <a:lstStyle>
            <a:lvl1pPr algn="ctr">
              <a:defRPr sz="3200" b="0" cap="none" baseline="0"/>
            </a:lvl1pPr>
          </a:lstStyle>
          <a:p>
            <a:r>
              <a:rPr lang="en-US"/>
              <a:t>Click to edit the title style</a:t>
            </a:r>
          </a:p>
        </p:txBody>
      </p:sp>
      <p:sp>
        <p:nvSpPr>
          <p:cNvPr id="3" name="Text Placeholder 2"/>
          <p:cNvSpPr>
            <a:spLocks noGrp="1"/>
          </p:cNvSpPr>
          <p:nvPr>
            <p:ph type="body" idx="1"/>
          </p:nvPr>
        </p:nvSpPr>
        <p:spPr>
          <a:xfrm>
            <a:off x="1066802" y="1962150"/>
            <a:ext cx="7427913"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4"/>
          <p:cNvSpPr txBox="1">
            <a:spLocks/>
          </p:cNvSpPr>
          <p:nvPr userDrawn="1"/>
        </p:nvSpPr>
        <p:spPr>
          <a:xfrm>
            <a:off x="139521" y="4705351"/>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637BDE-139F-F64C-9F6D-A75C4D60CFCC}" type="slidenum">
              <a:rPr lang="en-US" smtClean="0"/>
              <a:pPr/>
              <a:t>‹#›</a:t>
            </a:fld>
            <a:endParaRPr lang="en-US" dirty="0"/>
          </a:p>
        </p:txBody>
      </p:sp>
    </p:spTree>
    <p:extLst>
      <p:ext uri="{BB962C8B-B14F-4D97-AF65-F5344CB8AC3E}">
        <p14:creationId xmlns:p14="http://schemas.microsoft.com/office/powerpoint/2010/main" val="71197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76800" y="1200150"/>
            <a:ext cx="40386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522180" y="205979"/>
            <a:ext cx="8621820" cy="85725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9" name="Content Placeholder 3"/>
          <p:cNvSpPr>
            <a:spLocks noGrp="1"/>
          </p:cNvSpPr>
          <p:nvPr>
            <p:ph sz="half" idx="10"/>
          </p:nvPr>
        </p:nvSpPr>
        <p:spPr>
          <a:xfrm>
            <a:off x="522180" y="1200150"/>
            <a:ext cx="40386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dirty="0"/>
          </a:p>
        </p:txBody>
      </p:sp>
    </p:spTree>
    <p:extLst>
      <p:ext uri="{BB962C8B-B14F-4D97-AF65-F5344CB8AC3E}">
        <p14:creationId xmlns:p14="http://schemas.microsoft.com/office/powerpoint/2010/main" val="343385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56134"/>
            <a:ext cx="38100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1935956"/>
            <a:ext cx="37338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456134"/>
            <a:ext cx="38100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1935956"/>
            <a:ext cx="38100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522180" y="205979"/>
            <a:ext cx="8621820" cy="85725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11" name="Slide Number Placeholder 4"/>
          <p:cNvSpPr>
            <a:spLocks noGrp="1"/>
          </p:cNvSpPr>
          <p:nvPr>
            <p:ph type="sldNum" sz="quarter" idx="10"/>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dirty="0"/>
          </a:p>
        </p:txBody>
      </p:sp>
    </p:spTree>
    <p:extLst>
      <p:ext uri="{BB962C8B-B14F-4D97-AF65-F5344CB8AC3E}">
        <p14:creationId xmlns:p14="http://schemas.microsoft.com/office/powerpoint/2010/main" val="413515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22180" y="205979"/>
            <a:ext cx="8621820" cy="857250"/>
          </a:xfrm>
          <a:prstGeom prst="rect">
            <a:avLst/>
          </a:prstGeom>
          <a:solidFill>
            <a:srgbClr val="2A81BA"/>
          </a:solidFill>
        </p:spPr>
        <p:txBody>
          <a:bodyPr vert="horz" lIns="91440" tIns="45720" rIns="274320" bIns="45720" rtlCol="0" anchor="ctr">
            <a:noAutofit/>
          </a:bodyPr>
          <a:lstStyle>
            <a:lvl1pPr>
              <a:defRPr sz="2800"/>
            </a:lvl1pPr>
          </a:lstStyle>
          <a:p>
            <a:r>
              <a:rPr lang="en-US"/>
              <a:t>Click to edit Master title style</a:t>
            </a:r>
            <a:br>
              <a:rPr lang="en-US"/>
            </a:br>
            <a:r>
              <a:rPr lang="en-US"/>
              <a:t>Second Line</a:t>
            </a:r>
          </a:p>
        </p:txBody>
      </p:sp>
      <p:sp>
        <p:nvSpPr>
          <p:cNvPr id="7"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dirty="0"/>
          </a:p>
        </p:txBody>
      </p:sp>
    </p:spTree>
    <p:extLst>
      <p:ext uri="{BB962C8B-B14F-4D97-AF65-F5344CB8AC3E}">
        <p14:creationId xmlns:p14="http://schemas.microsoft.com/office/powerpoint/2010/main" val="34640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90" y="204787"/>
            <a:ext cx="3008313" cy="87153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267200" y="204789"/>
            <a:ext cx="4419600" cy="4195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82690" y="1076327"/>
            <a:ext cx="3008313" cy="3324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dirty="0"/>
          </a:p>
        </p:txBody>
      </p:sp>
    </p:spTree>
    <p:extLst>
      <p:ext uri="{BB962C8B-B14F-4D97-AF65-F5344CB8AC3E}">
        <p14:creationId xmlns:p14="http://schemas.microsoft.com/office/powerpoint/2010/main" val="157382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521" y="3350420"/>
            <a:ext cx="8318679" cy="425054"/>
          </a:xfrm>
        </p:spPr>
        <p:txBody>
          <a:bodyPr anchor="b"/>
          <a:lstStyle>
            <a:lvl1pPr algn="ctr">
              <a:defRPr sz="2400" b="0"/>
            </a:lvl1pPr>
          </a:lstStyle>
          <a:p>
            <a:r>
              <a:rPr lang="en-US"/>
              <a:t>Click to edit Master title style</a:t>
            </a:r>
          </a:p>
        </p:txBody>
      </p:sp>
      <p:sp>
        <p:nvSpPr>
          <p:cNvPr id="3" name="Picture Placeholder 2"/>
          <p:cNvSpPr>
            <a:spLocks noGrp="1"/>
          </p:cNvSpPr>
          <p:nvPr>
            <p:ph type="pic" idx="1"/>
          </p:nvPr>
        </p:nvSpPr>
        <p:spPr>
          <a:xfrm>
            <a:off x="520521" y="209550"/>
            <a:ext cx="8318679"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20521" y="3775473"/>
            <a:ext cx="8318679" cy="489347"/>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dirty="0"/>
          </a:p>
        </p:txBody>
      </p:sp>
    </p:spTree>
    <p:extLst>
      <p:ext uri="{BB962C8B-B14F-4D97-AF65-F5344CB8AC3E}">
        <p14:creationId xmlns:p14="http://schemas.microsoft.com/office/powerpoint/2010/main" val="244632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0521" y="1597820"/>
            <a:ext cx="8318679" cy="1102519"/>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479460" y="29527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dirty="0"/>
          </a:p>
        </p:txBody>
      </p:sp>
    </p:spTree>
    <p:extLst>
      <p:ext uri="{BB962C8B-B14F-4D97-AF65-F5344CB8AC3E}">
        <p14:creationId xmlns:p14="http://schemas.microsoft.com/office/powerpoint/2010/main" val="186444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180" y="205979"/>
            <a:ext cx="8621820" cy="85725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3" name="Text Placeholder 2"/>
          <p:cNvSpPr>
            <a:spLocks noGrp="1"/>
          </p:cNvSpPr>
          <p:nvPr>
            <p:ph type="body" idx="1"/>
          </p:nvPr>
        </p:nvSpPr>
        <p:spPr>
          <a:xfrm>
            <a:off x="522180" y="1200151"/>
            <a:ext cx="8393220" cy="3143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flipV="1">
            <a:off x="152400" y="205979"/>
            <a:ext cx="0" cy="4804172"/>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8229600" y="4410344"/>
            <a:ext cx="812173" cy="625383"/>
          </a:xfrm>
          <a:prstGeom prst="rect">
            <a:avLst/>
          </a:prstGeom>
        </p:spPr>
      </p:pic>
      <p:sp>
        <p:nvSpPr>
          <p:cNvPr id="5"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dirty="0"/>
          </a:p>
        </p:txBody>
      </p:sp>
      <p:cxnSp>
        <p:nvCxnSpPr>
          <p:cNvPr id="16" name="Straight Connector 15"/>
          <p:cNvCxnSpPr/>
          <p:nvPr userDrawn="1"/>
        </p:nvCxnSpPr>
        <p:spPr>
          <a:xfrm flipH="1">
            <a:off x="135290" y="5004540"/>
            <a:ext cx="7936300" cy="0"/>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433301"/>
      </p:ext>
    </p:extLst>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7" r:id="rId7"/>
    <p:sldLayoutId id="2147483708" r:id="rId8"/>
    <p:sldLayoutId id="2147483712" r:id="rId9"/>
  </p:sldLayoutIdLst>
  <p:hf hdr="0" ftr="0" dt="0"/>
  <p:txStyles>
    <p:titleStyle>
      <a:lvl1pPr algn="r" defTabSz="914400" rtl="0" eaLnBrk="1" latinLnBrk="0" hangingPunct="1">
        <a:spcBef>
          <a:spcPct val="0"/>
        </a:spcBef>
        <a:buNone/>
        <a:defRPr sz="2800" b="0" kern="1200">
          <a:solidFill>
            <a:srgbClr val="FFFFFF"/>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a:ea typeface="+mn-ea"/>
          <a:cs typeface="Century Gothic"/>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a:ea typeface="+mn-ea"/>
          <a:cs typeface="Century Gothic"/>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Century Gothic"/>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brary.educause.edu/topics/policy-and-law/eu-general-data-protection-regulation-gdp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81800" y="2300821"/>
            <a:ext cx="2286000"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Dr. Todd Watson</a:t>
            </a:r>
          </a:p>
          <a:p>
            <a:pPr algn="ctr"/>
            <a:r>
              <a:rPr lang="en-US" sz="1600" dirty="0">
                <a:latin typeface="Arial" panose="020B0604020202020204" pitchFamily="34" charset="0"/>
                <a:cs typeface="Arial" panose="020B0604020202020204" pitchFamily="34" charset="0"/>
              </a:rPr>
              <a:t>March 27, 2018</a:t>
            </a:r>
          </a:p>
        </p:txBody>
      </p:sp>
      <p:sp>
        <p:nvSpPr>
          <p:cNvPr id="4" name="Title 2"/>
          <p:cNvSpPr txBox="1">
            <a:spLocks/>
          </p:cNvSpPr>
          <p:nvPr/>
        </p:nvSpPr>
        <p:spPr>
          <a:xfrm>
            <a:off x="133149" y="1907177"/>
            <a:ext cx="6553200" cy="1358537"/>
          </a:xfrm>
          <a:prstGeom prst="rect">
            <a:avLst/>
          </a:prstGeom>
          <a:noFill/>
        </p:spPr>
        <p:txBody>
          <a:bodyPr vert="horz" lIns="91440" tIns="45720" rIns="274320" bIns="45720" rtlCol="0" anchor="ctr" anchorCtr="0">
            <a:noAutofit/>
          </a:bodyPr>
          <a:lstStyle>
            <a:lvl1pPr algn="ctr" defTabSz="914400" rtl="0" eaLnBrk="1" latinLnBrk="0" hangingPunct="1">
              <a:spcBef>
                <a:spcPct val="0"/>
              </a:spcBef>
              <a:buNone/>
              <a:defRPr sz="3200" b="0" kern="1200">
                <a:solidFill>
                  <a:schemeClr val="bg1"/>
                </a:solidFill>
                <a:latin typeface="Georgia" panose="02040502050405020303" pitchFamily="18" charset="0"/>
                <a:ea typeface="+mj-ea"/>
                <a:cs typeface="+mj-cs"/>
              </a:defRPr>
            </a:lvl1pPr>
          </a:lstStyle>
          <a:p>
            <a:r>
              <a:rPr lang="en-US" sz="2800" dirty="0"/>
              <a:t>The General Data Protection Regulation (GDPR) Overview</a:t>
            </a:r>
            <a:br>
              <a:rPr lang="en-US" dirty="0"/>
            </a:br>
            <a:r>
              <a:rPr lang="en-US" sz="2400" i="1" dirty="0"/>
              <a:t>What I Know…</a:t>
            </a:r>
          </a:p>
        </p:txBody>
      </p:sp>
    </p:spTree>
    <p:extLst>
      <p:ext uri="{BB962C8B-B14F-4D97-AF65-F5344CB8AC3E}">
        <p14:creationId xmlns:p14="http://schemas.microsoft.com/office/powerpoint/2010/main" val="945966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180" y="1200150"/>
            <a:ext cx="5441298" cy="3779837"/>
          </a:xfrm>
        </p:spPr>
        <p:txBody>
          <a:bodyPr>
            <a:normAutofit lnSpcReduction="10000"/>
          </a:bodyPr>
          <a:lstStyle/>
          <a:p>
            <a:pPr>
              <a:spcBef>
                <a:spcPts val="600"/>
              </a:spcBef>
              <a:spcAft>
                <a:spcPts val="600"/>
              </a:spcAft>
            </a:pPr>
            <a:r>
              <a:rPr lang="en-US" sz="1800" dirty="0"/>
              <a:t>GDPR requires entities to designated internal </a:t>
            </a:r>
            <a:r>
              <a:rPr lang="en-US" sz="1800" b="1" dirty="0"/>
              <a:t>data protection officers</a:t>
            </a:r>
            <a:r>
              <a:rPr lang="en-US" sz="1800" dirty="0"/>
              <a:t>.</a:t>
            </a:r>
          </a:p>
          <a:p>
            <a:pPr>
              <a:spcBef>
                <a:spcPts val="600"/>
              </a:spcBef>
              <a:spcAft>
                <a:spcPts val="600"/>
              </a:spcAft>
            </a:pPr>
            <a:r>
              <a:rPr lang="en-US" sz="1800" u="sng" dirty="0"/>
              <a:t>EU member</a:t>
            </a:r>
            <a:r>
              <a:rPr lang="en-US" sz="1800" dirty="0"/>
              <a:t> states must designate qualified</a:t>
            </a:r>
            <a:r>
              <a:rPr lang="en-US" sz="1800" b="1" dirty="0"/>
              <a:t> supervisory authorities </a:t>
            </a:r>
            <a:r>
              <a:rPr lang="en-US" sz="1800" dirty="0"/>
              <a:t>to oversee compliance, provide consultation, and receive and administratively adjudicate complaints.</a:t>
            </a:r>
          </a:p>
          <a:p>
            <a:pPr>
              <a:spcBef>
                <a:spcPts val="600"/>
              </a:spcBef>
              <a:spcAft>
                <a:spcPts val="600"/>
              </a:spcAft>
            </a:pPr>
            <a:r>
              <a:rPr lang="en-US" sz="1800" dirty="0"/>
              <a:t>Supervisory authorities can impose </a:t>
            </a:r>
            <a:r>
              <a:rPr lang="en-US" sz="1800" b="1" dirty="0"/>
              <a:t>fines:</a:t>
            </a:r>
          </a:p>
          <a:p>
            <a:pPr lvl="1">
              <a:spcBef>
                <a:spcPts val="600"/>
              </a:spcBef>
              <a:spcAft>
                <a:spcPts val="600"/>
              </a:spcAft>
            </a:pPr>
            <a:r>
              <a:rPr lang="en-US" sz="1600" dirty="0"/>
              <a:t>Up to </a:t>
            </a:r>
            <a:r>
              <a:rPr lang="en-US" sz="1600" b="1" dirty="0"/>
              <a:t>two percent </a:t>
            </a:r>
            <a:r>
              <a:rPr lang="en-US" sz="1600" dirty="0"/>
              <a:t>of a violator's global revenues for some violations.</a:t>
            </a:r>
          </a:p>
          <a:p>
            <a:pPr lvl="1">
              <a:spcBef>
                <a:spcPts val="600"/>
              </a:spcBef>
              <a:spcAft>
                <a:spcPts val="600"/>
              </a:spcAft>
            </a:pPr>
            <a:r>
              <a:rPr lang="en-US" sz="1600" dirty="0"/>
              <a:t>Up to </a:t>
            </a:r>
            <a:r>
              <a:rPr lang="en-US" sz="1600" b="1" dirty="0"/>
              <a:t>four percent </a:t>
            </a:r>
            <a:r>
              <a:rPr lang="en-US" sz="1600" dirty="0"/>
              <a:t>of such revenues for more serious violations. </a:t>
            </a:r>
          </a:p>
          <a:p>
            <a:endParaRPr lang="en-US" sz="1800" dirty="0"/>
          </a:p>
        </p:txBody>
      </p:sp>
      <p:sp>
        <p:nvSpPr>
          <p:cNvPr id="3" name="Title 2"/>
          <p:cNvSpPr>
            <a:spLocks noGrp="1"/>
          </p:cNvSpPr>
          <p:nvPr>
            <p:ph type="title"/>
          </p:nvPr>
        </p:nvSpPr>
        <p:spPr/>
        <p:txBody>
          <a:bodyPr/>
          <a:lstStyle/>
          <a:p>
            <a:r>
              <a:rPr lang="en-US" dirty="0"/>
              <a:t>Supervisory Authorities and Fines</a:t>
            </a:r>
          </a:p>
        </p:txBody>
      </p:sp>
      <p:sp>
        <p:nvSpPr>
          <p:cNvPr id="4" name="Slide Number Placeholder 3"/>
          <p:cNvSpPr>
            <a:spLocks noGrp="1"/>
          </p:cNvSpPr>
          <p:nvPr>
            <p:ph type="sldNum" sz="quarter" idx="4"/>
          </p:nvPr>
        </p:nvSpPr>
        <p:spPr/>
        <p:txBody>
          <a:bodyPr/>
          <a:lstStyle/>
          <a:p>
            <a:fld id="{8D637BDE-139F-F64C-9F6D-A75C4D60CFCC}" type="slidenum">
              <a:rPr lang="en-US" smtClean="0"/>
              <a:pPr/>
              <a:t>10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5534" y="1497106"/>
            <a:ext cx="3130803" cy="2390680"/>
          </a:xfrm>
          <a:prstGeom prst="rect">
            <a:avLst/>
          </a:prstGeom>
        </p:spPr>
      </p:pic>
    </p:spTree>
    <p:extLst>
      <p:ext uri="{BB962C8B-B14F-4D97-AF65-F5344CB8AC3E}">
        <p14:creationId xmlns:p14="http://schemas.microsoft.com/office/powerpoint/2010/main" val="162376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179" y="1200150"/>
            <a:ext cx="5853364" cy="3779838"/>
          </a:xfrm>
        </p:spPr>
        <p:txBody>
          <a:bodyPr>
            <a:normAutofit/>
          </a:bodyPr>
          <a:lstStyle/>
          <a:p>
            <a:pPr>
              <a:spcBef>
                <a:spcPts val="600"/>
              </a:spcBef>
              <a:spcAft>
                <a:spcPts val="600"/>
              </a:spcAft>
            </a:pPr>
            <a:r>
              <a:rPr lang="en-US" sz="1800" dirty="0"/>
              <a:t>Controllers and processors must:</a:t>
            </a:r>
          </a:p>
          <a:p>
            <a:pPr lvl="1">
              <a:spcBef>
                <a:spcPts val="600"/>
              </a:spcBef>
            </a:pPr>
            <a:r>
              <a:rPr lang="en-US" sz="1600" dirty="0"/>
              <a:t>Notify supervisory authorities of any breaches within </a:t>
            </a:r>
            <a:r>
              <a:rPr lang="en-US" sz="1600" b="1" dirty="0"/>
              <a:t>72 hours </a:t>
            </a:r>
            <a:r>
              <a:rPr lang="en-US" sz="1600" dirty="0"/>
              <a:t>of their </a:t>
            </a:r>
            <a:r>
              <a:rPr lang="en-US" sz="1600" b="1" dirty="0"/>
              <a:t>discovery</a:t>
            </a:r>
          </a:p>
          <a:p>
            <a:pPr lvl="1">
              <a:spcBef>
                <a:spcPts val="600"/>
              </a:spcBef>
            </a:pPr>
            <a:r>
              <a:rPr lang="en-US" sz="1600" dirty="0"/>
              <a:t>Provide information on the remedial steps they have taken in response. </a:t>
            </a:r>
          </a:p>
          <a:p>
            <a:pPr>
              <a:spcBef>
                <a:spcPts val="600"/>
              </a:spcBef>
              <a:spcAft>
                <a:spcPts val="600"/>
              </a:spcAft>
            </a:pPr>
            <a:r>
              <a:rPr lang="en-US" sz="1800" dirty="0"/>
              <a:t>Also required, data subjects impacted </a:t>
            </a:r>
            <a:r>
              <a:rPr lang="en-US" sz="1800" b="1" dirty="0"/>
              <a:t>must</a:t>
            </a:r>
            <a:r>
              <a:rPr lang="en-US" sz="1800" dirty="0"/>
              <a:t> receive a notification "without undue delay.“</a:t>
            </a:r>
          </a:p>
          <a:p>
            <a:pPr lvl="1">
              <a:spcBef>
                <a:spcPts val="600"/>
              </a:spcBef>
            </a:pPr>
            <a:r>
              <a:rPr lang="en-US" sz="1600" dirty="0"/>
              <a:t>Exceptions include encrypted data.</a:t>
            </a:r>
          </a:p>
          <a:p>
            <a:pPr lvl="1">
              <a:spcBef>
                <a:spcPts val="600"/>
              </a:spcBef>
            </a:pPr>
            <a:r>
              <a:rPr lang="en-US" sz="1600" dirty="0"/>
              <a:t>This can </a:t>
            </a:r>
            <a:r>
              <a:rPr lang="en-US" sz="1600" b="1" dirty="0"/>
              <a:t>contradict</a:t>
            </a:r>
            <a:r>
              <a:rPr lang="en-US" sz="1600" dirty="0"/>
              <a:t> with US law.</a:t>
            </a:r>
          </a:p>
          <a:p>
            <a:pPr marL="400050">
              <a:spcBef>
                <a:spcPts val="600"/>
              </a:spcBef>
            </a:pPr>
            <a:r>
              <a:rPr lang="en-US" sz="1800" dirty="0"/>
              <a:t>Public Disclosure can cause negative publicity and damage institutional reputations.</a:t>
            </a:r>
          </a:p>
        </p:txBody>
      </p:sp>
      <p:sp>
        <p:nvSpPr>
          <p:cNvPr id="3" name="Title 2"/>
          <p:cNvSpPr>
            <a:spLocks noGrp="1"/>
          </p:cNvSpPr>
          <p:nvPr>
            <p:ph type="title"/>
          </p:nvPr>
        </p:nvSpPr>
        <p:spPr/>
        <p:txBody>
          <a:bodyPr/>
          <a:lstStyle/>
          <a:p>
            <a:r>
              <a:rPr lang="en-US" dirty="0"/>
              <a:t>Breach Notification</a:t>
            </a:r>
          </a:p>
        </p:txBody>
      </p:sp>
      <p:sp>
        <p:nvSpPr>
          <p:cNvPr id="4" name="Slide Number Placeholder 3"/>
          <p:cNvSpPr>
            <a:spLocks noGrp="1"/>
          </p:cNvSpPr>
          <p:nvPr>
            <p:ph type="sldNum" sz="quarter" idx="4"/>
          </p:nvPr>
        </p:nvSpPr>
        <p:spPr/>
        <p:txBody>
          <a:bodyPr/>
          <a:lstStyle/>
          <a:p>
            <a:fld id="{8D637BDE-139F-F64C-9F6D-A75C4D60CFCC}" type="slidenum">
              <a:rPr lang="en-US" smtClean="0"/>
              <a:pPr/>
              <a:t>11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543" y="1597549"/>
            <a:ext cx="2559367" cy="1940781"/>
          </a:xfrm>
          <a:prstGeom prst="rect">
            <a:avLst/>
          </a:prstGeom>
        </p:spPr>
      </p:pic>
    </p:spTree>
    <p:extLst>
      <p:ext uri="{BB962C8B-B14F-4D97-AF65-F5344CB8AC3E}">
        <p14:creationId xmlns:p14="http://schemas.microsoft.com/office/powerpoint/2010/main" val="223335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179" y="1200150"/>
            <a:ext cx="5176255" cy="3779838"/>
          </a:xfrm>
        </p:spPr>
        <p:txBody>
          <a:bodyPr>
            <a:noAutofit/>
          </a:bodyPr>
          <a:lstStyle/>
          <a:p>
            <a:pPr>
              <a:spcBef>
                <a:spcPts val="600"/>
              </a:spcBef>
              <a:spcAft>
                <a:spcPts val="600"/>
              </a:spcAft>
            </a:pPr>
            <a:r>
              <a:rPr lang="en-US" sz="1800" dirty="0"/>
              <a:t>US institutions that are subject to the GDPR should pay attention to this issue because legal </a:t>
            </a:r>
            <a:r>
              <a:rPr lang="en-US" sz="1800" b="1" dirty="0"/>
              <a:t>privacy protections </a:t>
            </a:r>
            <a:r>
              <a:rPr lang="en-US" sz="1800" dirty="0"/>
              <a:t>in the US generally </a:t>
            </a:r>
            <a:r>
              <a:rPr lang="en-US" sz="1800" b="1" dirty="0"/>
              <a:t>do not satisfy </a:t>
            </a:r>
            <a:r>
              <a:rPr lang="en-US" sz="1800" dirty="0"/>
              <a:t>EU standards.</a:t>
            </a:r>
          </a:p>
          <a:p>
            <a:pPr>
              <a:spcBef>
                <a:spcPts val="600"/>
              </a:spcBef>
              <a:spcAft>
                <a:spcPts val="600"/>
              </a:spcAft>
            </a:pPr>
            <a:r>
              <a:rPr lang="en-US" sz="1800" dirty="0"/>
              <a:t>Before October 2015, cross-border transfers were </a:t>
            </a:r>
            <a:r>
              <a:rPr lang="en-US" sz="1800" b="1" dirty="0"/>
              <a:t>governed</a:t>
            </a:r>
            <a:r>
              <a:rPr lang="en-US" sz="1800" dirty="0"/>
              <a:t> by the </a:t>
            </a:r>
            <a:r>
              <a:rPr lang="en-US" sz="1800" u="sng" dirty="0"/>
              <a:t>Safe Harbor </a:t>
            </a:r>
            <a:r>
              <a:rPr lang="en-US" sz="1800" dirty="0"/>
              <a:t>agreement between the US and the EU.</a:t>
            </a:r>
          </a:p>
          <a:p>
            <a:pPr>
              <a:spcBef>
                <a:spcPts val="600"/>
              </a:spcBef>
              <a:spcAft>
                <a:spcPts val="600"/>
              </a:spcAft>
            </a:pPr>
            <a:r>
              <a:rPr lang="en-US" sz="1800" dirty="0"/>
              <a:t>Safe Harbor was </a:t>
            </a:r>
            <a:r>
              <a:rPr lang="en-US" sz="1800" b="1" dirty="0"/>
              <a:t>invalidated</a:t>
            </a:r>
            <a:r>
              <a:rPr lang="en-US" sz="1800" dirty="0"/>
              <a:t> by a ruling of the Court of Justice of the EU and was </a:t>
            </a:r>
            <a:r>
              <a:rPr lang="en-US" sz="1800" b="1" dirty="0"/>
              <a:t>replaced</a:t>
            </a:r>
            <a:r>
              <a:rPr lang="en-US" sz="1800" dirty="0"/>
              <a:t> with the </a:t>
            </a:r>
            <a:r>
              <a:rPr lang="en-US" sz="1800" u="sng" dirty="0"/>
              <a:t>Privacy Shield</a:t>
            </a:r>
            <a:r>
              <a:rPr lang="en-US" sz="1800" dirty="0"/>
              <a:t> framework. </a:t>
            </a:r>
          </a:p>
        </p:txBody>
      </p:sp>
      <p:sp>
        <p:nvSpPr>
          <p:cNvPr id="3" name="Title 2"/>
          <p:cNvSpPr>
            <a:spLocks noGrp="1"/>
          </p:cNvSpPr>
          <p:nvPr>
            <p:ph type="title"/>
          </p:nvPr>
        </p:nvSpPr>
        <p:spPr/>
        <p:txBody>
          <a:bodyPr/>
          <a:lstStyle/>
          <a:p>
            <a:r>
              <a:rPr lang="en-US" dirty="0"/>
              <a:t>Cross-Border Transfers</a:t>
            </a:r>
          </a:p>
        </p:txBody>
      </p:sp>
      <p:sp>
        <p:nvSpPr>
          <p:cNvPr id="4" name="Slide Number Placeholder 3"/>
          <p:cNvSpPr>
            <a:spLocks noGrp="1"/>
          </p:cNvSpPr>
          <p:nvPr>
            <p:ph type="sldNum" sz="quarter" idx="4"/>
          </p:nvPr>
        </p:nvSpPr>
        <p:spPr/>
        <p:txBody>
          <a:bodyPr/>
          <a:lstStyle/>
          <a:p>
            <a:fld id="{8D637BDE-139F-F64C-9F6D-A75C4D60CFCC}" type="slidenum">
              <a:rPr lang="en-US" smtClean="0"/>
              <a:pPr/>
              <a:t>12</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637" t="22848" r="6406" b="24978"/>
          <a:stretch/>
        </p:blipFill>
        <p:spPr>
          <a:xfrm>
            <a:off x="5698434" y="1931915"/>
            <a:ext cx="3287168" cy="1818450"/>
          </a:xfrm>
          <a:prstGeom prst="rect">
            <a:avLst/>
          </a:prstGeom>
        </p:spPr>
      </p:pic>
    </p:spTree>
    <p:extLst>
      <p:ext uri="{BB962C8B-B14F-4D97-AF65-F5344CB8AC3E}">
        <p14:creationId xmlns:p14="http://schemas.microsoft.com/office/powerpoint/2010/main" val="286850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180" y="1200150"/>
            <a:ext cx="5825612" cy="3779837"/>
          </a:xfrm>
        </p:spPr>
        <p:txBody>
          <a:bodyPr>
            <a:noAutofit/>
          </a:bodyPr>
          <a:lstStyle/>
          <a:p>
            <a:pPr>
              <a:spcBef>
                <a:spcPts val="600"/>
              </a:spcBef>
              <a:spcAft>
                <a:spcPts val="600"/>
              </a:spcAft>
            </a:pPr>
            <a:r>
              <a:rPr lang="en-US" sz="1800" dirty="0"/>
              <a:t>GDPR took </a:t>
            </a:r>
            <a:r>
              <a:rPr lang="en-US" sz="1800" b="1" dirty="0"/>
              <a:t>years</a:t>
            </a:r>
            <a:r>
              <a:rPr lang="en-US" sz="1800" dirty="0"/>
              <a:t> to be adopted, it will take years before its real impact and practical compliance requirements become fully settled. </a:t>
            </a:r>
          </a:p>
          <a:p>
            <a:pPr>
              <a:spcBef>
                <a:spcPts val="600"/>
              </a:spcBef>
              <a:spcAft>
                <a:spcPts val="600"/>
              </a:spcAft>
            </a:pPr>
            <a:r>
              <a:rPr lang="en-US" sz="1800" dirty="0"/>
              <a:t>The core principles of GDPR are </a:t>
            </a:r>
            <a:r>
              <a:rPr lang="en-US" sz="1800" b="1" dirty="0"/>
              <a:t>similar</a:t>
            </a:r>
            <a:r>
              <a:rPr lang="en-US" sz="1800" dirty="0"/>
              <a:t> to principles in the US, but their specific implementation is </a:t>
            </a:r>
            <a:r>
              <a:rPr lang="en-US" sz="1800" b="1" dirty="0"/>
              <a:t>different</a:t>
            </a:r>
            <a:r>
              <a:rPr lang="en-US" sz="1800" dirty="0"/>
              <a:t> than US law. </a:t>
            </a:r>
          </a:p>
          <a:p>
            <a:pPr>
              <a:spcBef>
                <a:spcPts val="600"/>
              </a:spcBef>
              <a:spcAft>
                <a:spcPts val="600"/>
              </a:spcAft>
            </a:pPr>
            <a:r>
              <a:rPr lang="en-US" sz="1800" dirty="0"/>
              <a:t>US institutions with </a:t>
            </a:r>
            <a:r>
              <a:rPr lang="en-US" sz="1800" b="1" dirty="0"/>
              <a:t>EU-based</a:t>
            </a:r>
            <a:r>
              <a:rPr lang="en-US" sz="1800" dirty="0"/>
              <a:t> operations and those with </a:t>
            </a:r>
            <a:r>
              <a:rPr lang="en-US" sz="1800" b="1" dirty="0"/>
              <a:t>significant</a:t>
            </a:r>
            <a:r>
              <a:rPr lang="en-US" sz="1800" dirty="0"/>
              <a:t> numbers of EU residents as students - particularly those </a:t>
            </a:r>
            <a:r>
              <a:rPr lang="en-US" sz="1800" b="1" dirty="0"/>
              <a:t>delivering</a:t>
            </a:r>
            <a:r>
              <a:rPr lang="en-US" sz="1800" dirty="0"/>
              <a:t> distance education programs to such students within the EU - should implement GDPR.</a:t>
            </a:r>
          </a:p>
          <a:p>
            <a:endParaRPr lang="en-US" sz="1600" dirty="0"/>
          </a:p>
        </p:txBody>
      </p:sp>
      <p:sp>
        <p:nvSpPr>
          <p:cNvPr id="3" name="Title 2"/>
          <p:cNvSpPr>
            <a:spLocks noGrp="1"/>
          </p:cNvSpPr>
          <p:nvPr>
            <p:ph type="title"/>
          </p:nvPr>
        </p:nvSpPr>
        <p:spPr/>
        <p:txBody>
          <a:bodyPr/>
          <a:lstStyle/>
          <a:p>
            <a:r>
              <a:rPr lang="en-US" dirty="0"/>
              <a:t>Concluding Observations</a:t>
            </a:r>
          </a:p>
        </p:txBody>
      </p:sp>
      <p:sp>
        <p:nvSpPr>
          <p:cNvPr id="4" name="Slide Number Placeholder 3"/>
          <p:cNvSpPr>
            <a:spLocks noGrp="1"/>
          </p:cNvSpPr>
          <p:nvPr>
            <p:ph type="sldNum" sz="quarter" idx="4"/>
          </p:nvPr>
        </p:nvSpPr>
        <p:spPr/>
        <p:txBody>
          <a:bodyPr/>
          <a:lstStyle/>
          <a:p>
            <a:fld id="{8D637BDE-139F-F64C-9F6D-A75C4D60CFCC}" type="slidenum">
              <a:rPr lang="en-US" smtClean="0"/>
              <a:pPr/>
              <a:t>13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811" y="1621942"/>
            <a:ext cx="2545554" cy="2560706"/>
          </a:xfrm>
          <a:prstGeom prst="rect">
            <a:avLst/>
          </a:prstGeom>
        </p:spPr>
      </p:pic>
    </p:spTree>
    <p:extLst>
      <p:ext uri="{BB962C8B-B14F-4D97-AF65-F5344CB8AC3E}">
        <p14:creationId xmlns:p14="http://schemas.microsoft.com/office/powerpoint/2010/main" val="354947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6922" b="7287"/>
          <a:stretch/>
        </p:blipFill>
        <p:spPr>
          <a:xfrm>
            <a:off x="520521" y="1063229"/>
            <a:ext cx="8623479" cy="3916759"/>
          </a:xfrm>
        </p:spPr>
      </p:pic>
      <p:sp>
        <p:nvSpPr>
          <p:cNvPr id="3" name="Title 2"/>
          <p:cNvSpPr>
            <a:spLocks noGrp="1"/>
          </p:cNvSpPr>
          <p:nvPr>
            <p:ph type="title"/>
          </p:nvPr>
        </p:nvSpPr>
        <p:spPr/>
        <p:txBody>
          <a:bodyPr/>
          <a:lstStyle/>
          <a:p>
            <a:r>
              <a:rPr lang="en-US" dirty="0"/>
              <a:t>Closing Thoughts</a:t>
            </a:r>
          </a:p>
        </p:txBody>
      </p:sp>
      <p:sp>
        <p:nvSpPr>
          <p:cNvPr id="4" name="Slide Number Placeholder 3"/>
          <p:cNvSpPr>
            <a:spLocks noGrp="1"/>
          </p:cNvSpPr>
          <p:nvPr>
            <p:ph type="sldNum" sz="quarter" idx="4"/>
          </p:nvPr>
        </p:nvSpPr>
        <p:spPr/>
        <p:txBody>
          <a:bodyPr/>
          <a:lstStyle/>
          <a:p>
            <a:fld id="{8D637BDE-139F-F64C-9F6D-A75C4D60CFCC}" type="slidenum">
              <a:rPr lang="en-US" smtClean="0"/>
              <a:pPr/>
              <a:t>14</a:t>
            </a:fld>
            <a:endParaRPr lang="en-US" dirty="0"/>
          </a:p>
        </p:txBody>
      </p:sp>
    </p:spTree>
    <p:extLst>
      <p:ext uri="{BB962C8B-B14F-4D97-AF65-F5344CB8AC3E}">
        <p14:creationId xmlns:p14="http://schemas.microsoft.com/office/powerpoint/2010/main" val="326599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180" y="1200150"/>
            <a:ext cx="5573820" cy="3779837"/>
          </a:xfrm>
        </p:spPr>
        <p:txBody>
          <a:bodyPr/>
          <a:lstStyle/>
          <a:p>
            <a:pPr>
              <a:spcBef>
                <a:spcPts val="600"/>
              </a:spcBef>
              <a:spcAft>
                <a:spcPts val="600"/>
              </a:spcAft>
            </a:pPr>
            <a:r>
              <a:rPr lang="en-US" sz="1800" dirty="0"/>
              <a:t>Barmak Nassirian, </a:t>
            </a:r>
            <a:r>
              <a:rPr lang="en-US" sz="1800" i="1" dirty="0"/>
              <a:t>The General Data Protection Regulation Explained</a:t>
            </a:r>
            <a:r>
              <a:rPr lang="en-US" sz="1800" dirty="0"/>
              <a:t>, EDUCAUSE Review, August 28, 2017.</a:t>
            </a:r>
          </a:p>
          <a:p>
            <a:pPr>
              <a:spcBef>
                <a:spcPts val="600"/>
              </a:spcBef>
              <a:spcAft>
                <a:spcPts val="600"/>
              </a:spcAft>
            </a:pPr>
            <a:r>
              <a:rPr lang="en-US" sz="1800" dirty="0"/>
              <a:t>Jennifer McCallister et al, </a:t>
            </a:r>
            <a:r>
              <a:rPr lang="en-US" sz="1800" i="1" dirty="0"/>
              <a:t>Getting ready for the EU’s stringent data privacy rule</a:t>
            </a:r>
            <a:r>
              <a:rPr lang="en-US" sz="1800" dirty="0"/>
              <a:t>, Journal of Accountancy, January 1, 2018.</a:t>
            </a:r>
          </a:p>
          <a:p>
            <a:r>
              <a:rPr lang="en-US" sz="1800" i="1" dirty="0"/>
              <a:t>EU-US Privacy Shield: Frequently Asked Questions</a:t>
            </a:r>
            <a:r>
              <a:rPr lang="en-US" sz="1800" dirty="0"/>
              <a:t>, European Commission – Fact Sheet, July 12, 2016.</a:t>
            </a:r>
          </a:p>
          <a:p>
            <a:r>
              <a:rPr lang="en-US" sz="1800" i="1" dirty="0">
                <a:hlinkClick r:id="rId3"/>
              </a:rPr>
              <a:t>https://library.educause.edu/topics/policy-and-law/eu-general-data-protection-regulation-gdpr</a:t>
            </a:r>
            <a:r>
              <a:rPr lang="en-US" sz="1800" i="1" dirty="0"/>
              <a:t> </a:t>
            </a:r>
          </a:p>
          <a:p>
            <a:endParaRPr lang="en-US" sz="1800" dirty="0"/>
          </a:p>
        </p:txBody>
      </p:sp>
      <p:sp>
        <p:nvSpPr>
          <p:cNvPr id="3" name="Title 2"/>
          <p:cNvSpPr>
            <a:spLocks noGrp="1"/>
          </p:cNvSpPr>
          <p:nvPr>
            <p:ph type="title"/>
          </p:nvPr>
        </p:nvSpPr>
        <p:spPr/>
        <p:txBody>
          <a:bodyPr/>
          <a:lstStyle/>
          <a:p>
            <a:r>
              <a:rPr lang="en-US" dirty="0"/>
              <a:t>Supporting Documentation</a:t>
            </a:r>
          </a:p>
        </p:txBody>
      </p:sp>
      <p:sp>
        <p:nvSpPr>
          <p:cNvPr id="4" name="Slide Number Placeholder 3"/>
          <p:cNvSpPr>
            <a:spLocks noGrp="1"/>
          </p:cNvSpPr>
          <p:nvPr>
            <p:ph type="sldNum" sz="quarter" idx="4"/>
          </p:nvPr>
        </p:nvSpPr>
        <p:spPr/>
        <p:txBody>
          <a:bodyPr/>
          <a:lstStyle/>
          <a:p>
            <a:fld id="{8D637BDE-139F-F64C-9F6D-A75C4D60CFCC}" type="slidenum">
              <a:rPr lang="en-US" smtClean="0"/>
              <a:pPr/>
              <a:t>15</a:t>
            </a:fld>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497" r="9339"/>
          <a:stretch/>
        </p:blipFill>
        <p:spPr>
          <a:xfrm>
            <a:off x="6096000" y="1531869"/>
            <a:ext cx="2955235" cy="2598383"/>
          </a:xfrm>
          <a:prstGeom prst="rect">
            <a:avLst/>
          </a:prstGeom>
        </p:spPr>
      </p:pic>
    </p:spTree>
    <p:extLst>
      <p:ext uri="{BB962C8B-B14F-4D97-AF65-F5344CB8AC3E}">
        <p14:creationId xmlns:p14="http://schemas.microsoft.com/office/powerpoint/2010/main" val="395222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Questions</a:t>
            </a:r>
          </a:p>
        </p:txBody>
      </p:sp>
      <p:sp>
        <p:nvSpPr>
          <p:cNvPr id="4" name="Slide Number Placeholder 3"/>
          <p:cNvSpPr>
            <a:spLocks noGrp="1"/>
          </p:cNvSpPr>
          <p:nvPr>
            <p:ph type="sldNum" sz="quarter" idx="4"/>
          </p:nvPr>
        </p:nvSpPr>
        <p:spPr/>
        <p:txBody>
          <a:bodyPr/>
          <a:lstStyle/>
          <a:p>
            <a:fld id="{8D637BDE-139F-F64C-9F6D-A75C4D60CFCC}" type="slidenum">
              <a:rPr lang="en-US" smtClean="0"/>
              <a:pPr/>
              <a:t>16</a:t>
            </a:fld>
            <a:endParaRPr lang="en-US" dirty="0"/>
          </a:p>
        </p:txBody>
      </p:sp>
      <p:pic>
        <p:nvPicPr>
          <p:cNvPr id="9" name="Picture 8"/>
          <p:cNvPicPr>
            <a:picLocks noChangeAspect="1"/>
          </p:cNvPicPr>
          <p:nvPr/>
        </p:nvPicPr>
        <p:blipFill>
          <a:blip r:embed="rId3"/>
          <a:stretch>
            <a:fillRect/>
          </a:stretch>
        </p:blipFill>
        <p:spPr>
          <a:xfrm>
            <a:off x="2362200" y="2038350"/>
            <a:ext cx="4191000" cy="2838325"/>
          </a:xfrm>
          <a:prstGeom prst="rect">
            <a:avLst/>
          </a:prstGeom>
        </p:spPr>
      </p:pic>
      <p:sp>
        <p:nvSpPr>
          <p:cNvPr id="5" name="Rectangle 4"/>
          <p:cNvSpPr/>
          <p:nvPr/>
        </p:nvSpPr>
        <p:spPr>
          <a:xfrm>
            <a:off x="2971800" y="1207353"/>
            <a:ext cx="3474028" cy="830997"/>
          </a:xfrm>
          <a:prstGeom prst="rect">
            <a:avLst/>
          </a:prstGeom>
        </p:spPr>
        <p:txBody>
          <a:bodyPr wrap="none">
            <a:spAutoFit/>
          </a:bodyPr>
          <a:lstStyle/>
          <a:p>
            <a:r>
              <a:rPr lang="en-US" sz="4800" b="1" dirty="0">
                <a:solidFill>
                  <a:srgbClr val="676767"/>
                </a:solidFill>
                <a:latin typeface="Arial" panose="020B0604020202020204" pitchFamily="34" charset="0"/>
                <a:cs typeface="Arial" panose="020B0604020202020204" pitchFamily="34" charset="0"/>
              </a:rPr>
              <a:t>Thank you!</a:t>
            </a:r>
            <a:endParaRPr lang="en-US" sz="4800" dirty="0"/>
          </a:p>
        </p:txBody>
      </p:sp>
    </p:spTree>
    <p:extLst>
      <p:ext uri="{BB962C8B-B14F-4D97-AF65-F5344CB8AC3E}">
        <p14:creationId xmlns:p14="http://schemas.microsoft.com/office/powerpoint/2010/main" val="1511738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926" t="10001" r="2833" b="9336"/>
          <a:stretch/>
        </p:blipFill>
        <p:spPr>
          <a:xfrm>
            <a:off x="0" y="0"/>
            <a:ext cx="9144000" cy="515188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733550"/>
            <a:ext cx="8128535" cy="2040617"/>
          </a:xfrm>
          <a:prstGeom prst="rect">
            <a:avLst/>
          </a:prstGeom>
        </p:spPr>
      </p:pic>
      <p:sp>
        <p:nvSpPr>
          <p:cNvPr id="3" name="Slide Number Placeholder 2"/>
          <p:cNvSpPr>
            <a:spLocks noGrp="1"/>
          </p:cNvSpPr>
          <p:nvPr>
            <p:ph type="sldNum" sz="quarter" idx="4"/>
          </p:nvPr>
        </p:nvSpPr>
        <p:spPr/>
        <p:txBody>
          <a:bodyPr/>
          <a:lstStyle/>
          <a:p>
            <a:fld id="{8D637BDE-139F-F64C-9F6D-A75C4D60CFCC}" type="slidenum">
              <a:rPr lang="en-US" smtClean="0"/>
              <a:pPr/>
              <a:t>17</a:t>
            </a:fld>
            <a:endParaRPr lang="en-US" dirty="0"/>
          </a:p>
        </p:txBody>
      </p:sp>
    </p:spTree>
    <p:custDataLst>
      <p:tags r:id="rId1"/>
    </p:custDataLst>
    <p:extLst>
      <p:ext uri="{BB962C8B-B14F-4D97-AF65-F5344CB8AC3E}">
        <p14:creationId xmlns:p14="http://schemas.microsoft.com/office/powerpoint/2010/main" val="1095253820"/>
      </p:ext>
    </p:extLst>
  </p:cSld>
  <p:clrMapOvr>
    <a:masterClrMapping/>
  </p:clrMapOvr>
  <mc:AlternateContent xmlns:mc="http://schemas.openxmlformats.org/markup-compatibility/2006" xmlns:p14="http://schemas.microsoft.com/office/powerpoint/2010/main">
    <mc:Choice Requires="p14">
      <p:transition spd="slow" p14:dur="2000" advTm="5805"/>
    </mc:Choice>
    <mc:Fallback xmlns="">
      <p:transition spd="slow" advTm="5805"/>
    </mc:Fallback>
  </mc:AlternateContent>
  <p:extLst mod="1">
    <p:ext uri="{E180D4A7-C9FB-4DFB-919C-405C955672EB}">
      <p14:showEvtLst xmlns:p14="http://schemas.microsoft.com/office/powerpoint/2010/main">
        <p14:playEvt time="316" objId="6"/>
        <p14:stopEvt time="5805"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180" y="1200150"/>
            <a:ext cx="5123246" cy="3779837"/>
          </a:xfrm>
        </p:spPr>
        <p:txBody>
          <a:bodyPr/>
          <a:lstStyle/>
          <a:p>
            <a:r>
              <a:rPr lang="en-US" sz="1800" dirty="0"/>
              <a:t>Executive Summary</a:t>
            </a:r>
          </a:p>
          <a:p>
            <a:r>
              <a:rPr lang="en-US" sz="1800" dirty="0"/>
              <a:t>Why Should US Institutions Pay Attention?</a:t>
            </a:r>
          </a:p>
          <a:p>
            <a:r>
              <a:rPr lang="en-US" sz="1800" dirty="0"/>
              <a:t>Whose Data Does the GDPR Protect?</a:t>
            </a:r>
          </a:p>
          <a:p>
            <a:r>
              <a:rPr lang="en-US" sz="1800" dirty="0"/>
              <a:t>Whose Data Practices Does GDPR Regulate?</a:t>
            </a:r>
          </a:p>
          <a:p>
            <a:r>
              <a:rPr lang="en-US" sz="1800" dirty="0"/>
              <a:t>What is “Processing” Under the GDPR?</a:t>
            </a:r>
          </a:p>
          <a:p>
            <a:r>
              <a:rPr lang="en-US" sz="1800" dirty="0"/>
              <a:t>Consent</a:t>
            </a:r>
          </a:p>
          <a:p>
            <a:r>
              <a:rPr lang="en-US" sz="1800" dirty="0"/>
              <a:t>Supervisory Authority and Fines</a:t>
            </a:r>
          </a:p>
          <a:p>
            <a:r>
              <a:rPr lang="en-US" sz="1800" dirty="0"/>
              <a:t>Breach Notification</a:t>
            </a:r>
          </a:p>
          <a:p>
            <a:r>
              <a:rPr lang="en-US" sz="1800" dirty="0"/>
              <a:t>Cross Boarder Transfers</a:t>
            </a:r>
          </a:p>
          <a:p>
            <a:r>
              <a:rPr lang="en-US" sz="1800" dirty="0"/>
              <a:t>Concluding Observations and Thoughts</a:t>
            </a:r>
          </a:p>
          <a:p>
            <a:endParaRPr lang="en-US" sz="1800" dirty="0"/>
          </a:p>
          <a:p>
            <a:endParaRPr lang="en-US" sz="1800" dirty="0"/>
          </a:p>
          <a:p>
            <a:endParaRPr lang="en-US" sz="1800" dirty="0"/>
          </a:p>
          <a:p>
            <a:endParaRPr lang="en-US" sz="1800" dirty="0"/>
          </a:p>
        </p:txBody>
      </p:sp>
      <p:sp>
        <p:nvSpPr>
          <p:cNvPr id="3" name="Title 2"/>
          <p:cNvSpPr>
            <a:spLocks noGrp="1"/>
          </p:cNvSpPr>
          <p:nvPr>
            <p:ph type="title"/>
          </p:nvPr>
        </p:nvSpPr>
        <p:spPr/>
        <p:txBody>
          <a:bodyPr/>
          <a:lstStyle/>
          <a:p>
            <a:r>
              <a:rPr lang="en-US" dirty="0"/>
              <a:t>Agenda</a:t>
            </a:r>
          </a:p>
        </p:txBody>
      </p:sp>
      <p:sp>
        <p:nvSpPr>
          <p:cNvPr id="4" name="Slide Number Placeholder 3"/>
          <p:cNvSpPr>
            <a:spLocks noGrp="1"/>
          </p:cNvSpPr>
          <p:nvPr>
            <p:ph type="sldNum" sz="quarter" idx="4"/>
          </p:nvPr>
        </p:nvSpPr>
        <p:spPr/>
        <p:txBody>
          <a:bodyPr/>
          <a:lstStyle/>
          <a:p>
            <a:fld id="{8D637BDE-139F-F64C-9F6D-A75C4D60CFCC}" type="slidenum">
              <a:rPr lang="en-US" smtClean="0"/>
              <a:pPr/>
              <a:t>2</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795" t="12448" r="7653" b="13078"/>
          <a:stretch/>
        </p:blipFill>
        <p:spPr>
          <a:xfrm>
            <a:off x="5645426" y="1470992"/>
            <a:ext cx="3497976" cy="2915478"/>
          </a:xfrm>
          <a:prstGeom prst="rect">
            <a:avLst/>
          </a:prstGeom>
        </p:spPr>
      </p:pic>
    </p:spTree>
    <p:extLst>
      <p:ext uri="{BB962C8B-B14F-4D97-AF65-F5344CB8AC3E}">
        <p14:creationId xmlns:p14="http://schemas.microsoft.com/office/powerpoint/2010/main" val="420113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180" y="1200151"/>
            <a:ext cx="8621820" cy="3718982"/>
          </a:xfrm>
        </p:spPr>
        <p:txBody>
          <a:bodyPr>
            <a:normAutofit/>
          </a:bodyPr>
          <a:lstStyle/>
          <a:p>
            <a:pPr marL="171450" indent="-171450">
              <a:spcBef>
                <a:spcPts val="600"/>
              </a:spcBef>
              <a:spcAft>
                <a:spcPts val="600"/>
              </a:spcAft>
            </a:pPr>
            <a:r>
              <a:rPr lang="en-US" sz="1800" b="1" dirty="0"/>
              <a:t>May 25, 2018</a:t>
            </a:r>
            <a:r>
              <a:rPr lang="en-US" sz="1800" dirty="0"/>
              <a:t>, General Data Protection Regulation, replaces Data Protection Directive and </a:t>
            </a:r>
            <a:r>
              <a:rPr lang="en-US" sz="1800" b="1" dirty="0"/>
              <a:t>expands</a:t>
            </a:r>
            <a:r>
              <a:rPr lang="en-US" sz="1800" dirty="0"/>
              <a:t> personal privacy rights for EU residents.</a:t>
            </a:r>
          </a:p>
          <a:p>
            <a:pPr marL="171450" indent="-171450">
              <a:spcBef>
                <a:spcPts val="600"/>
              </a:spcBef>
              <a:spcAft>
                <a:spcPts val="600"/>
              </a:spcAft>
            </a:pPr>
            <a:r>
              <a:rPr lang="en-US" sz="1800" dirty="0"/>
              <a:t>GDPR more enforceable compared to the DPD, applies to entities with </a:t>
            </a:r>
            <a:r>
              <a:rPr lang="en-US" sz="1800" b="1" dirty="0"/>
              <a:t>no physical EU presence </a:t>
            </a:r>
            <a:r>
              <a:rPr lang="en-US" sz="1800" dirty="0"/>
              <a:t>if they </a:t>
            </a:r>
            <a:r>
              <a:rPr lang="en-US" sz="1800" b="1" dirty="0"/>
              <a:t>control</a:t>
            </a:r>
            <a:r>
              <a:rPr lang="en-US" sz="1800" dirty="0"/>
              <a:t> or </a:t>
            </a:r>
            <a:r>
              <a:rPr lang="en-US" sz="1800" b="1" dirty="0"/>
              <a:t>process</a:t>
            </a:r>
            <a:r>
              <a:rPr lang="en-US" sz="1800" dirty="0"/>
              <a:t> covered personal information of EU residents.</a:t>
            </a:r>
          </a:p>
          <a:p>
            <a:pPr marL="171450" indent="-171450">
              <a:spcBef>
                <a:spcPts val="600"/>
              </a:spcBef>
              <a:spcAft>
                <a:spcPts val="600"/>
              </a:spcAft>
            </a:pPr>
            <a:r>
              <a:rPr lang="en-US" sz="1800" dirty="0"/>
              <a:t>US institutions should implement GDPR-compliant practice now if:</a:t>
            </a:r>
          </a:p>
          <a:p>
            <a:pPr marL="571500" lvl="1" indent="-171450">
              <a:spcBef>
                <a:spcPts val="600"/>
              </a:spcBef>
            </a:pPr>
            <a:r>
              <a:rPr lang="en-US" sz="1600" b="1" dirty="0"/>
              <a:t>EU-based operations.</a:t>
            </a:r>
          </a:p>
          <a:p>
            <a:pPr marL="571500" lvl="1" indent="-171450">
              <a:spcBef>
                <a:spcPts val="600"/>
              </a:spcBef>
            </a:pPr>
            <a:r>
              <a:rPr lang="en-US" sz="1600" b="1" dirty="0"/>
              <a:t>Significant</a:t>
            </a:r>
            <a:r>
              <a:rPr lang="en-US" sz="1600" dirty="0"/>
              <a:t> numbers of EU residents as students.</a:t>
            </a:r>
          </a:p>
          <a:p>
            <a:pPr marL="571500" lvl="1" indent="-171450">
              <a:spcBef>
                <a:spcPts val="600"/>
              </a:spcBef>
            </a:pPr>
            <a:r>
              <a:rPr lang="en-US" sz="1600" dirty="0"/>
              <a:t>Provides</a:t>
            </a:r>
            <a:r>
              <a:rPr lang="en-US" sz="1600" b="1" dirty="0"/>
              <a:t> distance education </a:t>
            </a:r>
            <a:r>
              <a:rPr lang="en-US" sz="1600" dirty="0"/>
              <a:t>to students within EU.</a:t>
            </a:r>
          </a:p>
          <a:p>
            <a:pPr marL="171450" indent="-171450">
              <a:spcBef>
                <a:spcPts val="600"/>
              </a:spcBef>
              <a:spcAft>
                <a:spcPts val="600"/>
              </a:spcAft>
            </a:pPr>
            <a:r>
              <a:rPr lang="en-US" sz="1800" b="1" dirty="0"/>
              <a:t>Privacy by Design</a:t>
            </a:r>
            <a:r>
              <a:rPr lang="en-US" sz="1800" dirty="0"/>
              <a:t>: GDPR is </a:t>
            </a:r>
            <a:r>
              <a:rPr lang="en-US" sz="1800" b="1" dirty="0"/>
              <a:t>not</a:t>
            </a:r>
            <a:r>
              <a:rPr lang="en-US" sz="1800" dirty="0"/>
              <a:t> the responsibility</a:t>
            </a:r>
            <a:br>
              <a:rPr lang="en-US" sz="1800" dirty="0"/>
            </a:br>
            <a:r>
              <a:rPr lang="en-US" sz="1800" dirty="0"/>
              <a:t>of a single part of the organization.</a:t>
            </a:r>
          </a:p>
        </p:txBody>
      </p:sp>
      <p:sp>
        <p:nvSpPr>
          <p:cNvPr id="3" name="Title 2"/>
          <p:cNvSpPr>
            <a:spLocks noGrp="1"/>
          </p:cNvSpPr>
          <p:nvPr>
            <p:ph type="title"/>
          </p:nvPr>
        </p:nvSpPr>
        <p:spPr/>
        <p:txBody>
          <a:bodyPr/>
          <a:lstStyle/>
          <a:p>
            <a:r>
              <a:rPr lang="en-US" dirty="0"/>
              <a:t>Executive Summary</a:t>
            </a:r>
          </a:p>
        </p:txBody>
      </p:sp>
      <p:sp>
        <p:nvSpPr>
          <p:cNvPr id="4" name="Slide Number Placeholder 3"/>
          <p:cNvSpPr>
            <a:spLocks noGrp="1"/>
          </p:cNvSpPr>
          <p:nvPr>
            <p:ph type="sldNum" sz="quarter" idx="4"/>
          </p:nvPr>
        </p:nvSpPr>
        <p:spPr/>
        <p:txBody>
          <a:bodyPr/>
          <a:lstStyle/>
          <a:p>
            <a:fld id="{8D637BDE-139F-F64C-9F6D-A75C4D60CFCC}" type="slidenum">
              <a:rPr lang="en-US" smtClean="0"/>
              <a:pPr/>
              <a:t>3</a:t>
            </a:fld>
            <a:endParaRPr lang="en-US" dirty="0"/>
          </a:p>
        </p:txBody>
      </p:sp>
      <p:pic>
        <p:nvPicPr>
          <p:cNvPr id="7" name="Picture 6"/>
          <p:cNvPicPr>
            <a:picLocks noChangeAspect="1"/>
          </p:cNvPicPr>
          <p:nvPr/>
        </p:nvPicPr>
        <p:blipFill rotWithShape="1">
          <a:blip r:embed="rId3"/>
          <a:srcRect l="-3352" t="3836" r="3352" b="19435"/>
          <a:stretch/>
        </p:blipFill>
        <p:spPr>
          <a:xfrm>
            <a:off x="6058122" y="3299791"/>
            <a:ext cx="3085877" cy="1542878"/>
          </a:xfrm>
          <a:prstGeom prst="rect">
            <a:avLst/>
          </a:prstGeom>
        </p:spPr>
      </p:pic>
    </p:spTree>
    <p:extLst>
      <p:ext uri="{BB962C8B-B14F-4D97-AF65-F5344CB8AC3E}">
        <p14:creationId xmlns:p14="http://schemas.microsoft.com/office/powerpoint/2010/main" val="151527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179" y="1200150"/>
            <a:ext cx="6325503" cy="3779837"/>
          </a:xfrm>
        </p:spPr>
        <p:txBody>
          <a:bodyPr>
            <a:noAutofit/>
          </a:bodyPr>
          <a:lstStyle/>
          <a:p>
            <a:pPr>
              <a:lnSpc>
                <a:spcPct val="120000"/>
              </a:lnSpc>
              <a:spcBef>
                <a:spcPts val="600"/>
              </a:spcBef>
              <a:spcAft>
                <a:spcPts val="600"/>
              </a:spcAft>
            </a:pPr>
            <a:r>
              <a:rPr lang="en-US" sz="1800" dirty="0"/>
              <a:t>GDPR extends to US institutions with no physical EU footprint if they: </a:t>
            </a:r>
          </a:p>
          <a:p>
            <a:pPr lvl="1">
              <a:lnSpc>
                <a:spcPct val="120000"/>
              </a:lnSpc>
              <a:spcBef>
                <a:spcPts val="600"/>
              </a:spcBef>
              <a:spcAft>
                <a:spcPts val="600"/>
              </a:spcAft>
            </a:pPr>
            <a:r>
              <a:rPr lang="en-US" sz="1600" dirty="0"/>
              <a:t>“</a:t>
            </a:r>
            <a:r>
              <a:rPr lang="en-US" sz="1600" b="1" dirty="0"/>
              <a:t>Control</a:t>
            </a:r>
            <a:r>
              <a:rPr lang="en-US" sz="1600" dirty="0"/>
              <a:t>" or "</a:t>
            </a:r>
            <a:r>
              <a:rPr lang="en-US" sz="1600" b="1" dirty="0"/>
              <a:t>process</a:t>
            </a:r>
            <a:r>
              <a:rPr lang="en-US" sz="1600" dirty="0"/>
              <a:t>" covered personal information of EU data subjects residing in the EU. </a:t>
            </a:r>
          </a:p>
          <a:p>
            <a:pPr lvl="1">
              <a:lnSpc>
                <a:spcPct val="120000"/>
              </a:lnSpc>
              <a:spcBef>
                <a:spcPts val="600"/>
              </a:spcBef>
              <a:spcAft>
                <a:spcPts val="600"/>
              </a:spcAft>
            </a:pPr>
            <a:r>
              <a:rPr lang="en-US" sz="1600" dirty="0"/>
              <a:t>US Institutions distance education programs to that target EU data subjects who physically live within the EU. </a:t>
            </a:r>
          </a:p>
          <a:p>
            <a:pPr>
              <a:lnSpc>
                <a:spcPct val="120000"/>
              </a:lnSpc>
              <a:spcBef>
                <a:spcPts val="600"/>
              </a:spcBef>
              <a:spcAft>
                <a:spcPts val="600"/>
              </a:spcAft>
            </a:pPr>
            <a:r>
              <a:rPr lang="en-US" sz="1800" dirty="0"/>
              <a:t>US institutions </a:t>
            </a:r>
            <a:r>
              <a:rPr lang="en-US" sz="1800" b="1" dirty="0"/>
              <a:t>physically</a:t>
            </a:r>
            <a:r>
              <a:rPr lang="en-US" sz="1800" dirty="0"/>
              <a:t> operating within the EU.</a:t>
            </a:r>
          </a:p>
          <a:p>
            <a:pPr>
              <a:lnSpc>
                <a:spcPct val="120000"/>
              </a:lnSpc>
              <a:spcBef>
                <a:spcPts val="600"/>
              </a:spcBef>
              <a:spcAft>
                <a:spcPts val="600"/>
              </a:spcAft>
            </a:pPr>
            <a:r>
              <a:rPr lang="en-US" sz="1800" dirty="0"/>
              <a:t>US Institutions with </a:t>
            </a:r>
            <a:r>
              <a:rPr lang="en-US" sz="1800" b="1" dirty="0"/>
              <a:t>significant</a:t>
            </a:r>
            <a:r>
              <a:rPr lang="en-US" sz="1800" dirty="0"/>
              <a:t> engagement with EU data subjects</a:t>
            </a:r>
          </a:p>
        </p:txBody>
      </p:sp>
      <p:sp>
        <p:nvSpPr>
          <p:cNvPr id="3" name="Title 2"/>
          <p:cNvSpPr>
            <a:spLocks noGrp="1"/>
          </p:cNvSpPr>
          <p:nvPr>
            <p:ph type="title"/>
          </p:nvPr>
        </p:nvSpPr>
        <p:spPr/>
        <p:txBody>
          <a:bodyPr/>
          <a:lstStyle/>
          <a:p>
            <a:r>
              <a:rPr lang="en-US" dirty="0"/>
              <a:t>Why Should US Institutions Pay Attention?</a:t>
            </a:r>
          </a:p>
        </p:txBody>
      </p:sp>
      <p:sp>
        <p:nvSpPr>
          <p:cNvPr id="4" name="Slide Number Placeholder 3"/>
          <p:cNvSpPr>
            <a:spLocks noGrp="1"/>
          </p:cNvSpPr>
          <p:nvPr>
            <p:ph type="sldNum" sz="quarter" idx="4"/>
          </p:nvPr>
        </p:nvSpPr>
        <p:spPr/>
        <p:txBody>
          <a:bodyPr/>
          <a:lstStyle/>
          <a:p>
            <a:fld id="{8D637BDE-139F-F64C-9F6D-A75C4D60CFCC}" type="slidenum">
              <a:rPr lang="en-US" smtClean="0"/>
              <a:pPr/>
              <a:t>4</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895" r="13626"/>
          <a:stretch/>
        </p:blipFill>
        <p:spPr>
          <a:xfrm>
            <a:off x="6847683" y="1842052"/>
            <a:ext cx="2296317" cy="2239617"/>
          </a:xfrm>
          <a:prstGeom prst="rect">
            <a:avLst/>
          </a:prstGeom>
        </p:spPr>
      </p:pic>
    </p:spTree>
    <p:extLst>
      <p:ext uri="{BB962C8B-B14F-4D97-AF65-F5344CB8AC3E}">
        <p14:creationId xmlns:p14="http://schemas.microsoft.com/office/powerpoint/2010/main" val="215224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181" y="1200150"/>
            <a:ext cx="6024394" cy="3779837"/>
          </a:xfrm>
        </p:spPr>
        <p:txBody>
          <a:bodyPr>
            <a:normAutofit/>
          </a:bodyPr>
          <a:lstStyle/>
          <a:p>
            <a:pPr>
              <a:lnSpc>
                <a:spcPct val="120000"/>
              </a:lnSpc>
              <a:spcBef>
                <a:spcPts val="600"/>
              </a:spcBef>
              <a:spcAft>
                <a:spcPts val="600"/>
              </a:spcAft>
            </a:pPr>
            <a:r>
              <a:rPr lang="en-US" sz="1800" dirty="0"/>
              <a:t>GDPR applies to </a:t>
            </a:r>
            <a:r>
              <a:rPr lang="en-US" sz="1800" b="1" dirty="0"/>
              <a:t>any</a:t>
            </a:r>
            <a:r>
              <a:rPr lang="en-US" sz="1800" dirty="0"/>
              <a:t> </a:t>
            </a:r>
            <a:r>
              <a:rPr lang="en-US" sz="1800" b="1" dirty="0"/>
              <a:t>information</a:t>
            </a:r>
            <a:r>
              <a:rPr lang="en-US" sz="1800" dirty="0"/>
              <a:t> that can be used to, directly or indirectly, identify a person to include educational, financial, employment-related, and health data, but also </a:t>
            </a:r>
            <a:r>
              <a:rPr lang="en-US" sz="1800" b="1" dirty="0"/>
              <a:t>photographs, </a:t>
            </a:r>
            <a:r>
              <a:rPr lang="en-US" sz="1800" dirty="0"/>
              <a:t>personal</a:t>
            </a:r>
            <a:r>
              <a:rPr lang="en-US" sz="1800" b="1" dirty="0"/>
              <a:t> phone numbers, </a:t>
            </a:r>
            <a:r>
              <a:rPr lang="en-US" sz="1800" dirty="0"/>
              <a:t>and</a:t>
            </a:r>
            <a:r>
              <a:rPr lang="en-US" sz="1800" b="1" dirty="0"/>
              <a:t> IP addresses</a:t>
            </a:r>
            <a:r>
              <a:rPr lang="en-US" sz="1800" dirty="0"/>
              <a:t>.</a:t>
            </a:r>
          </a:p>
          <a:p>
            <a:pPr>
              <a:lnSpc>
                <a:spcPct val="120000"/>
              </a:lnSpc>
              <a:spcBef>
                <a:spcPts val="600"/>
              </a:spcBef>
              <a:spcAft>
                <a:spcPts val="600"/>
              </a:spcAft>
            </a:pPr>
            <a:r>
              <a:rPr lang="en-US" sz="1800" dirty="0"/>
              <a:t>FERPA treats directory information as public by default, in contrast, GDPR provides </a:t>
            </a:r>
            <a:r>
              <a:rPr lang="en-US" sz="1800" b="1" dirty="0"/>
              <a:t>additional</a:t>
            </a:r>
            <a:r>
              <a:rPr lang="en-US" sz="1800" dirty="0"/>
              <a:t> </a:t>
            </a:r>
            <a:r>
              <a:rPr lang="en-US" sz="1800" b="1" dirty="0"/>
              <a:t>protections</a:t>
            </a:r>
            <a:r>
              <a:rPr lang="en-US" sz="1800" dirty="0"/>
              <a:t> for "sensitive personal data" to include </a:t>
            </a:r>
            <a:r>
              <a:rPr lang="en-US" sz="1800" b="1" dirty="0"/>
              <a:t>racial</a:t>
            </a:r>
            <a:r>
              <a:rPr lang="en-US" sz="1800" dirty="0"/>
              <a:t> and </a:t>
            </a:r>
            <a:r>
              <a:rPr lang="en-US" sz="1800" b="1" dirty="0"/>
              <a:t>ethnic</a:t>
            </a:r>
            <a:r>
              <a:rPr lang="en-US" sz="1800" dirty="0"/>
              <a:t> origin, </a:t>
            </a:r>
            <a:r>
              <a:rPr lang="en-US" sz="1800" b="1" dirty="0"/>
              <a:t>religion</a:t>
            </a:r>
            <a:r>
              <a:rPr lang="en-US" sz="1800" dirty="0"/>
              <a:t>, </a:t>
            </a:r>
            <a:r>
              <a:rPr lang="en-US" sz="1800" b="1" dirty="0"/>
              <a:t>sexual</a:t>
            </a:r>
            <a:r>
              <a:rPr lang="en-US" sz="1800" dirty="0"/>
              <a:t> </a:t>
            </a:r>
            <a:r>
              <a:rPr lang="en-US" sz="1800" b="1" dirty="0"/>
              <a:t>orientation</a:t>
            </a:r>
            <a:r>
              <a:rPr lang="en-US" sz="1800" dirty="0"/>
              <a:t>, </a:t>
            </a:r>
            <a:r>
              <a:rPr lang="en-US" sz="1800" b="1" dirty="0"/>
              <a:t>political</a:t>
            </a:r>
            <a:r>
              <a:rPr lang="en-US" sz="1800" dirty="0"/>
              <a:t> </a:t>
            </a:r>
            <a:r>
              <a:rPr lang="en-US" sz="1800" b="1" dirty="0"/>
              <a:t>views</a:t>
            </a:r>
            <a:r>
              <a:rPr lang="en-US" sz="1800" dirty="0"/>
              <a:t>, etc. </a:t>
            </a:r>
          </a:p>
        </p:txBody>
      </p:sp>
      <p:sp>
        <p:nvSpPr>
          <p:cNvPr id="3" name="Title 2"/>
          <p:cNvSpPr>
            <a:spLocks noGrp="1"/>
          </p:cNvSpPr>
          <p:nvPr>
            <p:ph type="title"/>
          </p:nvPr>
        </p:nvSpPr>
        <p:spPr/>
        <p:txBody>
          <a:bodyPr/>
          <a:lstStyle/>
          <a:p>
            <a:r>
              <a:rPr lang="en-US" dirty="0"/>
              <a:t>Whose Data Does the GDPR Protect?</a:t>
            </a:r>
          </a:p>
        </p:txBody>
      </p:sp>
      <p:sp>
        <p:nvSpPr>
          <p:cNvPr id="4" name="Slide Number Placeholder 3"/>
          <p:cNvSpPr>
            <a:spLocks noGrp="1"/>
          </p:cNvSpPr>
          <p:nvPr>
            <p:ph type="sldNum" sz="quarter" idx="4"/>
          </p:nvPr>
        </p:nvSpPr>
        <p:spPr/>
        <p:txBody>
          <a:bodyPr/>
          <a:lstStyle/>
          <a:p>
            <a:fld id="{8D637BDE-139F-F64C-9F6D-A75C4D60CFCC}" type="slidenum">
              <a:rPr lang="en-US" smtClean="0"/>
              <a:pPr/>
              <a:t>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3810" y="1709300"/>
            <a:ext cx="2541104" cy="2279604"/>
          </a:xfrm>
          <a:prstGeom prst="rect">
            <a:avLst/>
          </a:prstGeom>
        </p:spPr>
      </p:pic>
    </p:spTree>
    <p:extLst>
      <p:ext uri="{BB962C8B-B14F-4D97-AF65-F5344CB8AC3E}">
        <p14:creationId xmlns:p14="http://schemas.microsoft.com/office/powerpoint/2010/main" val="334426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179" y="1200150"/>
            <a:ext cx="5335281" cy="3779837"/>
          </a:xfrm>
        </p:spPr>
        <p:txBody>
          <a:bodyPr>
            <a:normAutofit/>
          </a:bodyPr>
          <a:lstStyle/>
          <a:p>
            <a:pPr>
              <a:spcBef>
                <a:spcPts val="600"/>
              </a:spcBef>
              <a:spcAft>
                <a:spcPts val="600"/>
              </a:spcAft>
            </a:pPr>
            <a:r>
              <a:rPr lang="en-US" sz="1800" dirty="0"/>
              <a:t>GDPR applies to all </a:t>
            </a:r>
            <a:r>
              <a:rPr lang="en-US" sz="1800" b="1" dirty="0"/>
              <a:t>commercial</a:t>
            </a:r>
            <a:r>
              <a:rPr lang="en-US" sz="1800" dirty="0"/>
              <a:t> and </a:t>
            </a:r>
            <a:r>
              <a:rPr lang="en-US" sz="1800" b="1" dirty="0"/>
              <a:t>professional</a:t>
            </a:r>
            <a:r>
              <a:rPr lang="en-US" sz="1800" dirty="0"/>
              <a:t> transactions.</a:t>
            </a:r>
          </a:p>
          <a:p>
            <a:pPr>
              <a:spcBef>
                <a:spcPts val="600"/>
              </a:spcBef>
              <a:spcAft>
                <a:spcPts val="600"/>
              </a:spcAft>
            </a:pPr>
            <a:r>
              <a:rPr lang="en-US" sz="1800" dirty="0"/>
              <a:t>Point of difference between GDPR and US privacy laws: GDPR is </a:t>
            </a:r>
            <a:r>
              <a:rPr lang="en-US" sz="1800" b="1" dirty="0"/>
              <a:t>consumer-oriented</a:t>
            </a:r>
            <a:r>
              <a:rPr lang="en-US" sz="1800" dirty="0"/>
              <a:t>, which regulates virtually all data transactions with people in a non-industry-specific manner. </a:t>
            </a:r>
          </a:p>
          <a:p>
            <a:pPr>
              <a:spcBef>
                <a:spcPts val="600"/>
              </a:spcBef>
              <a:spcAft>
                <a:spcPts val="600"/>
              </a:spcAft>
            </a:pPr>
            <a:r>
              <a:rPr lang="en-US" sz="1800" dirty="0"/>
              <a:t>GDPR does not apply to </a:t>
            </a:r>
            <a:r>
              <a:rPr lang="en-US" sz="1800" b="1" dirty="0"/>
              <a:t>personal</a:t>
            </a:r>
            <a:r>
              <a:rPr lang="en-US" sz="1800" dirty="0"/>
              <a:t> or </a:t>
            </a:r>
            <a:r>
              <a:rPr lang="en-US" sz="1800" b="1" dirty="0"/>
              <a:t>household</a:t>
            </a:r>
            <a:r>
              <a:rPr lang="en-US" sz="1800" dirty="0"/>
              <a:t> interactions among individuals.</a:t>
            </a:r>
          </a:p>
        </p:txBody>
      </p:sp>
      <p:sp>
        <p:nvSpPr>
          <p:cNvPr id="3" name="Title 2"/>
          <p:cNvSpPr>
            <a:spLocks noGrp="1"/>
          </p:cNvSpPr>
          <p:nvPr>
            <p:ph type="title"/>
          </p:nvPr>
        </p:nvSpPr>
        <p:spPr/>
        <p:txBody>
          <a:bodyPr/>
          <a:lstStyle/>
          <a:p>
            <a:r>
              <a:rPr lang="en-US" dirty="0"/>
              <a:t>Whose Data Practices Does the GDPR Regulate?</a:t>
            </a:r>
          </a:p>
        </p:txBody>
      </p:sp>
      <p:sp>
        <p:nvSpPr>
          <p:cNvPr id="4" name="Slide Number Placeholder 3"/>
          <p:cNvSpPr>
            <a:spLocks noGrp="1"/>
          </p:cNvSpPr>
          <p:nvPr>
            <p:ph type="sldNum" sz="quarter" idx="4"/>
          </p:nvPr>
        </p:nvSpPr>
        <p:spPr/>
        <p:txBody>
          <a:bodyPr/>
          <a:lstStyle/>
          <a:p>
            <a:fld id="{8D637BDE-139F-F64C-9F6D-A75C4D60CFCC}"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6258130" y="1508163"/>
            <a:ext cx="2486551" cy="2440985"/>
          </a:xfrm>
          <a:prstGeom prst="rect">
            <a:avLst/>
          </a:prstGeom>
        </p:spPr>
      </p:pic>
    </p:spTree>
    <p:extLst>
      <p:ext uri="{BB962C8B-B14F-4D97-AF65-F5344CB8AC3E}">
        <p14:creationId xmlns:p14="http://schemas.microsoft.com/office/powerpoint/2010/main" val="238309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180" y="1200150"/>
            <a:ext cx="7389368" cy="3672295"/>
          </a:xfrm>
        </p:spPr>
        <p:txBody>
          <a:bodyPr>
            <a:normAutofit lnSpcReduction="10000"/>
          </a:bodyPr>
          <a:lstStyle/>
          <a:p>
            <a:pPr>
              <a:spcBef>
                <a:spcPts val="600"/>
              </a:spcBef>
              <a:spcAft>
                <a:spcPts val="600"/>
              </a:spcAft>
            </a:pPr>
            <a:r>
              <a:rPr lang="en-US" sz="1800" dirty="0"/>
              <a:t>GDPR covers all facets of information management including: </a:t>
            </a:r>
            <a:r>
              <a:rPr lang="en-US" sz="1800" b="1" dirty="0"/>
              <a:t>collection, retention, deletion, breaches</a:t>
            </a:r>
            <a:r>
              <a:rPr lang="en-US" sz="1800" dirty="0"/>
              <a:t>, and </a:t>
            </a:r>
            <a:r>
              <a:rPr lang="en-US" sz="1800" b="1" dirty="0"/>
              <a:t>disclosures</a:t>
            </a:r>
            <a:r>
              <a:rPr lang="en-US" sz="1800" dirty="0"/>
              <a:t> of personal data. </a:t>
            </a:r>
          </a:p>
          <a:p>
            <a:pPr>
              <a:spcBef>
                <a:spcPts val="600"/>
              </a:spcBef>
              <a:spcAft>
                <a:spcPts val="600"/>
              </a:spcAft>
            </a:pPr>
            <a:r>
              <a:rPr lang="en-US" sz="1800" dirty="0"/>
              <a:t>FERPA addresses post-collection </a:t>
            </a:r>
            <a:r>
              <a:rPr lang="en-US" sz="1800" b="1" dirty="0"/>
              <a:t>disclosure</a:t>
            </a:r>
            <a:r>
              <a:rPr lang="en-US" sz="1800" dirty="0"/>
              <a:t> practices.</a:t>
            </a:r>
          </a:p>
          <a:p>
            <a:pPr>
              <a:spcBef>
                <a:spcPts val="600"/>
              </a:spcBef>
              <a:spcAft>
                <a:spcPts val="600"/>
              </a:spcAft>
            </a:pPr>
            <a:r>
              <a:rPr lang="en-US" sz="1800" dirty="0"/>
              <a:t>FERPA takes </a:t>
            </a:r>
            <a:r>
              <a:rPr lang="en-US" sz="1800" b="1" dirty="0"/>
              <a:t>no position </a:t>
            </a:r>
            <a:r>
              <a:rPr lang="en-US" sz="1800" dirty="0"/>
              <a:t>(with few exceptions) on data </a:t>
            </a:r>
            <a:r>
              <a:rPr lang="en-US" sz="1800" b="1" dirty="0"/>
              <a:t>collected</a:t>
            </a:r>
            <a:r>
              <a:rPr lang="en-US" sz="1800" dirty="0"/>
              <a:t> or </a:t>
            </a:r>
            <a:r>
              <a:rPr lang="en-US" sz="1800" b="1" dirty="0"/>
              <a:t>retained</a:t>
            </a:r>
            <a:r>
              <a:rPr lang="en-US" sz="1800" dirty="0"/>
              <a:t>, focusing on who may gain </a:t>
            </a:r>
            <a:r>
              <a:rPr lang="en-US" sz="1800" b="1" dirty="0"/>
              <a:t>nonconsensual</a:t>
            </a:r>
            <a:r>
              <a:rPr lang="en-US" sz="1800" dirty="0"/>
              <a:t> access. </a:t>
            </a:r>
          </a:p>
          <a:p>
            <a:pPr>
              <a:spcBef>
                <a:spcPts val="600"/>
              </a:spcBef>
              <a:spcAft>
                <a:spcPts val="600"/>
              </a:spcAft>
            </a:pPr>
            <a:r>
              <a:rPr lang="en-US" sz="1800" dirty="0"/>
              <a:t>GDPR is </a:t>
            </a:r>
            <a:r>
              <a:rPr lang="en-US" sz="1800" b="1" dirty="0"/>
              <a:t>lifecycle-centered</a:t>
            </a:r>
            <a:r>
              <a:rPr lang="en-US" sz="1800" dirty="0"/>
              <a:t> concerning personal information, including the collection of specific data elements.</a:t>
            </a:r>
          </a:p>
          <a:p>
            <a:pPr>
              <a:spcBef>
                <a:spcPts val="600"/>
              </a:spcBef>
              <a:spcAft>
                <a:spcPts val="600"/>
              </a:spcAft>
            </a:pPr>
            <a:r>
              <a:rPr lang="en-US" sz="1800" dirty="0"/>
              <a:t>GDPR </a:t>
            </a:r>
            <a:r>
              <a:rPr lang="en-US" sz="1800" b="1" dirty="0"/>
              <a:t>mandates</a:t>
            </a:r>
            <a:r>
              <a:rPr lang="en-US" sz="1800" dirty="0"/>
              <a:t> the data subject's </a:t>
            </a:r>
            <a:r>
              <a:rPr lang="en-US" sz="1800" b="1" dirty="0"/>
              <a:t>consent</a:t>
            </a:r>
            <a:r>
              <a:rPr lang="en-US" sz="1800" dirty="0"/>
              <a:t> as a precondition for processing activities.</a:t>
            </a:r>
          </a:p>
          <a:p>
            <a:endParaRPr lang="en-US" sz="1800" dirty="0"/>
          </a:p>
        </p:txBody>
      </p:sp>
      <p:sp>
        <p:nvSpPr>
          <p:cNvPr id="3" name="Title 2"/>
          <p:cNvSpPr>
            <a:spLocks noGrp="1"/>
          </p:cNvSpPr>
          <p:nvPr>
            <p:ph type="title"/>
          </p:nvPr>
        </p:nvSpPr>
        <p:spPr/>
        <p:txBody>
          <a:bodyPr/>
          <a:lstStyle/>
          <a:p>
            <a:r>
              <a:rPr lang="en-US" dirty="0"/>
              <a:t>What Is "Processing" Under the GDPR?</a:t>
            </a:r>
          </a:p>
        </p:txBody>
      </p:sp>
      <p:sp>
        <p:nvSpPr>
          <p:cNvPr id="4" name="Slide Number Placeholder 3"/>
          <p:cNvSpPr>
            <a:spLocks noGrp="1"/>
          </p:cNvSpPr>
          <p:nvPr>
            <p:ph type="sldNum" sz="quarter" idx="4"/>
          </p:nvPr>
        </p:nvSpPr>
        <p:spPr/>
        <p:txBody>
          <a:bodyPr/>
          <a:lstStyle/>
          <a:p>
            <a:fld id="{8D637BDE-139F-F64C-9F6D-A75C4D60CFCC}"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7169426" y="1923347"/>
            <a:ext cx="1669773" cy="1502423"/>
          </a:xfrm>
          <a:prstGeom prst="rect">
            <a:avLst/>
          </a:prstGeom>
        </p:spPr>
      </p:pic>
    </p:spTree>
    <p:extLst>
      <p:ext uri="{BB962C8B-B14F-4D97-AF65-F5344CB8AC3E}">
        <p14:creationId xmlns:p14="http://schemas.microsoft.com/office/powerpoint/2010/main" val="53400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522" y="1200151"/>
            <a:ext cx="5297182" cy="3779837"/>
          </a:xfrm>
        </p:spPr>
        <p:txBody>
          <a:bodyPr>
            <a:normAutofit/>
          </a:bodyPr>
          <a:lstStyle/>
          <a:p>
            <a:pPr>
              <a:spcBef>
                <a:spcPts val="600"/>
              </a:spcBef>
              <a:spcAft>
                <a:spcPts val="600"/>
              </a:spcAft>
            </a:pPr>
            <a:r>
              <a:rPr lang="en-US" sz="1800" dirty="0"/>
              <a:t>GDPR asserts personal consent as a </a:t>
            </a:r>
            <a:r>
              <a:rPr lang="en-US" sz="1800" b="1" dirty="0"/>
              <a:t>fundamental</a:t>
            </a:r>
            <a:r>
              <a:rPr lang="en-US" sz="1800" dirty="0"/>
              <a:t> </a:t>
            </a:r>
            <a:r>
              <a:rPr lang="en-US" sz="1800" b="1" dirty="0"/>
              <a:t>requirement</a:t>
            </a:r>
            <a:r>
              <a:rPr lang="en-US" sz="1800" dirty="0"/>
              <a:t>. </a:t>
            </a:r>
          </a:p>
          <a:p>
            <a:pPr>
              <a:spcBef>
                <a:spcPts val="600"/>
              </a:spcBef>
              <a:spcAft>
                <a:spcPts val="600"/>
              </a:spcAft>
            </a:pPr>
            <a:r>
              <a:rPr lang="en-US" sz="1800" dirty="0"/>
              <a:t>Consent must be freely given and </a:t>
            </a:r>
            <a:r>
              <a:rPr lang="en-US" sz="1800" b="1" dirty="0"/>
              <a:t>specific</a:t>
            </a:r>
            <a:r>
              <a:rPr lang="en-US" sz="1800" dirty="0"/>
              <a:t> to the transaction… by a statement or by a clear affirmative action.</a:t>
            </a:r>
          </a:p>
          <a:p>
            <a:pPr>
              <a:spcBef>
                <a:spcPts val="600"/>
              </a:spcBef>
              <a:spcAft>
                <a:spcPts val="600"/>
              </a:spcAft>
            </a:pPr>
            <a:r>
              <a:rPr lang="en-US" sz="1800" b="1" dirty="0"/>
              <a:t>General waivers </a:t>
            </a:r>
            <a:r>
              <a:rPr lang="en-US" sz="1800" dirty="0"/>
              <a:t>of privacy, blanket check-the-box agreements, and automatic opt-ins with optional withdrawals </a:t>
            </a:r>
            <a:r>
              <a:rPr lang="en-US" sz="1800" b="1" dirty="0"/>
              <a:t>do not satisfy the consent requirement</a:t>
            </a:r>
            <a:r>
              <a:rPr lang="en-US" sz="1800" dirty="0"/>
              <a:t>.</a:t>
            </a:r>
          </a:p>
        </p:txBody>
      </p:sp>
      <p:sp>
        <p:nvSpPr>
          <p:cNvPr id="3" name="Title 2"/>
          <p:cNvSpPr>
            <a:spLocks noGrp="1"/>
          </p:cNvSpPr>
          <p:nvPr>
            <p:ph type="title"/>
          </p:nvPr>
        </p:nvSpPr>
        <p:spPr/>
        <p:txBody>
          <a:bodyPr/>
          <a:lstStyle/>
          <a:p>
            <a:r>
              <a:rPr lang="en-US" dirty="0"/>
              <a:t>Consent</a:t>
            </a:r>
          </a:p>
        </p:txBody>
      </p:sp>
      <p:sp>
        <p:nvSpPr>
          <p:cNvPr id="4" name="Slide Number Placeholder 3"/>
          <p:cNvSpPr>
            <a:spLocks noGrp="1"/>
          </p:cNvSpPr>
          <p:nvPr>
            <p:ph type="sldNum" sz="quarter" idx="4"/>
          </p:nvPr>
        </p:nvSpPr>
        <p:spPr/>
        <p:txBody>
          <a:bodyPr/>
          <a:lstStyle/>
          <a:p>
            <a:fld id="{8D637BDE-139F-F64C-9F6D-A75C4D60CFCC}" type="slidenum">
              <a:rPr lang="en-US" smtClean="0"/>
              <a:pPr/>
              <a:t>8</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146" r="25296"/>
          <a:stretch/>
        </p:blipFill>
        <p:spPr>
          <a:xfrm>
            <a:off x="6221942" y="1523999"/>
            <a:ext cx="2630510" cy="2637184"/>
          </a:xfrm>
          <a:prstGeom prst="rect">
            <a:avLst/>
          </a:prstGeom>
        </p:spPr>
      </p:pic>
    </p:spTree>
    <p:extLst>
      <p:ext uri="{BB962C8B-B14F-4D97-AF65-F5344CB8AC3E}">
        <p14:creationId xmlns:p14="http://schemas.microsoft.com/office/powerpoint/2010/main" val="130435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522" y="1200151"/>
            <a:ext cx="4899617" cy="3779837"/>
          </a:xfrm>
        </p:spPr>
        <p:txBody>
          <a:bodyPr>
            <a:normAutofit/>
          </a:bodyPr>
          <a:lstStyle/>
          <a:p>
            <a:pPr>
              <a:spcBef>
                <a:spcPts val="600"/>
              </a:spcBef>
              <a:spcAft>
                <a:spcPts val="600"/>
              </a:spcAft>
            </a:pPr>
            <a:r>
              <a:rPr lang="en-US" sz="1800" dirty="0"/>
              <a:t>GDPR includes the right of erasure, also called the </a:t>
            </a:r>
            <a:r>
              <a:rPr lang="en-US" sz="1800" i="1" dirty="0"/>
              <a:t>right to be forgotten</a:t>
            </a:r>
            <a:r>
              <a:rPr lang="en-US" sz="1800" dirty="0"/>
              <a:t>.</a:t>
            </a:r>
          </a:p>
          <a:p>
            <a:pPr>
              <a:spcBef>
                <a:spcPts val="600"/>
              </a:spcBef>
              <a:spcAft>
                <a:spcPts val="600"/>
              </a:spcAft>
            </a:pPr>
            <a:r>
              <a:rPr lang="en-US" sz="1800" dirty="0"/>
              <a:t>Deletion of personal data that are </a:t>
            </a:r>
            <a:r>
              <a:rPr lang="en-US" sz="1800" b="1" dirty="0"/>
              <a:t>no longer necessary </a:t>
            </a:r>
            <a:r>
              <a:rPr lang="en-US" sz="1800" dirty="0"/>
              <a:t>in </a:t>
            </a:r>
            <a:r>
              <a:rPr lang="en-US" sz="1800" b="1" dirty="0"/>
              <a:t>relation</a:t>
            </a:r>
            <a:r>
              <a:rPr lang="en-US" sz="1800" dirty="0"/>
              <a:t> to the purpose for which they were collected.</a:t>
            </a:r>
          </a:p>
          <a:p>
            <a:pPr>
              <a:spcBef>
                <a:spcPts val="600"/>
              </a:spcBef>
              <a:spcAft>
                <a:spcPts val="600"/>
              </a:spcAft>
            </a:pPr>
            <a:r>
              <a:rPr lang="en-US" sz="1800" b="1" dirty="0"/>
              <a:t>Exceptions</a:t>
            </a:r>
            <a:r>
              <a:rPr lang="en-US" sz="1800" dirty="0"/>
              <a:t> do exist – </a:t>
            </a:r>
            <a:r>
              <a:rPr lang="en-US" sz="1800" u="sng" dirty="0"/>
              <a:t>legal holds</a:t>
            </a:r>
            <a:r>
              <a:rPr lang="en-US" sz="1800" dirty="0"/>
              <a:t> are protected as long as they are in defense of a legal claim.</a:t>
            </a:r>
          </a:p>
        </p:txBody>
      </p:sp>
      <p:sp>
        <p:nvSpPr>
          <p:cNvPr id="3" name="Title 2"/>
          <p:cNvSpPr>
            <a:spLocks noGrp="1"/>
          </p:cNvSpPr>
          <p:nvPr>
            <p:ph type="title"/>
          </p:nvPr>
        </p:nvSpPr>
        <p:spPr/>
        <p:txBody>
          <a:bodyPr/>
          <a:lstStyle/>
          <a:p>
            <a:r>
              <a:rPr lang="en-US" dirty="0"/>
              <a:t>Right to be Forgotten</a:t>
            </a:r>
          </a:p>
        </p:txBody>
      </p:sp>
      <p:sp>
        <p:nvSpPr>
          <p:cNvPr id="4" name="Slide Number Placeholder 3"/>
          <p:cNvSpPr>
            <a:spLocks noGrp="1"/>
          </p:cNvSpPr>
          <p:nvPr>
            <p:ph type="sldNum" sz="quarter" idx="4"/>
          </p:nvPr>
        </p:nvSpPr>
        <p:spPr/>
        <p:txBody>
          <a:bodyPr/>
          <a:lstStyle/>
          <a:p>
            <a:fld id="{8D637BDE-139F-F64C-9F6D-A75C4D60CFCC}" type="slidenum">
              <a:rPr lang="en-US" smtClean="0"/>
              <a:pPr/>
              <a:t>9</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379" t="5878" r="7910" b="6321"/>
          <a:stretch/>
        </p:blipFill>
        <p:spPr>
          <a:xfrm>
            <a:off x="5420139" y="1484264"/>
            <a:ext cx="3631096" cy="2684374"/>
          </a:xfrm>
          <a:prstGeom prst="rect">
            <a:avLst/>
          </a:prstGeom>
        </p:spPr>
      </p:pic>
    </p:spTree>
    <p:extLst>
      <p:ext uri="{BB962C8B-B14F-4D97-AF65-F5344CB8AC3E}">
        <p14:creationId xmlns:p14="http://schemas.microsoft.com/office/powerpoint/2010/main" val="3081843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3|2.2"/>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85B8042107034C877D7ED1D21F3094" ma:contentTypeVersion="2" ma:contentTypeDescription="Create a new document." ma:contentTypeScope="" ma:versionID="751b67e126af1ac3d05c4810c55b5019">
  <xsd:schema xmlns:xsd="http://www.w3.org/2001/XMLSchema" xmlns:xs="http://www.w3.org/2001/XMLSchema" xmlns:p="http://schemas.microsoft.com/office/2006/metadata/properties" xmlns:ns2="275da9d2-f5fb-4fc7-9179-320318fd76e9" targetNamespace="http://schemas.microsoft.com/office/2006/metadata/properties" ma:root="true" ma:fieldsID="9306ca6a5e16d4e886efe88b61bf2f9c" ns2:_="">
    <xsd:import namespace="275da9d2-f5fb-4fc7-9179-320318fd76e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5da9d2-f5fb-4fc7-9179-320318fd76e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795029-8337-4F54-8C7E-FD3F84F10C0B}">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275da9d2-f5fb-4fc7-9179-320318fd76e9"/>
    <ds:schemaRef ds:uri="http://www.w3.org/XML/1998/namespace"/>
    <ds:schemaRef ds:uri="http://purl.org/dc/elements/1.1/"/>
  </ds:schemaRefs>
</ds:datastoreItem>
</file>

<file path=customXml/itemProps2.xml><?xml version="1.0" encoding="utf-8"?>
<ds:datastoreItem xmlns:ds="http://schemas.openxmlformats.org/officeDocument/2006/customXml" ds:itemID="{83CC6296-DB30-40B5-8DA5-2DC9AD3D0261}">
  <ds:schemaRefs>
    <ds:schemaRef ds:uri="http://schemas.microsoft.com/sharepoint/v3/contenttype/forms"/>
  </ds:schemaRefs>
</ds:datastoreItem>
</file>

<file path=customXml/itemProps3.xml><?xml version="1.0" encoding="utf-8"?>
<ds:datastoreItem xmlns:ds="http://schemas.openxmlformats.org/officeDocument/2006/customXml" ds:itemID="{FBD7EB8D-065F-4446-A38C-4A8DD7BC6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5da9d2-f5fb-4fc7-9179-320318fd7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8416</TotalTime>
  <Words>3702</Words>
  <Application>Microsoft Macintosh PowerPoint</Application>
  <PresentationFormat>On-screen Show (16:9)</PresentationFormat>
  <Paragraphs>159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Georgia</vt:lpstr>
      <vt:lpstr>Office Theme</vt:lpstr>
      <vt:lpstr>PowerPoint Presentation</vt:lpstr>
      <vt:lpstr>Agenda</vt:lpstr>
      <vt:lpstr>Executive Summary</vt:lpstr>
      <vt:lpstr>Why Should US Institutions Pay Attention?</vt:lpstr>
      <vt:lpstr>Whose Data Does the GDPR Protect?</vt:lpstr>
      <vt:lpstr>Whose Data Practices Does the GDPR Regulate?</vt:lpstr>
      <vt:lpstr>What Is "Processing" Under the GDPR?</vt:lpstr>
      <vt:lpstr>Consent</vt:lpstr>
      <vt:lpstr>Right to be Forgotten</vt:lpstr>
      <vt:lpstr>Supervisory Authorities and Fines</vt:lpstr>
      <vt:lpstr>Breach Notification</vt:lpstr>
      <vt:lpstr>Cross-Border Transfers</vt:lpstr>
      <vt:lpstr>Concluding Observations</vt:lpstr>
      <vt:lpstr>Closing Thoughts</vt:lpstr>
      <vt:lpstr>Supporting Documentation</vt:lpstr>
      <vt:lpstr>Questions</vt:lpstr>
      <vt:lpstr>PowerPoint Presentation</vt:lpstr>
    </vt:vector>
  </TitlesOfParts>
  <Manager/>
  <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Overview</dc:title>
  <dc:subject/>
  <dc:creator>Dr. W. Todd Watson</dc:creator>
  <cp:keywords/>
  <dc:description/>
  <cp:lastModifiedBy>Todd Watson</cp:lastModifiedBy>
  <cp:revision>177</cp:revision>
  <cp:lastPrinted>2018-03-26T18:22:11Z</cp:lastPrinted>
  <dcterms:modified xsi:type="dcterms:W3CDTF">2018-03-26T19:13:03Z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0x0101007E85B8042107034C877D7ED1D21F3094</vt:lpwstr>
  </property>
  <property fmtid="{D5CDD505-2E9C-101B-9397-08002B2CF9AE}" pid="3" name="Offisync_UpdateToken">
    <vt:lpwstr>1</vt:lpwstr>
  </property>
  <property fmtid="{D5CDD505-2E9C-101B-9397-08002B2CF9AE}" pid="4" name="Jive_LatestUserAccountName">
    <vt:lpwstr>matthew.kuchinski@usg.edu</vt:lpwstr>
  </property>
  <property fmtid="{D5CDD505-2E9C-101B-9397-08002B2CF9AE}" pid="5" name="Jive_VersionGuid">
    <vt:lpwstr>648f32e7-34ce-4b71-bdda-a64287177bd1</vt:lpwstr>
  </property>
  <property fmtid="{D5CDD505-2E9C-101B-9397-08002B2CF9AE}" pid="6" name="Offisync_UniqueId">
    <vt:lpwstr>1916</vt:lpwstr>
  </property>
  <property fmtid="{D5CDD505-2E9C-101B-9397-08002B2CF9AE}" pid="7" name="Offisync_ProviderInitializationData">
    <vt:lpwstr>https://community.usg.edu</vt:lpwstr>
  </property>
  <property fmtid="{D5CDD505-2E9C-101B-9397-08002B2CF9AE}" pid="8" name="Offisync_ServerID">
    <vt:lpwstr>20e4a02d-8630-4af6-bd04-4a32cc295007</vt:lpwstr>
  </property>
</Properties>
</file>