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erverZoom="100000" strictFirstAndLastChars="0" saveSubsetFonts="1" autoCompressPictures="0">
  <p:sldMasterIdLst>
    <p:sldMasterId id="2147483648" r:id="rId1"/>
    <p:sldMasterId id="2147483649" r:id="rId2"/>
    <p:sldMasterId id="2147483650" r:id="rId3"/>
  </p:sldMasterIdLst>
  <p:notesMasterIdLst>
    <p:notesMasterId r:id="rId25"/>
  </p:notesMasterIdLst>
  <p:handoutMasterIdLst>
    <p:handoutMasterId r:id="rId26"/>
  </p:handoutMasterIdLst>
  <p:sldIdLst>
    <p:sldId id="256" r:id="rId4"/>
    <p:sldId id="257" r:id="rId5"/>
    <p:sldId id="258" r:id="rId6"/>
    <p:sldId id="266" r:id="rId7"/>
    <p:sldId id="263" r:id="rId8"/>
    <p:sldId id="277" r:id="rId9"/>
    <p:sldId id="259" r:id="rId10"/>
    <p:sldId id="264" r:id="rId11"/>
    <p:sldId id="278" r:id="rId12"/>
    <p:sldId id="265" r:id="rId13"/>
    <p:sldId id="269" r:id="rId14"/>
    <p:sldId id="267" r:id="rId15"/>
    <p:sldId id="270" r:id="rId16"/>
    <p:sldId id="279" r:id="rId17"/>
    <p:sldId id="268" r:id="rId18"/>
    <p:sldId id="280" r:id="rId19"/>
    <p:sldId id="260" r:id="rId20"/>
    <p:sldId id="274" r:id="rId21"/>
    <p:sldId id="262" r:id="rId22"/>
    <p:sldId id="271" r:id="rId23"/>
    <p:sldId id="281" r:id="rId24"/>
  </p:sldIdLst>
  <p:sldSz cx="9144000" cy="6858000" type="screen4x3"/>
  <p:notesSz cx="6858000" cy="9144000"/>
  <p:defaultTextStyle>
    <a:defPPr>
      <a:defRPr lang="en-US"/>
    </a:defPPr>
    <a:lvl1pPr algn="l" defTabSz="457200" rtl="0" fontAlgn="base" hangingPunct="0">
      <a:spcBef>
        <a:spcPct val="0"/>
      </a:spcBef>
      <a:spcAft>
        <a:spcPct val="0"/>
      </a:spcAft>
      <a:defRPr kern="1200">
        <a:solidFill>
          <a:srgbClr val="000000"/>
        </a:solidFill>
        <a:latin typeface="Calibri" pitchFamily="34" charset="0"/>
        <a:ea typeface="MS PGothic" pitchFamily="34" charset="-128"/>
        <a:cs typeface="+mn-cs"/>
        <a:sym typeface="Calibri" pitchFamily="34" charset="0"/>
      </a:defRPr>
    </a:lvl1pPr>
    <a:lvl2pPr marL="457200" algn="l" defTabSz="457200" rtl="0" fontAlgn="base" hangingPunct="0">
      <a:spcBef>
        <a:spcPct val="0"/>
      </a:spcBef>
      <a:spcAft>
        <a:spcPct val="0"/>
      </a:spcAft>
      <a:defRPr kern="1200">
        <a:solidFill>
          <a:srgbClr val="000000"/>
        </a:solidFill>
        <a:latin typeface="Calibri" pitchFamily="34" charset="0"/>
        <a:ea typeface="MS PGothic" pitchFamily="34" charset="-128"/>
        <a:cs typeface="+mn-cs"/>
        <a:sym typeface="Calibri" pitchFamily="34" charset="0"/>
      </a:defRPr>
    </a:lvl2pPr>
    <a:lvl3pPr marL="914400" algn="l" defTabSz="457200" rtl="0" fontAlgn="base" hangingPunct="0">
      <a:spcBef>
        <a:spcPct val="0"/>
      </a:spcBef>
      <a:spcAft>
        <a:spcPct val="0"/>
      </a:spcAft>
      <a:defRPr kern="1200">
        <a:solidFill>
          <a:srgbClr val="000000"/>
        </a:solidFill>
        <a:latin typeface="Calibri" pitchFamily="34" charset="0"/>
        <a:ea typeface="MS PGothic" pitchFamily="34" charset="-128"/>
        <a:cs typeface="+mn-cs"/>
        <a:sym typeface="Calibri" pitchFamily="34" charset="0"/>
      </a:defRPr>
    </a:lvl3pPr>
    <a:lvl4pPr marL="1371600" algn="l" defTabSz="457200" rtl="0" fontAlgn="base" hangingPunct="0">
      <a:spcBef>
        <a:spcPct val="0"/>
      </a:spcBef>
      <a:spcAft>
        <a:spcPct val="0"/>
      </a:spcAft>
      <a:defRPr kern="1200">
        <a:solidFill>
          <a:srgbClr val="000000"/>
        </a:solidFill>
        <a:latin typeface="Calibri" pitchFamily="34" charset="0"/>
        <a:ea typeface="MS PGothic" pitchFamily="34" charset="-128"/>
        <a:cs typeface="+mn-cs"/>
        <a:sym typeface="Calibri" pitchFamily="34" charset="0"/>
      </a:defRPr>
    </a:lvl4pPr>
    <a:lvl5pPr marL="1828800" algn="l" defTabSz="457200" rtl="0" fontAlgn="base" hangingPunct="0">
      <a:spcBef>
        <a:spcPct val="0"/>
      </a:spcBef>
      <a:spcAft>
        <a:spcPct val="0"/>
      </a:spcAft>
      <a:defRPr kern="1200">
        <a:solidFill>
          <a:srgbClr val="000000"/>
        </a:solidFill>
        <a:latin typeface="Calibri" pitchFamily="34" charset="0"/>
        <a:ea typeface="MS PGothic" pitchFamily="34" charset="-128"/>
        <a:cs typeface="+mn-cs"/>
        <a:sym typeface="Calibri" pitchFamily="34" charset="0"/>
      </a:defRPr>
    </a:lvl5pPr>
    <a:lvl6pPr marL="2286000" algn="l" defTabSz="914400" rtl="0" eaLnBrk="1" latinLnBrk="0" hangingPunct="1">
      <a:defRPr kern="1200">
        <a:solidFill>
          <a:srgbClr val="000000"/>
        </a:solidFill>
        <a:latin typeface="Calibri" pitchFamily="34" charset="0"/>
        <a:ea typeface="MS PGothic" pitchFamily="34" charset="-128"/>
        <a:cs typeface="+mn-cs"/>
        <a:sym typeface="Calibri" pitchFamily="34" charset="0"/>
      </a:defRPr>
    </a:lvl6pPr>
    <a:lvl7pPr marL="2743200" algn="l" defTabSz="914400" rtl="0" eaLnBrk="1" latinLnBrk="0" hangingPunct="1">
      <a:defRPr kern="1200">
        <a:solidFill>
          <a:srgbClr val="000000"/>
        </a:solidFill>
        <a:latin typeface="Calibri" pitchFamily="34" charset="0"/>
        <a:ea typeface="MS PGothic" pitchFamily="34" charset="-128"/>
        <a:cs typeface="+mn-cs"/>
        <a:sym typeface="Calibri" pitchFamily="34" charset="0"/>
      </a:defRPr>
    </a:lvl7pPr>
    <a:lvl8pPr marL="3200400" algn="l" defTabSz="914400" rtl="0" eaLnBrk="1" latinLnBrk="0" hangingPunct="1">
      <a:defRPr kern="1200">
        <a:solidFill>
          <a:srgbClr val="000000"/>
        </a:solidFill>
        <a:latin typeface="Calibri" pitchFamily="34" charset="0"/>
        <a:ea typeface="MS PGothic" pitchFamily="34" charset="-128"/>
        <a:cs typeface="+mn-cs"/>
        <a:sym typeface="Calibri" pitchFamily="34" charset="0"/>
      </a:defRPr>
    </a:lvl8pPr>
    <a:lvl9pPr marL="3657600" algn="l" defTabSz="914400" rtl="0" eaLnBrk="1" latinLnBrk="0" hangingPunct="1">
      <a:defRPr kern="1200">
        <a:solidFill>
          <a:srgbClr val="000000"/>
        </a:solidFill>
        <a:latin typeface="Calibri" pitchFamily="34" charset="0"/>
        <a:ea typeface="MS PGothic" pitchFamily="34" charset="-128"/>
        <a:cs typeface="+mn-cs"/>
        <a:sym typeface="Calibri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3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7" d="100"/>
          <a:sy n="57" d="100"/>
        </p:scale>
        <p:origin x="-1075" y="1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1" d="100"/>
          <a:sy n="41" d="100"/>
        </p:scale>
        <p:origin x="-2395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" charset="0"/>
                <a:ea typeface="ＭＳ Ｐゴシック" charset="0"/>
                <a:cs typeface="Calibri" charset="0"/>
                <a:sym typeface="Calibri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55CD6CC-E74A-49D8-BBD3-DA61D41ACCE9}" type="datetimeFigureOut">
              <a:rPr lang="en-US" altLang="en-US"/>
              <a:pPr/>
              <a:t>2/16/2015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" charset="0"/>
                <a:ea typeface="ＭＳ Ｐゴシック" charset="0"/>
                <a:cs typeface="Calibri" charset="0"/>
                <a:sym typeface="Calibri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85F0ED2-FF8C-4F3C-8E6C-7D07928033E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43700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098" name="Rectangle 2"/>
          <p:cNvSpPr>
            <a:spLocks noGrp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>
                <a:sym typeface="Avenir" charset="0"/>
              </a:rPr>
              <a:t>Click to edit Master text styles</a:t>
            </a:r>
          </a:p>
          <a:p>
            <a:pPr lvl="1"/>
            <a:r>
              <a:rPr lang="en-US" noProof="0" smtClean="0">
                <a:sym typeface="Avenir" charset="0"/>
              </a:rPr>
              <a:t>Second level</a:t>
            </a:r>
          </a:p>
          <a:p>
            <a:pPr lvl="2"/>
            <a:r>
              <a:rPr lang="en-US" noProof="0" smtClean="0">
                <a:sym typeface="Avenir" charset="0"/>
              </a:rPr>
              <a:t>Third level</a:t>
            </a:r>
          </a:p>
          <a:p>
            <a:pPr lvl="3"/>
            <a:r>
              <a:rPr lang="en-US" noProof="0" smtClean="0">
                <a:sym typeface="Avenir" charset="0"/>
              </a:rPr>
              <a:t>Fourth level</a:t>
            </a:r>
          </a:p>
          <a:p>
            <a:pPr lvl="4"/>
            <a:r>
              <a:rPr lang="en-US" noProof="0" smtClean="0">
                <a:sym typeface="Avenir" charset="0"/>
              </a:rPr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781639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lnSpc>
        <a:spcPct val="125000"/>
      </a:lnSpc>
      <a:spcBef>
        <a:spcPct val="0"/>
      </a:spcBef>
      <a:spcAft>
        <a:spcPct val="0"/>
      </a:spcAft>
      <a:defRPr sz="2400" kern="1200">
        <a:solidFill>
          <a:srgbClr val="000000"/>
        </a:solidFill>
        <a:latin typeface="Avenir" charset="0"/>
        <a:ea typeface="MS PGothic" pitchFamily="34" charset="-128"/>
        <a:cs typeface="Avenir" charset="0"/>
        <a:sym typeface="Avenir" charset="0"/>
      </a:defRPr>
    </a:lvl1pPr>
    <a:lvl2pPr marL="228600" algn="l" defTabSz="457200" rtl="0" eaLnBrk="0" fontAlgn="base" hangingPunct="0">
      <a:lnSpc>
        <a:spcPct val="125000"/>
      </a:lnSpc>
      <a:spcBef>
        <a:spcPct val="0"/>
      </a:spcBef>
      <a:spcAft>
        <a:spcPct val="0"/>
      </a:spcAft>
      <a:defRPr sz="2400" kern="1200">
        <a:solidFill>
          <a:srgbClr val="000000"/>
        </a:solidFill>
        <a:latin typeface="Avenir" charset="0"/>
        <a:ea typeface="Avenir" charset="0"/>
        <a:cs typeface="Avenir" charset="0"/>
        <a:sym typeface="Avenir" charset="0"/>
      </a:defRPr>
    </a:lvl2pPr>
    <a:lvl3pPr marL="457200" algn="l" defTabSz="457200" rtl="0" eaLnBrk="0" fontAlgn="base" hangingPunct="0">
      <a:lnSpc>
        <a:spcPct val="125000"/>
      </a:lnSpc>
      <a:spcBef>
        <a:spcPct val="0"/>
      </a:spcBef>
      <a:spcAft>
        <a:spcPct val="0"/>
      </a:spcAft>
      <a:defRPr sz="2400" kern="1200">
        <a:solidFill>
          <a:srgbClr val="000000"/>
        </a:solidFill>
        <a:latin typeface="Avenir" charset="0"/>
        <a:ea typeface="Avenir" charset="0"/>
        <a:cs typeface="Avenir" charset="0"/>
        <a:sym typeface="Avenir" charset="0"/>
      </a:defRPr>
    </a:lvl3pPr>
    <a:lvl4pPr marL="685800" algn="l" defTabSz="457200" rtl="0" eaLnBrk="0" fontAlgn="base" hangingPunct="0">
      <a:lnSpc>
        <a:spcPct val="125000"/>
      </a:lnSpc>
      <a:spcBef>
        <a:spcPct val="0"/>
      </a:spcBef>
      <a:spcAft>
        <a:spcPct val="0"/>
      </a:spcAft>
      <a:defRPr sz="2400" kern="1200">
        <a:solidFill>
          <a:srgbClr val="000000"/>
        </a:solidFill>
        <a:latin typeface="Avenir" charset="0"/>
        <a:ea typeface="Avenir" charset="0"/>
        <a:cs typeface="Avenir" charset="0"/>
        <a:sym typeface="Avenir" charset="0"/>
      </a:defRPr>
    </a:lvl4pPr>
    <a:lvl5pPr marL="914400" algn="l" defTabSz="457200" rtl="0" eaLnBrk="0" fontAlgn="base" hangingPunct="0">
      <a:lnSpc>
        <a:spcPct val="125000"/>
      </a:lnSpc>
      <a:spcBef>
        <a:spcPct val="0"/>
      </a:spcBef>
      <a:spcAft>
        <a:spcPct val="0"/>
      </a:spcAft>
      <a:defRPr sz="2400" kern="1200">
        <a:solidFill>
          <a:srgbClr val="000000"/>
        </a:solidFill>
        <a:latin typeface="Avenir" charset="0"/>
        <a:ea typeface="Avenir" charset="0"/>
        <a:cs typeface="Avenir" charset="0"/>
        <a:sym typeface="Avenir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Rot="1" noChangeAspect="1" noChangeArrowheads="1"/>
          </p:cNvSpPr>
          <p:nvPr>
            <p:ph type="sldImg"/>
          </p:nvPr>
        </p:nvSpPr>
        <p:spPr/>
      </p:sp>
      <p:sp>
        <p:nvSpPr>
          <p:cNvPr id="10242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defTabSz="914400" eaLnBrk="1">
              <a:lnSpc>
                <a:spcPct val="100000"/>
              </a:lnSpc>
              <a:spcBef>
                <a:spcPts val="400"/>
              </a:spcBef>
            </a:pPr>
            <a:r>
              <a:rPr lang="en-US" altLang="en-US" smtClean="0">
                <a:latin typeface="Calibri" pitchFamily="34" charset="0"/>
                <a:sym typeface="Calibri" pitchFamily="34" charset="0"/>
              </a:rPr>
              <a:t>Adaptive capacity is prioritized as the essential competence of leaders and is defined as having the critical skills and abilities to </a:t>
            </a:r>
            <a:r>
              <a:rPr lang="ja-JP" altLang="en-US" smtClean="0">
                <a:latin typeface="Calibri" pitchFamily="34" charset="0"/>
                <a:sym typeface="Calibri" pitchFamily="34" charset="0"/>
              </a:rPr>
              <a:t>“</a:t>
            </a:r>
            <a:r>
              <a:rPr lang="en-US" altLang="ja-JP" smtClean="0">
                <a:latin typeface="Calibri" pitchFamily="34" charset="0"/>
                <a:sym typeface="Calibri" pitchFamily="34" charset="0"/>
              </a:rPr>
              <a:t>understand context and to recognize and seize opportunities.</a:t>
            </a:r>
            <a:r>
              <a:rPr lang="ja-JP" altLang="en-US" smtClean="0">
                <a:latin typeface="Calibri" pitchFamily="34" charset="0"/>
                <a:sym typeface="Calibri" pitchFamily="34" charset="0"/>
              </a:rPr>
              <a:t>”</a:t>
            </a:r>
            <a:r>
              <a:rPr lang="en-US" altLang="ja-JP" smtClean="0">
                <a:latin typeface="Calibri" pitchFamily="34" charset="0"/>
                <a:sym typeface="Calibri" pitchFamily="34" charset="0"/>
              </a:rPr>
              <a:t> </a:t>
            </a:r>
          </a:p>
          <a:p>
            <a:pPr defTabSz="914400" eaLnBrk="1">
              <a:lnSpc>
                <a:spcPct val="100000"/>
              </a:lnSpc>
              <a:spcBef>
                <a:spcPts val="400"/>
              </a:spcBef>
            </a:pPr>
            <a:endParaRPr lang="en-US" altLang="en-US" smtClean="0">
              <a:latin typeface="Calibri" pitchFamily="34" charset="0"/>
              <a:sym typeface="Calibri" pitchFamily="34" charset="0"/>
            </a:endParaRPr>
          </a:p>
          <a:p>
            <a:pPr defTabSz="914400" eaLnBrk="1">
              <a:spcBef>
                <a:spcPts val="600"/>
              </a:spcBef>
              <a:buFontTx/>
              <a:buChar char="•"/>
            </a:pPr>
            <a:r>
              <a:rPr lang="en-US" altLang="en-US" smtClean="0">
                <a:latin typeface="Calibri" pitchFamily="34" charset="0"/>
                <a:sym typeface="Calibri" pitchFamily="34" charset="0"/>
              </a:rPr>
              <a:t>Integrity is established in the small things.  </a:t>
            </a:r>
          </a:p>
          <a:p>
            <a:pPr defTabSz="914400" eaLnBrk="1">
              <a:spcBef>
                <a:spcPts val="600"/>
              </a:spcBef>
              <a:buFontTx/>
              <a:buChar char="•"/>
            </a:pPr>
            <a:r>
              <a:rPr lang="en-US" altLang="en-US" smtClean="0">
                <a:latin typeface="Calibri" pitchFamily="34" charset="0"/>
                <a:sym typeface="Calibri" pitchFamily="34" charset="0"/>
              </a:rPr>
              <a:t>It is not determined by circumstances and not based on credentials.  </a:t>
            </a:r>
          </a:p>
          <a:p>
            <a:pPr defTabSz="914400" eaLnBrk="1">
              <a:spcBef>
                <a:spcPts val="600"/>
              </a:spcBef>
              <a:buFontTx/>
              <a:buChar char="•"/>
            </a:pPr>
            <a:r>
              <a:rPr lang="en-US" altLang="en-US" smtClean="0">
                <a:latin typeface="Calibri" pitchFamily="34" charset="0"/>
                <a:sym typeface="Calibri" pitchFamily="34" charset="0"/>
              </a:rPr>
              <a:t>It is about honesty, reliability, predictability, and confidentiality. </a:t>
            </a:r>
          </a:p>
          <a:p>
            <a:pPr defTabSz="914400" eaLnBrk="1">
              <a:lnSpc>
                <a:spcPct val="81000"/>
              </a:lnSpc>
              <a:spcBef>
                <a:spcPts val="1500"/>
              </a:spcBef>
              <a:buFontTx/>
              <a:buChar char="•"/>
            </a:pPr>
            <a:r>
              <a:rPr lang="en-US" altLang="en-US" smtClean="0">
                <a:latin typeface="Calibri" pitchFamily="34" charset="0"/>
                <a:sym typeface="Calibri" pitchFamily="34" charset="0"/>
              </a:rPr>
              <a:t>Display courage and patience. </a:t>
            </a:r>
          </a:p>
          <a:p>
            <a:pPr defTabSz="914400" eaLnBrk="1">
              <a:lnSpc>
                <a:spcPct val="81000"/>
              </a:lnSpc>
              <a:spcBef>
                <a:spcPts val="1500"/>
              </a:spcBef>
              <a:buFontTx/>
              <a:buChar char="•"/>
            </a:pPr>
            <a:r>
              <a:rPr lang="en-US" altLang="en-US" smtClean="0">
                <a:latin typeface="Calibri" pitchFamily="34" charset="0"/>
                <a:sym typeface="Calibri" pitchFamily="34" charset="0"/>
              </a:rPr>
              <a:t>Leadership is about making tough choices through a careful process of fact finding.  </a:t>
            </a:r>
          </a:p>
          <a:p>
            <a:pPr defTabSz="914400" eaLnBrk="1">
              <a:lnSpc>
                <a:spcPct val="81000"/>
              </a:lnSpc>
              <a:spcBef>
                <a:spcPts val="1500"/>
              </a:spcBef>
              <a:buFontTx/>
              <a:buChar char="•"/>
            </a:pPr>
            <a:r>
              <a:rPr lang="en-US" altLang="en-US" smtClean="0">
                <a:latin typeface="Calibri" pitchFamily="34" charset="0"/>
                <a:sym typeface="Calibri" pitchFamily="34" charset="0"/>
              </a:rPr>
              <a:t>People will come to respect the process even if they disagree with the decision.</a:t>
            </a:r>
            <a:endParaRPr lang="en-US" altLang="en-US" smtClean="0"/>
          </a:p>
          <a:p>
            <a:pPr defTabSz="914400" eaLnBrk="1">
              <a:lnSpc>
                <a:spcPct val="100000"/>
              </a:lnSpc>
              <a:spcBef>
                <a:spcPts val="400"/>
              </a:spcBef>
            </a:pPr>
            <a:endParaRPr lang="en-US" altLang="en-US" smtClean="0"/>
          </a:p>
          <a:p>
            <a:pPr defTabSz="914400" eaLnBrk="1">
              <a:lnSpc>
                <a:spcPct val="100000"/>
              </a:lnSpc>
              <a:spcBef>
                <a:spcPts val="400"/>
              </a:spcBef>
            </a:pPr>
            <a:endParaRPr lang="en-US" altLang="en-US" smtClean="0"/>
          </a:p>
          <a:p>
            <a:pPr defTabSz="914400" eaLnBrk="1">
              <a:spcBef>
                <a:spcPts val="700"/>
              </a:spcBef>
              <a:buFontTx/>
              <a:buChar char="•"/>
            </a:pPr>
            <a:r>
              <a:rPr lang="en-US" altLang="en-US" smtClean="0">
                <a:latin typeface="Calibri" pitchFamily="34" charset="0"/>
                <a:sym typeface="Calibri" pitchFamily="34" charset="0"/>
              </a:rPr>
              <a:t>Act in a consistent, reliable, and prudent manner through challenges and change.  </a:t>
            </a:r>
          </a:p>
          <a:p>
            <a:pPr defTabSz="914400" eaLnBrk="1">
              <a:spcBef>
                <a:spcPts val="700"/>
              </a:spcBef>
              <a:buFontTx/>
              <a:buChar char="•"/>
            </a:pPr>
            <a:r>
              <a:rPr lang="en-US" altLang="en-US" smtClean="0">
                <a:latin typeface="Calibri" pitchFamily="34" charset="0"/>
                <a:sym typeface="Calibri" pitchFamily="34" charset="0"/>
              </a:rPr>
              <a:t>Be predictable to always do the right thing.</a:t>
            </a:r>
          </a:p>
          <a:p>
            <a:pPr defTabSz="914400" eaLnBrk="1">
              <a:spcBef>
                <a:spcPts val="700"/>
              </a:spcBef>
              <a:buFontTx/>
              <a:buChar char="•"/>
            </a:pPr>
            <a:r>
              <a:rPr lang="en-US" altLang="en-US" smtClean="0">
                <a:latin typeface="Calibri" pitchFamily="34" charset="0"/>
                <a:sym typeface="Calibri" pitchFamily="34" charset="0"/>
              </a:rPr>
              <a:t>Respond patiently with confidence and poise.</a:t>
            </a:r>
          </a:p>
          <a:p>
            <a:pPr defTabSz="914400" eaLnBrk="1">
              <a:lnSpc>
                <a:spcPct val="100000"/>
              </a:lnSpc>
              <a:spcBef>
                <a:spcPts val="400"/>
              </a:spcBef>
            </a:pPr>
            <a:endParaRPr lang="en-US" altLang="en-US" smtClean="0"/>
          </a:p>
          <a:p>
            <a:pPr defTabSz="914400" eaLnBrk="1">
              <a:lnSpc>
                <a:spcPct val="100000"/>
              </a:lnSpc>
              <a:spcBef>
                <a:spcPts val="400"/>
              </a:spcBef>
            </a:pPr>
            <a:endParaRPr lang="en-US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Rot="1" noChangeAspect="1" noChangeArrowheads="1"/>
          </p:cNvSpPr>
          <p:nvPr>
            <p:ph type="sldImg"/>
          </p:nvPr>
        </p:nvSpPr>
        <p:spPr/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defTabSz="914400" eaLnBrk="1">
              <a:lnSpc>
                <a:spcPct val="100000"/>
              </a:lnSpc>
              <a:spcBef>
                <a:spcPts val="400"/>
              </a:spcBef>
              <a:defRPr/>
            </a:pPr>
            <a:r>
              <a:rPr lang="en-US" sz="1200" smtClean="0">
                <a:latin typeface="Calibri" charset="0"/>
                <a:ea typeface="ＭＳ Ｐゴシック" charset="0"/>
                <a:cs typeface="Calibri" charset="0"/>
                <a:sym typeface="Calibri" charset="0"/>
              </a:rPr>
              <a:t>C</a:t>
            </a:r>
            <a:endParaRPr lang="en-US" smtClean="0">
              <a:ea typeface="ＭＳ Ｐゴシック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Grp="1" noRot="1" noChangeAspect="1" noChangeArrowheads="1"/>
          </p:cNvSpPr>
          <p:nvPr>
            <p:ph type="sldImg"/>
          </p:nvPr>
        </p:nvSpPr>
        <p:spPr/>
      </p:sp>
      <p:sp>
        <p:nvSpPr>
          <p:cNvPr id="24578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defTabSz="914400" eaLnBrk="1">
              <a:lnSpc>
                <a:spcPct val="100000"/>
              </a:lnSpc>
              <a:spcBef>
                <a:spcPts val="400"/>
              </a:spcBef>
              <a:defRPr/>
            </a:pPr>
            <a:r>
              <a:rPr lang="en-US" sz="1200" smtClean="0">
                <a:latin typeface="Calibri" charset="0"/>
                <a:ea typeface="ＭＳ Ｐゴシック" charset="0"/>
                <a:cs typeface="Calibri" charset="0"/>
                <a:sym typeface="Calibri" charset="0"/>
              </a:rPr>
              <a:t>C</a:t>
            </a:r>
            <a:endParaRPr lang="en-US" smtClean="0">
              <a:ea typeface="ＭＳ Ｐゴシック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1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D2A059F-9B5A-486D-A05B-0C91DF79905D}" type="slidenum">
              <a:rPr lang="en-US" altLang="en-US"/>
              <a:pPr/>
              <a:t>‹#›</a:t>
            </a:fld>
            <a:endParaRPr lang="en-US" altLang="en-US" sz="1200">
              <a:solidFill>
                <a:srgbClr val="898989"/>
              </a:solidFill>
              <a:latin typeface="Arial" pitchFamily="34" charset="0"/>
              <a:cs typeface="Arial" pitchFamily="34" charset="0"/>
              <a:sym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78453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D7F08C-85BD-491A-AAB5-DED5E36D3110}" type="slidenum">
              <a:rPr lang="en-US" altLang="en-US"/>
              <a:pPr/>
              <a:t>‹#›</a:t>
            </a:fld>
            <a:endParaRPr lang="en-US" altLang="en-US" sz="1200">
              <a:solidFill>
                <a:srgbClr val="898989"/>
              </a:solidFill>
              <a:latin typeface="Arial" pitchFamily="34" charset="0"/>
              <a:cs typeface="Arial" pitchFamily="34" charset="0"/>
              <a:sym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68972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FEECFE1-3A00-4C5C-895C-F51F5CBCD194}" type="slidenum">
              <a:rPr lang="en-US" altLang="en-US"/>
              <a:pPr/>
              <a:t>‹#›</a:t>
            </a:fld>
            <a:endParaRPr lang="en-US" altLang="en-US" sz="1200">
              <a:solidFill>
                <a:srgbClr val="898989"/>
              </a:solidFill>
              <a:latin typeface="Arial" pitchFamily="34" charset="0"/>
              <a:cs typeface="Arial" pitchFamily="34" charset="0"/>
              <a:sym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51268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372574E-9D98-40E3-95B1-86598EE48B28}" type="slidenum">
              <a:rPr lang="en-US" altLang="en-US"/>
              <a:pPr/>
              <a:t>‹#›</a:t>
            </a:fld>
            <a:endParaRPr lang="en-US" altLang="en-US" sz="1200">
              <a:solidFill>
                <a:srgbClr val="898989"/>
              </a:solidFill>
              <a:latin typeface="Arial" pitchFamily="34" charset="0"/>
              <a:cs typeface="Arial" pitchFamily="34" charset="0"/>
              <a:sym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13005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E2B33D1-94BE-4184-B949-BE4109178B45}" type="slidenum">
              <a:rPr lang="en-US" altLang="en-US"/>
              <a:pPr/>
              <a:t>‹#›</a:t>
            </a:fld>
            <a:endParaRPr lang="en-US" altLang="en-US" sz="1200">
              <a:solidFill>
                <a:srgbClr val="898989"/>
              </a:solidFill>
              <a:latin typeface="Arial" pitchFamily="34" charset="0"/>
              <a:cs typeface="Arial" pitchFamily="34" charset="0"/>
              <a:sym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35665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16449F5-2EB2-4151-B71A-63D39DC1811D}" type="slidenum">
              <a:rPr lang="en-US" altLang="en-US"/>
              <a:pPr/>
              <a:t>‹#›</a:t>
            </a:fld>
            <a:endParaRPr lang="en-US" altLang="en-US" sz="1200">
              <a:solidFill>
                <a:srgbClr val="898989"/>
              </a:solidFill>
              <a:latin typeface="Arial" pitchFamily="34" charset="0"/>
              <a:cs typeface="Arial" pitchFamily="34" charset="0"/>
              <a:sym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41512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3886200"/>
            <a:ext cx="3124200" cy="2971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3886200"/>
            <a:ext cx="3124200" cy="2971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AFB4111-FAB7-4CA8-AF08-B50C04FDE7BD}" type="slidenum">
              <a:rPr lang="en-US" altLang="en-US"/>
              <a:pPr/>
              <a:t>‹#›</a:t>
            </a:fld>
            <a:endParaRPr lang="en-US" altLang="en-US" sz="1200">
              <a:solidFill>
                <a:srgbClr val="898989"/>
              </a:solidFill>
              <a:latin typeface="Arial" pitchFamily="34" charset="0"/>
              <a:cs typeface="Arial" pitchFamily="34" charset="0"/>
              <a:sym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84391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3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640EBC2-7D86-4A07-B12A-5EC1522FC827}" type="slidenum">
              <a:rPr lang="en-US" altLang="en-US"/>
              <a:pPr/>
              <a:t>‹#›</a:t>
            </a:fld>
            <a:endParaRPr lang="en-US" altLang="en-US" sz="1200">
              <a:solidFill>
                <a:srgbClr val="898989"/>
              </a:solidFill>
              <a:latin typeface="Arial" pitchFamily="34" charset="0"/>
              <a:cs typeface="Arial" pitchFamily="34" charset="0"/>
              <a:sym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6754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0C52F9-47C3-488E-87D1-D05F47923363}" type="slidenum">
              <a:rPr lang="en-US" altLang="en-US"/>
              <a:pPr/>
              <a:t>‹#›</a:t>
            </a:fld>
            <a:endParaRPr lang="en-US" altLang="en-US" sz="1200">
              <a:solidFill>
                <a:srgbClr val="898989"/>
              </a:solidFill>
              <a:latin typeface="Arial" pitchFamily="34" charset="0"/>
              <a:cs typeface="Arial" pitchFamily="34" charset="0"/>
              <a:sym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59865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5CABB54-E4DD-4378-BE7F-C4C36FA5C8D7}" type="slidenum">
              <a:rPr lang="en-US" altLang="en-US"/>
              <a:pPr/>
              <a:t>‹#›</a:t>
            </a:fld>
            <a:endParaRPr lang="en-US" altLang="en-US" sz="1200">
              <a:solidFill>
                <a:srgbClr val="898989"/>
              </a:solidFill>
              <a:latin typeface="Arial" pitchFamily="34" charset="0"/>
              <a:cs typeface="Arial" pitchFamily="34" charset="0"/>
              <a:sym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914086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913617-A4A1-4FAB-9CCB-0010E667EB31}" type="slidenum">
              <a:rPr lang="en-US" altLang="en-US"/>
              <a:pPr/>
              <a:t>‹#›</a:t>
            </a:fld>
            <a:endParaRPr lang="en-US" altLang="en-US" sz="1200">
              <a:solidFill>
                <a:srgbClr val="898989"/>
              </a:solidFill>
              <a:latin typeface="Arial" pitchFamily="34" charset="0"/>
              <a:cs typeface="Arial" pitchFamily="34" charset="0"/>
              <a:sym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48688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1DFB256-C6E1-4646-9AB1-29A948EFFCDB}" type="slidenum">
              <a:rPr lang="en-US" altLang="en-US"/>
              <a:pPr/>
              <a:t>‹#›</a:t>
            </a:fld>
            <a:endParaRPr lang="en-US" altLang="en-US" sz="1200">
              <a:solidFill>
                <a:srgbClr val="898989"/>
              </a:solidFill>
              <a:latin typeface="Arial" pitchFamily="34" charset="0"/>
              <a:cs typeface="Arial" pitchFamily="34" charset="0"/>
              <a:sym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544397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Helvetica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67C3FA7-E69D-4857-84B0-2621CAB3B0CA}" type="slidenum">
              <a:rPr lang="en-US" altLang="en-US"/>
              <a:pPr/>
              <a:t>‹#›</a:t>
            </a:fld>
            <a:endParaRPr lang="en-US" altLang="en-US" sz="1200">
              <a:solidFill>
                <a:srgbClr val="898989"/>
              </a:solidFill>
              <a:latin typeface="Arial" pitchFamily="34" charset="0"/>
              <a:cs typeface="Arial" pitchFamily="34" charset="0"/>
              <a:sym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421276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A0D682C-AD62-4C49-BE41-118055542C81}" type="slidenum">
              <a:rPr lang="en-US" altLang="en-US"/>
              <a:pPr/>
              <a:t>‹#›</a:t>
            </a:fld>
            <a:endParaRPr lang="en-US" altLang="en-US" sz="1200">
              <a:solidFill>
                <a:srgbClr val="898989"/>
              </a:solidFill>
              <a:latin typeface="Arial" pitchFamily="34" charset="0"/>
              <a:cs typeface="Arial" pitchFamily="34" charset="0"/>
              <a:sym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965686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1844675"/>
            <a:ext cx="1943100" cy="50133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844675"/>
            <a:ext cx="5676900" cy="50133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87BFCB-E393-45CC-A517-8EB237DA8DC8}" type="slidenum">
              <a:rPr lang="en-US" altLang="en-US"/>
              <a:pPr/>
              <a:t>‹#›</a:t>
            </a:fld>
            <a:endParaRPr lang="en-US" altLang="en-US" sz="1200">
              <a:solidFill>
                <a:srgbClr val="898989"/>
              </a:solidFill>
              <a:latin typeface="Arial" pitchFamily="34" charset="0"/>
              <a:cs typeface="Arial" pitchFamily="34" charset="0"/>
              <a:sym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707288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ACDF60A-839A-442D-B734-2F04462FD7CC}" type="slidenum">
              <a:rPr lang="en-US" altLang="en-US"/>
              <a:pPr/>
              <a:t>‹#›</a:t>
            </a:fld>
            <a:endParaRPr lang="en-US" altLang="en-US" sz="1200">
              <a:solidFill>
                <a:srgbClr val="898989"/>
              </a:solidFill>
              <a:latin typeface="Arial" pitchFamily="34" charset="0"/>
              <a:cs typeface="Arial" pitchFamily="34" charset="0"/>
              <a:sym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921782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A92D799-60A9-4561-83CB-700046F128B8}" type="slidenum">
              <a:rPr lang="en-US" altLang="en-US"/>
              <a:pPr/>
              <a:t>‹#›</a:t>
            </a:fld>
            <a:endParaRPr lang="en-US" altLang="en-US" sz="1200">
              <a:solidFill>
                <a:srgbClr val="898989"/>
              </a:solidFill>
              <a:latin typeface="Arial" pitchFamily="34" charset="0"/>
              <a:cs typeface="Arial" pitchFamily="34" charset="0"/>
              <a:sym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6576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7C2DCD-C741-4AED-8469-75CF66797D7A}" type="slidenum">
              <a:rPr lang="en-US" altLang="en-US"/>
              <a:pPr/>
              <a:t>‹#›</a:t>
            </a:fld>
            <a:endParaRPr lang="en-US" altLang="en-US" sz="1200">
              <a:solidFill>
                <a:srgbClr val="898989"/>
              </a:solidFill>
              <a:latin typeface="Arial" pitchFamily="34" charset="0"/>
              <a:cs typeface="Arial" pitchFamily="34" charset="0"/>
              <a:sym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890156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98613"/>
            <a:ext cx="4038600" cy="5259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98613"/>
            <a:ext cx="4038600" cy="5259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4738FC-20A2-465C-A69D-0234420FBD23}" type="slidenum">
              <a:rPr lang="en-US" altLang="en-US"/>
              <a:pPr/>
              <a:t>‹#›</a:t>
            </a:fld>
            <a:endParaRPr lang="en-US" altLang="en-US" sz="1200">
              <a:solidFill>
                <a:srgbClr val="898989"/>
              </a:solidFill>
              <a:latin typeface="Arial" pitchFamily="34" charset="0"/>
              <a:cs typeface="Arial" pitchFamily="34" charset="0"/>
              <a:sym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934433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3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A58CE9-1F00-4D87-B542-2AFC53D72C9E}" type="slidenum">
              <a:rPr lang="en-US" altLang="en-US"/>
              <a:pPr/>
              <a:t>‹#›</a:t>
            </a:fld>
            <a:endParaRPr lang="en-US" altLang="en-US" sz="1200">
              <a:solidFill>
                <a:srgbClr val="898989"/>
              </a:solidFill>
              <a:latin typeface="Arial" pitchFamily="34" charset="0"/>
              <a:cs typeface="Arial" pitchFamily="34" charset="0"/>
              <a:sym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77260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A05E83-9AFC-4769-AD03-F2E21B07157E}" type="slidenum">
              <a:rPr lang="en-US" altLang="en-US"/>
              <a:pPr/>
              <a:t>‹#›</a:t>
            </a:fld>
            <a:endParaRPr lang="en-US" altLang="en-US" sz="1200">
              <a:solidFill>
                <a:srgbClr val="898989"/>
              </a:solidFill>
              <a:latin typeface="Arial" pitchFamily="34" charset="0"/>
              <a:cs typeface="Arial" pitchFamily="34" charset="0"/>
              <a:sym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847453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A93DFB3-0AEB-4AE1-9EDA-FAD144005C2C}" type="slidenum">
              <a:rPr lang="en-US" altLang="en-US"/>
              <a:pPr/>
              <a:t>‹#›</a:t>
            </a:fld>
            <a:endParaRPr lang="en-US" altLang="en-US" sz="1200">
              <a:solidFill>
                <a:srgbClr val="898989"/>
              </a:solidFill>
              <a:latin typeface="Arial" pitchFamily="34" charset="0"/>
              <a:cs typeface="Arial" pitchFamily="34" charset="0"/>
              <a:sym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557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EC1868E-F532-4C6E-87D6-7D572EB1EED4}" type="slidenum">
              <a:rPr lang="en-US" altLang="en-US"/>
              <a:pPr/>
              <a:t>‹#›</a:t>
            </a:fld>
            <a:endParaRPr lang="en-US" altLang="en-US" sz="1200">
              <a:solidFill>
                <a:srgbClr val="898989"/>
              </a:solidFill>
              <a:latin typeface="Arial" pitchFamily="34" charset="0"/>
              <a:cs typeface="Arial" pitchFamily="34" charset="0"/>
              <a:sym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743361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6CFC83-9295-4007-A024-C5429C3BC370}" type="slidenum">
              <a:rPr lang="en-US" altLang="en-US"/>
              <a:pPr/>
              <a:t>‹#›</a:t>
            </a:fld>
            <a:endParaRPr lang="en-US" altLang="en-US" sz="1200">
              <a:solidFill>
                <a:srgbClr val="898989"/>
              </a:solidFill>
              <a:latin typeface="Arial" pitchFamily="34" charset="0"/>
              <a:cs typeface="Arial" pitchFamily="34" charset="0"/>
              <a:sym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475114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Helvetica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0B1FD07-B720-41D3-8AEA-AFDF6E99CF6F}" type="slidenum">
              <a:rPr lang="en-US" altLang="en-US"/>
              <a:pPr/>
              <a:t>‹#›</a:t>
            </a:fld>
            <a:endParaRPr lang="en-US" altLang="en-US" sz="1200">
              <a:solidFill>
                <a:srgbClr val="898989"/>
              </a:solidFill>
              <a:latin typeface="Arial" pitchFamily="34" charset="0"/>
              <a:cs typeface="Arial" pitchFamily="34" charset="0"/>
              <a:sym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214973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96EDF30-ADB3-4533-8F67-522679ECE65B}" type="slidenum">
              <a:rPr lang="en-US" altLang="en-US"/>
              <a:pPr/>
              <a:t>‹#›</a:t>
            </a:fld>
            <a:endParaRPr lang="en-US" altLang="en-US" sz="1200">
              <a:solidFill>
                <a:srgbClr val="898989"/>
              </a:solidFill>
              <a:latin typeface="Arial" pitchFamily="34" charset="0"/>
              <a:cs typeface="Arial" pitchFamily="34" charset="0"/>
              <a:sym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648060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2075"/>
            <a:ext cx="2057400" cy="67659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2075"/>
            <a:ext cx="6019800" cy="67659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0B1671F-E8DC-4326-80D9-AB1725D5EC80}" type="slidenum">
              <a:rPr lang="en-US" altLang="en-US"/>
              <a:pPr/>
              <a:t>‹#›</a:t>
            </a:fld>
            <a:endParaRPr lang="en-US" altLang="en-US" sz="1200">
              <a:solidFill>
                <a:srgbClr val="898989"/>
              </a:solidFill>
              <a:latin typeface="Arial" pitchFamily="34" charset="0"/>
              <a:cs typeface="Arial" pitchFamily="34" charset="0"/>
              <a:sym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7908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6C2548-A584-441F-936F-E186B7B582C9}" type="slidenum">
              <a:rPr lang="en-US" altLang="en-US"/>
              <a:pPr/>
              <a:t>‹#›</a:t>
            </a:fld>
            <a:endParaRPr lang="en-US" altLang="en-US" sz="1200">
              <a:solidFill>
                <a:srgbClr val="898989"/>
              </a:solidFill>
              <a:latin typeface="Arial" pitchFamily="34" charset="0"/>
              <a:cs typeface="Arial" pitchFamily="34" charset="0"/>
              <a:sym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2406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96A141-94F9-4ECA-B898-EE336F67E289}" type="slidenum">
              <a:rPr lang="en-US" altLang="en-US"/>
              <a:pPr/>
              <a:t>‹#›</a:t>
            </a:fld>
            <a:endParaRPr lang="en-US" altLang="en-US" sz="1200">
              <a:solidFill>
                <a:srgbClr val="898989"/>
              </a:solidFill>
              <a:latin typeface="Arial" pitchFamily="34" charset="0"/>
              <a:cs typeface="Arial" pitchFamily="34" charset="0"/>
              <a:sym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1916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F6C58E-FB7B-4DCC-A64B-DD7DE2D28627}" type="slidenum">
              <a:rPr lang="en-US" altLang="en-US"/>
              <a:pPr/>
              <a:t>‹#›</a:t>
            </a:fld>
            <a:endParaRPr lang="en-US" altLang="en-US" sz="1200">
              <a:solidFill>
                <a:srgbClr val="898989"/>
              </a:solidFill>
              <a:latin typeface="Arial" pitchFamily="34" charset="0"/>
              <a:cs typeface="Arial" pitchFamily="34" charset="0"/>
              <a:sym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97710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D2AB21-ECC5-4F52-9B4A-81D7BA75EDB6}" type="slidenum">
              <a:rPr lang="en-US" altLang="en-US"/>
              <a:pPr/>
              <a:t>‹#›</a:t>
            </a:fld>
            <a:endParaRPr lang="en-US" altLang="en-US" sz="1200">
              <a:solidFill>
                <a:srgbClr val="898989"/>
              </a:solidFill>
              <a:latin typeface="Arial" pitchFamily="34" charset="0"/>
              <a:cs typeface="Arial" pitchFamily="34" charset="0"/>
              <a:sym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70064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67F0677-579F-4B9D-80B3-B66BA96DB302}" type="slidenum">
              <a:rPr lang="en-US" altLang="en-US"/>
              <a:pPr/>
              <a:t>‹#›</a:t>
            </a:fld>
            <a:endParaRPr lang="en-US" altLang="en-US" sz="1200">
              <a:solidFill>
                <a:srgbClr val="898989"/>
              </a:solidFill>
              <a:latin typeface="Arial" pitchFamily="34" charset="0"/>
              <a:cs typeface="Arial" pitchFamily="34" charset="0"/>
              <a:sym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82474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Helvetica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A6B7C7-45E4-4348-9606-6A43449F35BA}" type="slidenum">
              <a:rPr lang="en-US" altLang="en-US"/>
              <a:pPr/>
              <a:t>‹#›</a:t>
            </a:fld>
            <a:endParaRPr lang="en-US" altLang="en-US" sz="1200">
              <a:solidFill>
                <a:srgbClr val="898989"/>
              </a:solidFill>
              <a:latin typeface="Arial" pitchFamily="34" charset="0"/>
              <a:cs typeface="Arial" pitchFamily="34" charset="0"/>
              <a:sym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9517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/>
          </p:cNvSpPr>
          <p:nvPr>
            <p:ph type="sldNum" sz="quarter" idx="2"/>
          </p:nvPr>
        </p:nvSpPr>
        <p:spPr bwMode="auto">
          <a:xfrm>
            <a:off x="6553200" y="6405563"/>
            <a:ext cx="2133600" cy="265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45719" tIns="45719" rIns="45719" bIns="45719" numCol="1" anchor="ctr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fld id="{1F21E27E-AA5A-4921-A01E-DA95646CD303}" type="slidenum">
              <a:rPr lang="en-US" altLang="en-US"/>
              <a:pPr/>
              <a:t>‹#›</a:t>
            </a:fld>
            <a:endParaRPr lang="en-US" altLang="en-US" sz="1200">
              <a:solidFill>
                <a:srgbClr val="898989"/>
              </a:solidFill>
              <a:latin typeface="Arial" pitchFamily="34" charset="0"/>
              <a:cs typeface="Arial" pitchFamily="34" charset="0"/>
              <a:sym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+mj-lt"/>
          <a:ea typeface="MS PGothic" pitchFamily="34" charset="-128"/>
          <a:cs typeface="+mj-cs"/>
          <a:sym typeface="Helvetica" pitchFamily="-84" charset="0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charset="0"/>
          <a:ea typeface="MS PGothic" pitchFamily="34" charset="-128"/>
          <a:cs typeface="Helvetica" charset="0"/>
          <a:sym typeface="Helvetica" pitchFamily="-8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charset="0"/>
          <a:ea typeface="MS PGothic" pitchFamily="34" charset="-128"/>
          <a:cs typeface="Helvetica" charset="0"/>
          <a:sym typeface="Helvetica" pitchFamily="-8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charset="0"/>
          <a:ea typeface="MS PGothic" pitchFamily="34" charset="-128"/>
          <a:cs typeface="Helvetica" charset="0"/>
          <a:sym typeface="Helvetica" pitchFamily="-8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charset="0"/>
          <a:ea typeface="MS PGothic" pitchFamily="34" charset="-128"/>
          <a:cs typeface="Helvetica" charset="0"/>
          <a:sym typeface="Helvetica" pitchFamily="-84" charset="0"/>
        </a:defRPr>
      </a:lvl5pPr>
      <a:lvl6pPr marL="457200" algn="l" defTabSz="457200" rtl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charset="0"/>
          <a:ea typeface="ＭＳ Ｐゴシック" charset="0"/>
          <a:cs typeface="Helvetica" charset="0"/>
          <a:sym typeface="Helvetica" charset="0"/>
        </a:defRPr>
      </a:lvl6pPr>
      <a:lvl7pPr marL="914400" algn="l" defTabSz="457200" rtl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charset="0"/>
          <a:ea typeface="ＭＳ Ｐゴシック" charset="0"/>
          <a:cs typeface="Helvetica" charset="0"/>
          <a:sym typeface="Helvetica" charset="0"/>
        </a:defRPr>
      </a:lvl7pPr>
      <a:lvl8pPr marL="1371600" algn="l" defTabSz="457200" rtl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charset="0"/>
          <a:ea typeface="ＭＳ Ｐゴシック" charset="0"/>
          <a:cs typeface="Helvetica" charset="0"/>
          <a:sym typeface="Helvetica" charset="0"/>
        </a:defRPr>
      </a:lvl8pPr>
      <a:lvl9pPr marL="1828800" algn="l" defTabSz="457200" rtl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charset="0"/>
          <a:ea typeface="ＭＳ Ｐゴシック" charset="0"/>
          <a:cs typeface="Helvetica" charset="0"/>
          <a:sym typeface="Helvetica" charset="0"/>
        </a:defRPr>
      </a:lvl9pPr>
    </p:titleStyle>
    <p:bodyStyle>
      <a:lvl1pPr marL="342900" indent="-342900" algn="l" defTabSz="457200" rtl="0" eaLnBrk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+mn-lt"/>
          <a:ea typeface="MS PGothic" pitchFamily="34" charset="-128"/>
          <a:cs typeface="+mn-cs"/>
          <a:sym typeface="Helvetica" pitchFamily="-84" charset="0"/>
        </a:defRPr>
      </a:lvl1pPr>
      <a:lvl2pPr marL="228600" indent="228600" algn="l" defTabSz="457200" rtl="0" eaLnBrk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+mn-lt"/>
          <a:ea typeface="Helvetica" charset="0"/>
          <a:cs typeface="+mn-cs"/>
          <a:sym typeface="Helvetica" pitchFamily="-84" charset="0"/>
        </a:defRPr>
      </a:lvl2pPr>
      <a:lvl3pPr marL="457200" indent="457200" algn="l" defTabSz="457200" rtl="0" eaLnBrk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+mn-lt"/>
          <a:ea typeface="Helvetica" charset="0"/>
          <a:cs typeface="+mn-cs"/>
          <a:sym typeface="Helvetica" pitchFamily="-84" charset="0"/>
        </a:defRPr>
      </a:lvl3pPr>
      <a:lvl4pPr marL="685800" indent="685800" algn="l" defTabSz="457200" rtl="0" eaLnBrk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+mn-lt"/>
          <a:ea typeface="Helvetica" charset="0"/>
          <a:cs typeface="+mn-cs"/>
          <a:sym typeface="Helvetica" pitchFamily="-84" charset="0"/>
        </a:defRPr>
      </a:lvl4pPr>
      <a:lvl5pPr marL="914400" indent="914400" algn="l" defTabSz="457200" rtl="0" eaLnBrk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+mn-lt"/>
          <a:ea typeface="Helvetica" charset="0"/>
          <a:cs typeface="+mn-cs"/>
          <a:sym typeface="Helvetica" pitchFamily="-84" charset="0"/>
        </a:defRPr>
      </a:lvl5pPr>
      <a:lvl6pPr marL="1371600" algn="l" defTabSz="457200" rtl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+mn-lt"/>
          <a:ea typeface="Helvetica" charset="0"/>
          <a:cs typeface="+mn-cs"/>
          <a:sym typeface="Helvetica" charset="0"/>
        </a:defRPr>
      </a:lvl6pPr>
      <a:lvl7pPr marL="1828800" algn="l" defTabSz="457200" rtl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+mn-lt"/>
          <a:ea typeface="Helvetica" charset="0"/>
          <a:cs typeface="+mn-cs"/>
          <a:sym typeface="Helvetica" charset="0"/>
        </a:defRPr>
      </a:lvl7pPr>
      <a:lvl8pPr marL="2286000" algn="l" defTabSz="457200" rtl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+mn-lt"/>
          <a:ea typeface="Helvetica" charset="0"/>
          <a:cs typeface="+mn-cs"/>
          <a:sym typeface="Helvetica" charset="0"/>
        </a:defRPr>
      </a:lvl8pPr>
      <a:lvl9pPr marL="2743200" algn="l" defTabSz="457200" rtl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+mn-lt"/>
          <a:ea typeface="Helvetica" charset="0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/>
          </p:cNvSpPr>
          <p:nvPr>
            <p:ph type="title"/>
          </p:nvPr>
        </p:nvSpPr>
        <p:spPr bwMode="auto">
          <a:xfrm>
            <a:off x="685800" y="1844675"/>
            <a:ext cx="7772400" cy="2041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45719" tIns="45719" rIns="45719" bIns="4571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  <p:sp>
        <p:nvSpPr>
          <p:cNvPr id="2050" name="Rectangle 2"/>
          <p:cNvSpPr>
            <a:spLocks noGrp="1"/>
          </p:cNvSpPr>
          <p:nvPr>
            <p:ph type="body" idx="1"/>
          </p:nvPr>
        </p:nvSpPr>
        <p:spPr bwMode="auto">
          <a:xfrm>
            <a:off x="1371600" y="3886200"/>
            <a:ext cx="6400800" cy="297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45719" tIns="45719" rIns="45719" bIns="4571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  <p:sp>
        <p:nvSpPr>
          <p:cNvPr id="2051" name="Rectangle 3"/>
          <p:cNvSpPr>
            <a:spLocks noGrp="1"/>
          </p:cNvSpPr>
          <p:nvPr>
            <p:ph type="sldNum" sz="quarter" idx="2"/>
          </p:nvPr>
        </p:nvSpPr>
        <p:spPr bwMode="auto">
          <a:xfrm>
            <a:off x="6553200" y="6405563"/>
            <a:ext cx="2133600" cy="265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45719" tIns="45719" rIns="45719" bIns="45719" numCol="1" anchor="ctr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fld id="{FB4CBB1E-FFC4-4C26-9065-134850215EE7}" type="slidenum">
              <a:rPr lang="en-US" altLang="en-US"/>
              <a:pPr/>
              <a:t>‹#›</a:t>
            </a:fld>
            <a:endParaRPr lang="en-US" altLang="en-US" sz="1200">
              <a:solidFill>
                <a:srgbClr val="898989"/>
              </a:solidFill>
              <a:latin typeface="Arial" pitchFamily="34" charset="0"/>
              <a:cs typeface="Arial" pitchFamily="34" charset="0"/>
              <a:sym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+mj-lt"/>
          <a:ea typeface="MS PGothic" pitchFamily="34" charset="-128"/>
          <a:cs typeface="+mj-cs"/>
          <a:sym typeface="Helvetica" pitchFamily="-84" charset="0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charset="0"/>
          <a:ea typeface="MS PGothic" pitchFamily="34" charset="-128"/>
          <a:cs typeface="Helvetica" charset="0"/>
          <a:sym typeface="Helvetica" pitchFamily="-8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charset="0"/>
          <a:ea typeface="MS PGothic" pitchFamily="34" charset="-128"/>
          <a:cs typeface="Helvetica" charset="0"/>
          <a:sym typeface="Helvetica" pitchFamily="-8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charset="0"/>
          <a:ea typeface="MS PGothic" pitchFamily="34" charset="-128"/>
          <a:cs typeface="Helvetica" charset="0"/>
          <a:sym typeface="Helvetica" pitchFamily="-8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charset="0"/>
          <a:ea typeface="MS PGothic" pitchFamily="34" charset="-128"/>
          <a:cs typeface="Helvetica" charset="0"/>
          <a:sym typeface="Helvetica" pitchFamily="-84" charset="0"/>
        </a:defRPr>
      </a:lvl5pPr>
      <a:lvl6pPr marL="457200" algn="l" defTabSz="457200" rtl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charset="0"/>
          <a:ea typeface="ＭＳ Ｐゴシック" charset="0"/>
          <a:cs typeface="Helvetica" charset="0"/>
          <a:sym typeface="Helvetica" charset="0"/>
        </a:defRPr>
      </a:lvl6pPr>
      <a:lvl7pPr marL="914400" algn="l" defTabSz="457200" rtl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charset="0"/>
          <a:ea typeface="ＭＳ Ｐゴシック" charset="0"/>
          <a:cs typeface="Helvetica" charset="0"/>
          <a:sym typeface="Helvetica" charset="0"/>
        </a:defRPr>
      </a:lvl7pPr>
      <a:lvl8pPr marL="1371600" algn="l" defTabSz="457200" rtl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charset="0"/>
          <a:ea typeface="ＭＳ Ｐゴシック" charset="0"/>
          <a:cs typeface="Helvetica" charset="0"/>
          <a:sym typeface="Helvetica" charset="0"/>
        </a:defRPr>
      </a:lvl8pPr>
      <a:lvl9pPr marL="1828800" algn="l" defTabSz="457200" rtl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charset="0"/>
          <a:ea typeface="ＭＳ Ｐゴシック" charset="0"/>
          <a:cs typeface="Helvetica" charset="0"/>
          <a:sym typeface="Helvetica" charset="0"/>
        </a:defRPr>
      </a:lvl9pPr>
    </p:titleStyle>
    <p:bodyStyle>
      <a:lvl1pPr marL="342900" indent="-342900" algn="l" defTabSz="457200" rtl="0" eaLnBrk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+mn-lt"/>
          <a:ea typeface="MS PGothic" pitchFamily="34" charset="-128"/>
          <a:cs typeface="+mn-cs"/>
          <a:sym typeface="Helvetica" pitchFamily="-84" charset="0"/>
        </a:defRPr>
      </a:lvl1pPr>
      <a:lvl2pPr marL="228600" indent="228600" algn="l" defTabSz="457200" rtl="0" eaLnBrk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+mn-lt"/>
          <a:ea typeface="Helvetica" charset="0"/>
          <a:cs typeface="+mn-cs"/>
          <a:sym typeface="Helvetica" pitchFamily="-84" charset="0"/>
        </a:defRPr>
      </a:lvl2pPr>
      <a:lvl3pPr marL="457200" indent="457200" algn="l" defTabSz="457200" rtl="0" eaLnBrk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+mn-lt"/>
          <a:ea typeface="Helvetica" charset="0"/>
          <a:cs typeface="+mn-cs"/>
          <a:sym typeface="Helvetica" pitchFamily="-84" charset="0"/>
        </a:defRPr>
      </a:lvl3pPr>
      <a:lvl4pPr marL="685800" indent="685800" algn="l" defTabSz="457200" rtl="0" eaLnBrk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+mn-lt"/>
          <a:ea typeface="Helvetica" charset="0"/>
          <a:cs typeface="+mn-cs"/>
          <a:sym typeface="Helvetica" pitchFamily="-84" charset="0"/>
        </a:defRPr>
      </a:lvl4pPr>
      <a:lvl5pPr marL="914400" indent="914400" algn="l" defTabSz="457200" rtl="0" eaLnBrk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+mn-lt"/>
          <a:ea typeface="Helvetica" charset="0"/>
          <a:cs typeface="+mn-cs"/>
          <a:sym typeface="Helvetica" pitchFamily="-84" charset="0"/>
        </a:defRPr>
      </a:lvl5pPr>
      <a:lvl6pPr marL="1371600" algn="l" defTabSz="457200" rtl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+mn-lt"/>
          <a:ea typeface="Helvetica" charset="0"/>
          <a:cs typeface="+mn-cs"/>
          <a:sym typeface="Helvetica" charset="0"/>
        </a:defRPr>
      </a:lvl6pPr>
      <a:lvl7pPr marL="1828800" algn="l" defTabSz="457200" rtl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+mn-lt"/>
          <a:ea typeface="Helvetica" charset="0"/>
          <a:cs typeface="+mn-cs"/>
          <a:sym typeface="Helvetica" charset="0"/>
        </a:defRPr>
      </a:lvl7pPr>
      <a:lvl8pPr marL="2286000" algn="l" defTabSz="457200" rtl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+mn-lt"/>
          <a:ea typeface="Helvetica" charset="0"/>
          <a:cs typeface="+mn-cs"/>
          <a:sym typeface="Helvetica" charset="0"/>
        </a:defRPr>
      </a:lvl8pPr>
      <a:lvl9pPr marL="2743200" algn="l" defTabSz="457200" rtl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+mn-lt"/>
          <a:ea typeface="Helvetica" charset="0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/>
          </p:cNvSpPr>
          <p:nvPr>
            <p:ph type="title"/>
          </p:nvPr>
        </p:nvSpPr>
        <p:spPr bwMode="auto">
          <a:xfrm>
            <a:off x="457200" y="92075"/>
            <a:ext cx="8229600" cy="1506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45719" tIns="45719" rIns="45719" bIns="4571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  <p:sp>
        <p:nvSpPr>
          <p:cNvPr id="3074" name="Rectangle 2"/>
          <p:cNvSpPr>
            <a:spLocks noGrp="1"/>
          </p:cNvSpPr>
          <p:nvPr>
            <p:ph type="body" idx="1"/>
          </p:nvPr>
        </p:nvSpPr>
        <p:spPr bwMode="auto">
          <a:xfrm>
            <a:off x="457200" y="1598613"/>
            <a:ext cx="8229600" cy="5259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45719" tIns="45719" rIns="45719" bIns="4571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  <p:sp>
        <p:nvSpPr>
          <p:cNvPr id="3075" name="Rectangle 3"/>
          <p:cNvSpPr>
            <a:spLocks noGrp="1"/>
          </p:cNvSpPr>
          <p:nvPr>
            <p:ph type="sldNum" sz="quarter" idx="2"/>
          </p:nvPr>
        </p:nvSpPr>
        <p:spPr bwMode="auto">
          <a:xfrm>
            <a:off x="6553200" y="6405563"/>
            <a:ext cx="2133600" cy="265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45719" tIns="45719" rIns="45719" bIns="45719" numCol="1" anchor="ctr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fld id="{F18C0E53-0D79-43D6-9305-FDA059D92593}" type="slidenum">
              <a:rPr lang="en-US" altLang="en-US"/>
              <a:pPr/>
              <a:t>‹#›</a:t>
            </a:fld>
            <a:endParaRPr lang="en-US" altLang="en-US" sz="1200">
              <a:solidFill>
                <a:srgbClr val="898989"/>
              </a:solidFill>
              <a:latin typeface="Arial" pitchFamily="34" charset="0"/>
              <a:cs typeface="Arial" pitchFamily="34" charset="0"/>
              <a:sym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+mj-lt"/>
          <a:ea typeface="MS PGothic" pitchFamily="34" charset="-128"/>
          <a:cs typeface="+mj-cs"/>
          <a:sym typeface="Helvetica" pitchFamily="-84" charset="0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charset="0"/>
          <a:ea typeface="MS PGothic" pitchFamily="34" charset="-128"/>
          <a:cs typeface="Helvetica" charset="0"/>
          <a:sym typeface="Helvetica" pitchFamily="-8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charset="0"/>
          <a:ea typeface="MS PGothic" pitchFamily="34" charset="-128"/>
          <a:cs typeface="Helvetica" charset="0"/>
          <a:sym typeface="Helvetica" pitchFamily="-8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charset="0"/>
          <a:ea typeface="MS PGothic" pitchFamily="34" charset="-128"/>
          <a:cs typeface="Helvetica" charset="0"/>
          <a:sym typeface="Helvetica" pitchFamily="-8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charset="0"/>
          <a:ea typeface="MS PGothic" pitchFamily="34" charset="-128"/>
          <a:cs typeface="Helvetica" charset="0"/>
          <a:sym typeface="Helvetica" pitchFamily="-84" charset="0"/>
        </a:defRPr>
      </a:lvl5pPr>
      <a:lvl6pPr marL="457200" algn="l" defTabSz="457200" rtl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charset="0"/>
          <a:ea typeface="ＭＳ Ｐゴシック" charset="0"/>
          <a:cs typeface="Helvetica" charset="0"/>
          <a:sym typeface="Helvetica" charset="0"/>
        </a:defRPr>
      </a:lvl6pPr>
      <a:lvl7pPr marL="914400" algn="l" defTabSz="457200" rtl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charset="0"/>
          <a:ea typeface="ＭＳ Ｐゴシック" charset="0"/>
          <a:cs typeface="Helvetica" charset="0"/>
          <a:sym typeface="Helvetica" charset="0"/>
        </a:defRPr>
      </a:lvl7pPr>
      <a:lvl8pPr marL="1371600" algn="l" defTabSz="457200" rtl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charset="0"/>
          <a:ea typeface="ＭＳ Ｐゴシック" charset="0"/>
          <a:cs typeface="Helvetica" charset="0"/>
          <a:sym typeface="Helvetica" charset="0"/>
        </a:defRPr>
      </a:lvl8pPr>
      <a:lvl9pPr marL="1828800" algn="l" defTabSz="457200" rtl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charset="0"/>
          <a:ea typeface="ＭＳ Ｐゴシック" charset="0"/>
          <a:cs typeface="Helvetica" charset="0"/>
          <a:sym typeface="Helvetica" charset="0"/>
        </a:defRPr>
      </a:lvl9pPr>
    </p:titleStyle>
    <p:bodyStyle>
      <a:lvl1pPr marL="342900" indent="-342900" algn="l" defTabSz="457200" rtl="0" eaLnBrk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+mn-lt"/>
          <a:ea typeface="MS PGothic" pitchFamily="34" charset="-128"/>
          <a:cs typeface="+mn-cs"/>
          <a:sym typeface="Helvetica" pitchFamily="-84" charset="0"/>
        </a:defRPr>
      </a:lvl1pPr>
      <a:lvl2pPr marL="228600" indent="228600" algn="l" defTabSz="457200" rtl="0" eaLnBrk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+mn-lt"/>
          <a:ea typeface="Helvetica" charset="0"/>
          <a:cs typeface="+mn-cs"/>
          <a:sym typeface="Helvetica" pitchFamily="-84" charset="0"/>
        </a:defRPr>
      </a:lvl2pPr>
      <a:lvl3pPr marL="457200" indent="457200" algn="l" defTabSz="457200" rtl="0" eaLnBrk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+mn-lt"/>
          <a:ea typeface="Helvetica" charset="0"/>
          <a:cs typeface="+mn-cs"/>
          <a:sym typeface="Helvetica" pitchFamily="-84" charset="0"/>
        </a:defRPr>
      </a:lvl3pPr>
      <a:lvl4pPr marL="685800" indent="685800" algn="l" defTabSz="457200" rtl="0" eaLnBrk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+mn-lt"/>
          <a:ea typeface="Helvetica" charset="0"/>
          <a:cs typeface="+mn-cs"/>
          <a:sym typeface="Helvetica" pitchFamily="-84" charset="0"/>
        </a:defRPr>
      </a:lvl4pPr>
      <a:lvl5pPr marL="914400" indent="914400" algn="l" defTabSz="457200" rtl="0" eaLnBrk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+mn-lt"/>
          <a:ea typeface="Helvetica" charset="0"/>
          <a:cs typeface="+mn-cs"/>
          <a:sym typeface="Helvetica" pitchFamily="-84" charset="0"/>
        </a:defRPr>
      </a:lvl5pPr>
      <a:lvl6pPr marL="1371600" algn="l" defTabSz="457200" rtl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+mn-lt"/>
          <a:ea typeface="Helvetica" charset="0"/>
          <a:cs typeface="+mn-cs"/>
          <a:sym typeface="Helvetica" charset="0"/>
        </a:defRPr>
      </a:lvl6pPr>
      <a:lvl7pPr marL="1828800" algn="l" defTabSz="457200" rtl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+mn-lt"/>
          <a:ea typeface="Helvetica" charset="0"/>
          <a:cs typeface="+mn-cs"/>
          <a:sym typeface="Helvetica" charset="0"/>
        </a:defRPr>
      </a:lvl7pPr>
      <a:lvl8pPr marL="2286000" algn="l" defTabSz="457200" rtl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+mn-lt"/>
          <a:ea typeface="Helvetica" charset="0"/>
          <a:cs typeface="+mn-cs"/>
          <a:sym typeface="Helvetica" charset="0"/>
        </a:defRPr>
      </a:lvl8pPr>
      <a:lvl9pPr marL="2743200" algn="l" defTabSz="457200" rtl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+mn-lt"/>
          <a:ea typeface="Helvetica" charset="0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1219200"/>
            <a:ext cx="7772400" cy="2057400"/>
          </a:xfrm>
        </p:spPr>
        <p:txBody>
          <a:bodyPr lIns="0" tIns="0" rIns="0" bIns="0"/>
          <a:lstStyle/>
          <a:p>
            <a:pPr algn="ctr" defTabSz="914400" eaLnBrk="1">
              <a:defRPr/>
            </a:pPr>
            <a:r>
              <a:rPr lang="en-US" sz="4400" dirty="0" smtClean="0">
                <a:solidFill>
                  <a:srgbClr val="337FD9"/>
                </a:solidFill>
                <a:latin typeface="Calibri" charset="0"/>
                <a:ea typeface="+mj-ea"/>
                <a:cs typeface="Calibri" charset="0"/>
                <a:sym typeface="Calibri" charset="0"/>
              </a:rPr>
              <a:t>Institutional Consolidation: Opportunities and Challenges</a:t>
            </a:r>
            <a:endParaRPr lang="en-US" dirty="0" smtClean="0">
              <a:ea typeface="+mj-ea"/>
              <a:sym typeface="Helvetica" charset="0"/>
            </a:endParaRP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371600" y="3886200"/>
            <a:ext cx="6400800" cy="1752600"/>
          </a:xfrm>
        </p:spPr>
        <p:txBody>
          <a:bodyPr lIns="0" tIns="0" rIns="0" bIns="0"/>
          <a:lstStyle/>
          <a:p>
            <a:pPr marL="0" indent="0" algn="ctr" defTabSz="914400" eaLnBrk="1">
              <a:spcBef>
                <a:spcPts val="700"/>
              </a:spcBef>
              <a:defRPr/>
            </a:pPr>
            <a:r>
              <a:rPr lang="en-US" sz="3200" smtClean="0">
                <a:solidFill>
                  <a:srgbClr val="888888"/>
                </a:solidFill>
                <a:latin typeface="Calibri" charset="0"/>
                <a:ea typeface="+mn-ea"/>
                <a:cs typeface="Calibri" charset="0"/>
                <a:sym typeface="Calibri" charset="0"/>
              </a:rPr>
              <a:t>Patricia L. Donat, PhD</a:t>
            </a:r>
          </a:p>
          <a:p>
            <a:pPr marL="0" indent="0" algn="ctr" defTabSz="914400" eaLnBrk="1">
              <a:spcBef>
                <a:spcPts val="700"/>
              </a:spcBef>
              <a:defRPr/>
            </a:pPr>
            <a:r>
              <a:rPr lang="en-US" sz="3200" smtClean="0">
                <a:solidFill>
                  <a:srgbClr val="888888"/>
                </a:solidFill>
                <a:latin typeface="Calibri" charset="0"/>
                <a:ea typeface="+mn-ea"/>
                <a:cs typeface="Calibri" charset="0"/>
                <a:sym typeface="Calibri" charset="0"/>
              </a:rPr>
              <a:t>Provost and </a:t>
            </a:r>
          </a:p>
          <a:p>
            <a:pPr marL="0" indent="0" algn="ctr" defTabSz="914400" eaLnBrk="1">
              <a:spcBef>
                <a:spcPts val="700"/>
              </a:spcBef>
              <a:defRPr/>
            </a:pPr>
            <a:r>
              <a:rPr lang="en-US" sz="3200" smtClean="0">
                <a:solidFill>
                  <a:srgbClr val="888888"/>
                </a:solidFill>
                <a:latin typeface="Calibri" charset="0"/>
                <a:ea typeface="+mn-ea"/>
                <a:cs typeface="Calibri" charset="0"/>
                <a:sym typeface="Calibri" charset="0"/>
              </a:rPr>
              <a:t>Senior VP for Academic Affairs</a:t>
            </a:r>
            <a:endParaRPr lang="en-US" smtClean="0">
              <a:ea typeface="+mn-ea"/>
              <a:sym typeface="Helvetica" charset="0"/>
            </a:endParaRPr>
          </a:p>
        </p:txBody>
      </p:sp>
      <p:sp>
        <p:nvSpPr>
          <p:cNvPr id="5123" name="AutoShape 3"/>
          <p:cNvSpPr>
            <a:spLocks/>
          </p:cNvSpPr>
          <p:nvPr/>
        </p:nvSpPr>
        <p:spPr bwMode="auto">
          <a:xfrm>
            <a:off x="6553200" y="6223000"/>
            <a:ext cx="2133600" cy="26511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 eaLnBrk="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1pPr>
            <a:lvl2pPr marL="742950" indent="-285750" eaLnBrk="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2pPr>
            <a:lvl3pPr marL="1143000" indent="-228600" eaLnBrk="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3pPr>
            <a:lvl4pPr marL="1600200" indent="-228600" eaLnBrk="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4pPr>
            <a:lvl5pPr marL="2057400" indent="-228600" eaLnBrk="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9pPr>
          </a:lstStyle>
          <a:p>
            <a:pPr algn="r" eaLnBrk="1"/>
            <a:fld id="{2A6E802E-F54E-4899-90FF-1CEA232C6532}" type="slidenum">
              <a:rPr lang="en-US" altLang="en-US" sz="1200">
                <a:solidFill>
                  <a:srgbClr val="898989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pPr algn="r" eaLnBrk="1"/>
              <a:t>1</a:t>
            </a:fld>
            <a:endParaRPr lang="en-US" altLang="en-US" sz="180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lIns="0" tIns="0" rIns="0" bIns="0"/>
          <a:lstStyle/>
          <a:p>
            <a:pPr algn="ctr" defTabSz="914400" eaLnBrk="1">
              <a:defRPr/>
            </a:pPr>
            <a:r>
              <a:rPr lang="en-US" sz="4400" dirty="0" smtClean="0">
                <a:latin typeface="Calibri" charset="0"/>
                <a:ea typeface="+mj-ea"/>
                <a:cs typeface="Calibri" charset="0"/>
                <a:sym typeface="Calibri" charset="0"/>
              </a:rPr>
              <a:t>Consolidated Name </a:t>
            </a:r>
            <a:br>
              <a:rPr lang="en-US" sz="4400" dirty="0" smtClean="0">
                <a:latin typeface="Calibri" charset="0"/>
                <a:ea typeface="+mj-ea"/>
                <a:cs typeface="Calibri" charset="0"/>
                <a:sym typeface="Calibri" charset="0"/>
              </a:rPr>
            </a:br>
            <a:r>
              <a:rPr lang="en-US" sz="4400" dirty="0" smtClean="0">
                <a:latin typeface="Calibri" charset="0"/>
                <a:ea typeface="+mj-ea"/>
                <a:cs typeface="Calibri" charset="0"/>
                <a:sym typeface="Calibri" charset="0"/>
              </a:rPr>
              <a:t>and Mission Statement</a:t>
            </a:r>
            <a:endParaRPr lang="en-US" dirty="0" smtClean="0">
              <a:ea typeface="+mj-ea"/>
              <a:sym typeface="Helvetica" charset="0"/>
            </a:endParaRP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598613"/>
            <a:ext cx="8229600" cy="4527550"/>
          </a:xfrm>
        </p:spPr>
        <p:txBody>
          <a:bodyPr lIns="0" tIns="0" rIns="0" bIns="0"/>
          <a:lstStyle/>
          <a:p>
            <a:pPr marL="0" indent="0" defTabSz="914400" eaLnBrk="1">
              <a:lnSpc>
                <a:spcPct val="90000"/>
              </a:lnSpc>
              <a:spcBef>
                <a:spcPts val="1200"/>
              </a:spcBef>
            </a:pPr>
            <a:r>
              <a:rPr lang="en-US" altLang="en-US" sz="2800" smtClean="0">
                <a:latin typeface="Calibri" pitchFamily="34" charset="0"/>
                <a:sym typeface="Calibri" pitchFamily="34" charset="0"/>
              </a:rPr>
              <a:t>The University of North Georgia, a regional multi-campus institution and premier senior military college, provides a culture of academic excellence in a student-focused environment that includes quality education, service, inquiry and creativity. This is accomplished through broad access to comprehensive academic and co-curricular programs that develop students into leaders for a diverse and global society. The University of North Georgia is a University System of Georgia leadership institution and is The Military College of Georgia.</a:t>
            </a:r>
            <a:endParaRPr lang="en-US" altLang="en-US" smtClean="0"/>
          </a:p>
        </p:txBody>
      </p:sp>
      <p:sp>
        <p:nvSpPr>
          <p:cNvPr id="17411" name="AutoShape 3"/>
          <p:cNvSpPr>
            <a:spLocks/>
          </p:cNvSpPr>
          <p:nvPr/>
        </p:nvSpPr>
        <p:spPr bwMode="auto">
          <a:xfrm>
            <a:off x="6553200" y="6223000"/>
            <a:ext cx="2133600" cy="26511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 eaLnBrk="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1pPr>
            <a:lvl2pPr marL="742950" indent="-285750" eaLnBrk="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2pPr>
            <a:lvl3pPr marL="1143000" indent="-228600" eaLnBrk="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3pPr>
            <a:lvl4pPr marL="1600200" indent="-228600" eaLnBrk="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4pPr>
            <a:lvl5pPr marL="2057400" indent="-228600" eaLnBrk="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9pPr>
          </a:lstStyle>
          <a:p>
            <a:pPr algn="r" eaLnBrk="1"/>
            <a:fld id="{5D4021D8-769B-4F11-928E-3F259CBB95F3}" type="slidenum">
              <a:rPr lang="en-US" altLang="en-US" sz="1200">
                <a:solidFill>
                  <a:srgbClr val="898989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pPr algn="r" eaLnBrk="1"/>
              <a:t>10</a:t>
            </a:fld>
            <a:endParaRPr lang="en-US" altLang="en-US" sz="1800"/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defTabSz="914400" eaLnBrk="1">
              <a:defRPr/>
            </a:pPr>
            <a:r>
              <a:rPr lang="en-US" sz="4400" smtClean="0">
                <a:latin typeface="Calibri" charset="0"/>
                <a:ea typeface="+mj-ea"/>
                <a:cs typeface="Calibri" charset="0"/>
                <a:sym typeface="Calibri" charset="0"/>
              </a:rPr>
              <a:t>Institutional </a:t>
            </a:r>
            <a:br>
              <a:rPr lang="en-US" sz="4400" smtClean="0">
                <a:latin typeface="Calibri" charset="0"/>
                <a:ea typeface="+mj-ea"/>
                <a:cs typeface="Calibri" charset="0"/>
                <a:sym typeface="Calibri" charset="0"/>
              </a:rPr>
            </a:br>
            <a:r>
              <a:rPr lang="en-US" sz="4400" smtClean="0">
                <a:latin typeface="Calibri" charset="0"/>
                <a:ea typeface="+mj-ea"/>
                <a:cs typeface="Calibri" charset="0"/>
                <a:sym typeface="Calibri" charset="0"/>
              </a:rPr>
              <a:t>Organization and Governance</a:t>
            </a:r>
            <a:endParaRPr lang="en-US" smtClean="0">
              <a:ea typeface="+mj-ea"/>
              <a:sym typeface="Helvetica" charset="0"/>
            </a:endParaRP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812925"/>
            <a:ext cx="8229600" cy="5257800"/>
          </a:xfrm>
        </p:spPr>
        <p:txBody>
          <a:bodyPr/>
          <a:lstStyle/>
          <a:p>
            <a:pPr defTabSz="914400" eaLnBrk="1">
              <a:spcBef>
                <a:spcPts val="700"/>
              </a:spcBef>
              <a:buFont typeface="Arial" charset="0"/>
              <a:buChar char="•"/>
              <a:defRPr/>
            </a:pPr>
            <a:r>
              <a:rPr lang="en-US" sz="3200" smtClean="0">
                <a:latin typeface="Calibri" charset="0"/>
                <a:ea typeface="+mn-ea"/>
                <a:cs typeface="Calibri" charset="0"/>
                <a:sym typeface="Calibri" charset="0"/>
              </a:rPr>
              <a:t>Establish organizational structures</a:t>
            </a:r>
          </a:p>
          <a:p>
            <a:pPr defTabSz="914400" eaLnBrk="1">
              <a:spcBef>
                <a:spcPts val="700"/>
              </a:spcBef>
              <a:buFont typeface="Arial" charset="0"/>
              <a:buChar char="•"/>
              <a:defRPr/>
            </a:pPr>
            <a:r>
              <a:rPr lang="en-US" sz="3200" smtClean="0">
                <a:latin typeface="Calibri" charset="0"/>
                <a:ea typeface="+mn-ea"/>
                <a:cs typeface="Calibri" charset="0"/>
                <a:sym typeface="Calibri" charset="0"/>
              </a:rPr>
              <a:t>Name senior leadership and complete organizational charts</a:t>
            </a:r>
          </a:p>
          <a:p>
            <a:pPr defTabSz="914400" eaLnBrk="1">
              <a:spcBef>
                <a:spcPts val="700"/>
              </a:spcBef>
              <a:buFont typeface="Arial" charset="0"/>
              <a:buChar char="•"/>
              <a:defRPr/>
            </a:pPr>
            <a:r>
              <a:rPr lang="en-US" sz="3200" smtClean="0">
                <a:latin typeface="Calibri" charset="0"/>
                <a:ea typeface="+mn-ea"/>
                <a:cs typeface="Calibri" charset="0"/>
                <a:sym typeface="Calibri" charset="0"/>
              </a:rPr>
              <a:t>Draft essential governing documents</a:t>
            </a:r>
          </a:p>
          <a:p>
            <a:pPr marL="800100" lvl="1" indent="-342900" defTabSz="914400" eaLnBrk="1">
              <a:spcBef>
                <a:spcPts val="700"/>
              </a:spcBef>
              <a:buFont typeface="Arial" charset="0"/>
              <a:buChar char="•"/>
              <a:defRPr/>
            </a:pPr>
            <a:r>
              <a:rPr lang="en-US" sz="3200" smtClean="0">
                <a:latin typeface="Calibri" charset="0"/>
                <a:ea typeface="ＭＳ Ｐゴシック" charset="0"/>
                <a:cs typeface="Calibri" charset="0"/>
                <a:sym typeface="Calibri" charset="0"/>
              </a:rPr>
              <a:t>University statutes</a:t>
            </a:r>
          </a:p>
          <a:p>
            <a:pPr marL="800100" lvl="1" indent="-342900" defTabSz="914400" eaLnBrk="1">
              <a:spcBef>
                <a:spcPts val="700"/>
              </a:spcBef>
              <a:buFont typeface="Arial" charset="0"/>
              <a:buChar char="•"/>
              <a:defRPr/>
            </a:pPr>
            <a:r>
              <a:rPr lang="en-US" sz="3200" smtClean="0">
                <a:latin typeface="Calibri" charset="0"/>
                <a:ea typeface="ＭＳ Ｐゴシック" charset="0"/>
                <a:cs typeface="Calibri" charset="0"/>
                <a:sym typeface="Calibri" charset="0"/>
              </a:rPr>
              <a:t>Statutory committees</a:t>
            </a:r>
            <a:endParaRPr lang="en-US" smtClean="0">
              <a:sym typeface="Helvetica" charset="0"/>
            </a:endParaRPr>
          </a:p>
        </p:txBody>
      </p:sp>
      <p:sp>
        <p:nvSpPr>
          <p:cNvPr id="21507" name="AutoShape 3"/>
          <p:cNvSpPr>
            <a:spLocks/>
          </p:cNvSpPr>
          <p:nvPr/>
        </p:nvSpPr>
        <p:spPr bwMode="auto">
          <a:xfrm>
            <a:off x="6553200" y="6405563"/>
            <a:ext cx="2133600" cy="26511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45719" tIns="45719" rIns="45719" bIns="45719" anchor="ctr"/>
          <a:lstStyle>
            <a:lvl1pPr eaLnBrk="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1pPr>
            <a:lvl2pPr marL="742950" indent="-285750" eaLnBrk="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2pPr>
            <a:lvl3pPr marL="1143000" indent="-228600" eaLnBrk="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3pPr>
            <a:lvl4pPr marL="1600200" indent="-228600" eaLnBrk="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4pPr>
            <a:lvl5pPr marL="2057400" indent="-228600" eaLnBrk="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9pPr>
          </a:lstStyle>
          <a:p>
            <a:pPr algn="r" eaLnBrk="1"/>
            <a:fld id="{36BE163A-E1D8-4A02-B80B-CA932A4C15FD}" type="slidenum">
              <a:rPr lang="en-US" altLang="en-US" sz="1200">
                <a:solidFill>
                  <a:srgbClr val="898989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pPr algn="r" eaLnBrk="1"/>
              <a:t>11</a:t>
            </a:fld>
            <a:endParaRPr lang="en-US" altLang="en-US" sz="1800"/>
          </a:p>
        </p:txBody>
      </p: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lIns="0" tIns="0" rIns="0" bIns="0"/>
          <a:lstStyle/>
          <a:p>
            <a:pPr algn="ctr" defTabSz="831850" eaLnBrk="1">
              <a:defRPr/>
            </a:pPr>
            <a:r>
              <a:rPr lang="en-US" sz="3500" dirty="0" smtClean="0">
                <a:latin typeface="Calibri" charset="0"/>
                <a:ea typeface="+mj-ea"/>
                <a:cs typeface="Calibri" charset="0"/>
                <a:sym typeface="Calibri" charset="0"/>
              </a:rPr>
              <a:t>Structures for Collaborative Decision-Making</a:t>
            </a:r>
            <a:endParaRPr lang="en-US" dirty="0" smtClean="0">
              <a:ea typeface="+mj-ea"/>
              <a:sym typeface="Helvetica" charset="0"/>
            </a:endParaRP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598613"/>
            <a:ext cx="8229600" cy="4527550"/>
          </a:xfrm>
        </p:spPr>
        <p:txBody>
          <a:bodyPr lIns="0" tIns="0" rIns="0" bIns="0"/>
          <a:lstStyle/>
          <a:p>
            <a:pPr marL="895350" lvl="1" indent="-457200" defTabSz="876300" eaLnBrk="1">
              <a:lnSpc>
                <a:spcPct val="81000"/>
              </a:lnSpc>
              <a:spcBef>
                <a:spcPts val="500"/>
              </a:spcBef>
              <a:buFont typeface="Arial"/>
              <a:buChar char="•"/>
              <a:defRPr/>
            </a:pPr>
            <a:r>
              <a:rPr lang="en-US" sz="2800" dirty="0" smtClean="0">
                <a:latin typeface="Calibri" charset="0"/>
                <a:ea typeface="ＭＳ Ｐゴシック" charset="0"/>
                <a:cs typeface="Calibri" charset="0"/>
                <a:sym typeface="Calibri" charset="0"/>
              </a:rPr>
              <a:t>Consolidation Implementation Committee</a:t>
            </a:r>
          </a:p>
          <a:p>
            <a:pPr marL="895350" lvl="1" indent="-457200" defTabSz="876300" eaLnBrk="1">
              <a:lnSpc>
                <a:spcPct val="81000"/>
              </a:lnSpc>
              <a:spcBef>
                <a:spcPts val="500"/>
              </a:spcBef>
              <a:buFont typeface="Arial"/>
              <a:buChar char="•"/>
              <a:defRPr/>
            </a:pPr>
            <a:r>
              <a:rPr lang="en-US" sz="2800" dirty="0" smtClean="0">
                <a:latin typeface="Calibri" charset="0"/>
                <a:ea typeface="ＭＳ Ｐゴシック" charset="0"/>
                <a:cs typeface="Calibri" charset="0"/>
                <a:sym typeface="Calibri" charset="0"/>
              </a:rPr>
              <a:t>Executive Planning Team</a:t>
            </a:r>
          </a:p>
          <a:p>
            <a:pPr marL="895350" lvl="1" indent="-457200" defTabSz="876300" eaLnBrk="1">
              <a:lnSpc>
                <a:spcPct val="81000"/>
              </a:lnSpc>
              <a:spcBef>
                <a:spcPts val="500"/>
              </a:spcBef>
              <a:buFont typeface="Arial"/>
              <a:buChar char="•"/>
              <a:defRPr/>
            </a:pPr>
            <a:r>
              <a:rPr lang="en-US" sz="2800" dirty="0" smtClean="0">
                <a:latin typeface="Calibri" charset="0"/>
                <a:ea typeface="ＭＳ Ｐゴシック" charset="0"/>
                <a:cs typeface="Calibri" charset="0"/>
                <a:sym typeface="Calibri" charset="0"/>
              </a:rPr>
              <a:t>Coordinating Groups</a:t>
            </a:r>
          </a:p>
          <a:p>
            <a:pPr marL="895350" lvl="1" indent="-457200" defTabSz="876300" eaLnBrk="1">
              <a:lnSpc>
                <a:spcPct val="81000"/>
              </a:lnSpc>
              <a:spcBef>
                <a:spcPts val="500"/>
              </a:spcBef>
              <a:buFont typeface="Arial"/>
              <a:buChar char="•"/>
              <a:defRPr/>
            </a:pPr>
            <a:r>
              <a:rPr lang="en-US" sz="2800" dirty="0" smtClean="0">
                <a:latin typeface="Calibri" charset="0"/>
                <a:ea typeface="ＭＳ Ｐゴシック" charset="0"/>
                <a:cs typeface="Calibri" charset="0"/>
                <a:sym typeface="Calibri" charset="0"/>
              </a:rPr>
              <a:t>Workgroups</a:t>
            </a:r>
          </a:p>
          <a:p>
            <a:pPr marL="1133475" lvl="2" indent="-257175" defTabSz="876300" eaLnBrk="1">
              <a:lnSpc>
                <a:spcPct val="81000"/>
              </a:lnSpc>
              <a:spcBef>
                <a:spcPts val="500"/>
              </a:spcBef>
              <a:buFont typeface="Arial" charset="0"/>
              <a:buChar char="•"/>
              <a:defRPr/>
            </a:pPr>
            <a:r>
              <a:rPr lang="en-US" sz="2600" dirty="0" smtClean="0">
                <a:latin typeface="Calibri" charset="0"/>
                <a:ea typeface="ＭＳ Ｐゴシック" charset="0"/>
                <a:cs typeface="Calibri" charset="0"/>
                <a:sym typeface="Calibri" charset="0"/>
              </a:rPr>
              <a:t>Faculty workload and compensation</a:t>
            </a:r>
            <a:endParaRPr lang="en-US" sz="2300" dirty="0" smtClean="0">
              <a:latin typeface="Calibri" charset="0"/>
              <a:ea typeface="ＭＳ Ｐゴシック" charset="0"/>
              <a:cs typeface="Calibri" charset="0"/>
              <a:sym typeface="Calibri" charset="0"/>
            </a:endParaRPr>
          </a:p>
          <a:p>
            <a:pPr marL="1133475" lvl="2" indent="-257175" defTabSz="876300" eaLnBrk="1">
              <a:lnSpc>
                <a:spcPct val="81000"/>
              </a:lnSpc>
              <a:spcBef>
                <a:spcPts val="500"/>
              </a:spcBef>
              <a:buFont typeface="Arial" charset="0"/>
              <a:buChar char="•"/>
              <a:defRPr/>
            </a:pPr>
            <a:r>
              <a:rPr lang="en-US" sz="2600" dirty="0" smtClean="0">
                <a:latin typeface="Calibri" charset="0"/>
                <a:ea typeface="ＭＳ Ｐゴシック" charset="0"/>
                <a:cs typeface="Calibri" charset="0"/>
                <a:sym typeface="Calibri" charset="0"/>
              </a:rPr>
              <a:t>Academic policies:  Students</a:t>
            </a:r>
            <a:endParaRPr lang="en-US" sz="2300" dirty="0" smtClean="0">
              <a:latin typeface="Calibri" charset="0"/>
              <a:ea typeface="ＭＳ Ｐゴシック" charset="0"/>
              <a:cs typeface="Calibri" charset="0"/>
              <a:sym typeface="Calibri" charset="0"/>
            </a:endParaRPr>
          </a:p>
          <a:p>
            <a:pPr marL="1133475" lvl="2" indent="-257175" defTabSz="876300" eaLnBrk="1">
              <a:lnSpc>
                <a:spcPct val="81000"/>
              </a:lnSpc>
              <a:spcBef>
                <a:spcPts val="500"/>
              </a:spcBef>
              <a:buFont typeface="Arial" charset="0"/>
              <a:buChar char="•"/>
              <a:defRPr/>
            </a:pPr>
            <a:r>
              <a:rPr lang="en-US" sz="2600" dirty="0" smtClean="0">
                <a:latin typeface="Calibri" charset="0"/>
                <a:ea typeface="ＭＳ Ｐゴシック" charset="0"/>
                <a:cs typeface="Calibri" charset="0"/>
                <a:sym typeface="Calibri" charset="0"/>
              </a:rPr>
              <a:t>Student code of conduct</a:t>
            </a:r>
            <a:endParaRPr lang="en-US" sz="2300" dirty="0" smtClean="0">
              <a:latin typeface="Calibri" charset="0"/>
              <a:ea typeface="ＭＳ Ｐゴシック" charset="0"/>
              <a:cs typeface="Calibri" charset="0"/>
              <a:sym typeface="Calibri" charset="0"/>
            </a:endParaRPr>
          </a:p>
          <a:p>
            <a:pPr marL="1133475" lvl="2" indent="-257175" defTabSz="876300" eaLnBrk="1">
              <a:lnSpc>
                <a:spcPct val="81000"/>
              </a:lnSpc>
              <a:spcBef>
                <a:spcPts val="500"/>
              </a:spcBef>
              <a:buFont typeface="Arial" charset="0"/>
              <a:buChar char="•"/>
              <a:defRPr/>
            </a:pPr>
            <a:r>
              <a:rPr lang="en-US" sz="2600" dirty="0" smtClean="0">
                <a:latin typeface="Calibri" charset="0"/>
                <a:ea typeface="ＭＳ Ｐゴシック" charset="0"/>
                <a:cs typeface="Calibri" charset="0"/>
                <a:sym typeface="Calibri" charset="0"/>
              </a:rPr>
              <a:t>Institutional tuition and fees</a:t>
            </a:r>
            <a:endParaRPr lang="en-US" sz="2300" dirty="0" smtClean="0">
              <a:latin typeface="Calibri" charset="0"/>
              <a:ea typeface="ＭＳ Ｐゴシック" charset="0"/>
              <a:cs typeface="Calibri" charset="0"/>
              <a:sym typeface="Calibri" charset="0"/>
            </a:endParaRPr>
          </a:p>
          <a:p>
            <a:pPr marL="1133475" lvl="2" indent="-257175" defTabSz="876300" eaLnBrk="1">
              <a:lnSpc>
                <a:spcPct val="81000"/>
              </a:lnSpc>
              <a:spcBef>
                <a:spcPts val="500"/>
              </a:spcBef>
              <a:buFont typeface="Arial" charset="0"/>
              <a:buChar char="•"/>
              <a:defRPr/>
            </a:pPr>
            <a:r>
              <a:rPr lang="en-US" sz="2600" dirty="0" smtClean="0">
                <a:latin typeface="Calibri" charset="0"/>
                <a:ea typeface="ＭＳ Ｐゴシック" charset="0"/>
                <a:cs typeface="Calibri" charset="0"/>
                <a:sym typeface="Calibri" charset="0"/>
              </a:rPr>
              <a:t>Awards, rituals, and ceremonies</a:t>
            </a:r>
            <a:endParaRPr lang="en-US" sz="2300" dirty="0" smtClean="0">
              <a:latin typeface="Calibri" charset="0"/>
              <a:ea typeface="ＭＳ Ｐゴシック" charset="0"/>
              <a:cs typeface="Calibri" charset="0"/>
              <a:sym typeface="Calibri" charset="0"/>
            </a:endParaRPr>
          </a:p>
          <a:p>
            <a:pPr marL="1316038" lvl="3" indent="0" defTabSz="876300" eaLnBrk="1">
              <a:lnSpc>
                <a:spcPct val="81000"/>
              </a:lnSpc>
              <a:spcBef>
                <a:spcPts val="500"/>
              </a:spcBef>
              <a:buFont typeface="Arial" charset="0"/>
              <a:buNone/>
              <a:defRPr/>
            </a:pPr>
            <a:r>
              <a:rPr lang="en-US" sz="1100" dirty="0" smtClean="0">
                <a:latin typeface="Calibri" charset="0"/>
                <a:ea typeface="ＭＳ Ｐゴシック" charset="0"/>
                <a:cs typeface="Calibri" charset="0"/>
                <a:sym typeface="Calibri" charset="0"/>
              </a:rPr>
              <a:t>	</a:t>
            </a:r>
            <a:endParaRPr lang="en-US" dirty="0" smtClean="0">
              <a:sym typeface="Helvetica" charset="0"/>
            </a:endParaRPr>
          </a:p>
        </p:txBody>
      </p:sp>
      <p:sp>
        <p:nvSpPr>
          <p:cNvPr id="19459" name="AutoShape 3"/>
          <p:cNvSpPr>
            <a:spLocks/>
          </p:cNvSpPr>
          <p:nvPr/>
        </p:nvSpPr>
        <p:spPr bwMode="auto">
          <a:xfrm>
            <a:off x="6553200" y="6223000"/>
            <a:ext cx="2133600" cy="26511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 eaLnBrk="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1pPr>
            <a:lvl2pPr marL="742950" indent="-285750" eaLnBrk="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2pPr>
            <a:lvl3pPr marL="1143000" indent="-228600" eaLnBrk="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3pPr>
            <a:lvl4pPr marL="1600200" indent="-228600" eaLnBrk="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4pPr>
            <a:lvl5pPr marL="2057400" indent="-228600" eaLnBrk="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9pPr>
          </a:lstStyle>
          <a:p>
            <a:pPr algn="r" eaLnBrk="1"/>
            <a:fld id="{390CA9D5-5E03-4F60-8246-B1CCCE0FEEAD}" type="slidenum">
              <a:rPr lang="en-US" altLang="en-US" sz="1200">
                <a:solidFill>
                  <a:srgbClr val="898989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pPr algn="r" eaLnBrk="1"/>
              <a:t>12</a:t>
            </a:fld>
            <a:endParaRPr lang="en-US" altLang="en-US" sz="1800"/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defTabSz="914400" eaLnBrk="1">
              <a:defRPr/>
            </a:pPr>
            <a:r>
              <a:rPr lang="en-US" sz="3900" dirty="0" smtClean="0">
                <a:latin typeface="Calibri" charset="0"/>
                <a:ea typeface="+mj-ea"/>
                <a:cs typeface="Calibri" charset="0"/>
                <a:sym typeface="Calibri" charset="0"/>
              </a:rPr>
              <a:t>Communication and Leader Visibility</a:t>
            </a:r>
            <a:endParaRPr lang="en-US" dirty="0" smtClean="0">
              <a:ea typeface="+mj-ea"/>
              <a:sym typeface="Helvetica" charset="0"/>
            </a:endParaRPr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5259388"/>
          </a:xfrm>
        </p:spPr>
        <p:txBody>
          <a:bodyPr/>
          <a:lstStyle/>
          <a:p>
            <a:pPr marL="266700" indent="-228600" defTabSz="914400" eaLnBrk="1">
              <a:spcBef>
                <a:spcPts val="700"/>
              </a:spcBef>
              <a:buFont typeface="Arial" charset="0"/>
              <a:buChar char="•"/>
              <a:defRPr/>
            </a:pPr>
            <a:r>
              <a:rPr lang="en-US" sz="2800" dirty="0">
                <a:latin typeface="Calibri" charset="0"/>
                <a:ea typeface="+mn-ea"/>
                <a:cs typeface="Calibri" charset="0"/>
                <a:sym typeface="Calibri" charset="0"/>
              </a:rPr>
              <a:t>Disseminate information as soon as decisions are available. </a:t>
            </a:r>
            <a:endParaRPr lang="en-US" sz="2800" dirty="0" smtClean="0">
              <a:latin typeface="Calibri" charset="0"/>
              <a:ea typeface="+mn-ea"/>
              <a:cs typeface="Calibri" charset="0"/>
              <a:sym typeface="Calibri" charset="0"/>
            </a:endParaRPr>
          </a:p>
          <a:p>
            <a:pPr marL="609600" lvl="3" indent="-228600" defTabSz="914400" eaLnBrk="1">
              <a:lnSpc>
                <a:spcPct val="80000"/>
              </a:lnSpc>
              <a:spcBef>
                <a:spcPts val="700"/>
              </a:spcBef>
              <a:buFont typeface="Arial" charset="0"/>
              <a:buChar char="•"/>
              <a:defRPr/>
            </a:pPr>
            <a:r>
              <a:rPr lang="en-US" sz="2800" dirty="0" smtClean="0">
                <a:latin typeface="Calibri" charset="0"/>
                <a:cs typeface="Calibri" charset="0"/>
                <a:sym typeface="Calibri" charset="0"/>
              </a:rPr>
              <a:t>In </a:t>
            </a:r>
            <a:r>
              <a:rPr lang="en-US" sz="2800" dirty="0">
                <a:latin typeface="Calibri" charset="0"/>
                <a:cs typeface="Calibri" charset="0"/>
                <a:sym typeface="Calibri" charset="0"/>
              </a:rPr>
              <a:t>the absence of information, people </a:t>
            </a:r>
            <a:r>
              <a:rPr lang="en-US" sz="2800" dirty="0" smtClean="0">
                <a:latin typeface="Calibri" charset="0"/>
                <a:cs typeface="Calibri" charset="0"/>
                <a:sym typeface="Calibri" charset="0"/>
              </a:rPr>
              <a:t>make </a:t>
            </a:r>
            <a:r>
              <a:rPr lang="en-US" sz="2800" dirty="0">
                <a:latin typeface="Calibri" charset="0"/>
                <a:cs typeface="Calibri" charset="0"/>
                <a:sym typeface="Calibri" charset="0"/>
              </a:rPr>
              <a:t>it up. </a:t>
            </a:r>
          </a:p>
          <a:p>
            <a:pPr marL="609600" lvl="3" indent="-228600" defTabSz="914400" eaLnBrk="1">
              <a:lnSpc>
                <a:spcPct val="80000"/>
              </a:lnSpc>
              <a:spcBef>
                <a:spcPts val="700"/>
              </a:spcBef>
              <a:buFont typeface="Arial" charset="0"/>
              <a:buChar char="•"/>
              <a:defRPr/>
            </a:pPr>
            <a:r>
              <a:rPr lang="en-US" sz="2800" dirty="0" smtClean="0">
                <a:latin typeface="Calibri" charset="0"/>
                <a:cs typeface="Calibri" charset="0"/>
                <a:sym typeface="Calibri" charset="0"/>
              </a:rPr>
              <a:t>People </a:t>
            </a:r>
            <a:r>
              <a:rPr lang="en-US" sz="2800" dirty="0">
                <a:latin typeface="Calibri" charset="0"/>
                <a:cs typeface="Calibri" charset="0"/>
                <a:sym typeface="Calibri" charset="0"/>
              </a:rPr>
              <a:t>have a low tolerance for uncertainty. </a:t>
            </a:r>
          </a:p>
          <a:p>
            <a:pPr marL="266700" indent="-228600" defTabSz="914400" eaLnBrk="1">
              <a:spcBef>
                <a:spcPts val="700"/>
              </a:spcBef>
              <a:buFont typeface="Arial" charset="0"/>
              <a:buChar char="•"/>
              <a:defRPr/>
            </a:pPr>
            <a:r>
              <a:rPr lang="en-US" sz="2800" dirty="0" smtClean="0">
                <a:latin typeface="Calibri" charset="0"/>
                <a:ea typeface="+mn-ea"/>
                <a:cs typeface="Calibri" charset="0"/>
                <a:sym typeface="Calibri" charset="0"/>
              </a:rPr>
              <a:t>Celebrate </a:t>
            </a:r>
            <a:r>
              <a:rPr lang="en-US" sz="2800" dirty="0">
                <a:latin typeface="Calibri" charset="0"/>
                <a:ea typeface="+mn-ea"/>
                <a:cs typeface="Calibri" charset="0"/>
                <a:sym typeface="Calibri" charset="0"/>
              </a:rPr>
              <a:t>good news.  </a:t>
            </a:r>
            <a:endParaRPr lang="en-US" sz="2800" dirty="0">
              <a:ea typeface="+mn-ea"/>
              <a:sym typeface="Helvetica" charset="0"/>
            </a:endParaRPr>
          </a:p>
          <a:p>
            <a:pPr marL="300038" indent="-300038" defTabSz="914400" eaLnBrk="1">
              <a:lnSpc>
                <a:spcPct val="90000"/>
              </a:lnSpc>
              <a:spcBef>
                <a:spcPts val="600"/>
              </a:spcBef>
              <a:buFont typeface="Arial" charset="0"/>
              <a:buChar char="•"/>
              <a:defRPr/>
            </a:pPr>
            <a:r>
              <a:rPr lang="en-US" sz="2800" dirty="0" smtClean="0">
                <a:latin typeface="Calibri" charset="0"/>
                <a:ea typeface="+mn-ea"/>
                <a:cs typeface="Calibri" charset="0"/>
                <a:sym typeface="Calibri" charset="0"/>
              </a:rPr>
              <a:t>Use multiple modes of communication.</a:t>
            </a:r>
          </a:p>
          <a:p>
            <a:pPr marL="914400" lvl="1" indent="-457200" defTabSz="914400" eaLnBrk="1">
              <a:lnSpc>
                <a:spcPct val="70000"/>
              </a:lnSpc>
              <a:spcBef>
                <a:spcPts val="600"/>
              </a:spcBef>
              <a:buFont typeface="Arial"/>
              <a:buChar char="•"/>
              <a:defRPr/>
            </a:pPr>
            <a:r>
              <a:rPr lang="en-US" sz="2800" dirty="0" smtClean="0">
                <a:latin typeface="Calibri" charset="0"/>
                <a:ea typeface="ＭＳ Ｐゴシック" charset="0"/>
                <a:cs typeface="Calibri" charset="0"/>
                <a:sym typeface="Calibri" charset="0"/>
              </a:rPr>
              <a:t>Website</a:t>
            </a:r>
          </a:p>
          <a:p>
            <a:pPr marL="914400" lvl="1" indent="-457200" defTabSz="914400" eaLnBrk="1">
              <a:lnSpc>
                <a:spcPct val="70000"/>
              </a:lnSpc>
              <a:spcBef>
                <a:spcPts val="600"/>
              </a:spcBef>
              <a:buFont typeface="Arial"/>
              <a:buChar char="•"/>
              <a:defRPr/>
            </a:pPr>
            <a:r>
              <a:rPr lang="en-US" sz="2800" dirty="0" smtClean="0">
                <a:latin typeface="Calibri" charset="0"/>
                <a:ea typeface="ＭＳ Ｐゴシック" charset="0"/>
                <a:cs typeface="Calibri" charset="0"/>
                <a:sym typeface="Calibri" charset="0"/>
              </a:rPr>
              <a:t>Presidential consolidation updates</a:t>
            </a:r>
          </a:p>
          <a:p>
            <a:pPr marL="914400" lvl="1" indent="-457200" defTabSz="914400" eaLnBrk="1">
              <a:lnSpc>
                <a:spcPct val="70000"/>
              </a:lnSpc>
              <a:spcBef>
                <a:spcPts val="600"/>
              </a:spcBef>
              <a:buFont typeface="Arial"/>
              <a:buChar char="•"/>
              <a:defRPr/>
            </a:pPr>
            <a:r>
              <a:rPr lang="en-US" sz="2800" dirty="0" smtClean="0">
                <a:latin typeface="Calibri" charset="0"/>
                <a:ea typeface="ＭＳ Ｐゴシック" charset="0"/>
                <a:cs typeface="Calibri" charset="0"/>
                <a:sym typeface="Calibri" charset="0"/>
              </a:rPr>
              <a:t>Email</a:t>
            </a:r>
          </a:p>
          <a:p>
            <a:pPr marL="1371600" lvl="2" indent="-457200" defTabSz="914400" eaLnBrk="1">
              <a:lnSpc>
                <a:spcPct val="70000"/>
              </a:lnSpc>
              <a:spcBef>
                <a:spcPts val="600"/>
              </a:spcBef>
              <a:buFont typeface="Arial"/>
              <a:buChar char="•"/>
              <a:defRPr/>
            </a:pPr>
            <a:r>
              <a:rPr lang="en-US" sz="2800" dirty="0" smtClean="0">
                <a:latin typeface="Calibri" charset="0"/>
                <a:ea typeface="ＭＳ Ｐゴシック" charset="0"/>
                <a:cs typeface="Calibri" charset="0"/>
                <a:sym typeface="Calibri" charset="0"/>
              </a:rPr>
              <a:t>Co-authored communications</a:t>
            </a:r>
          </a:p>
          <a:p>
            <a:pPr marL="914400" lvl="1" indent="-457200" defTabSz="914400" eaLnBrk="1">
              <a:lnSpc>
                <a:spcPct val="70000"/>
              </a:lnSpc>
              <a:spcBef>
                <a:spcPts val="600"/>
              </a:spcBef>
              <a:buFont typeface="Arial"/>
              <a:buChar char="•"/>
              <a:defRPr/>
            </a:pPr>
            <a:r>
              <a:rPr lang="en-US" sz="2800" dirty="0" smtClean="0">
                <a:latin typeface="Calibri" charset="0"/>
                <a:ea typeface="ＭＳ Ｐゴシック" charset="0"/>
                <a:cs typeface="Calibri" charset="0"/>
                <a:sym typeface="Calibri" charset="0"/>
              </a:rPr>
              <a:t>Video teleconference</a:t>
            </a:r>
          </a:p>
          <a:p>
            <a:pPr marL="914400" lvl="1" indent="-457200" defTabSz="914400" eaLnBrk="1">
              <a:lnSpc>
                <a:spcPct val="70000"/>
              </a:lnSpc>
              <a:spcBef>
                <a:spcPts val="600"/>
              </a:spcBef>
              <a:buFont typeface="Arial"/>
              <a:buChar char="•"/>
              <a:defRPr/>
            </a:pPr>
            <a:r>
              <a:rPr lang="en-US" sz="2800" dirty="0" smtClean="0">
                <a:latin typeface="Calibri" charset="0"/>
                <a:ea typeface="ＭＳ Ｐゴシック" charset="0"/>
                <a:cs typeface="Calibri" charset="0"/>
                <a:sym typeface="Calibri" charset="0"/>
              </a:rPr>
              <a:t>Group and individual meetings</a:t>
            </a:r>
            <a:endParaRPr lang="en-US" dirty="0">
              <a:sym typeface="Helvetica" charset="0"/>
            </a:endParaRPr>
          </a:p>
        </p:txBody>
      </p:sp>
      <p:sp>
        <p:nvSpPr>
          <p:cNvPr id="22531" name="AutoShape 3"/>
          <p:cNvSpPr>
            <a:spLocks/>
          </p:cNvSpPr>
          <p:nvPr/>
        </p:nvSpPr>
        <p:spPr bwMode="auto">
          <a:xfrm>
            <a:off x="6553200" y="6405563"/>
            <a:ext cx="2133600" cy="26511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45719" tIns="45719" rIns="45719" bIns="45719" anchor="ctr"/>
          <a:lstStyle>
            <a:lvl1pPr eaLnBrk="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1pPr>
            <a:lvl2pPr marL="742950" indent="-285750" eaLnBrk="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2pPr>
            <a:lvl3pPr marL="1143000" indent="-228600" eaLnBrk="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3pPr>
            <a:lvl4pPr marL="1600200" indent="-228600" eaLnBrk="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4pPr>
            <a:lvl5pPr marL="2057400" indent="-228600" eaLnBrk="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9pPr>
          </a:lstStyle>
          <a:p>
            <a:pPr algn="r" eaLnBrk="1"/>
            <a:fld id="{FC6401C9-9061-4E2E-BCE4-B835685D4742}" type="slidenum">
              <a:rPr lang="en-US" altLang="en-US" sz="1200">
                <a:solidFill>
                  <a:srgbClr val="898989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pPr algn="r" eaLnBrk="1"/>
              <a:t>13</a:t>
            </a:fld>
            <a:endParaRPr lang="en-US" altLang="en-US" sz="1800"/>
          </a:p>
        </p:txBody>
      </p:sp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sz="4000" dirty="0" smtClean="0">
                <a:ea typeface="+mj-ea"/>
                <a:sym typeface="Helvetica" charset="0"/>
              </a:rPr>
              <a:t>Important Concepts to Remember</a:t>
            </a:r>
            <a:endParaRPr lang="en-US" sz="4000" dirty="0">
              <a:ea typeface="+mj-ea"/>
              <a:sym typeface="Helvetica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lnSpc>
                <a:spcPct val="120000"/>
              </a:lnSpc>
              <a:buFont typeface="Arial"/>
              <a:buChar char="•"/>
              <a:defRPr/>
            </a:pPr>
            <a:r>
              <a:rPr lang="en-US" sz="2800" dirty="0" smtClean="0">
                <a:ea typeface="+mn-ea"/>
                <a:sym typeface="Helvetica" charset="0"/>
              </a:rPr>
              <a:t>Consolidation is a process not an event.</a:t>
            </a:r>
          </a:p>
          <a:p>
            <a:pPr marL="457200" indent="-457200">
              <a:lnSpc>
                <a:spcPct val="120000"/>
              </a:lnSpc>
              <a:buFont typeface="Arial"/>
              <a:buChar char="•"/>
              <a:defRPr/>
            </a:pPr>
            <a:r>
              <a:rPr lang="en-US" sz="2800" dirty="0" smtClean="0">
                <a:ea typeface="+mn-ea"/>
                <a:sym typeface="Helvetica" charset="0"/>
              </a:rPr>
              <a:t>Change is difficult for everyone.</a:t>
            </a:r>
          </a:p>
          <a:p>
            <a:pPr marL="457200" indent="-457200">
              <a:lnSpc>
                <a:spcPct val="120000"/>
              </a:lnSpc>
              <a:buFont typeface="Arial"/>
              <a:buChar char="•"/>
              <a:defRPr/>
            </a:pPr>
            <a:r>
              <a:rPr lang="en-US" sz="2800" dirty="0" smtClean="0">
                <a:ea typeface="+mn-ea"/>
                <a:sym typeface="Helvetica" charset="0"/>
              </a:rPr>
              <a:t>Trust is built slowly and even once earned will be tested for confirmation.</a:t>
            </a:r>
          </a:p>
          <a:p>
            <a:pPr marL="457200" indent="-457200">
              <a:lnSpc>
                <a:spcPct val="120000"/>
              </a:lnSpc>
              <a:buFont typeface="Arial"/>
              <a:buChar char="•"/>
              <a:defRPr/>
            </a:pPr>
            <a:r>
              <a:rPr lang="en-US" sz="2800" dirty="0" smtClean="0">
                <a:ea typeface="+mn-ea"/>
                <a:sym typeface="Helvetica" charset="0"/>
              </a:rPr>
              <a:t>Institutional identity and group membership are foundational to personal identity.</a:t>
            </a:r>
            <a:endParaRPr lang="en-US" sz="2800" dirty="0">
              <a:ea typeface="+mn-ea"/>
              <a:sym typeface="Helvetica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323975"/>
          </a:xfrm>
        </p:spPr>
        <p:txBody>
          <a:bodyPr lIns="0" tIns="0" rIns="0" bIns="0"/>
          <a:lstStyle/>
          <a:p>
            <a:pPr algn="ctr" defTabSz="885825" eaLnBrk="1">
              <a:defRPr/>
            </a:pPr>
            <a:r>
              <a:rPr lang="en-US" sz="4100" dirty="0" smtClean="0">
                <a:latin typeface="Calibri" charset="0"/>
                <a:ea typeface="+mj-ea"/>
                <a:cs typeface="Calibri" charset="0"/>
                <a:sym typeface="Calibri" charset="0"/>
              </a:rPr>
              <a:t>Monitor Assumptions</a:t>
            </a:r>
            <a:endParaRPr lang="en-US" dirty="0" smtClean="0">
              <a:ea typeface="+mj-ea"/>
              <a:sym typeface="Helvetica" charset="0"/>
            </a:endParaRP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3400" y="1524000"/>
            <a:ext cx="8229600" cy="4043363"/>
          </a:xfrm>
        </p:spPr>
        <p:txBody>
          <a:bodyPr lIns="0" tIns="0" rIns="0" bIns="0"/>
          <a:lstStyle/>
          <a:p>
            <a:pPr marL="339725" indent="-339725" defTabSz="914400" eaLnBrk="1">
              <a:lnSpc>
                <a:spcPct val="90000"/>
              </a:lnSpc>
              <a:spcBef>
                <a:spcPts val="600"/>
              </a:spcBef>
              <a:buFontTx/>
              <a:buChar char="•"/>
              <a:defRPr/>
            </a:pPr>
            <a:r>
              <a:rPr lang="en-US" sz="3400" dirty="0" smtClean="0">
                <a:latin typeface="Calibri" charset="0"/>
                <a:ea typeface="+mn-ea"/>
                <a:cs typeface="Calibri" charset="0"/>
                <a:sym typeface="Calibri" charset="0"/>
              </a:rPr>
              <a:t>Avoid assumptions that </a:t>
            </a:r>
          </a:p>
          <a:p>
            <a:pPr marL="720725" lvl="1" indent="-339725" defTabSz="914400" eaLnBrk="1">
              <a:spcBef>
                <a:spcPts val="700"/>
              </a:spcBef>
              <a:buFontTx/>
              <a:buChar char="•"/>
              <a:defRPr/>
            </a:pPr>
            <a:r>
              <a:rPr lang="en-US" sz="3400" dirty="0" smtClean="0">
                <a:latin typeface="Calibri" charset="0"/>
                <a:ea typeface="ＭＳ Ｐゴシック" charset="0"/>
                <a:cs typeface="Calibri" charset="0"/>
                <a:sym typeface="Calibri" charset="0"/>
              </a:rPr>
              <a:t>Meanings of words are shared.</a:t>
            </a:r>
          </a:p>
          <a:p>
            <a:pPr marL="949325" lvl="2" indent="-339725" defTabSz="914400" eaLnBrk="1">
              <a:spcBef>
                <a:spcPts val="700"/>
              </a:spcBef>
              <a:buFontTx/>
              <a:buChar char="•"/>
              <a:defRPr/>
            </a:pPr>
            <a:r>
              <a:rPr lang="en-US" sz="3400" dirty="0" smtClean="0">
                <a:latin typeface="Calibri" charset="0"/>
                <a:ea typeface="ＭＳ Ｐゴシック" charset="0"/>
                <a:cs typeface="Calibri" charset="0"/>
                <a:sym typeface="Calibri" charset="0"/>
              </a:rPr>
              <a:t>Operational definitions and data coding are shared.</a:t>
            </a:r>
          </a:p>
          <a:p>
            <a:pPr marL="720725" lvl="1" indent="-339725" defTabSz="914400" eaLnBrk="1">
              <a:lnSpc>
                <a:spcPct val="90000"/>
              </a:lnSpc>
              <a:spcBef>
                <a:spcPts val="600"/>
              </a:spcBef>
              <a:buFontTx/>
              <a:buChar char="•"/>
              <a:defRPr/>
            </a:pPr>
            <a:r>
              <a:rPr lang="en-US" sz="3400" dirty="0" smtClean="0">
                <a:latin typeface="Calibri" charset="0"/>
                <a:ea typeface="ＭＳ Ｐゴシック" charset="0"/>
                <a:cs typeface="Calibri" charset="0"/>
                <a:sym typeface="Calibri" charset="0"/>
              </a:rPr>
              <a:t>Procedures and policies are similar.</a:t>
            </a:r>
          </a:p>
          <a:p>
            <a:pPr marL="720725" lvl="1" indent="-339725" defTabSz="914400" eaLnBrk="1">
              <a:lnSpc>
                <a:spcPct val="90000"/>
              </a:lnSpc>
              <a:spcBef>
                <a:spcPts val="600"/>
              </a:spcBef>
              <a:buFontTx/>
              <a:buChar char="•"/>
              <a:defRPr/>
            </a:pPr>
            <a:r>
              <a:rPr lang="en-US" sz="3400" dirty="0" smtClean="0">
                <a:latin typeface="Calibri" charset="0"/>
                <a:ea typeface="ＭＳ Ｐゴシック" charset="0"/>
                <a:cs typeface="Calibri" charset="0"/>
                <a:sym typeface="Calibri" charset="0"/>
              </a:rPr>
              <a:t>Behaviors and decisions are commonly perceived.</a:t>
            </a:r>
            <a:endParaRPr lang="en-US" dirty="0" smtClean="0">
              <a:sym typeface="Helvetica" charset="0"/>
            </a:endParaRPr>
          </a:p>
        </p:txBody>
      </p:sp>
      <p:sp>
        <p:nvSpPr>
          <p:cNvPr id="20483" name="AutoShape 3"/>
          <p:cNvSpPr>
            <a:spLocks/>
          </p:cNvSpPr>
          <p:nvPr/>
        </p:nvSpPr>
        <p:spPr bwMode="auto">
          <a:xfrm>
            <a:off x="6553200" y="6223000"/>
            <a:ext cx="2133600" cy="26511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 eaLnBrk="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1pPr>
            <a:lvl2pPr marL="742950" indent="-285750" eaLnBrk="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2pPr>
            <a:lvl3pPr marL="1143000" indent="-228600" eaLnBrk="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3pPr>
            <a:lvl4pPr marL="1600200" indent="-228600" eaLnBrk="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4pPr>
            <a:lvl5pPr marL="2057400" indent="-228600" eaLnBrk="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9pPr>
          </a:lstStyle>
          <a:p>
            <a:pPr algn="r" eaLnBrk="1"/>
            <a:fld id="{CAAB1157-D67C-4883-B204-AB220F200EA3}" type="slidenum">
              <a:rPr lang="en-US" altLang="en-US" sz="1200">
                <a:solidFill>
                  <a:srgbClr val="898989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pPr algn="r" eaLnBrk="1"/>
              <a:t>15</a:t>
            </a:fld>
            <a:endParaRPr lang="en-US" altLang="en-US" sz="1800"/>
          </a:p>
        </p:txBody>
      </p:sp>
    </p:spTree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sz="4000" dirty="0" smtClean="0">
                <a:ea typeface="+mj-ea"/>
                <a:sym typeface="Helvetica" charset="0"/>
              </a:rPr>
              <a:t>Documenting the </a:t>
            </a:r>
            <a:br>
              <a:rPr lang="en-US" sz="4000" dirty="0" smtClean="0">
                <a:ea typeface="+mj-ea"/>
                <a:sym typeface="Helvetica" charset="0"/>
              </a:rPr>
            </a:br>
            <a:r>
              <a:rPr lang="en-US" sz="4000" dirty="0" smtClean="0">
                <a:ea typeface="+mj-ea"/>
                <a:sym typeface="Helvetica" charset="0"/>
              </a:rPr>
              <a:t>UNG Consolidation</a:t>
            </a:r>
            <a:endParaRPr lang="en-US" sz="4000" dirty="0">
              <a:ea typeface="+mj-ea"/>
              <a:sym typeface="Helvetica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lnSpc>
                <a:spcPct val="120000"/>
              </a:lnSpc>
              <a:buFont typeface="Arial"/>
              <a:buChar char="•"/>
              <a:defRPr/>
            </a:pPr>
            <a:r>
              <a:rPr lang="en-US" sz="2800" dirty="0" smtClean="0">
                <a:ea typeface="+mn-ea"/>
                <a:sym typeface="Helvetica" charset="0"/>
              </a:rPr>
              <a:t>Include accreditation liaisons, institutional effectiveness, and institutional research personnel on key planning committees.</a:t>
            </a:r>
          </a:p>
          <a:p>
            <a:pPr marL="457200" indent="-457200">
              <a:lnSpc>
                <a:spcPct val="120000"/>
              </a:lnSpc>
              <a:buFont typeface="Arial"/>
              <a:buChar char="•"/>
              <a:defRPr/>
            </a:pPr>
            <a:r>
              <a:rPr lang="en-US" sz="2800" dirty="0" smtClean="0">
                <a:ea typeface="+mn-ea"/>
                <a:sym typeface="Helvetica" charset="0"/>
              </a:rPr>
              <a:t>Appoint a lean team to prepare accreditation documents if institutional expertise is available.</a:t>
            </a:r>
          </a:p>
          <a:p>
            <a:pPr marL="800100" lvl="3" indent="-457200">
              <a:lnSpc>
                <a:spcPct val="120000"/>
              </a:lnSpc>
              <a:buFont typeface="Arial"/>
              <a:buChar char="•"/>
              <a:defRPr/>
            </a:pPr>
            <a:r>
              <a:rPr lang="en-US" sz="2800" dirty="0" smtClean="0">
                <a:sym typeface="Helvetica" charset="0"/>
              </a:rPr>
              <a:t>Include content experts for technical report areas as needed (i.e., budget, facilities).</a:t>
            </a:r>
            <a:endParaRPr lang="en-US" sz="2800" dirty="0">
              <a:sym typeface="Helvetica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lIns="0" tIns="0" rIns="0" bIns="0"/>
          <a:lstStyle/>
          <a:p>
            <a:pPr algn="ctr" defTabSz="914400" eaLnBrk="1">
              <a:defRPr/>
            </a:pPr>
            <a:r>
              <a:rPr lang="en-US" sz="4000" dirty="0">
                <a:ea typeface="+mj-ea"/>
                <a:sym typeface="Helvetica" charset="0"/>
              </a:rPr>
              <a:t>Leadership </a:t>
            </a:r>
            <a:r>
              <a:rPr lang="en-US" sz="4000" dirty="0" smtClean="0">
                <a:ea typeface="+mj-ea"/>
                <a:sym typeface="Helvetica" charset="0"/>
              </a:rPr>
              <a:t>Competencies</a:t>
            </a:r>
            <a:br>
              <a:rPr lang="en-US" sz="4000" dirty="0" smtClean="0">
                <a:ea typeface="+mj-ea"/>
                <a:sym typeface="Helvetica" charset="0"/>
              </a:rPr>
            </a:br>
            <a:r>
              <a:rPr lang="en-US" sz="4000" dirty="0" smtClean="0">
                <a:ea typeface="+mj-ea"/>
                <a:sym typeface="Helvetica" charset="0"/>
              </a:rPr>
              <a:t>Required for </a:t>
            </a:r>
            <a:r>
              <a:rPr lang="en-US" sz="4000" dirty="0">
                <a:ea typeface="+mj-ea"/>
                <a:sym typeface="Helvetica" charset="0"/>
              </a:rPr>
              <a:t>Consolidation</a:t>
            </a:r>
            <a:endParaRPr lang="en-US" sz="4000" dirty="0" smtClean="0">
              <a:solidFill>
                <a:schemeClr val="tx1"/>
              </a:solidFill>
              <a:ea typeface="+mj-ea"/>
              <a:sym typeface="Helvetica" charset="0"/>
            </a:endParaRP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828800"/>
            <a:ext cx="8229600" cy="4327525"/>
          </a:xfrm>
        </p:spPr>
        <p:txBody>
          <a:bodyPr lIns="0" tIns="0" rIns="0" bIns="0"/>
          <a:lstStyle/>
          <a:p>
            <a:pPr marL="457200" indent="-457200" defTabSz="914400" eaLnBrk="1">
              <a:spcBef>
                <a:spcPts val="700"/>
              </a:spcBef>
              <a:buFont typeface="Arial"/>
              <a:buChar char="•"/>
              <a:defRPr/>
            </a:pPr>
            <a:r>
              <a:rPr lang="en-US" sz="2800" dirty="0" smtClean="0">
                <a:ea typeface="+mn-ea"/>
                <a:sym typeface="Helvetica" charset="0"/>
              </a:rPr>
              <a:t>Adaptive capacity</a:t>
            </a:r>
          </a:p>
          <a:p>
            <a:pPr marL="457200" indent="-457200" defTabSz="914400" eaLnBrk="1">
              <a:spcBef>
                <a:spcPts val="700"/>
              </a:spcBef>
              <a:buFont typeface="Arial"/>
              <a:buChar char="•"/>
              <a:defRPr/>
            </a:pPr>
            <a:r>
              <a:rPr lang="en-US" sz="2800" dirty="0" smtClean="0">
                <a:ea typeface="+mn-ea"/>
                <a:sym typeface="Helvetica" charset="0"/>
              </a:rPr>
              <a:t>Strong communication and listening skills</a:t>
            </a:r>
          </a:p>
          <a:p>
            <a:pPr marL="457200" indent="-457200" defTabSz="914400" eaLnBrk="1">
              <a:spcBef>
                <a:spcPts val="700"/>
              </a:spcBef>
              <a:buFont typeface="Arial"/>
              <a:buChar char="•"/>
              <a:defRPr/>
            </a:pPr>
            <a:r>
              <a:rPr lang="en-US" sz="2800" dirty="0" smtClean="0">
                <a:ea typeface="+mn-ea"/>
                <a:sym typeface="Helvetica" charset="0"/>
              </a:rPr>
              <a:t>Patience</a:t>
            </a:r>
          </a:p>
          <a:p>
            <a:pPr marL="457200" indent="-457200" defTabSz="914400" eaLnBrk="1">
              <a:spcBef>
                <a:spcPts val="700"/>
              </a:spcBef>
              <a:buFont typeface="Arial"/>
              <a:buChar char="•"/>
              <a:defRPr/>
            </a:pPr>
            <a:r>
              <a:rPr lang="en-US" sz="2800" dirty="0" smtClean="0">
                <a:ea typeface="+mn-ea"/>
                <a:sym typeface="Helvetica" charset="0"/>
              </a:rPr>
              <a:t>Optimism</a:t>
            </a:r>
          </a:p>
          <a:p>
            <a:pPr marL="457200" indent="-457200" defTabSz="914400" eaLnBrk="1">
              <a:spcBef>
                <a:spcPts val="700"/>
              </a:spcBef>
              <a:buFont typeface="Arial"/>
              <a:buChar char="•"/>
              <a:defRPr/>
            </a:pPr>
            <a:r>
              <a:rPr lang="en-US" sz="2800" dirty="0" smtClean="0">
                <a:ea typeface="+mn-ea"/>
                <a:sym typeface="Helvetica" charset="0"/>
              </a:rPr>
              <a:t>Courage</a:t>
            </a:r>
          </a:p>
          <a:p>
            <a:pPr marL="457200" indent="-457200" defTabSz="914400" eaLnBrk="1">
              <a:spcBef>
                <a:spcPts val="700"/>
              </a:spcBef>
              <a:buFont typeface="Arial"/>
              <a:buChar char="•"/>
              <a:defRPr/>
            </a:pPr>
            <a:r>
              <a:rPr lang="en-US" sz="2800" dirty="0" smtClean="0">
                <a:ea typeface="+mn-ea"/>
                <a:sym typeface="Helvetica" charset="0"/>
              </a:rPr>
              <a:t>Straight-forwardness and composure</a:t>
            </a:r>
          </a:p>
          <a:p>
            <a:pPr marL="457200" indent="-457200" defTabSz="914400" eaLnBrk="1">
              <a:spcBef>
                <a:spcPts val="700"/>
              </a:spcBef>
              <a:buFont typeface="Arial"/>
              <a:buChar char="•"/>
              <a:defRPr/>
            </a:pPr>
            <a:r>
              <a:rPr lang="en-US" sz="2800" dirty="0" smtClean="0">
                <a:ea typeface="+mn-ea"/>
                <a:sym typeface="Helvetica" charset="0"/>
              </a:rPr>
              <a:t>Problem-solving and decision-making skills</a:t>
            </a:r>
          </a:p>
          <a:p>
            <a:pPr marL="457200" indent="-457200" defTabSz="914400" eaLnBrk="1">
              <a:spcBef>
                <a:spcPts val="700"/>
              </a:spcBef>
              <a:buFont typeface="Arial"/>
              <a:buChar char="•"/>
              <a:defRPr/>
            </a:pPr>
            <a:r>
              <a:rPr lang="en-US" sz="2800" dirty="0" smtClean="0">
                <a:ea typeface="+mn-ea"/>
                <a:sym typeface="Helvetica" charset="0"/>
              </a:rPr>
              <a:t>Credibility and integrity</a:t>
            </a:r>
          </a:p>
          <a:p>
            <a:pPr marL="457200" indent="-457200" defTabSz="914400" eaLnBrk="1">
              <a:spcBef>
                <a:spcPts val="700"/>
              </a:spcBef>
              <a:buFont typeface="Arial"/>
              <a:buChar char="•"/>
              <a:defRPr/>
            </a:pPr>
            <a:endParaRPr lang="en-US" sz="2800" dirty="0" smtClean="0">
              <a:ea typeface="+mn-ea"/>
              <a:sym typeface="Helvetica" charset="0"/>
            </a:endParaRPr>
          </a:p>
        </p:txBody>
      </p:sp>
      <p:sp>
        <p:nvSpPr>
          <p:cNvPr id="9219" name="AutoShape 3"/>
          <p:cNvSpPr>
            <a:spLocks/>
          </p:cNvSpPr>
          <p:nvPr/>
        </p:nvSpPr>
        <p:spPr bwMode="auto">
          <a:xfrm>
            <a:off x="6553200" y="6223000"/>
            <a:ext cx="2133600" cy="26511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 eaLnBrk="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1pPr>
            <a:lvl2pPr marL="742950" indent="-285750" eaLnBrk="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2pPr>
            <a:lvl3pPr marL="1143000" indent="-228600" eaLnBrk="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3pPr>
            <a:lvl4pPr marL="1600200" indent="-228600" eaLnBrk="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4pPr>
            <a:lvl5pPr marL="2057400" indent="-228600" eaLnBrk="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9pPr>
          </a:lstStyle>
          <a:p>
            <a:pPr algn="r" eaLnBrk="1"/>
            <a:fld id="{E6F4B91B-8033-4418-AC4F-9B0FC4000812}" type="slidenum">
              <a:rPr lang="en-US" altLang="en-US" sz="120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pPr algn="r" eaLnBrk="1"/>
              <a:t>17</a:t>
            </a:fld>
            <a:endParaRPr lang="en-US" altLang="en-US" sz="1800"/>
          </a:p>
        </p:txBody>
      </p:sp>
    </p:spTree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229600" cy="4527550"/>
          </a:xfrm>
        </p:spPr>
        <p:txBody>
          <a:bodyPr lIns="0" tIns="0" rIns="0" bIns="0"/>
          <a:lstStyle/>
          <a:p>
            <a:pPr marL="279400" indent="-279400" defTabSz="914400" eaLnBrk="1">
              <a:lnSpc>
                <a:spcPct val="90000"/>
              </a:lnSpc>
              <a:spcBef>
                <a:spcPts val="600"/>
              </a:spcBef>
              <a:buFontTx/>
              <a:buChar char="•"/>
            </a:pPr>
            <a:r>
              <a:rPr lang="en-US" altLang="en-US" sz="2800" smtClean="0">
                <a:latin typeface="Calibri" pitchFamily="34" charset="0"/>
                <a:sym typeface="Calibri" pitchFamily="34" charset="0"/>
              </a:rPr>
              <a:t>Understand campus history/context</a:t>
            </a:r>
          </a:p>
          <a:p>
            <a:pPr marL="279400" indent="-279400" defTabSz="914400" eaLnBrk="1">
              <a:lnSpc>
                <a:spcPct val="90000"/>
              </a:lnSpc>
              <a:spcBef>
                <a:spcPts val="600"/>
              </a:spcBef>
              <a:buFontTx/>
              <a:buChar char="•"/>
            </a:pPr>
            <a:r>
              <a:rPr lang="en-US" altLang="en-US" sz="2800" smtClean="0">
                <a:latin typeface="Calibri" pitchFamily="34" charset="0"/>
                <a:sym typeface="Calibri" pitchFamily="34" charset="0"/>
              </a:rPr>
              <a:t>Understand others</a:t>
            </a:r>
            <a:r>
              <a:rPr lang="ja-JP" altLang="en-US" sz="2800" smtClean="0">
                <a:latin typeface="Calibri" pitchFamily="34" charset="0"/>
                <a:sym typeface="Calibri" pitchFamily="34" charset="0"/>
              </a:rPr>
              <a:t>’</a:t>
            </a:r>
            <a:r>
              <a:rPr lang="en-US" altLang="ja-JP" sz="2800" smtClean="0">
                <a:latin typeface="Calibri" pitchFamily="34" charset="0"/>
                <a:sym typeface="Calibri" pitchFamily="34" charset="0"/>
              </a:rPr>
              <a:t> interests and concerns</a:t>
            </a:r>
          </a:p>
          <a:p>
            <a:pPr marL="279400" indent="-279400" defTabSz="914400" eaLnBrk="1">
              <a:lnSpc>
                <a:spcPct val="90000"/>
              </a:lnSpc>
              <a:spcBef>
                <a:spcPts val="600"/>
              </a:spcBef>
              <a:buFontTx/>
              <a:buChar char="•"/>
            </a:pPr>
            <a:r>
              <a:rPr lang="en-US" altLang="en-US" sz="2800" smtClean="0">
                <a:latin typeface="Calibri" pitchFamily="34" charset="0"/>
                <a:sym typeface="Calibri" pitchFamily="34" charset="0"/>
              </a:rPr>
              <a:t>Understand that expressed concerns may not be the only (or perhaps even primary) concern</a:t>
            </a:r>
          </a:p>
          <a:p>
            <a:pPr marL="622300" lvl="3" indent="-279400" defTabSz="914400" eaLnBrk="1">
              <a:lnSpc>
                <a:spcPct val="80000"/>
              </a:lnSpc>
              <a:spcBef>
                <a:spcPts val="600"/>
              </a:spcBef>
              <a:buFontTx/>
              <a:buChar char="•"/>
            </a:pPr>
            <a:r>
              <a:rPr lang="en-US" altLang="en-US" sz="2800" smtClean="0">
                <a:latin typeface="Calibri" pitchFamily="34" charset="0"/>
                <a:ea typeface="Helvetica" pitchFamily="-84" charset="0"/>
                <a:sym typeface="Calibri" pitchFamily="34" charset="0"/>
              </a:rPr>
              <a:t>Seek to understand the fear/anxiety underlying complaints and acknowledge it.</a:t>
            </a:r>
          </a:p>
          <a:p>
            <a:pPr marL="622300" lvl="3" indent="-279400" defTabSz="914400" eaLnBrk="1">
              <a:lnSpc>
                <a:spcPct val="80000"/>
              </a:lnSpc>
              <a:spcBef>
                <a:spcPts val="600"/>
              </a:spcBef>
              <a:buFontTx/>
              <a:buChar char="•"/>
            </a:pPr>
            <a:r>
              <a:rPr lang="en-US" altLang="en-US" sz="2800" smtClean="0">
                <a:latin typeface="Calibri" pitchFamily="34" charset="0"/>
                <a:ea typeface="Helvetica" pitchFamily="-84" charset="0"/>
                <a:sym typeface="Calibri" pitchFamily="34" charset="0"/>
              </a:rPr>
              <a:t>Help others to convert complaints to solutions that address underlying concerns.</a:t>
            </a:r>
          </a:p>
          <a:p>
            <a:pPr marL="279400" indent="-279400" defTabSz="914400" eaLnBrk="1">
              <a:lnSpc>
                <a:spcPct val="80000"/>
              </a:lnSpc>
              <a:spcBef>
                <a:spcPts val="700"/>
              </a:spcBef>
              <a:buFontTx/>
              <a:buChar char="•"/>
            </a:pPr>
            <a:r>
              <a:rPr lang="en-US" altLang="en-US" sz="2800" smtClean="0">
                <a:latin typeface="Calibri" pitchFamily="34" charset="0"/>
                <a:sym typeface="Calibri" pitchFamily="34" charset="0"/>
              </a:rPr>
              <a:t>Cope with ambiguity.</a:t>
            </a:r>
          </a:p>
          <a:p>
            <a:pPr marL="279400" indent="-279400" defTabSz="914400" eaLnBrk="1">
              <a:lnSpc>
                <a:spcPct val="80000"/>
              </a:lnSpc>
              <a:spcBef>
                <a:spcPts val="700"/>
              </a:spcBef>
              <a:buFontTx/>
              <a:buChar char="•"/>
            </a:pPr>
            <a:r>
              <a:rPr lang="en-US" altLang="en-US" sz="2800" smtClean="0">
                <a:latin typeface="Calibri" pitchFamily="34" charset="0"/>
                <a:sym typeface="Calibri" pitchFamily="34" charset="0"/>
              </a:rPr>
              <a:t>Respect difference.</a:t>
            </a:r>
          </a:p>
          <a:p>
            <a:pPr marL="279400" indent="-279400" defTabSz="914400" eaLnBrk="1">
              <a:lnSpc>
                <a:spcPct val="80000"/>
              </a:lnSpc>
              <a:spcBef>
                <a:spcPts val="700"/>
              </a:spcBef>
              <a:buFontTx/>
              <a:buChar char="•"/>
            </a:pPr>
            <a:r>
              <a:rPr lang="en-US" altLang="en-US" sz="2800" smtClean="0">
                <a:latin typeface="Calibri" pitchFamily="34" charset="0"/>
                <a:sym typeface="Calibri" pitchFamily="34" charset="0"/>
              </a:rPr>
              <a:t>Seek resolution, compromise.</a:t>
            </a:r>
            <a:endParaRPr lang="en-US" altLang="en-US" sz="2800" smtClean="0"/>
          </a:p>
          <a:p>
            <a:pPr marL="393700" lvl="2" indent="-279400" defTabSz="914400" eaLnBrk="1">
              <a:lnSpc>
                <a:spcPct val="90000"/>
              </a:lnSpc>
              <a:spcBef>
                <a:spcPts val="600"/>
              </a:spcBef>
              <a:buFontTx/>
              <a:buChar char="•"/>
            </a:pPr>
            <a:endParaRPr lang="en-US" altLang="en-US" sz="2800" smtClean="0">
              <a:latin typeface="Calibri" pitchFamily="34" charset="0"/>
              <a:ea typeface="Helvetica" pitchFamily="-84" charset="0"/>
              <a:sym typeface="Calibri" pitchFamily="34" charset="0"/>
            </a:endParaRPr>
          </a:p>
        </p:txBody>
      </p:sp>
      <p:sp>
        <p:nvSpPr>
          <p:cNvPr id="28675" name="AutoShape 3"/>
          <p:cNvSpPr>
            <a:spLocks/>
          </p:cNvSpPr>
          <p:nvPr/>
        </p:nvSpPr>
        <p:spPr bwMode="auto">
          <a:xfrm>
            <a:off x="6553200" y="6223000"/>
            <a:ext cx="2133600" cy="26511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 eaLnBrk="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1pPr>
            <a:lvl2pPr marL="742950" indent="-285750" eaLnBrk="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2pPr>
            <a:lvl3pPr marL="1143000" indent="-228600" eaLnBrk="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3pPr>
            <a:lvl4pPr marL="1600200" indent="-228600" eaLnBrk="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4pPr>
            <a:lvl5pPr marL="2057400" indent="-228600" eaLnBrk="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9pPr>
          </a:lstStyle>
          <a:p>
            <a:pPr algn="r" eaLnBrk="1"/>
            <a:fld id="{83CB3DA3-5C59-4512-B34C-00198332684B}" type="slidenum">
              <a:rPr lang="en-US" altLang="en-US" sz="1200">
                <a:solidFill>
                  <a:srgbClr val="898989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pPr algn="r" eaLnBrk="1"/>
              <a:t>18</a:t>
            </a:fld>
            <a:endParaRPr lang="en-US" altLang="en-US" sz="1800"/>
          </a:p>
        </p:txBody>
      </p:sp>
      <p:sp>
        <p:nvSpPr>
          <p:cNvPr id="6" name="Rectangle 1"/>
          <p:cNvSpPr>
            <a:spLocks noGrp="1" noChangeArrowheads="1"/>
          </p:cNvSpPr>
          <p:nvPr>
            <p:ph type="title"/>
          </p:nvPr>
        </p:nvSpPr>
        <p:spPr/>
        <p:txBody>
          <a:bodyPr lIns="0" tIns="0" rIns="0" bIns="0"/>
          <a:lstStyle/>
          <a:p>
            <a:pPr algn="ctr" defTabSz="914400" eaLnBrk="1">
              <a:defRPr/>
            </a:pPr>
            <a:r>
              <a:rPr lang="en-US" sz="4000" dirty="0">
                <a:ea typeface="+mj-ea"/>
                <a:sym typeface="Helvetica" charset="0"/>
              </a:rPr>
              <a:t>Leadership </a:t>
            </a:r>
            <a:r>
              <a:rPr lang="en-US" sz="4000" dirty="0" smtClean="0">
                <a:ea typeface="+mj-ea"/>
                <a:sym typeface="Helvetica" charset="0"/>
              </a:rPr>
              <a:t>Behaviors</a:t>
            </a:r>
            <a:br>
              <a:rPr lang="en-US" sz="4000" dirty="0" smtClean="0">
                <a:ea typeface="+mj-ea"/>
                <a:sym typeface="Helvetica" charset="0"/>
              </a:rPr>
            </a:br>
            <a:r>
              <a:rPr lang="en-US" sz="4000" dirty="0" smtClean="0">
                <a:ea typeface="+mj-ea"/>
                <a:sym typeface="Helvetica" charset="0"/>
              </a:rPr>
              <a:t>Required for </a:t>
            </a:r>
            <a:r>
              <a:rPr lang="en-US" sz="4000" dirty="0">
                <a:ea typeface="+mj-ea"/>
                <a:sym typeface="Helvetica" charset="0"/>
              </a:rPr>
              <a:t>Consolidation</a:t>
            </a:r>
            <a:endParaRPr lang="en-US" sz="4000" dirty="0" smtClean="0">
              <a:solidFill>
                <a:schemeClr val="tx1"/>
              </a:solidFill>
              <a:ea typeface="+mj-ea"/>
              <a:sym typeface="Helvetica" charset="0"/>
            </a:endParaRPr>
          </a:p>
        </p:txBody>
      </p:sp>
    </p:spTree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598613"/>
            <a:ext cx="8229600" cy="4527550"/>
          </a:xfrm>
        </p:spPr>
        <p:txBody>
          <a:bodyPr lIns="0" tIns="0" rIns="0" bIns="0"/>
          <a:lstStyle/>
          <a:p>
            <a:pPr defTabSz="914400" eaLnBrk="1">
              <a:spcBef>
                <a:spcPts val="700"/>
              </a:spcBef>
              <a:buFontTx/>
              <a:buChar char="•"/>
              <a:defRPr/>
            </a:pPr>
            <a:r>
              <a:rPr lang="en-US" sz="2800">
                <a:latin typeface="Calibri" charset="0"/>
                <a:ea typeface="ＭＳ Ｐゴシック" charset="0"/>
                <a:cs typeface="Calibri" charset="0"/>
                <a:sym typeface="Calibri" charset="0"/>
              </a:rPr>
              <a:t>Prioritize attention to the objective (reality) and minimize attention to the subjective (what ifs). </a:t>
            </a:r>
          </a:p>
          <a:p>
            <a:pPr defTabSz="914400" eaLnBrk="1">
              <a:spcBef>
                <a:spcPts val="700"/>
              </a:spcBef>
              <a:buFontTx/>
              <a:buChar char="•"/>
              <a:defRPr/>
            </a:pPr>
            <a:r>
              <a:rPr lang="en-US" sz="2800">
                <a:latin typeface="Calibri" charset="0"/>
                <a:ea typeface="ＭＳ Ｐゴシック" charset="0"/>
                <a:cs typeface="Calibri" charset="0"/>
                <a:sym typeface="Calibri" charset="0"/>
              </a:rPr>
              <a:t>Be alert to serious conflict that may derail progress. Handle conflict early and decisively if possible.  </a:t>
            </a:r>
          </a:p>
          <a:p>
            <a:pPr defTabSz="914400" eaLnBrk="1">
              <a:spcBef>
                <a:spcPts val="700"/>
              </a:spcBef>
              <a:buFontTx/>
              <a:buChar char="•"/>
              <a:defRPr/>
            </a:pPr>
            <a:r>
              <a:rPr lang="en-US" sz="2800">
                <a:latin typeface="Calibri" charset="0"/>
                <a:ea typeface="ＭＳ Ｐゴシック" charset="0"/>
                <a:cs typeface="Calibri" charset="0"/>
                <a:sym typeface="Calibri" charset="0"/>
              </a:rPr>
              <a:t>Be realistic and accept the 90% solution.</a:t>
            </a:r>
          </a:p>
          <a:p>
            <a:pPr defTabSz="914400" eaLnBrk="1">
              <a:spcBef>
                <a:spcPts val="700"/>
              </a:spcBef>
              <a:buFontTx/>
              <a:buChar char="•"/>
              <a:defRPr/>
            </a:pPr>
            <a:r>
              <a:rPr lang="en-US" sz="2800">
                <a:latin typeface="Calibri" charset="0"/>
                <a:ea typeface="ＭＳ Ｐゴシック" charset="0"/>
                <a:cs typeface="Calibri" charset="0"/>
                <a:sym typeface="Calibri" charset="0"/>
              </a:rPr>
              <a:t>Be open to a process of after action review.</a:t>
            </a:r>
          </a:p>
          <a:p>
            <a:pPr defTabSz="914400" eaLnBrk="1">
              <a:spcBef>
                <a:spcPts val="700"/>
              </a:spcBef>
              <a:buFontTx/>
              <a:buChar char="•"/>
              <a:defRPr/>
            </a:pPr>
            <a:r>
              <a:rPr lang="en-US" sz="2800">
                <a:latin typeface="Calibri" charset="0"/>
                <a:ea typeface="ＭＳ Ｐゴシック" charset="0"/>
                <a:cs typeface="Calibri" charset="0"/>
                <a:sym typeface="Calibri" charset="0"/>
              </a:rPr>
              <a:t>Be willing to refine and revise structures, policies, and processes that are not functioning as intended.</a:t>
            </a:r>
          </a:p>
          <a:p>
            <a:pPr defTabSz="914400" eaLnBrk="1">
              <a:spcBef>
                <a:spcPts val="700"/>
              </a:spcBef>
              <a:defRPr/>
            </a:pPr>
            <a:endParaRPr lang="en-US" sz="2800">
              <a:latin typeface="Calibri" charset="0"/>
              <a:ea typeface="ＭＳ Ｐゴシック" charset="0"/>
              <a:cs typeface="Calibri" charset="0"/>
              <a:sym typeface="Calibri" charset="0"/>
            </a:endParaRPr>
          </a:p>
        </p:txBody>
      </p:sp>
      <p:sp>
        <p:nvSpPr>
          <p:cNvPr id="13315" name="AutoShape 3"/>
          <p:cNvSpPr>
            <a:spLocks/>
          </p:cNvSpPr>
          <p:nvPr/>
        </p:nvSpPr>
        <p:spPr bwMode="auto">
          <a:xfrm>
            <a:off x="6553200" y="6223000"/>
            <a:ext cx="2133600" cy="26511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 eaLnBrk="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1pPr>
            <a:lvl2pPr marL="742950" indent="-285750" eaLnBrk="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2pPr>
            <a:lvl3pPr marL="1143000" indent="-228600" eaLnBrk="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3pPr>
            <a:lvl4pPr marL="1600200" indent="-228600" eaLnBrk="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4pPr>
            <a:lvl5pPr marL="2057400" indent="-228600" eaLnBrk="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9pPr>
          </a:lstStyle>
          <a:p>
            <a:pPr algn="r" eaLnBrk="1"/>
            <a:fld id="{76BA87F3-FCE2-4794-9752-C02FC99E2BB7}" type="slidenum">
              <a:rPr lang="en-US" altLang="en-US" sz="120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pPr algn="r" eaLnBrk="1"/>
              <a:t>19</a:t>
            </a:fld>
            <a:endParaRPr lang="en-US" altLang="en-US" sz="1800"/>
          </a:p>
        </p:txBody>
      </p:sp>
      <p:sp>
        <p:nvSpPr>
          <p:cNvPr id="6" name="Rectangle 1"/>
          <p:cNvSpPr>
            <a:spLocks noGrp="1" noChangeArrowheads="1"/>
          </p:cNvSpPr>
          <p:nvPr>
            <p:ph type="title"/>
          </p:nvPr>
        </p:nvSpPr>
        <p:spPr/>
        <p:txBody>
          <a:bodyPr lIns="0" tIns="0" rIns="0" bIns="0"/>
          <a:lstStyle/>
          <a:p>
            <a:pPr algn="ctr" defTabSz="914400" eaLnBrk="1">
              <a:defRPr/>
            </a:pPr>
            <a:r>
              <a:rPr lang="en-US" sz="4000" dirty="0">
                <a:ea typeface="+mj-ea"/>
                <a:sym typeface="Helvetica" charset="0"/>
              </a:rPr>
              <a:t>Leadership </a:t>
            </a:r>
            <a:r>
              <a:rPr lang="en-US" sz="4000" dirty="0" smtClean="0">
                <a:ea typeface="+mj-ea"/>
                <a:sym typeface="Helvetica" charset="0"/>
              </a:rPr>
              <a:t>Behaviors</a:t>
            </a:r>
            <a:br>
              <a:rPr lang="en-US" sz="4000" dirty="0" smtClean="0">
                <a:ea typeface="+mj-ea"/>
                <a:sym typeface="Helvetica" charset="0"/>
              </a:rPr>
            </a:br>
            <a:r>
              <a:rPr lang="en-US" sz="4000" dirty="0" smtClean="0">
                <a:ea typeface="+mj-ea"/>
                <a:sym typeface="Helvetica" charset="0"/>
              </a:rPr>
              <a:t>Required for </a:t>
            </a:r>
            <a:r>
              <a:rPr lang="en-US" sz="4000" dirty="0">
                <a:ea typeface="+mj-ea"/>
                <a:sym typeface="Helvetica" charset="0"/>
              </a:rPr>
              <a:t>Consolidation</a:t>
            </a:r>
            <a:endParaRPr lang="en-US" sz="4000" dirty="0" smtClean="0">
              <a:solidFill>
                <a:schemeClr val="tx1"/>
              </a:solidFill>
              <a:ea typeface="+mj-ea"/>
              <a:sym typeface="Helvetica" charset="0"/>
            </a:endParaRP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lIns="0" tIns="0" rIns="0" bIns="0"/>
          <a:lstStyle/>
          <a:p>
            <a:pPr algn="ctr" defTabSz="914400" eaLnBrk="1">
              <a:defRPr/>
            </a:pPr>
            <a:r>
              <a:rPr lang="en-US" sz="4400" smtClean="0">
                <a:latin typeface="Calibri" charset="0"/>
                <a:ea typeface="+mj-ea"/>
                <a:cs typeface="Calibri" charset="0"/>
                <a:sym typeface="Calibri" charset="0"/>
              </a:rPr>
              <a:t>Context for Consolidation</a:t>
            </a:r>
            <a:endParaRPr lang="en-US" smtClean="0">
              <a:ea typeface="+mj-ea"/>
              <a:sym typeface="Helvetica" charset="0"/>
            </a:endParaRP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598613"/>
            <a:ext cx="8229600" cy="4527550"/>
          </a:xfrm>
        </p:spPr>
        <p:txBody>
          <a:bodyPr lIns="0" tIns="0" rIns="0" bIns="0"/>
          <a:lstStyle/>
          <a:p>
            <a:pPr marL="300038" indent="-300038" defTabSz="914400" eaLnBrk="1">
              <a:lnSpc>
                <a:spcPct val="90000"/>
              </a:lnSpc>
              <a:spcBef>
                <a:spcPts val="1200"/>
              </a:spcBef>
              <a:buFont typeface="Arial" charset="0"/>
              <a:buChar char="•"/>
              <a:defRPr/>
            </a:pPr>
            <a:r>
              <a:rPr lang="en-US" sz="2800" smtClean="0">
                <a:latin typeface="Calibri" charset="0"/>
                <a:ea typeface="+mn-ea"/>
                <a:cs typeface="Calibri" charset="0"/>
                <a:sym typeface="Calibri" charset="0"/>
              </a:rPr>
              <a:t>Economic recession   </a:t>
            </a:r>
          </a:p>
          <a:p>
            <a:pPr marL="300038" indent="-300038" defTabSz="914400" eaLnBrk="1">
              <a:lnSpc>
                <a:spcPct val="90000"/>
              </a:lnSpc>
              <a:spcBef>
                <a:spcPts val="1200"/>
              </a:spcBef>
              <a:buFont typeface="Arial" charset="0"/>
              <a:buChar char="•"/>
              <a:defRPr/>
            </a:pPr>
            <a:r>
              <a:rPr lang="en-US" sz="2800" smtClean="0">
                <a:latin typeface="Calibri" charset="0"/>
                <a:ea typeface="+mn-ea"/>
                <a:cs typeface="Calibri" charset="0"/>
                <a:sym typeface="Calibri" charset="0"/>
              </a:rPr>
              <a:t>Sustained reduction in state appropriations</a:t>
            </a:r>
          </a:p>
          <a:p>
            <a:pPr marL="300038" indent="-300038" defTabSz="914400" eaLnBrk="1">
              <a:lnSpc>
                <a:spcPct val="90000"/>
              </a:lnSpc>
              <a:spcBef>
                <a:spcPts val="1200"/>
              </a:spcBef>
              <a:buFont typeface="Arial" charset="0"/>
              <a:buChar char="•"/>
              <a:defRPr/>
            </a:pPr>
            <a:r>
              <a:rPr lang="en-US" sz="2800" smtClean="0">
                <a:latin typeface="Calibri" charset="0"/>
                <a:ea typeface="+mn-ea"/>
                <a:cs typeface="Calibri" charset="0"/>
                <a:sym typeface="Calibri" charset="0"/>
              </a:rPr>
              <a:t>Repeated calls for more cost-efficient operations of state agencies </a:t>
            </a:r>
          </a:p>
          <a:p>
            <a:pPr marL="300038" indent="-300038" defTabSz="914400" eaLnBrk="1">
              <a:lnSpc>
                <a:spcPct val="90000"/>
              </a:lnSpc>
              <a:spcBef>
                <a:spcPts val="1200"/>
              </a:spcBef>
              <a:buFont typeface="Arial" charset="0"/>
              <a:buChar char="•"/>
              <a:defRPr/>
            </a:pPr>
            <a:r>
              <a:rPr lang="en-US" sz="2800" smtClean="0">
                <a:latin typeface="Calibri" charset="0"/>
                <a:ea typeface="+mn-ea"/>
                <a:cs typeface="Calibri" charset="0"/>
                <a:sym typeface="Calibri" charset="0"/>
              </a:rPr>
              <a:t>Consolidation of Georgia technical colleges</a:t>
            </a:r>
          </a:p>
          <a:p>
            <a:pPr marL="300038" indent="-300038" defTabSz="914400" eaLnBrk="1">
              <a:lnSpc>
                <a:spcPct val="90000"/>
              </a:lnSpc>
              <a:spcBef>
                <a:spcPts val="1200"/>
              </a:spcBef>
              <a:buFont typeface="Arial" charset="0"/>
              <a:buChar char="•"/>
              <a:defRPr/>
            </a:pPr>
            <a:r>
              <a:rPr lang="en-US" sz="2800" smtClean="0">
                <a:latin typeface="Calibri" charset="0"/>
                <a:ea typeface="+mn-ea"/>
                <a:cs typeface="Calibri" charset="0"/>
                <a:sym typeface="Calibri" charset="0"/>
              </a:rPr>
              <a:t>State and federal concerns about rising tuition</a:t>
            </a:r>
          </a:p>
          <a:p>
            <a:pPr marL="300038" indent="-300038" defTabSz="914400" eaLnBrk="1">
              <a:lnSpc>
                <a:spcPct val="90000"/>
              </a:lnSpc>
              <a:spcBef>
                <a:spcPts val="1200"/>
              </a:spcBef>
              <a:buFont typeface="Arial" charset="0"/>
              <a:buChar char="•"/>
              <a:defRPr/>
            </a:pPr>
            <a:r>
              <a:rPr lang="en-US" sz="2800" smtClean="0">
                <a:latin typeface="Calibri" charset="0"/>
                <a:ea typeface="+mn-ea"/>
                <a:cs typeface="Calibri" charset="0"/>
                <a:sym typeface="Calibri" charset="0"/>
              </a:rPr>
              <a:t>Complete College America initiative to increase post-secondary educational attainment</a:t>
            </a:r>
            <a:endParaRPr lang="en-US" smtClean="0">
              <a:ea typeface="+mn-ea"/>
              <a:sym typeface="Helvetica" charset="0"/>
            </a:endParaRPr>
          </a:p>
        </p:txBody>
      </p:sp>
      <p:sp>
        <p:nvSpPr>
          <p:cNvPr id="6147" name="AutoShape 3"/>
          <p:cNvSpPr>
            <a:spLocks/>
          </p:cNvSpPr>
          <p:nvPr/>
        </p:nvSpPr>
        <p:spPr bwMode="auto">
          <a:xfrm>
            <a:off x="6553200" y="6223000"/>
            <a:ext cx="2133600" cy="26511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 eaLnBrk="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1pPr>
            <a:lvl2pPr marL="742950" indent="-285750" eaLnBrk="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2pPr>
            <a:lvl3pPr marL="1143000" indent="-228600" eaLnBrk="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3pPr>
            <a:lvl4pPr marL="1600200" indent="-228600" eaLnBrk="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4pPr>
            <a:lvl5pPr marL="2057400" indent="-228600" eaLnBrk="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9pPr>
          </a:lstStyle>
          <a:p>
            <a:pPr algn="r" eaLnBrk="1"/>
            <a:fld id="{EAFEDE24-9435-4FA2-AF2F-4DA3A55449AE}" type="slidenum">
              <a:rPr lang="en-US" altLang="en-US" sz="1200">
                <a:solidFill>
                  <a:srgbClr val="898989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pPr algn="r" eaLnBrk="1"/>
              <a:t>2</a:t>
            </a:fld>
            <a:endParaRPr lang="en-US" altLang="en-US" sz="1800"/>
          </a:p>
        </p:txBody>
      </p:sp>
    </p:spTree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body" idx="1"/>
          </p:nvPr>
        </p:nvSpPr>
        <p:spPr>
          <a:xfrm>
            <a:off x="457200" y="1620838"/>
            <a:ext cx="8229600" cy="4525962"/>
          </a:xfrm>
        </p:spPr>
        <p:txBody>
          <a:bodyPr lIns="0" tIns="0" rIns="0" bIns="0"/>
          <a:lstStyle/>
          <a:p>
            <a:pPr defTabSz="914400" eaLnBrk="1">
              <a:spcBef>
                <a:spcPts val="700"/>
              </a:spcBef>
              <a:buFontTx/>
              <a:buChar char="•"/>
            </a:pPr>
            <a:r>
              <a:rPr lang="en-US" altLang="en-US" sz="2800" smtClean="0">
                <a:latin typeface="Calibri" pitchFamily="34" charset="0"/>
                <a:sym typeface="Calibri" pitchFamily="34" charset="0"/>
              </a:rPr>
              <a:t>Monitor your stress management.</a:t>
            </a:r>
          </a:p>
          <a:p>
            <a:pPr marL="914400" lvl="2" indent="-457200" defTabSz="914400" eaLnBrk="1">
              <a:lnSpc>
                <a:spcPct val="80000"/>
              </a:lnSpc>
              <a:spcBef>
                <a:spcPts val="700"/>
              </a:spcBef>
              <a:buFontTx/>
              <a:buChar char="•"/>
            </a:pPr>
            <a:r>
              <a:rPr lang="en-US" altLang="en-US" sz="2800" smtClean="0">
                <a:latin typeface="Calibri" pitchFamily="34" charset="0"/>
                <a:ea typeface="Helvetica" pitchFamily="-84" charset="0"/>
                <a:sym typeface="Calibri" pitchFamily="34" charset="0"/>
              </a:rPr>
              <a:t>Take opportunities for personal time to avoid becoming overwhelmed.</a:t>
            </a:r>
          </a:p>
          <a:p>
            <a:pPr marL="914400" lvl="2" indent="-457200" defTabSz="914400" eaLnBrk="1">
              <a:lnSpc>
                <a:spcPct val="80000"/>
              </a:lnSpc>
              <a:spcBef>
                <a:spcPts val="700"/>
              </a:spcBef>
              <a:buFontTx/>
              <a:buChar char="•"/>
            </a:pPr>
            <a:r>
              <a:rPr lang="en-US" altLang="en-US" sz="2800" smtClean="0">
                <a:latin typeface="Calibri" pitchFamily="34" charset="0"/>
                <a:ea typeface="Helvetica" pitchFamily="-84" charset="0"/>
                <a:sym typeface="Calibri" pitchFamily="34" charset="0"/>
              </a:rPr>
              <a:t>Seek support from peers outside the process. </a:t>
            </a:r>
            <a:endParaRPr lang="en-US" altLang="en-US" sz="3200" smtClean="0">
              <a:latin typeface="Calibri" pitchFamily="34" charset="0"/>
              <a:ea typeface="Helvetica" pitchFamily="-84" charset="0"/>
              <a:sym typeface="Calibri" pitchFamily="34" charset="0"/>
            </a:endParaRPr>
          </a:p>
          <a:p>
            <a:pPr defTabSz="914400" eaLnBrk="1">
              <a:lnSpc>
                <a:spcPct val="90000"/>
              </a:lnSpc>
              <a:spcBef>
                <a:spcPts val="700"/>
              </a:spcBef>
              <a:buFontTx/>
              <a:buChar char="•"/>
            </a:pPr>
            <a:r>
              <a:rPr lang="en-US" altLang="en-US" sz="2800" smtClean="0">
                <a:latin typeface="Calibri" pitchFamily="34" charset="0"/>
                <a:sym typeface="Calibri" pitchFamily="34" charset="0"/>
              </a:rPr>
              <a:t>Remember that everything you say and do will be closely watched, highly interpreted, and long remembered.</a:t>
            </a:r>
            <a:endParaRPr lang="en-US" altLang="en-US" sz="2800" smtClean="0"/>
          </a:p>
          <a:p>
            <a:pPr defTabSz="914400" eaLnBrk="1">
              <a:lnSpc>
                <a:spcPct val="90000"/>
              </a:lnSpc>
              <a:spcBef>
                <a:spcPts val="700"/>
              </a:spcBef>
              <a:buFontTx/>
              <a:buChar char="•"/>
            </a:pPr>
            <a:r>
              <a:rPr lang="en-US" altLang="en-US" sz="2800" smtClean="0">
                <a:latin typeface="Calibri" pitchFamily="34" charset="0"/>
                <a:sym typeface="Calibri" pitchFamily="34" charset="0"/>
              </a:rPr>
              <a:t>Don’t take criticism personally.  </a:t>
            </a:r>
          </a:p>
          <a:p>
            <a:pPr defTabSz="914400" eaLnBrk="1">
              <a:lnSpc>
                <a:spcPct val="90000"/>
              </a:lnSpc>
              <a:spcBef>
                <a:spcPts val="700"/>
              </a:spcBef>
              <a:buFontTx/>
              <a:buChar char="•"/>
            </a:pPr>
            <a:r>
              <a:rPr lang="en-US" altLang="en-US" sz="2800" smtClean="0">
                <a:latin typeface="Calibri" pitchFamily="34" charset="0"/>
                <a:sym typeface="Calibri" pitchFamily="34" charset="0"/>
              </a:rPr>
              <a:t>Never retaliate. Never reciprocate. </a:t>
            </a:r>
          </a:p>
          <a:p>
            <a:pPr defTabSz="914400" eaLnBrk="1">
              <a:lnSpc>
                <a:spcPct val="90000"/>
              </a:lnSpc>
              <a:spcBef>
                <a:spcPts val="700"/>
              </a:spcBef>
              <a:buFontTx/>
              <a:buChar char="•"/>
            </a:pPr>
            <a:r>
              <a:rPr lang="en-US" altLang="en-US" sz="2800" smtClean="0">
                <a:latin typeface="Calibri" pitchFamily="34" charset="0"/>
                <a:sym typeface="Calibri" pitchFamily="34" charset="0"/>
              </a:rPr>
              <a:t>Pause. Reflect.</a:t>
            </a:r>
          </a:p>
        </p:txBody>
      </p:sp>
      <p:sp>
        <p:nvSpPr>
          <p:cNvPr id="23554" name="AutoShape 2"/>
          <p:cNvSpPr>
            <a:spLocks/>
          </p:cNvSpPr>
          <p:nvPr/>
        </p:nvSpPr>
        <p:spPr bwMode="auto">
          <a:xfrm>
            <a:off x="6553200" y="6223000"/>
            <a:ext cx="2133600" cy="26511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 eaLnBrk="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1pPr>
            <a:lvl2pPr marL="742950" indent="-285750" eaLnBrk="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2pPr>
            <a:lvl3pPr marL="1143000" indent="-228600" eaLnBrk="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3pPr>
            <a:lvl4pPr marL="1600200" indent="-228600" eaLnBrk="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4pPr>
            <a:lvl5pPr marL="2057400" indent="-228600" eaLnBrk="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9pPr>
          </a:lstStyle>
          <a:p>
            <a:pPr algn="r" eaLnBrk="1"/>
            <a:fld id="{8CC5C9A6-0743-4EA4-BEB6-8AF3FB8634EF}" type="slidenum">
              <a:rPr lang="en-US" altLang="en-US" sz="120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pPr algn="r" eaLnBrk="1"/>
              <a:t>20</a:t>
            </a:fld>
            <a:endParaRPr lang="en-US" altLang="en-US" sz="1800"/>
          </a:p>
        </p:txBody>
      </p:sp>
      <p:sp>
        <p:nvSpPr>
          <p:cNvPr id="23555" name="AutoShape 3"/>
          <p:cNvSpPr>
            <a:spLocks/>
          </p:cNvSpPr>
          <p:nvPr/>
        </p:nvSpPr>
        <p:spPr bwMode="auto">
          <a:xfrm>
            <a:off x="457200" y="466725"/>
            <a:ext cx="8229600" cy="904875"/>
          </a:xfrm>
          <a:custGeom>
            <a:avLst/>
            <a:gdLst>
              <a:gd name="T0" fmla="*/ 4114800 w 21600"/>
              <a:gd name="T1" fmla="*/ 452438 h 21600"/>
              <a:gd name="T2" fmla="*/ 4114800 w 21600"/>
              <a:gd name="T3" fmla="*/ 452438 h 21600"/>
              <a:gd name="T4" fmla="*/ 4114800 w 21600"/>
              <a:gd name="T5" fmla="*/ 452438 h 21600"/>
              <a:gd name="T6" fmla="*/ 4114800 w 21600"/>
              <a:gd name="T7" fmla="*/ 452438 h 2160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endParaRPr lang="en-US"/>
          </a:p>
        </p:txBody>
      </p:sp>
      <p:sp>
        <p:nvSpPr>
          <p:cNvPr id="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lIns="0" tIns="0" rIns="0" bIns="0"/>
          <a:lstStyle/>
          <a:p>
            <a:pPr algn="ctr" defTabSz="914400" eaLnBrk="1">
              <a:defRPr/>
            </a:pPr>
            <a:r>
              <a:rPr lang="en-US" sz="4000" dirty="0">
                <a:ea typeface="+mj-ea"/>
                <a:sym typeface="Helvetica" charset="0"/>
              </a:rPr>
              <a:t>Leadership </a:t>
            </a:r>
            <a:r>
              <a:rPr lang="en-US" sz="4000" dirty="0" smtClean="0">
                <a:ea typeface="+mj-ea"/>
                <a:sym typeface="Helvetica" charset="0"/>
              </a:rPr>
              <a:t>Behaviors</a:t>
            </a:r>
            <a:br>
              <a:rPr lang="en-US" sz="4000" dirty="0" smtClean="0">
                <a:ea typeface="+mj-ea"/>
                <a:sym typeface="Helvetica" charset="0"/>
              </a:rPr>
            </a:br>
            <a:r>
              <a:rPr lang="en-US" sz="4000" dirty="0" smtClean="0">
                <a:ea typeface="+mj-ea"/>
                <a:sym typeface="Helvetica" charset="0"/>
              </a:rPr>
              <a:t>Required for </a:t>
            </a:r>
            <a:r>
              <a:rPr lang="en-US" sz="4000" dirty="0">
                <a:ea typeface="+mj-ea"/>
                <a:sym typeface="Helvetica" charset="0"/>
              </a:rPr>
              <a:t>Consolidation</a:t>
            </a:r>
            <a:endParaRPr lang="en-US" sz="4000" dirty="0" smtClean="0">
              <a:solidFill>
                <a:schemeClr val="tx1"/>
              </a:solidFill>
              <a:ea typeface="+mj-ea"/>
              <a:sym typeface="Helvetica" charset="0"/>
            </a:endParaRPr>
          </a:p>
        </p:txBody>
      </p:sp>
    </p:spTree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4000" dirty="0" smtClean="0">
                <a:ea typeface="+mj-ea"/>
                <a:sym typeface="Helvetica" charset="0"/>
              </a:rPr>
              <a:t>Questions?</a:t>
            </a:r>
            <a:endParaRPr lang="en-US" sz="4000" dirty="0">
              <a:ea typeface="+mj-ea"/>
              <a:sym typeface="Helvetica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2800" dirty="0" smtClean="0">
                <a:ea typeface="+mn-ea"/>
                <a:sym typeface="Helvetica" charset="0"/>
              </a:rPr>
              <a:t>Patricia L. Donat, PhD</a:t>
            </a:r>
          </a:p>
          <a:p>
            <a:pPr>
              <a:defRPr/>
            </a:pPr>
            <a:r>
              <a:rPr lang="en-US" sz="2800" dirty="0" smtClean="0">
                <a:ea typeface="+mn-ea"/>
                <a:sym typeface="Helvetica" charset="0"/>
              </a:rPr>
              <a:t>University of North Georgia</a:t>
            </a:r>
          </a:p>
          <a:p>
            <a:pPr>
              <a:defRPr/>
            </a:pPr>
            <a:r>
              <a:rPr lang="en-US" sz="2800" dirty="0" smtClean="0">
                <a:ea typeface="+mn-ea"/>
                <a:sym typeface="Helvetica" charset="0"/>
              </a:rPr>
              <a:t>Provost &amp; Senior VP for Academic Affairs</a:t>
            </a:r>
          </a:p>
          <a:p>
            <a:pPr>
              <a:defRPr/>
            </a:pPr>
            <a:r>
              <a:rPr lang="en-US" sz="2800" dirty="0" smtClean="0">
                <a:ea typeface="+mn-ea"/>
                <a:sym typeface="Helvetica" charset="0"/>
              </a:rPr>
              <a:t>82 College Circle</a:t>
            </a:r>
          </a:p>
          <a:p>
            <a:pPr>
              <a:defRPr/>
            </a:pPr>
            <a:r>
              <a:rPr lang="en-US" sz="2800" dirty="0" smtClean="0">
                <a:ea typeface="+mn-ea"/>
                <a:sym typeface="Helvetica" charset="0"/>
              </a:rPr>
              <a:t>Dahlonega, GA 30597</a:t>
            </a:r>
          </a:p>
          <a:p>
            <a:pPr>
              <a:defRPr/>
            </a:pPr>
            <a:r>
              <a:rPr lang="en-US" sz="2800" dirty="0" smtClean="0">
                <a:ea typeface="+mn-ea"/>
                <a:sym typeface="Helvetica" charset="0"/>
              </a:rPr>
              <a:t>(706) 864-1602</a:t>
            </a:r>
          </a:p>
          <a:p>
            <a:pPr>
              <a:defRPr/>
            </a:pPr>
            <a:r>
              <a:rPr lang="en-US" sz="2800" dirty="0" err="1" smtClean="0">
                <a:ea typeface="+mn-ea"/>
                <a:sym typeface="Helvetica" charset="0"/>
              </a:rPr>
              <a:t>pldonat</a:t>
            </a:r>
            <a:r>
              <a:rPr lang="en-US" sz="2800" err="1" smtClean="0">
                <a:ea typeface="+mn-ea"/>
                <a:sym typeface="Helvetica" charset="0"/>
              </a:rPr>
              <a:t>@</a:t>
            </a:r>
            <a:r>
              <a:rPr lang="en-US" sz="2800" smtClean="0">
                <a:ea typeface="+mn-ea"/>
                <a:sym typeface="Helvetica" charset="0"/>
              </a:rPr>
              <a:t>ung.edu</a:t>
            </a:r>
            <a:endParaRPr lang="en-US" sz="2800" dirty="0">
              <a:ea typeface="+mn-ea"/>
              <a:sym typeface="Helvetica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31775"/>
            <a:ext cx="8229600" cy="1185863"/>
          </a:xfrm>
        </p:spPr>
        <p:txBody>
          <a:bodyPr lIns="0" tIns="0" rIns="0" bIns="0"/>
          <a:lstStyle/>
          <a:p>
            <a:pPr algn="ctr" defTabSz="858838" eaLnBrk="1">
              <a:defRPr/>
            </a:pPr>
            <a:r>
              <a:rPr lang="en-US" sz="3600" smtClean="0">
                <a:latin typeface="Calibri" charset="0"/>
                <a:ea typeface="+mj-ea"/>
                <a:cs typeface="Calibri" charset="0"/>
                <a:sym typeface="Calibri" charset="0"/>
              </a:rPr>
              <a:t>Principles for Assessing Potential for Consolidation</a:t>
            </a:r>
            <a:endParaRPr lang="en-US" smtClean="0">
              <a:ea typeface="+mj-ea"/>
              <a:sym typeface="Helvetica" charset="0"/>
            </a:endParaRP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301750"/>
            <a:ext cx="8229600" cy="5184775"/>
          </a:xfrm>
        </p:spPr>
        <p:txBody>
          <a:bodyPr lIns="0" tIns="0" rIns="0" bIns="0"/>
          <a:lstStyle/>
          <a:p>
            <a:pPr marL="290513" indent="-290513" defTabSz="885825" eaLnBrk="1">
              <a:lnSpc>
                <a:spcPct val="90000"/>
              </a:lnSpc>
              <a:spcBef>
                <a:spcPts val="1100"/>
              </a:spcBef>
              <a:buFont typeface="Arial" charset="0"/>
              <a:buChar char="•"/>
              <a:defRPr/>
            </a:pPr>
            <a:r>
              <a:rPr lang="en-US" sz="2700" smtClean="0">
                <a:latin typeface="Calibri" charset="0"/>
                <a:ea typeface="+mn-ea"/>
                <a:cs typeface="Calibri" charset="0"/>
                <a:sym typeface="Calibri" charset="0"/>
              </a:rPr>
              <a:t>Increase opportunities to raise education attainment levels</a:t>
            </a:r>
          </a:p>
          <a:p>
            <a:pPr marL="290513" indent="-290513" defTabSz="885825" eaLnBrk="1">
              <a:lnSpc>
                <a:spcPct val="90000"/>
              </a:lnSpc>
              <a:spcBef>
                <a:spcPts val="1100"/>
              </a:spcBef>
              <a:buFont typeface="Arial" charset="0"/>
              <a:buChar char="•"/>
              <a:defRPr/>
            </a:pPr>
            <a:r>
              <a:rPr lang="en-US" sz="2700" smtClean="0">
                <a:latin typeface="Calibri" charset="0"/>
                <a:ea typeface="+mn-ea"/>
                <a:cs typeface="Calibri" charset="0"/>
                <a:sym typeface="Calibri" charset="0"/>
              </a:rPr>
              <a:t>Improve accessibility, regional identity, and compatibility</a:t>
            </a:r>
          </a:p>
          <a:p>
            <a:pPr marL="290513" indent="-290513" defTabSz="885825" eaLnBrk="1">
              <a:lnSpc>
                <a:spcPct val="90000"/>
              </a:lnSpc>
              <a:spcBef>
                <a:spcPts val="1100"/>
              </a:spcBef>
              <a:buFont typeface="Arial" charset="0"/>
              <a:buChar char="•"/>
              <a:defRPr/>
            </a:pPr>
            <a:r>
              <a:rPr lang="en-US" sz="2700" smtClean="0">
                <a:latin typeface="Calibri" charset="0"/>
                <a:ea typeface="+mn-ea"/>
                <a:cs typeface="Calibri" charset="0"/>
                <a:sym typeface="Calibri" charset="0"/>
              </a:rPr>
              <a:t>Avoid duplication of academic programs while optimizing access to instruction </a:t>
            </a:r>
          </a:p>
          <a:p>
            <a:pPr marL="290513" indent="-290513" defTabSz="885825" eaLnBrk="1">
              <a:lnSpc>
                <a:spcPct val="90000"/>
              </a:lnSpc>
              <a:spcBef>
                <a:spcPts val="1100"/>
              </a:spcBef>
              <a:buFont typeface="Arial" charset="0"/>
              <a:buChar char="•"/>
              <a:defRPr/>
            </a:pPr>
            <a:r>
              <a:rPr lang="en-US" sz="2700" smtClean="0">
                <a:latin typeface="Calibri" charset="0"/>
                <a:ea typeface="+mn-ea"/>
                <a:cs typeface="Calibri" charset="0"/>
                <a:sym typeface="Calibri" charset="0"/>
              </a:rPr>
              <a:t>Create significant potential for economies of scale and scope </a:t>
            </a:r>
          </a:p>
          <a:p>
            <a:pPr marL="290513" indent="-290513" defTabSz="885825" eaLnBrk="1">
              <a:lnSpc>
                <a:spcPct val="90000"/>
              </a:lnSpc>
              <a:spcBef>
                <a:spcPts val="1100"/>
              </a:spcBef>
              <a:buFont typeface="Arial" charset="0"/>
              <a:buChar char="•"/>
              <a:defRPr/>
            </a:pPr>
            <a:r>
              <a:rPr lang="en-US" sz="2700" smtClean="0">
                <a:latin typeface="Calibri" charset="0"/>
                <a:ea typeface="+mn-ea"/>
                <a:cs typeface="Calibri" charset="0"/>
                <a:sym typeface="Calibri" charset="0"/>
              </a:rPr>
              <a:t>Enhance regional economic development </a:t>
            </a:r>
          </a:p>
          <a:p>
            <a:pPr marL="290513" indent="-290513" defTabSz="885825" eaLnBrk="1">
              <a:lnSpc>
                <a:spcPct val="90000"/>
              </a:lnSpc>
              <a:spcBef>
                <a:spcPts val="1100"/>
              </a:spcBef>
              <a:buFont typeface="Arial" charset="0"/>
              <a:buChar char="•"/>
              <a:defRPr/>
            </a:pPr>
            <a:r>
              <a:rPr lang="en-US" sz="2700" smtClean="0">
                <a:latin typeface="Calibri" charset="0"/>
                <a:ea typeface="+mn-ea"/>
                <a:cs typeface="Calibri" charset="0"/>
                <a:sym typeface="Calibri" charset="0"/>
              </a:rPr>
              <a:t>Streamline administrative services while maintaining or improving service level and quality</a:t>
            </a:r>
            <a:endParaRPr lang="en-US" smtClean="0">
              <a:ea typeface="+mn-ea"/>
              <a:sym typeface="Helvetica" charset="0"/>
            </a:endParaRPr>
          </a:p>
        </p:txBody>
      </p:sp>
      <p:sp>
        <p:nvSpPr>
          <p:cNvPr id="7171" name="AutoShape 3"/>
          <p:cNvSpPr>
            <a:spLocks/>
          </p:cNvSpPr>
          <p:nvPr/>
        </p:nvSpPr>
        <p:spPr bwMode="auto">
          <a:xfrm>
            <a:off x="6553200" y="6223000"/>
            <a:ext cx="2133600" cy="26511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 eaLnBrk="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1pPr>
            <a:lvl2pPr marL="742950" indent="-285750" eaLnBrk="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2pPr>
            <a:lvl3pPr marL="1143000" indent="-228600" eaLnBrk="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3pPr>
            <a:lvl4pPr marL="1600200" indent="-228600" eaLnBrk="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4pPr>
            <a:lvl5pPr marL="2057400" indent="-228600" eaLnBrk="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9pPr>
          </a:lstStyle>
          <a:p>
            <a:pPr algn="r" eaLnBrk="1"/>
            <a:fld id="{18200AB1-3095-47DA-85FA-CD782FABD05C}" type="slidenum">
              <a:rPr lang="en-US" altLang="en-US" sz="1200">
                <a:solidFill>
                  <a:srgbClr val="898989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pPr algn="r" eaLnBrk="1"/>
              <a:t>3</a:t>
            </a:fld>
            <a:endParaRPr lang="en-US" altLang="en-US" sz="1800"/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lIns="0" tIns="0" rIns="0" bIns="0"/>
          <a:lstStyle/>
          <a:p>
            <a:pPr algn="ctr" defTabSz="914400" eaLnBrk="1">
              <a:defRPr/>
            </a:pPr>
            <a:r>
              <a:rPr lang="en-US" sz="4400" smtClean="0">
                <a:latin typeface="Calibri" charset="0"/>
                <a:ea typeface="+mj-ea"/>
                <a:cs typeface="Calibri" charset="0"/>
                <a:sym typeface="Calibri" charset="0"/>
              </a:rPr>
              <a:t>Consolidation Timeline</a:t>
            </a:r>
            <a:endParaRPr lang="en-US" smtClean="0">
              <a:ea typeface="+mj-ea"/>
              <a:sym typeface="Helvetica" charset="0"/>
            </a:endParaRPr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171575"/>
            <a:ext cx="8229600" cy="5580063"/>
          </a:xfrm>
        </p:spPr>
        <p:txBody>
          <a:bodyPr lIns="0" tIns="0" rIns="0" bIns="0"/>
          <a:lstStyle/>
          <a:p>
            <a:pPr marL="196850" indent="-196850" defTabSz="914400" eaLnBrk="1">
              <a:lnSpc>
                <a:spcPct val="90000"/>
              </a:lnSpc>
              <a:spcBef>
                <a:spcPts val="500"/>
              </a:spcBef>
              <a:buFont typeface="Arial" charset="0"/>
              <a:buNone/>
              <a:defRPr/>
            </a:pPr>
            <a:r>
              <a:rPr lang="en-US" sz="2400" smtClean="0">
                <a:latin typeface="Calibri" charset="0"/>
                <a:ea typeface="+mn-ea"/>
                <a:cs typeface="Calibri" charset="0"/>
                <a:sym typeface="Calibri" charset="0"/>
              </a:rPr>
              <a:t>Driven by SACSCOC, US Dept of Ed, and IT deadlines</a:t>
            </a:r>
          </a:p>
          <a:p>
            <a:pPr marL="196850" indent="-196850" defTabSz="914400" eaLnBrk="1">
              <a:lnSpc>
                <a:spcPct val="90000"/>
              </a:lnSpc>
              <a:spcBef>
                <a:spcPts val="500"/>
              </a:spcBef>
              <a:buFont typeface="Arial" charset="0"/>
              <a:buNone/>
              <a:defRPr/>
            </a:pPr>
            <a:r>
              <a:rPr lang="en-US" sz="2400" smtClean="0">
                <a:latin typeface="Calibri" charset="0"/>
                <a:ea typeface="+mn-ea"/>
                <a:cs typeface="Calibri" charset="0"/>
                <a:sym typeface="Calibri" charset="0"/>
              </a:rPr>
              <a:t>2012</a:t>
            </a:r>
          </a:p>
          <a:p>
            <a:pPr marL="196850" indent="-196850" defTabSz="914400" eaLnBrk="1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/>
            </a:pPr>
            <a:r>
              <a:rPr lang="en-US" sz="2400" smtClean="0">
                <a:latin typeface="Calibri" charset="0"/>
                <a:ea typeface="+mn-ea"/>
                <a:cs typeface="Calibri" charset="0"/>
                <a:sym typeface="Calibri" charset="0"/>
              </a:rPr>
              <a:t>Jan:   Consolidation announced</a:t>
            </a:r>
          </a:p>
          <a:p>
            <a:pPr marL="196850" indent="-196850" defTabSz="914400" eaLnBrk="1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/>
            </a:pPr>
            <a:r>
              <a:rPr lang="en-US" sz="2400" smtClean="0">
                <a:latin typeface="Calibri" charset="0"/>
                <a:ea typeface="+mn-ea"/>
                <a:cs typeface="Calibri" charset="0"/>
                <a:sym typeface="Calibri" charset="0"/>
              </a:rPr>
              <a:t>Feb:   Consolidation Implementation Committee formed</a:t>
            </a:r>
          </a:p>
          <a:p>
            <a:pPr marL="196850" indent="-196850" defTabSz="914400" eaLnBrk="1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/>
            </a:pPr>
            <a:r>
              <a:rPr lang="en-US" sz="2400" smtClean="0">
                <a:latin typeface="Calibri" charset="0"/>
                <a:ea typeface="+mn-ea"/>
                <a:cs typeface="Calibri" charset="0"/>
                <a:sym typeface="Calibri" charset="0"/>
              </a:rPr>
              <a:t>Mar:  Executive Planning Team &amp; Workgroups formed</a:t>
            </a:r>
          </a:p>
          <a:p>
            <a:pPr marL="196850" indent="-196850" defTabSz="914400" eaLnBrk="1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/>
            </a:pPr>
            <a:r>
              <a:rPr lang="en-US" sz="2400" smtClean="0">
                <a:latin typeface="Calibri" charset="0"/>
                <a:ea typeface="+mn-ea"/>
                <a:cs typeface="Calibri" charset="0"/>
                <a:sym typeface="Calibri" charset="0"/>
              </a:rPr>
              <a:t>May:  Board approval of name and mission</a:t>
            </a:r>
          </a:p>
          <a:p>
            <a:pPr marL="196850" indent="-196850" defTabSz="914400" eaLnBrk="1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/>
            </a:pPr>
            <a:r>
              <a:rPr lang="en-US" sz="2400" smtClean="0">
                <a:latin typeface="Calibri" charset="0"/>
                <a:ea typeface="+mn-ea"/>
                <a:cs typeface="Calibri" charset="0"/>
                <a:sym typeface="Calibri" charset="0"/>
              </a:rPr>
              <a:t>Oct:  Substantive Change Prospectus due to SACSCOC</a:t>
            </a:r>
          </a:p>
          <a:p>
            <a:pPr marL="196850" indent="-196850" defTabSz="914400" eaLnBrk="1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/>
            </a:pPr>
            <a:r>
              <a:rPr lang="en-US" sz="2400" smtClean="0">
                <a:latin typeface="Calibri" charset="0"/>
                <a:ea typeface="+mn-ea"/>
                <a:cs typeface="Calibri" charset="0"/>
                <a:sym typeface="Calibri" charset="0"/>
              </a:rPr>
              <a:t>Dec:  Vote by SACSCOC  Board of Trustees on Prospectus</a:t>
            </a:r>
          </a:p>
          <a:p>
            <a:pPr marL="196850" indent="-196850" defTabSz="914400" eaLnBrk="1">
              <a:lnSpc>
                <a:spcPct val="90000"/>
              </a:lnSpc>
              <a:spcBef>
                <a:spcPts val="500"/>
              </a:spcBef>
              <a:buFont typeface="Arial" charset="0"/>
              <a:buNone/>
              <a:defRPr/>
            </a:pPr>
            <a:r>
              <a:rPr lang="en-US" sz="2400" smtClean="0">
                <a:latin typeface="Calibri" charset="0"/>
                <a:ea typeface="+mn-ea"/>
                <a:cs typeface="Calibri" charset="0"/>
                <a:sym typeface="Calibri" charset="0"/>
              </a:rPr>
              <a:t>2013</a:t>
            </a:r>
          </a:p>
          <a:p>
            <a:pPr marL="196850" indent="-196850" defTabSz="914400" eaLnBrk="1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/>
            </a:pPr>
            <a:r>
              <a:rPr lang="en-US" sz="2400" smtClean="0">
                <a:latin typeface="Calibri" charset="0"/>
                <a:ea typeface="+mn-ea"/>
                <a:cs typeface="Calibri" charset="0"/>
                <a:sym typeface="Calibri" charset="0"/>
              </a:rPr>
              <a:t>Jan:  Official date of consolidation</a:t>
            </a:r>
          </a:p>
          <a:p>
            <a:pPr marL="196850" indent="-196850" defTabSz="914400" eaLnBrk="1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/>
            </a:pPr>
            <a:r>
              <a:rPr lang="en-US" sz="2400" smtClean="0">
                <a:latin typeface="Calibri" charset="0"/>
                <a:ea typeface="+mn-ea"/>
                <a:cs typeface="Calibri" charset="0"/>
                <a:sym typeface="Calibri" charset="0"/>
              </a:rPr>
              <a:t>Mar:  Computing systems consolidated for fall registration</a:t>
            </a:r>
          </a:p>
          <a:p>
            <a:pPr marL="196850" indent="-196850" defTabSz="914400" eaLnBrk="1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/>
            </a:pPr>
            <a:r>
              <a:rPr lang="en-US" sz="2400" smtClean="0">
                <a:latin typeface="Calibri" charset="0"/>
                <a:ea typeface="+mn-ea"/>
                <a:cs typeface="Calibri" charset="0"/>
                <a:sym typeface="Calibri" charset="0"/>
              </a:rPr>
              <a:t>Aug:  Fully implement consolidation</a:t>
            </a:r>
          </a:p>
          <a:p>
            <a:pPr marL="196850" indent="-196850" defTabSz="914400" eaLnBrk="1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/>
            </a:pPr>
            <a:r>
              <a:rPr lang="en-US" sz="2400" smtClean="0">
                <a:latin typeface="Calibri" charset="0"/>
                <a:ea typeface="+mn-ea"/>
                <a:cs typeface="Calibri" charset="0"/>
                <a:sym typeface="Calibri" charset="0"/>
              </a:rPr>
              <a:t>Sept: SACSCOC site visit</a:t>
            </a:r>
            <a:endParaRPr lang="en-US" smtClean="0">
              <a:ea typeface="+mn-ea"/>
              <a:sym typeface="Helvetica" charset="0"/>
            </a:endParaRPr>
          </a:p>
        </p:txBody>
      </p:sp>
      <p:sp>
        <p:nvSpPr>
          <p:cNvPr id="18435" name="AutoShape 3"/>
          <p:cNvSpPr>
            <a:spLocks/>
          </p:cNvSpPr>
          <p:nvPr/>
        </p:nvSpPr>
        <p:spPr bwMode="auto">
          <a:xfrm>
            <a:off x="6553200" y="6223000"/>
            <a:ext cx="2133600" cy="26511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 eaLnBrk="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1pPr>
            <a:lvl2pPr marL="742950" indent="-285750" eaLnBrk="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2pPr>
            <a:lvl3pPr marL="1143000" indent="-228600" eaLnBrk="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3pPr>
            <a:lvl4pPr marL="1600200" indent="-228600" eaLnBrk="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4pPr>
            <a:lvl5pPr marL="2057400" indent="-228600" eaLnBrk="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9pPr>
          </a:lstStyle>
          <a:p>
            <a:pPr algn="r" eaLnBrk="1"/>
            <a:fld id="{32C9095D-A6E6-435A-A22F-99563FD9CEC7}" type="slidenum">
              <a:rPr lang="en-US" altLang="en-US" sz="1200">
                <a:solidFill>
                  <a:srgbClr val="898989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pPr algn="r" eaLnBrk="1"/>
              <a:t>4</a:t>
            </a:fld>
            <a:endParaRPr lang="en-US" altLang="en-US" sz="1800"/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lIns="0" tIns="0" rIns="0" bIns="0"/>
          <a:lstStyle/>
          <a:p>
            <a:pPr algn="ctr" defTabSz="831850" eaLnBrk="1">
              <a:defRPr/>
            </a:pPr>
            <a:r>
              <a:rPr lang="en-US" sz="3500" smtClean="0">
                <a:latin typeface="Calibri" charset="0"/>
                <a:ea typeface="+mj-ea"/>
                <a:cs typeface="Calibri" charset="0"/>
                <a:sym typeface="Calibri" charset="0"/>
              </a:rPr>
              <a:t>Opportunities </a:t>
            </a:r>
            <a:br>
              <a:rPr lang="en-US" sz="3500" smtClean="0">
                <a:latin typeface="Calibri" charset="0"/>
                <a:ea typeface="+mj-ea"/>
                <a:cs typeface="Calibri" charset="0"/>
                <a:sym typeface="Calibri" charset="0"/>
              </a:rPr>
            </a:br>
            <a:r>
              <a:rPr lang="en-US" sz="3500" smtClean="0">
                <a:latin typeface="Calibri" charset="0"/>
                <a:ea typeface="+mj-ea"/>
                <a:cs typeface="Calibri" charset="0"/>
                <a:sym typeface="Calibri" charset="0"/>
              </a:rPr>
              <a:t>for the UNG Consolidation</a:t>
            </a:r>
            <a:endParaRPr lang="en-US" smtClean="0">
              <a:ea typeface="+mj-ea"/>
              <a:sym typeface="Helvetica" charset="0"/>
            </a:endParaRP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598613"/>
            <a:ext cx="8229600" cy="4527550"/>
          </a:xfrm>
        </p:spPr>
        <p:txBody>
          <a:bodyPr lIns="0" tIns="0" rIns="0" bIns="0"/>
          <a:lstStyle/>
          <a:p>
            <a:pPr marL="287338" indent="-287338" defTabSz="876300" eaLnBrk="1">
              <a:lnSpc>
                <a:spcPct val="90000"/>
              </a:lnSpc>
              <a:spcBef>
                <a:spcPts val="1100"/>
              </a:spcBef>
              <a:buFontTx/>
              <a:buChar char="•"/>
            </a:pPr>
            <a:r>
              <a:rPr lang="en-US" altLang="en-US" sz="2600" smtClean="0">
                <a:latin typeface="Calibri" pitchFamily="34" charset="0"/>
                <a:sym typeface="Calibri" pitchFamily="34" charset="0"/>
              </a:rPr>
              <a:t>15,000 student institution to meet higher education  needs of NE Georgia</a:t>
            </a:r>
          </a:p>
          <a:p>
            <a:pPr marL="287338" indent="-287338" defTabSz="876300" eaLnBrk="1">
              <a:lnSpc>
                <a:spcPct val="90000"/>
              </a:lnSpc>
              <a:spcBef>
                <a:spcPts val="1100"/>
              </a:spcBef>
              <a:buFontTx/>
              <a:buChar char="•"/>
            </a:pPr>
            <a:r>
              <a:rPr lang="en-US" altLang="en-US" sz="2600" smtClean="0">
                <a:latin typeface="Calibri" pitchFamily="34" charset="0"/>
                <a:sym typeface="Calibri" pitchFamily="34" charset="0"/>
              </a:rPr>
              <a:t>Broad array of programs (certificate – doctoral)</a:t>
            </a:r>
          </a:p>
          <a:p>
            <a:pPr marL="287338" indent="-287338" defTabSz="876300" eaLnBrk="1">
              <a:lnSpc>
                <a:spcPct val="90000"/>
              </a:lnSpc>
              <a:spcBef>
                <a:spcPts val="1100"/>
              </a:spcBef>
              <a:buFontTx/>
              <a:buChar char="•"/>
            </a:pPr>
            <a:r>
              <a:rPr lang="en-US" altLang="en-US" sz="2600" smtClean="0">
                <a:latin typeface="Calibri" pitchFamily="34" charset="0"/>
                <a:sym typeface="Calibri" pitchFamily="34" charset="0"/>
              </a:rPr>
              <a:t>Expanded higher ed access to fast-growing area</a:t>
            </a:r>
          </a:p>
          <a:p>
            <a:pPr marL="287338" indent="-287338" defTabSz="876300" eaLnBrk="1">
              <a:lnSpc>
                <a:spcPct val="90000"/>
              </a:lnSpc>
              <a:spcBef>
                <a:spcPts val="1100"/>
              </a:spcBef>
              <a:buFontTx/>
              <a:buChar char="•"/>
            </a:pPr>
            <a:r>
              <a:rPr lang="en-US" altLang="en-US" sz="2600" smtClean="0">
                <a:latin typeface="Calibri" pitchFamily="34" charset="0"/>
                <a:sym typeface="Calibri" pitchFamily="34" charset="0"/>
              </a:rPr>
              <a:t>Limited growth potential for Dahlonega and Oconee campuses; consolidation provided additional capacity</a:t>
            </a:r>
          </a:p>
          <a:p>
            <a:pPr marL="287338" indent="-287338" defTabSz="876300" eaLnBrk="1">
              <a:lnSpc>
                <a:spcPct val="90000"/>
              </a:lnSpc>
              <a:spcBef>
                <a:spcPts val="1100"/>
              </a:spcBef>
              <a:buFontTx/>
              <a:buChar char="•"/>
            </a:pPr>
            <a:r>
              <a:rPr lang="en-US" altLang="en-US" sz="2600" smtClean="0">
                <a:latin typeface="Calibri" pitchFamily="34" charset="0"/>
                <a:sym typeface="Calibri" pitchFamily="34" charset="0"/>
              </a:rPr>
              <a:t>Strong foundation of partnership and collaboration between the institutions</a:t>
            </a:r>
          </a:p>
          <a:p>
            <a:pPr marL="287338" indent="-287338" defTabSz="876300" eaLnBrk="1">
              <a:lnSpc>
                <a:spcPct val="90000"/>
              </a:lnSpc>
              <a:spcBef>
                <a:spcPts val="1100"/>
              </a:spcBef>
              <a:buFontTx/>
              <a:buChar char="•"/>
            </a:pPr>
            <a:r>
              <a:rPr lang="en-US" altLang="en-US" sz="2600" smtClean="0">
                <a:latin typeface="Calibri" pitchFamily="34" charset="0"/>
                <a:sym typeface="Calibri" pitchFamily="34" charset="0"/>
              </a:rPr>
              <a:t>Economies of scale</a:t>
            </a:r>
            <a:endParaRPr lang="en-US" altLang="en-US" smtClean="0"/>
          </a:p>
        </p:txBody>
      </p:sp>
      <p:sp>
        <p:nvSpPr>
          <p:cNvPr id="15363" name="AutoShape 3"/>
          <p:cNvSpPr>
            <a:spLocks/>
          </p:cNvSpPr>
          <p:nvPr/>
        </p:nvSpPr>
        <p:spPr bwMode="auto">
          <a:xfrm>
            <a:off x="6553200" y="6223000"/>
            <a:ext cx="2133600" cy="26511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 eaLnBrk="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1pPr>
            <a:lvl2pPr marL="742950" indent="-285750" eaLnBrk="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2pPr>
            <a:lvl3pPr marL="1143000" indent="-228600" eaLnBrk="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3pPr>
            <a:lvl4pPr marL="1600200" indent="-228600" eaLnBrk="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4pPr>
            <a:lvl5pPr marL="2057400" indent="-228600" eaLnBrk="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9pPr>
          </a:lstStyle>
          <a:p>
            <a:pPr algn="r" eaLnBrk="1"/>
            <a:fld id="{7A93955C-68A6-4FBF-BC5A-9FC3290A1F2C}" type="slidenum">
              <a:rPr lang="en-US" altLang="en-US" sz="1200">
                <a:solidFill>
                  <a:srgbClr val="898989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pPr algn="r" eaLnBrk="1"/>
              <a:t>5</a:t>
            </a:fld>
            <a:endParaRPr lang="en-US" altLang="en-US" sz="1800"/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 smtClean="0">
                <a:ea typeface="+mj-ea"/>
                <a:sym typeface="Helvetica" charset="0"/>
              </a:rPr>
              <a:t/>
            </a:r>
            <a:br>
              <a:rPr lang="en-US" dirty="0" smtClean="0">
                <a:ea typeface="+mj-ea"/>
                <a:sym typeface="Helvetica" charset="0"/>
              </a:rPr>
            </a:br>
            <a:r>
              <a:rPr lang="en-US" sz="4000" dirty="0" smtClean="0">
                <a:ea typeface="+mj-ea"/>
                <a:sym typeface="Helvetica" charset="0"/>
              </a:rPr>
              <a:t>Challenges for the UNG Consolidation:</a:t>
            </a:r>
            <a:endParaRPr lang="en-US" sz="4000" dirty="0">
              <a:ea typeface="+mj-ea"/>
              <a:sym typeface="Helvetica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r>
              <a:rPr lang="en-US" sz="2800" dirty="0" smtClean="0">
                <a:ea typeface="+mn-ea"/>
                <a:sym typeface="Helvetica" charset="0"/>
              </a:rPr>
              <a:t>Differences in Institutional Type, Mission, and Demographics</a:t>
            </a:r>
            <a:endParaRPr lang="en-US" sz="2800" dirty="0">
              <a:ea typeface="+mn-ea"/>
              <a:sym typeface="Helvetica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AutoShape 1"/>
          <p:cNvSpPr>
            <a:spLocks/>
          </p:cNvSpPr>
          <p:nvPr/>
        </p:nvSpPr>
        <p:spPr bwMode="auto">
          <a:xfrm>
            <a:off x="6553200" y="6223000"/>
            <a:ext cx="2133600" cy="26511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 eaLnBrk="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1pPr>
            <a:lvl2pPr marL="742950" indent="-285750" eaLnBrk="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2pPr>
            <a:lvl3pPr marL="1143000" indent="-228600" eaLnBrk="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3pPr>
            <a:lvl4pPr marL="1600200" indent="-228600" eaLnBrk="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4pPr>
            <a:lvl5pPr marL="2057400" indent="-228600" eaLnBrk="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9pPr>
          </a:lstStyle>
          <a:p>
            <a:pPr algn="r" eaLnBrk="1"/>
            <a:fld id="{E7667DBE-8ED0-48C4-9910-714C0FD10678}" type="slidenum">
              <a:rPr lang="en-US" altLang="en-US" sz="1200">
                <a:solidFill>
                  <a:srgbClr val="898989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pPr algn="r" eaLnBrk="1"/>
              <a:t>7</a:t>
            </a:fld>
            <a:endParaRPr lang="en-US" altLang="en-US" sz="1800"/>
          </a:p>
        </p:txBody>
      </p:sp>
      <p:graphicFrame>
        <p:nvGraphicFramePr>
          <p:cNvPr id="8194" name="Group 2"/>
          <p:cNvGraphicFramePr>
            <a:graphicFrameLocks noGrp="1"/>
          </p:cNvGraphicFramePr>
          <p:nvPr/>
        </p:nvGraphicFramePr>
        <p:xfrm>
          <a:off x="523875" y="279400"/>
          <a:ext cx="8096250" cy="6181728"/>
        </p:xfrm>
        <a:graphic>
          <a:graphicData uri="http://schemas.openxmlformats.org/drawingml/2006/table">
            <a:tbl>
              <a:tblPr/>
              <a:tblGrid>
                <a:gridCol w="2857500"/>
                <a:gridCol w="2351088"/>
                <a:gridCol w="2887662"/>
              </a:tblGrid>
              <a:tr h="6095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charset="0"/>
                        <a:ea typeface="ＭＳ Ｐゴシック" charset="0"/>
                        <a:cs typeface="Helvetica" charset="0"/>
                        <a:sym typeface="Helvetica" charset="0"/>
                      </a:endParaRPr>
                    </a:p>
                  </a:txBody>
                  <a:tcPr marL="45719" marR="45719" marT="45719" marB="45719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  <a:sym typeface="Calibri" charset="0"/>
                        </a:rPr>
                        <a:t>Gainesville 
State College</a:t>
                      </a: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charset="0"/>
                        <a:ea typeface="ＭＳ Ｐゴシック" charset="0"/>
                        <a:cs typeface="Helvetica" charset="0"/>
                        <a:sym typeface="Helvetica" charset="0"/>
                      </a:endParaRPr>
                    </a:p>
                  </a:txBody>
                  <a:tcPr marL="45719" marR="45719" marT="45719" marB="45719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  <a:sym typeface="Calibri" charset="0"/>
                        </a:rPr>
                        <a:t>North Georgia Coll &amp; State Univ</a:t>
                      </a: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charset="0"/>
                        <a:ea typeface="ＭＳ Ｐゴシック" charset="0"/>
                        <a:cs typeface="Helvetica" charset="0"/>
                        <a:sym typeface="Helvetica" charset="0"/>
                      </a:endParaRPr>
                    </a:p>
                  </a:txBody>
                  <a:tcPr marL="45719" marR="45719" marT="45719" marB="45719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F81BD"/>
                    </a:solidFill>
                  </a:tcPr>
                </a:tc>
              </a:tr>
              <a:tr h="557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  <a:sym typeface="Calibri" charset="0"/>
                        </a:rPr>
                        <a:t>Established</a:t>
                      </a: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charset="0"/>
                        <a:ea typeface="ＭＳ Ｐゴシック" charset="0"/>
                        <a:cs typeface="Helvetica" charset="0"/>
                        <a:sym typeface="Helvetica" charset="0"/>
                      </a:endParaRPr>
                    </a:p>
                  </a:txBody>
                  <a:tcPr marL="45719" marR="45719" marT="45719" marB="45719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  <a:sym typeface="Calibri" charset="0"/>
                        </a:rPr>
                        <a:t>1966</a:t>
                      </a: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charset="0"/>
                        <a:ea typeface="ＭＳ Ｐゴシック" charset="0"/>
                        <a:cs typeface="Helvetica" charset="0"/>
                        <a:sym typeface="Helvetica" charset="0"/>
                      </a:endParaRPr>
                    </a:p>
                  </a:txBody>
                  <a:tcPr marL="45719" marR="45719" marT="45719" marB="45719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  <a:sym typeface="Calibri" charset="0"/>
                        </a:rPr>
                        <a:t>1873</a:t>
                      </a: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charset="0"/>
                        <a:ea typeface="ＭＳ Ｐゴシック" charset="0"/>
                        <a:cs typeface="Helvetica" charset="0"/>
                        <a:sym typeface="Helvetica" charset="0"/>
                      </a:endParaRPr>
                    </a:p>
                  </a:txBody>
                  <a:tcPr marL="45719" marR="45719" marT="45719" marB="45719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FD7E7"/>
                    </a:solidFill>
                  </a:tcPr>
                </a:tc>
              </a:tr>
              <a:tr h="557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  <a:sym typeface="Calibri" charset="0"/>
                        </a:rPr>
                        <a:t>SACSCOC Level</a:t>
                      </a: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charset="0"/>
                        <a:ea typeface="ＭＳ Ｐゴシック" charset="0"/>
                        <a:cs typeface="Helvetica" charset="0"/>
                        <a:sym typeface="Helvetica" charset="0"/>
                      </a:endParaRPr>
                    </a:p>
                  </a:txBody>
                  <a:tcPr marL="45719" marR="45719" marT="45719" marB="45719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  <a:sym typeface="Calibri" charset="0"/>
                        </a:rPr>
                        <a:t>II</a:t>
                      </a: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charset="0"/>
                        <a:ea typeface="ＭＳ Ｐゴシック" charset="0"/>
                        <a:cs typeface="Helvetica" charset="0"/>
                        <a:sym typeface="Helvetica" charset="0"/>
                      </a:endParaRPr>
                    </a:p>
                  </a:txBody>
                  <a:tcPr marL="45719" marR="45719" marT="45719" marB="45719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  <a:sym typeface="Calibri" charset="0"/>
                        </a:rPr>
                        <a:t>V</a:t>
                      </a: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charset="0"/>
                        <a:ea typeface="ＭＳ Ｐゴシック" charset="0"/>
                        <a:cs typeface="Helvetica" charset="0"/>
                        <a:sym typeface="Helvetica" charset="0"/>
                      </a:endParaRPr>
                    </a:p>
                  </a:txBody>
                  <a:tcPr marL="45719" marR="45719" marT="45719" marB="45719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CF4"/>
                    </a:solidFill>
                  </a:tcPr>
                </a:tc>
              </a:tr>
              <a:tr h="557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  <a:sym typeface="Calibri" charset="0"/>
                        </a:rPr>
                        <a:t>Admissions</a:t>
                      </a: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charset="0"/>
                        <a:ea typeface="ＭＳ Ｐゴシック" charset="0"/>
                        <a:cs typeface="Helvetica" charset="0"/>
                        <a:sym typeface="Helvetica" charset="0"/>
                      </a:endParaRPr>
                    </a:p>
                  </a:txBody>
                  <a:tcPr marL="45719" marR="45719" marT="45719" marB="45719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  <a:sym typeface="Calibri" charset="0"/>
                        </a:rPr>
                        <a:t>Access</a:t>
                      </a: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charset="0"/>
                        <a:ea typeface="ＭＳ Ｐゴシック" charset="0"/>
                        <a:cs typeface="Helvetica" charset="0"/>
                        <a:sym typeface="Helvetica" charset="0"/>
                      </a:endParaRPr>
                    </a:p>
                  </a:txBody>
                  <a:tcPr marL="45719" marR="45719" marT="45719" marB="45719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  <a:sym typeface="Calibri" charset="0"/>
                        </a:rPr>
                        <a:t>Selective</a:t>
                      </a: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charset="0"/>
                        <a:ea typeface="ＭＳ Ｐゴシック" charset="0"/>
                        <a:cs typeface="Helvetica" charset="0"/>
                        <a:sym typeface="Helvetica" charset="0"/>
                      </a:endParaRPr>
                    </a:p>
                  </a:txBody>
                  <a:tcPr marL="45719" marR="45719" marT="45719" marB="45719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FD7E7"/>
                    </a:solidFill>
                  </a:tcPr>
                </a:tc>
              </a:tr>
              <a:tr h="557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  <a:sym typeface="Calibri" charset="0"/>
                        </a:rPr>
                        <a:t>Enrollment</a:t>
                      </a: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charset="0"/>
                        <a:ea typeface="ＭＳ Ｐゴシック" charset="0"/>
                        <a:cs typeface="Helvetica" charset="0"/>
                        <a:sym typeface="Helvetica" charset="0"/>
                      </a:endParaRPr>
                    </a:p>
                  </a:txBody>
                  <a:tcPr marL="45719" marR="45719" marT="45719" marB="45719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  <a:sym typeface="Calibri" charset="0"/>
                        </a:rPr>
                        <a:t>8,700</a:t>
                      </a: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charset="0"/>
                        <a:ea typeface="ＭＳ Ｐゴシック" charset="0"/>
                        <a:cs typeface="Helvetica" charset="0"/>
                        <a:sym typeface="Helvetica" charset="0"/>
                      </a:endParaRPr>
                    </a:p>
                  </a:txBody>
                  <a:tcPr marL="45719" marR="45719" marT="45719" marB="45719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  <a:sym typeface="Calibri" charset="0"/>
                        </a:rPr>
                        <a:t>6,500</a:t>
                      </a: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charset="0"/>
                        <a:ea typeface="ＭＳ Ｐゴシック" charset="0"/>
                        <a:cs typeface="Helvetica" charset="0"/>
                        <a:sym typeface="Helvetica" charset="0"/>
                      </a:endParaRPr>
                    </a:p>
                  </a:txBody>
                  <a:tcPr marL="45719" marR="45719" marT="45719" marB="45719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CF4"/>
                    </a:solidFill>
                  </a:tcPr>
                </a:tc>
              </a:tr>
              <a:tr h="557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  <a:sym typeface="Calibri" charset="0"/>
                        </a:rPr>
                        <a:t>Residential</a:t>
                      </a: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charset="0"/>
                        <a:ea typeface="ＭＳ Ｐゴシック" charset="0"/>
                        <a:cs typeface="Helvetica" charset="0"/>
                        <a:sym typeface="Helvetica" charset="0"/>
                      </a:endParaRPr>
                    </a:p>
                  </a:txBody>
                  <a:tcPr marL="45719" marR="45719" marT="45719" marB="45719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  <a:sym typeface="Calibri" charset="0"/>
                        </a:rPr>
                        <a:t>No</a:t>
                      </a: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charset="0"/>
                        <a:ea typeface="ＭＳ Ｐゴシック" charset="0"/>
                        <a:cs typeface="Helvetica" charset="0"/>
                        <a:sym typeface="Helvetica" charset="0"/>
                      </a:endParaRPr>
                    </a:p>
                  </a:txBody>
                  <a:tcPr marL="45719" marR="45719" marT="45719" marB="45719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  <a:sym typeface="Calibri" charset="0"/>
                        </a:rPr>
                        <a:t>30%  Residential</a:t>
                      </a: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charset="0"/>
                        <a:ea typeface="ＭＳ Ｐゴシック" charset="0"/>
                        <a:cs typeface="Helvetica" charset="0"/>
                        <a:sym typeface="Helvetica" charset="0"/>
                      </a:endParaRPr>
                    </a:p>
                  </a:txBody>
                  <a:tcPr marL="45719" marR="45719" marT="45719" marB="45719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FD7E7"/>
                    </a:solidFill>
                  </a:tcPr>
                </a:tc>
              </a:tr>
              <a:tr h="557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  <a:sym typeface="Calibri" charset="0"/>
                        </a:rPr>
                        <a:t>1</a:t>
                      </a:r>
                      <a:r>
                        <a:rPr kumimoji="0" lang="en-US" sz="1700" b="1" i="1" u="none" strike="noStrike" cap="none" normalizeH="0" baseline="290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  <a:sym typeface="Calibri" charset="0"/>
                        </a:rPr>
                        <a:t>st</a:t>
                      </a:r>
                      <a:r>
                        <a:rPr kumimoji="0" lang="en-US" sz="1700" b="1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  <a:sym typeface="Calibri" charset="0"/>
                        </a:rPr>
                        <a:t> Yr Retention</a:t>
                      </a: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charset="0"/>
                        <a:ea typeface="ＭＳ Ｐゴシック" charset="0"/>
                        <a:cs typeface="Helvetica" charset="0"/>
                        <a:sym typeface="Helvetica" charset="0"/>
                      </a:endParaRPr>
                    </a:p>
                  </a:txBody>
                  <a:tcPr marL="45719" marR="45719" marT="45719" marB="45719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  <a:sym typeface="Calibri" charset="0"/>
                        </a:rPr>
                        <a:t>61.4%</a:t>
                      </a: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charset="0"/>
                        <a:ea typeface="ＭＳ Ｐゴシック" charset="0"/>
                        <a:cs typeface="Helvetica" charset="0"/>
                        <a:sym typeface="Helvetica" charset="0"/>
                      </a:endParaRPr>
                    </a:p>
                  </a:txBody>
                  <a:tcPr marL="45719" marR="45719" marT="45719" marB="45719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  <a:sym typeface="Calibri" charset="0"/>
                        </a:rPr>
                        <a:t>79.9%</a:t>
                      </a: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charset="0"/>
                        <a:ea typeface="ＭＳ Ｐゴシック" charset="0"/>
                        <a:cs typeface="Helvetica" charset="0"/>
                        <a:sym typeface="Helvetica" charset="0"/>
                      </a:endParaRPr>
                    </a:p>
                  </a:txBody>
                  <a:tcPr marL="45719" marR="45719" marT="45719" marB="45719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CF4"/>
                    </a:solidFill>
                  </a:tcPr>
                </a:tc>
              </a:tr>
              <a:tr h="557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  <a:sym typeface="Calibri" charset="0"/>
                        </a:rPr>
                        <a:t>Graduation</a:t>
                      </a: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charset="0"/>
                        <a:ea typeface="ＭＳ Ｐゴシック" charset="0"/>
                        <a:cs typeface="Helvetica" charset="0"/>
                        <a:sym typeface="Helvetica" charset="0"/>
                      </a:endParaRPr>
                    </a:p>
                  </a:txBody>
                  <a:tcPr marL="45719" marR="45719" marT="45719" marB="45719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  <a:sym typeface="Calibri" charset="0"/>
                        </a:rPr>
                        <a:t>11.7%  (3-yr)</a:t>
                      </a: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charset="0"/>
                        <a:ea typeface="ＭＳ Ｐゴシック" charset="0"/>
                        <a:cs typeface="Helvetica" charset="0"/>
                        <a:sym typeface="Helvetica" charset="0"/>
                      </a:endParaRPr>
                    </a:p>
                  </a:txBody>
                  <a:tcPr marL="45719" marR="45719" marT="45719" marB="45719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  <a:sym typeface="Calibri" charset="0"/>
                        </a:rPr>
                        <a:t>49.2% (6 yr)</a:t>
                      </a: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charset="0"/>
                        <a:ea typeface="ＭＳ Ｐゴシック" charset="0"/>
                        <a:cs typeface="Helvetica" charset="0"/>
                        <a:sym typeface="Helvetica" charset="0"/>
                      </a:endParaRPr>
                    </a:p>
                  </a:txBody>
                  <a:tcPr marL="45719" marR="45719" marT="45719" marB="45719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FD7E7"/>
                    </a:solidFill>
                  </a:tcPr>
                </a:tc>
              </a:tr>
              <a:tr h="557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  <a:sym typeface="Calibri" charset="0"/>
                        </a:rPr>
                        <a:t>Fy13  E</a:t>
                      </a:r>
                      <a:r>
                        <a:rPr kumimoji="0" lang="en-US" sz="17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  <a:sym typeface="Calibri" charset="0"/>
                        </a:rPr>
                        <a:t>&amp;G </a:t>
                      </a:r>
                      <a:r>
                        <a:rPr kumimoji="0" lang="en-US" sz="17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  <a:sym typeface="Calibri" charset="0"/>
                        </a:rPr>
                        <a:t>Budget  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charset="0"/>
                        <a:ea typeface="ＭＳ Ｐゴシック" charset="0"/>
                        <a:cs typeface="Helvetica" charset="0"/>
                        <a:sym typeface="Helvetica" charset="0"/>
                      </a:endParaRPr>
                    </a:p>
                  </a:txBody>
                  <a:tcPr marL="45719" marR="45719" marT="45719" marB="45719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  <a:sym typeface="Calibri" charset="0"/>
                        </a:rPr>
                        <a:t>$45.6 million</a:t>
                      </a: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charset="0"/>
                        <a:ea typeface="ＭＳ Ｐゴシック" charset="0"/>
                        <a:cs typeface="Helvetica" charset="0"/>
                        <a:sym typeface="Helvetica" charset="0"/>
                      </a:endParaRPr>
                    </a:p>
                  </a:txBody>
                  <a:tcPr marL="45719" marR="45719" marT="45719" marB="45719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  <a:sym typeface="Calibri" charset="0"/>
                        </a:rPr>
                        <a:t>$51.7 million</a:t>
                      </a: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charset="0"/>
                        <a:ea typeface="ＭＳ Ｐゴシック" charset="0"/>
                        <a:cs typeface="Helvetica" charset="0"/>
                        <a:sym typeface="Helvetica" charset="0"/>
                      </a:endParaRPr>
                    </a:p>
                  </a:txBody>
                  <a:tcPr marL="45719" marR="45719" marT="45719" marB="45719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CF4"/>
                    </a:solidFill>
                  </a:tcPr>
                </a:tc>
              </a:tr>
              <a:tr h="557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  <a:sym typeface="Calibri" charset="0"/>
                        </a:rPr>
                        <a:t>FT Faculty (PT) </a:t>
                      </a: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charset="0"/>
                        <a:ea typeface="ＭＳ Ｐゴシック" charset="0"/>
                        <a:cs typeface="Helvetica" charset="0"/>
                        <a:sym typeface="Helvetica" charset="0"/>
                      </a:endParaRPr>
                    </a:p>
                  </a:txBody>
                  <a:tcPr marL="45719" marR="45719" marT="45719" marB="45719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  <a:sym typeface="Calibri" charset="0"/>
                        </a:rPr>
                        <a:t>200  (190)</a:t>
                      </a: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charset="0"/>
                        <a:ea typeface="ＭＳ Ｐゴシック" charset="0"/>
                        <a:cs typeface="Helvetica" charset="0"/>
                        <a:sym typeface="Helvetica" charset="0"/>
                      </a:endParaRPr>
                    </a:p>
                  </a:txBody>
                  <a:tcPr marL="45719" marR="45719" marT="45719" marB="45719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  <a:sym typeface="Calibri" charset="0"/>
                        </a:rPr>
                        <a:t>250   (125)</a:t>
                      </a: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charset="0"/>
                        <a:ea typeface="ＭＳ Ｐゴシック" charset="0"/>
                        <a:cs typeface="Helvetica" charset="0"/>
                        <a:sym typeface="Helvetica" charset="0"/>
                      </a:endParaRPr>
                    </a:p>
                  </a:txBody>
                  <a:tcPr marL="45719" marR="45719" marT="45719" marB="45719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FD7E7"/>
                    </a:solidFill>
                  </a:tcPr>
                </a:tc>
              </a:tr>
              <a:tr h="557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  <a:sym typeface="Calibri" charset="0"/>
                        </a:rPr>
                        <a:t>FT Staff (PT)</a:t>
                      </a: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charset="0"/>
                        <a:ea typeface="ＭＳ Ｐゴシック" charset="0"/>
                        <a:cs typeface="Helvetica" charset="0"/>
                        <a:sym typeface="Helvetica" charset="0"/>
                      </a:endParaRPr>
                    </a:p>
                  </a:txBody>
                  <a:tcPr marL="45719" marR="45719" marT="45719" marB="45719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  <a:sym typeface="Calibri" charset="0"/>
                        </a:rPr>
                        <a:t>225    (30)</a:t>
                      </a:r>
                      <a:endParaRPr kumimoji="0" lang="en-US" sz="1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charset="0"/>
                        <a:ea typeface="ＭＳ Ｐゴシック" charset="0"/>
                        <a:cs typeface="Helvetica" charset="0"/>
                        <a:sym typeface="Helvetica" charset="0"/>
                      </a:endParaRPr>
                    </a:p>
                  </a:txBody>
                  <a:tcPr marL="45719" marR="45719" marT="45719" marB="45719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Calibri" charset="0"/>
                          <a:sym typeface="Calibri" charset="0"/>
                        </a:rPr>
                        <a:t>420   (20)</a:t>
                      </a: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charset="0"/>
                        <a:ea typeface="ＭＳ Ｐゴシック" charset="0"/>
                        <a:cs typeface="Helvetica" charset="0"/>
                        <a:sym typeface="Helvetica" charset="0"/>
                      </a:endParaRPr>
                    </a:p>
                  </a:txBody>
                  <a:tcPr marL="45719" marR="45719" marT="45719" marB="45719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CF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lIns="0" tIns="0" rIns="0" bIns="0"/>
          <a:lstStyle/>
          <a:p>
            <a:pPr algn="ctr" defTabSz="831850" eaLnBrk="1">
              <a:defRPr/>
            </a:pPr>
            <a:r>
              <a:rPr lang="en-US" sz="3600" dirty="0" smtClean="0">
                <a:latin typeface="Calibri" charset="0"/>
                <a:ea typeface="+mj-ea"/>
                <a:cs typeface="Calibri" charset="0"/>
                <a:sym typeface="Calibri" charset="0"/>
              </a:rPr>
              <a:t>Challenges </a:t>
            </a:r>
            <a:br>
              <a:rPr lang="en-US" sz="3600" dirty="0" smtClean="0">
                <a:latin typeface="Calibri" charset="0"/>
                <a:ea typeface="+mj-ea"/>
                <a:cs typeface="Calibri" charset="0"/>
                <a:sym typeface="Calibri" charset="0"/>
              </a:rPr>
            </a:br>
            <a:r>
              <a:rPr lang="en-US" sz="3600" dirty="0" smtClean="0">
                <a:latin typeface="Calibri" charset="0"/>
                <a:ea typeface="+mj-ea"/>
                <a:cs typeface="Calibri" charset="0"/>
                <a:sym typeface="Calibri" charset="0"/>
              </a:rPr>
              <a:t>for the UNG Consolidation</a:t>
            </a:r>
            <a:endParaRPr lang="en-US" sz="3600" dirty="0" smtClean="0">
              <a:ea typeface="+mj-ea"/>
              <a:sym typeface="Helvetica" charset="0"/>
            </a:endParaRP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527550"/>
          </a:xfrm>
        </p:spPr>
        <p:txBody>
          <a:bodyPr lIns="0" tIns="0" rIns="0" bIns="0"/>
          <a:lstStyle/>
          <a:p>
            <a:pPr marL="276225" indent="-261938" defTabSz="914400" eaLnBrk="1">
              <a:lnSpc>
                <a:spcPct val="90000"/>
              </a:lnSpc>
              <a:spcBef>
                <a:spcPts val="1200"/>
              </a:spcBef>
              <a:buFont typeface="Arial" charset="0"/>
              <a:buNone/>
              <a:defRPr/>
            </a:pPr>
            <a:endParaRPr lang="en-US" sz="2800" dirty="0" smtClean="0">
              <a:latin typeface="Calibri" charset="0"/>
              <a:ea typeface="+mn-ea"/>
              <a:cs typeface="Calibri" charset="0"/>
              <a:sym typeface="Calibri" charset="0"/>
            </a:endParaRPr>
          </a:p>
          <a:p>
            <a:pPr marL="276225" indent="-261938" defTabSz="914400" eaLnBrk="1">
              <a:lnSpc>
                <a:spcPct val="90000"/>
              </a:lnSpc>
              <a:spcBef>
                <a:spcPts val="1200"/>
              </a:spcBef>
              <a:buFont typeface="Arial" charset="0"/>
              <a:buChar char="•"/>
              <a:defRPr/>
            </a:pPr>
            <a:r>
              <a:rPr lang="en-US" sz="2800" dirty="0" smtClean="0">
                <a:latin typeface="Calibri" charset="0"/>
                <a:ea typeface="+mn-ea"/>
                <a:cs typeface="Calibri" charset="0"/>
                <a:sym typeface="Calibri" charset="0"/>
              </a:rPr>
              <a:t>Different cultures (mission, history)</a:t>
            </a:r>
          </a:p>
          <a:p>
            <a:pPr marL="276225" indent="-261938" defTabSz="914400" eaLnBrk="1">
              <a:lnSpc>
                <a:spcPct val="90000"/>
              </a:lnSpc>
              <a:spcBef>
                <a:spcPts val="1200"/>
              </a:spcBef>
              <a:buFont typeface="Arial" charset="0"/>
              <a:buChar char="•"/>
              <a:defRPr/>
            </a:pPr>
            <a:r>
              <a:rPr lang="en-US" sz="2800" dirty="0" smtClean="0">
                <a:latin typeface="Calibri" charset="0"/>
                <a:ea typeface="+mn-ea"/>
                <a:cs typeface="Calibri" charset="0"/>
                <a:sym typeface="Calibri" charset="0"/>
              </a:rPr>
              <a:t>Different admission standards and tuition</a:t>
            </a:r>
          </a:p>
          <a:p>
            <a:pPr marL="276225" indent="-261938" defTabSz="914400" eaLnBrk="1">
              <a:lnSpc>
                <a:spcPct val="90000"/>
              </a:lnSpc>
              <a:spcBef>
                <a:spcPts val="1200"/>
              </a:spcBef>
              <a:buFont typeface="Arial" charset="0"/>
              <a:buChar char="•"/>
              <a:defRPr/>
            </a:pPr>
            <a:r>
              <a:rPr lang="en-US" sz="2800" dirty="0" smtClean="0">
                <a:latin typeface="Calibri" charset="0"/>
                <a:ea typeface="+mn-ea"/>
                <a:cs typeface="Calibri" charset="0"/>
                <a:sym typeface="Calibri" charset="0"/>
              </a:rPr>
              <a:t>Different student populations</a:t>
            </a:r>
          </a:p>
          <a:p>
            <a:pPr marL="276225" indent="-261938" defTabSz="914400" eaLnBrk="1">
              <a:lnSpc>
                <a:spcPct val="90000"/>
              </a:lnSpc>
              <a:spcBef>
                <a:spcPts val="1200"/>
              </a:spcBef>
              <a:buFont typeface="Arial" charset="0"/>
              <a:buChar char="•"/>
              <a:defRPr/>
            </a:pPr>
            <a:r>
              <a:rPr lang="en-US" sz="2800" dirty="0" smtClean="0">
                <a:latin typeface="Calibri" charset="0"/>
                <a:ea typeface="+mn-ea"/>
                <a:cs typeface="Calibri" charset="0"/>
                <a:sym typeface="Calibri" charset="0"/>
              </a:rPr>
              <a:t>Different promotion and tenure requirements</a:t>
            </a:r>
          </a:p>
          <a:p>
            <a:pPr marL="276225" indent="-261938" defTabSz="914400" eaLnBrk="1">
              <a:lnSpc>
                <a:spcPct val="90000"/>
              </a:lnSpc>
              <a:spcBef>
                <a:spcPts val="1200"/>
              </a:spcBef>
              <a:buFont typeface="Arial" charset="0"/>
              <a:buChar char="•"/>
              <a:defRPr/>
            </a:pPr>
            <a:r>
              <a:rPr lang="en-US" sz="2800" dirty="0" smtClean="0">
                <a:latin typeface="Calibri" charset="0"/>
                <a:ea typeface="+mn-ea"/>
                <a:cs typeface="Calibri" charset="0"/>
                <a:sym typeface="Calibri" charset="0"/>
              </a:rPr>
              <a:t>Different versions of Banner</a:t>
            </a:r>
          </a:p>
          <a:p>
            <a:pPr marL="276225" indent="-261938" defTabSz="914400" eaLnBrk="1">
              <a:lnSpc>
                <a:spcPct val="90000"/>
              </a:lnSpc>
              <a:spcBef>
                <a:spcPts val="1200"/>
              </a:spcBef>
              <a:buFont typeface="Arial" charset="0"/>
              <a:buChar char="•"/>
              <a:defRPr/>
            </a:pPr>
            <a:r>
              <a:rPr lang="en-US" sz="2800" dirty="0" smtClean="0">
                <a:latin typeface="Calibri" charset="0"/>
                <a:ea typeface="+mn-ea"/>
                <a:cs typeface="Calibri" charset="0"/>
                <a:sym typeface="Calibri" charset="0"/>
              </a:rPr>
              <a:t>Different governance structures </a:t>
            </a:r>
          </a:p>
          <a:p>
            <a:pPr marL="276225" indent="-261938" defTabSz="914400" eaLnBrk="1">
              <a:lnSpc>
                <a:spcPct val="90000"/>
              </a:lnSpc>
              <a:spcBef>
                <a:spcPts val="1200"/>
              </a:spcBef>
              <a:buFont typeface="Arial" charset="0"/>
              <a:buChar char="•"/>
              <a:defRPr/>
            </a:pPr>
            <a:r>
              <a:rPr lang="en-US" sz="2800" dirty="0" smtClean="0">
                <a:latin typeface="Calibri" charset="0"/>
                <a:ea typeface="+mn-ea"/>
                <a:cs typeface="Calibri" charset="0"/>
                <a:sym typeface="Calibri" charset="0"/>
              </a:rPr>
              <a:t>Different accounting and budget practices</a:t>
            </a:r>
            <a:endParaRPr lang="en-US" dirty="0" smtClean="0">
              <a:ea typeface="+mn-ea"/>
              <a:sym typeface="Helvetica" charset="0"/>
            </a:endParaRPr>
          </a:p>
        </p:txBody>
      </p:sp>
      <p:sp>
        <p:nvSpPr>
          <p:cNvPr id="16387" name="AutoShape 3"/>
          <p:cNvSpPr>
            <a:spLocks/>
          </p:cNvSpPr>
          <p:nvPr/>
        </p:nvSpPr>
        <p:spPr bwMode="auto">
          <a:xfrm>
            <a:off x="6553200" y="6223000"/>
            <a:ext cx="2133600" cy="26511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 eaLnBrk="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1pPr>
            <a:lvl2pPr marL="742950" indent="-285750" eaLnBrk="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2pPr>
            <a:lvl3pPr marL="1143000" indent="-228600" eaLnBrk="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3pPr>
            <a:lvl4pPr marL="1600200" indent="-228600" eaLnBrk="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4pPr>
            <a:lvl5pPr marL="2057400" indent="-228600" eaLnBrk="0"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Calibri" pitchFamily="34" charset="0"/>
                <a:ea typeface="MS PGothic" pitchFamily="34" charset="-128"/>
                <a:sym typeface="Calibri" pitchFamily="34" charset="0"/>
              </a:defRPr>
            </a:lvl9pPr>
          </a:lstStyle>
          <a:p>
            <a:pPr algn="r" eaLnBrk="1"/>
            <a:fld id="{55997867-29D6-4286-9503-75C8B4666805}" type="slidenum">
              <a:rPr lang="en-US" altLang="en-US" sz="1200">
                <a:solidFill>
                  <a:srgbClr val="898989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pPr algn="r" eaLnBrk="1"/>
              <a:t>8</a:t>
            </a:fld>
            <a:endParaRPr lang="en-US" altLang="en-US" sz="1800"/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>
              <a:defRPr/>
            </a:pPr>
            <a:r>
              <a:rPr lang="en-US" sz="4000" dirty="0" smtClean="0">
                <a:ea typeface="+mj-ea"/>
                <a:sym typeface="Helvetica" charset="0"/>
              </a:rPr>
              <a:t>Strategies for </a:t>
            </a:r>
            <a:br>
              <a:rPr lang="en-US" sz="4000" dirty="0" smtClean="0">
                <a:ea typeface="+mj-ea"/>
                <a:sym typeface="Helvetica" charset="0"/>
              </a:rPr>
            </a:br>
            <a:r>
              <a:rPr lang="en-US" sz="4000" dirty="0" smtClean="0">
                <a:ea typeface="+mj-ea"/>
                <a:sym typeface="Helvetica" charset="0"/>
              </a:rPr>
              <a:t>the UNG Consolidation:</a:t>
            </a:r>
            <a:endParaRPr lang="en-US" sz="4000" dirty="0">
              <a:ea typeface="+mj-ea"/>
              <a:sym typeface="Helvetica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r>
              <a:rPr lang="en-US" sz="2800" dirty="0" smtClean="0">
                <a:ea typeface="+mn-ea"/>
                <a:sym typeface="Helvetica" charset="0"/>
              </a:rPr>
              <a:t>Priorities for Implementation</a:t>
            </a:r>
            <a:endParaRPr lang="en-US" sz="2800" dirty="0">
              <a:ea typeface="+mn-ea"/>
              <a:sym typeface="Helvetica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ＭＳ Ｐゴシック"/>
        <a:cs typeface="Helvetica"/>
      </a:majorFont>
      <a:minorFont>
        <a:latin typeface="Helvetica"/>
        <a:ea typeface="ＭＳ Ｐゴシック"/>
        <a:cs typeface="Helvetic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25400" cap="flat" cmpd="sng" algn="ctr">
          <a:solidFill>
            <a:srgbClr val="4F81BD"/>
          </a:solidFill>
          <a:prstDash val="solid"/>
          <a:round/>
          <a:headEnd type="none" w="med" len="med"/>
          <a:tailEnd type="none" w="med" len="med"/>
        </a:ln>
        <a:effectLst>
          <a:outerShdw blurRad="38100" dist="23000" dir="5400000" algn="ctr" rotWithShape="0">
            <a:srgbClr val="000000">
              <a:alpha val="34999"/>
            </a:srgbClr>
          </a:outerShdw>
        </a:effectLst>
      </a:spPr>
      <a:bodyPr vert="horz" wrap="square" lIns="45719" tIns="45719" rIns="45719" bIns="45719" numCol="1" anchor="ctr" anchorCtr="0" compatLnSpc="1">
        <a:prstTxWarp prst="textNoShape">
          <a:avLst/>
        </a:prstTxWarp>
      </a:bodyPr>
      <a:lstStyle>
        <a:defPPr marL="45720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Calibri" charset="0"/>
            <a:ea typeface="ＭＳ Ｐゴシック" charset="0"/>
            <a:cs typeface="Calibri" charset="0"/>
            <a:sym typeface="Calibri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25400" cap="flat" cmpd="sng" algn="ctr">
          <a:solidFill>
            <a:srgbClr val="4F81BD"/>
          </a:solidFill>
          <a:prstDash val="solid"/>
          <a:round/>
          <a:headEnd type="none" w="med" len="med"/>
          <a:tailEnd type="none" w="med" len="med"/>
        </a:ln>
        <a:effectLst>
          <a:outerShdw blurRad="38100" dist="23000" dir="5400000" algn="ctr" rotWithShape="0">
            <a:srgbClr val="000000">
              <a:alpha val="34999"/>
            </a:srgbClr>
          </a:outerShdw>
        </a:effectLst>
      </a:spPr>
      <a:bodyPr vert="horz" wrap="square" lIns="45719" tIns="45719" rIns="45719" bIns="45719" numCol="1" anchor="ctr" anchorCtr="0" compatLnSpc="1">
        <a:prstTxWarp prst="textNoShape">
          <a:avLst/>
        </a:prstTxWarp>
      </a:bodyPr>
      <a:lstStyle>
        <a:defPPr marL="45720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Calibri" charset="0"/>
            <a:ea typeface="ＭＳ Ｐゴシック" charset="0"/>
            <a:cs typeface="Calibri" charset="0"/>
            <a:sym typeface="Calibri" charset="0"/>
          </a:defRPr>
        </a:defPPr>
      </a:lstStyle>
    </a:lnDef>
  </a:objectDefaults>
  <a:extraClrSchemeLst/>
</a:theme>
</file>

<file path=ppt/theme/theme2.xml><?xml version="1.0" encoding="utf-8"?>
<a:theme xmlns:a="http://schemas.openxmlformats.org/drawingml/2006/main" name="1_Office Theme">
  <a:themeElements>
    <a:clrScheme name="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ＭＳ Ｐゴシック"/>
        <a:cs typeface="Helvetica"/>
      </a:majorFont>
      <a:minorFont>
        <a:latin typeface="Helvetica"/>
        <a:ea typeface="ＭＳ Ｐゴシック"/>
        <a:cs typeface="Helvetic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25400" cap="flat" cmpd="sng" algn="ctr">
          <a:solidFill>
            <a:srgbClr val="4F81BD"/>
          </a:solidFill>
          <a:prstDash val="solid"/>
          <a:round/>
          <a:headEnd type="none" w="med" len="med"/>
          <a:tailEnd type="none" w="med" len="med"/>
        </a:ln>
        <a:effectLst>
          <a:outerShdw blurRad="38100" dist="23000" dir="5400000" algn="ctr" rotWithShape="0">
            <a:srgbClr val="000000">
              <a:alpha val="34999"/>
            </a:srgbClr>
          </a:outerShdw>
        </a:effectLst>
      </a:spPr>
      <a:bodyPr vert="horz" wrap="square" lIns="45719" tIns="45719" rIns="45719" bIns="45719" numCol="1" anchor="ctr" anchorCtr="0" compatLnSpc="1">
        <a:prstTxWarp prst="textNoShape">
          <a:avLst/>
        </a:prstTxWarp>
      </a:bodyPr>
      <a:lstStyle>
        <a:defPPr marL="45720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Calibri" charset="0"/>
            <a:ea typeface="ＭＳ Ｐゴシック" charset="0"/>
            <a:cs typeface="Calibri" charset="0"/>
            <a:sym typeface="Calibri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25400" cap="flat" cmpd="sng" algn="ctr">
          <a:solidFill>
            <a:srgbClr val="4F81BD"/>
          </a:solidFill>
          <a:prstDash val="solid"/>
          <a:round/>
          <a:headEnd type="none" w="med" len="med"/>
          <a:tailEnd type="none" w="med" len="med"/>
        </a:ln>
        <a:effectLst>
          <a:outerShdw blurRad="38100" dist="23000" dir="5400000" algn="ctr" rotWithShape="0">
            <a:srgbClr val="000000">
              <a:alpha val="34999"/>
            </a:srgbClr>
          </a:outerShdw>
        </a:effectLst>
      </a:spPr>
      <a:bodyPr vert="horz" wrap="square" lIns="45719" tIns="45719" rIns="45719" bIns="45719" numCol="1" anchor="ctr" anchorCtr="0" compatLnSpc="1">
        <a:prstTxWarp prst="textNoShape">
          <a:avLst/>
        </a:prstTxWarp>
      </a:bodyPr>
      <a:lstStyle>
        <a:defPPr marL="45720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Calibri" charset="0"/>
            <a:ea typeface="ＭＳ Ｐゴシック" charset="0"/>
            <a:cs typeface="Calibri" charset="0"/>
            <a:sym typeface="Calibri" charset="0"/>
          </a:defRPr>
        </a:defPPr>
      </a:lstStyle>
    </a:lnDef>
  </a:objectDefaults>
  <a:extraClrSchemeLst/>
</a:theme>
</file>

<file path=ppt/theme/theme3.xml><?xml version="1.0" encoding="utf-8"?>
<a:theme xmlns:a="http://schemas.openxmlformats.org/drawingml/2006/main" name="2_Office Theme">
  <a:themeElements>
    <a:clrScheme name="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ＭＳ Ｐゴシック"/>
        <a:cs typeface="Helvetica"/>
      </a:majorFont>
      <a:minorFont>
        <a:latin typeface="Helvetica"/>
        <a:ea typeface="ＭＳ Ｐゴシック"/>
        <a:cs typeface="Helvetic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25400" cap="flat" cmpd="sng" algn="ctr">
          <a:solidFill>
            <a:srgbClr val="4F81BD"/>
          </a:solidFill>
          <a:prstDash val="solid"/>
          <a:round/>
          <a:headEnd type="none" w="med" len="med"/>
          <a:tailEnd type="none" w="med" len="med"/>
        </a:ln>
        <a:effectLst>
          <a:outerShdw blurRad="38100" dist="23000" dir="5400000" algn="ctr" rotWithShape="0">
            <a:srgbClr val="000000">
              <a:alpha val="34999"/>
            </a:srgbClr>
          </a:outerShdw>
        </a:effectLst>
      </a:spPr>
      <a:bodyPr vert="horz" wrap="square" lIns="45719" tIns="45719" rIns="45719" bIns="45719" numCol="1" anchor="ctr" anchorCtr="0" compatLnSpc="1">
        <a:prstTxWarp prst="textNoShape">
          <a:avLst/>
        </a:prstTxWarp>
      </a:bodyPr>
      <a:lstStyle>
        <a:defPPr marL="45720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Calibri" charset="0"/>
            <a:ea typeface="ＭＳ Ｐゴシック" charset="0"/>
            <a:cs typeface="Calibri" charset="0"/>
            <a:sym typeface="Calibri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25400" cap="flat" cmpd="sng" algn="ctr">
          <a:solidFill>
            <a:srgbClr val="4F81BD"/>
          </a:solidFill>
          <a:prstDash val="solid"/>
          <a:round/>
          <a:headEnd type="none" w="med" len="med"/>
          <a:tailEnd type="none" w="med" len="med"/>
        </a:ln>
        <a:effectLst>
          <a:outerShdw blurRad="38100" dist="23000" dir="5400000" algn="ctr" rotWithShape="0">
            <a:srgbClr val="000000">
              <a:alpha val="34999"/>
            </a:srgbClr>
          </a:outerShdw>
        </a:effectLst>
      </a:spPr>
      <a:bodyPr vert="horz" wrap="square" lIns="45719" tIns="45719" rIns="45719" bIns="45719" numCol="1" anchor="ctr" anchorCtr="0" compatLnSpc="1">
        <a:prstTxWarp prst="textNoShape">
          <a:avLst/>
        </a:prstTxWarp>
      </a:bodyPr>
      <a:lstStyle>
        <a:defPPr marL="45720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Calibri" charset="0"/>
            <a:ea typeface="ＭＳ Ｐゴシック" charset="0"/>
            <a:cs typeface="Calibri" charset="0"/>
            <a:sym typeface="Calibri" charset="0"/>
          </a:defRPr>
        </a:defPPr>
      </a:lst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FF00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355</TotalTime>
  <Words>1090</Words>
  <Application>Microsoft Office PowerPoint</Application>
  <PresentationFormat>On-screen Show (4:3)</PresentationFormat>
  <Paragraphs>201</Paragraphs>
  <Slides>21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21</vt:i4>
      </vt:variant>
    </vt:vector>
  </HeadingPairs>
  <TitlesOfParts>
    <vt:vector size="29" baseType="lpstr">
      <vt:lpstr>Calibri</vt:lpstr>
      <vt:lpstr>MS PGothic</vt:lpstr>
      <vt:lpstr>Arial</vt:lpstr>
      <vt:lpstr>Helvetica</vt:lpstr>
      <vt:lpstr>Avenir</vt:lpstr>
      <vt:lpstr>Office Theme</vt:lpstr>
      <vt:lpstr>1_Office Theme</vt:lpstr>
      <vt:lpstr>2_Office Theme</vt:lpstr>
      <vt:lpstr>Institutional Consolidation: Opportunities and Challenges</vt:lpstr>
      <vt:lpstr>Context for Consolidation</vt:lpstr>
      <vt:lpstr>Principles for Assessing Potential for Consolidation</vt:lpstr>
      <vt:lpstr>Consolidation Timeline</vt:lpstr>
      <vt:lpstr>Opportunities  for the UNG Consolidation</vt:lpstr>
      <vt:lpstr> Challenges for the UNG Consolidation:</vt:lpstr>
      <vt:lpstr>PowerPoint Presentation</vt:lpstr>
      <vt:lpstr>Challenges  for the UNG Consolidation</vt:lpstr>
      <vt:lpstr>Strategies for  the UNG Consolidation:</vt:lpstr>
      <vt:lpstr>Consolidated Name  and Mission Statement</vt:lpstr>
      <vt:lpstr>Institutional  Organization and Governance</vt:lpstr>
      <vt:lpstr>Structures for Collaborative Decision-Making</vt:lpstr>
      <vt:lpstr>Communication and Leader Visibility</vt:lpstr>
      <vt:lpstr>Important Concepts to Remember</vt:lpstr>
      <vt:lpstr>Monitor Assumptions</vt:lpstr>
      <vt:lpstr>Documenting the  UNG Consolidation</vt:lpstr>
      <vt:lpstr>Leadership Competencies Required for Consolidation</vt:lpstr>
      <vt:lpstr>Leadership Behaviors Required for Consolidation</vt:lpstr>
      <vt:lpstr>Leadership Behaviors Required for Consolidation</vt:lpstr>
      <vt:lpstr>Leadership Behaviors Required for Consolidation</vt:lpstr>
      <vt:lpstr>Questions?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Institutional Consolidation: Opportunities and Challenges</dc:title>
  <dc:creator>Felita Williams</dc:creator>
  <cp:lastModifiedBy>fwilliam</cp:lastModifiedBy>
  <cp:revision>14</cp:revision>
  <cp:lastPrinted>2014-01-16T23:42:49Z</cp:lastPrinted>
  <dcterms:modified xsi:type="dcterms:W3CDTF">2015-02-16T20:48:50Z</dcterms:modified>
</cp:coreProperties>
</file>