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  <p:sldMasterId id="2147483663" r:id="rId2"/>
    <p:sldMasterId id="2147483745" r:id="rId3"/>
  </p:sldMasterIdLst>
  <p:notesMasterIdLst>
    <p:notesMasterId r:id="rId20"/>
  </p:notesMasterIdLst>
  <p:sldIdLst>
    <p:sldId id="256" r:id="rId4"/>
    <p:sldId id="349" r:id="rId5"/>
    <p:sldId id="344" r:id="rId6"/>
    <p:sldId id="340" r:id="rId7"/>
    <p:sldId id="341" r:id="rId8"/>
    <p:sldId id="342" r:id="rId9"/>
    <p:sldId id="343" r:id="rId10"/>
    <p:sldId id="348" r:id="rId11"/>
    <p:sldId id="347" r:id="rId12"/>
    <p:sldId id="334" r:id="rId13"/>
    <p:sldId id="346" r:id="rId14"/>
    <p:sldId id="345" r:id="rId15"/>
    <p:sldId id="338" r:id="rId16"/>
    <p:sldId id="320" r:id="rId17"/>
    <p:sldId id="321" r:id="rId18"/>
    <p:sldId id="350" r:id="rId1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A8"/>
    <a:srgbClr val="339966"/>
    <a:srgbClr val="F7F9A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0559" autoAdjust="0"/>
  </p:normalViewPr>
  <p:slideViewPr>
    <p:cSldViewPr>
      <p:cViewPr varScale="1">
        <p:scale>
          <a:sx n="92" d="100"/>
          <a:sy n="92" d="100"/>
        </p:scale>
        <p:origin x="-538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notesViewPr>
    <p:cSldViewPr>
      <p:cViewPr varScale="1">
        <p:scale>
          <a:sx n="73" d="100"/>
          <a:sy n="73" d="100"/>
        </p:scale>
        <p:origin x="-2098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23E4A29C-08C0-4F47-B3FB-C32ED8C122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085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MS PGothic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" pitchFamily="18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10E124C7-3C1E-4BF1-8144-6D6AF7A22977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xfrm>
            <a:off x="609600" y="4416425"/>
            <a:ext cx="5943600" cy="4183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" pitchFamily="18" charset="0"/>
            </a:endParaRPr>
          </a:p>
          <a:p>
            <a:r>
              <a:rPr lang="en-US" altLang="en-US" smtClean="0">
                <a:latin typeface="Times" pitchFamily="18" charset="0"/>
              </a:rPr>
              <a:t>For employers offering coverage, the coverage must be affordable and benefits must be at a 60% or more actuarial value or the employer is subject to a penalty So first, looking at Affordability, affordable coverage, as defined under the law, is coverage that is 9.5% or less of household income; the IRS has issued safe harbors in determining affordability – one of these is based on Federal Poverty Level.  If USG offers an employee premium that is 9.5% or below an 100% of Federal Poverty level we will meet the safe harbor would avoid penalties if an employee buys coverage in the exchange</a:t>
            </a:r>
          </a:p>
          <a:p>
            <a:endParaRPr lang="en-US" altLang="en-US" smtClean="0">
              <a:latin typeface="Times" pitchFamily="18" charset="0"/>
            </a:endParaRPr>
          </a:p>
          <a:p>
            <a:r>
              <a:rPr lang="en-US" altLang="en-US" smtClean="0">
                <a:latin typeface="Times" pitchFamily="18" charset="0"/>
              </a:rPr>
              <a:t>An estimated 2014 100% Federal Poverty is $11,850; 9.5% of this is $1,125.75 divided by 12 = $94 per month – again this is an 2014 estimate</a:t>
            </a:r>
          </a:p>
          <a:p>
            <a:endParaRPr lang="en-US" altLang="en-US" smtClean="0">
              <a:latin typeface="Times" pitchFamily="18" charset="0"/>
            </a:endParaRPr>
          </a:p>
          <a:p>
            <a:r>
              <a:rPr lang="en-US" altLang="en-US" b="1" u="sng" smtClean="0">
                <a:latin typeface="Times" pitchFamily="18" charset="0"/>
              </a:rPr>
              <a:t>Penalties:  </a:t>
            </a:r>
            <a:r>
              <a:rPr lang="en-US" altLang="en-US" smtClean="0">
                <a:latin typeface="Times" pitchFamily="18" charset="0"/>
              </a:rPr>
              <a:t>Not offering coverage:  ($2,000 annually for each FTE if one employee receives assistance for buying coverage in the exchanges – minus first 30 employees)</a:t>
            </a:r>
          </a:p>
          <a:p>
            <a:r>
              <a:rPr lang="en-US" altLang="en-US" smtClean="0">
                <a:latin typeface="Times" pitchFamily="18" charset="0"/>
              </a:rPr>
              <a:t>Offering unaffordable coverage: ($3,000 annually for each FTE receiving income based assistance to a max of $2,000 times # of FTEs minus first 30). </a:t>
            </a:r>
          </a:p>
          <a:p>
            <a:r>
              <a:rPr lang="en-US" altLang="en-US" smtClean="0">
                <a:latin typeface="Times" pitchFamily="18" charset="0"/>
              </a:rPr>
              <a:t> 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3F482301-518B-4FE1-B4B7-68394D4E84E8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3750E-276F-43E6-A111-2BFF4045B6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24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A8ACE-3BAD-4549-8C6D-55B5AE4A90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939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905000"/>
            <a:ext cx="5676900" cy="4343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DDD4C-E318-4E14-8A48-B540176CE9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621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118E6-9EF1-4B18-A136-3ED1029E41F9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BB97C-9E99-4B16-B2AE-3C9C901188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03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12444-2336-4AA4-B2A9-84FE83174223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FF7AA-24D5-47C9-98A0-DC711EB374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637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7E325-742F-4863-88C7-36571580F195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EE7DD-D7D0-46AE-8596-ABA3917B8E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045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2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34A0B-3222-4638-9443-BEFEA16E7DED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A0908-31A7-4747-9391-25DA37E9E4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604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77D5A-02B5-47DC-A844-144D160587B0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433AF-DE58-49A8-84F3-DD493E5D8D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218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E29FB-A430-40EB-96DD-2B5BF656B4CA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341F4-B120-47FC-8BCA-86A687CCE8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7989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DDF0A-D4EC-410E-B089-25D20CF2A4C4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C489B-CB6B-42F8-8B7A-9767C234F3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4974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76828-D6BB-47BA-A039-5273A8E12EBE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0DC6C-8BB1-4804-A13C-A8BA621773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92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F36B6-DA0F-40AF-867E-2B342A4900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1754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74E1F-DCA2-41B7-B39F-32A58E1CECCE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28A0-8CBB-4584-9B52-41BBEF8C45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8203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D0190-AF2A-4F03-8E52-968AFE658451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1DFC0-B5AD-4F25-BBF9-EB834AE031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12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4B087-2AA0-4938-BA10-9D7D831D6084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F59AB-9068-46DD-9FA8-464112FEAF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0337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CBB22404-029D-4E26-A52E-00D030745EDB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73C6C-4CF3-47EB-8516-7E10FA0EB7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4810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eaLnBrk="1" hangingPunct="1">
              <a:defRPr/>
            </a:lvl1pPr>
          </a:lstStyle>
          <a:p>
            <a:pPr>
              <a:defRPr/>
            </a:pPr>
            <a:fld id="{8BDBBC70-BCB0-4FA0-B2B6-1FC5293629B8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74CBA-ECA0-4052-8A66-56DCE4BBF6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4679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3B9B567B-CA15-47DB-B453-69332CD2481E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49518-EF45-404E-8383-CFB4EC4E99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74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176B73CA-5ED4-4E63-82AE-0BE7607F2BEB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ED9DE-7153-4C15-9F6A-0E1DAB6DF0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0578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FE94D847-9842-404E-A6F1-312E7AE7747B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92AA4-ED46-46E9-AB12-F7D1116220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0650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eaLnBrk="1" hangingPunct="1">
              <a:defRPr/>
            </a:lvl1pPr>
          </a:lstStyle>
          <a:p>
            <a:pPr>
              <a:defRPr/>
            </a:pPr>
            <a:fld id="{B47C111C-1260-461A-BC7F-C3562C65C7E9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ED662-0F8F-4778-909A-59ADF06D7C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2469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666613B4-BAF7-423D-B66C-496319CAF3BC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B5DB1-D60D-4C64-8977-FD37074783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66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A71C6-EBEE-4AFE-B6BF-32A4888C83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6029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eaLnBrk="1" hangingPunct="1">
              <a:defRPr/>
            </a:lvl1pPr>
          </a:lstStyle>
          <a:p>
            <a:pPr>
              <a:defRPr/>
            </a:pPr>
            <a:fld id="{636A1456-3714-4E7D-9A33-9CC07134C65A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1AA5-2B7A-47C1-A756-21C2A335B4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3844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 eaLnBrk="1" hangingPunct="1">
              <a:defRPr/>
            </a:lvl1pPr>
          </a:lstStyle>
          <a:p>
            <a:pPr>
              <a:defRPr/>
            </a:pPr>
            <a:fld id="{4FC7A11D-8ABB-483D-9EC2-9727E93F8CC7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9F33C-3DB1-4A3B-8C97-BD64718267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2473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9524A860-454B-4F23-846B-F3F5F96AF780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8CBA5-AD39-4E1E-8AC5-E15FF08AA0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7491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292A655A-EFC0-4081-8688-C264622BAF77}" type="datetimeFigureOut">
              <a:rPr lang="en-US"/>
              <a:pPr>
                <a:defRPr/>
              </a:pPr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1F104-FF84-43C1-8003-B638A1228F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00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22799-5336-4E6C-8722-13AEFA9752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225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533400"/>
            <a:ext cx="6629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4040188" cy="45720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733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28801"/>
            <a:ext cx="4041775" cy="4571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733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AA863-2463-48AF-8219-22626B2A34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90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250D-F342-4F84-8EE4-B65C6799F0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10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85FBD-DF08-40D4-A577-E1F044DDD5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90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1828800"/>
            <a:ext cx="3008313" cy="45720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81000"/>
            <a:ext cx="5111750" cy="5867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23622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70E78-2D7A-48B8-AD9C-64852C1216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80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2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09802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2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20502-A807-4A37-A177-EAAD641F0D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60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8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609600"/>
            <a:ext cx="640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7" descr="BOR_logo_bl_wh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533400"/>
            <a:ext cx="12350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"/>
          <p:cNvSpPr txBox="1">
            <a:spLocks noChangeArrowheads="1"/>
          </p:cNvSpPr>
          <p:nvPr userDrawn="1"/>
        </p:nvSpPr>
        <p:spPr bwMode="auto">
          <a:xfrm>
            <a:off x="5370513" y="6321425"/>
            <a:ext cx="3086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defRPr/>
            </a:pPr>
            <a:r>
              <a:rPr lang="en-US" sz="1400" i="1" dirty="0" smtClean="0">
                <a:solidFill>
                  <a:srgbClr val="FFFFFF"/>
                </a:solidFill>
              </a:rPr>
              <a:t>“Creating A More Educated Georgia”</a:t>
            </a:r>
            <a:endParaRPr lang="en-US" i="1" dirty="0" smtClean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610600" y="6477000"/>
            <a:ext cx="457200" cy="304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7E87D405-D7FD-4F36-8B01-BC1EDC0A8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MS PGothic" pitchFamily="34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MS PGothic" pitchFamily="34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MS PGothic" pitchFamily="34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MS PGothic" pitchFamily="34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  <a:ea typeface="MS PGothic" pitchFamily="34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MS PGothic" pitchFamily="34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EF820388-28AC-44EC-B84E-E4A9BA0DF1EE}" type="datetimeFigureOut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F4070607-C6BA-41E4-BD3C-8AEACCC94A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975" y="573088"/>
            <a:ext cx="85725" cy="5730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325" y="573088"/>
            <a:ext cx="576263" cy="5730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1544638"/>
            <a:ext cx="7315200" cy="115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2770188"/>
            <a:ext cx="7315200" cy="353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100" y="549275"/>
            <a:ext cx="1189038" cy="2968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pPr>
              <a:defRPr/>
            </a:pPr>
            <a:fld id="{DA47DADC-55EA-4839-91C8-5BCC0EC06F5C}" type="datetime1">
              <a:rPr lang="en-US"/>
              <a:pPr>
                <a:defRPr/>
              </a:pPr>
              <a:t>2/27/2014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5200" y="549275"/>
            <a:ext cx="939800" cy="3016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49C9FB1-2183-47F9-89B3-D4DCF5B149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663"/>
            <a:ext cx="2246312" cy="301625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3081" name="Picture 7" descr="BOR_logo_bl_wht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533400"/>
            <a:ext cx="12350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4"/>
          <p:cNvSpPr txBox="1">
            <a:spLocks noChangeArrowheads="1"/>
          </p:cNvSpPr>
          <p:nvPr userDrawn="1"/>
        </p:nvSpPr>
        <p:spPr bwMode="auto">
          <a:xfrm>
            <a:off x="5370513" y="6321425"/>
            <a:ext cx="3086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defRPr/>
            </a:pPr>
            <a:r>
              <a:rPr lang="en-US" sz="1400" i="1" dirty="0" smtClean="0">
                <a:solidFill>
                  <a:srgbClr val="FFFFFF"/>
                </a:solidFill>
              </a:rPr>
              <a:t>“Creating A More Educated Georgia”</a:t>
            </a:r>
            <a:endParaRPr lang="en-US" i="1" dirty="0" smtClean="0">
              <a:solidFill>
                <a:srgbClr val="000000"/>
              </a:solidFill>
              <a:latin typeface="Times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165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838200" y="2133600"/>
            <a:ext cx="7467600" cy="29718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 Affordable Care Act (ACA)</a:t>
            </a:r>
            <a:br>
              <a:rPr lang="en-US" alt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4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Shared Responsibility Mandate </a:t>
            </a:r>
            <a:r>
              <a:rPr lang="en-US" alt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alt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alt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 b="1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D4C05C2E-F4F2-4A22-BF6A-C38DC01BD0F9}" type="slidenum">
              <a:rPr lang="en-US" altLang="en-US" smtClean="0">
                <a:solidFill>
                  <a:srgbClr val="FFFFFF"/>
                </a:solidFill>
              </a:rPr>
              <a:pPr/>
              <a:t>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438400" y="685800"/>
            <a:ext cx="7315200" cy="1154113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Three Major Impacts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8113713" cy="4114800"/>
          </a:xfrm>
        </p:spPr>
        <p:txBody>
          <a:bodyPr/>
          <a:lstStyle/>
          <a:p>
            <a:pPr marL="514350" indent="-514350" eaLnBrk="1" hangingPunct="1">
              <a:buFont typeface="Times" pitchFamily="18" charset="0"/>
              <a:buAutoNum type="arabicPeriod"/>
            </a:pPr>
            <a:r>
              <a:rPr lang="en-US" altLang="en-US" smtClean="0"/>
              <a:t>Must revise the USG Employee Category Policy and the definitions of employment and employee types</a:t>
            </a:r>
          </a:p>
          <a:p>
            <a:pPr marL="514350" indent="-514350" eaLnBrk="1" hangingPunct="1">
              <a:buFont typeface="Times" pitchFamily="18" charset="0"/>
              <a:buAutoNum type="arabicPeriod"/>
            </a:pPr>
            <a:r>
              <a:rPr lang="en-US" altLang="en-US" smtClean="0"/>
              <a:t>Develop a Conversion Chart for Credit hours to hours worked for part-time faculty</a:t>
            </a:r>
          </a:p>
          <a:p>
            <a:pPr marL="514350" indent="-514350" eaLnBrk="1" hangingPunct="1">
              <a:buFont typeface="Times" pitchFamily="18" charset="0"/>
              <a:buAutoNum type="arabicPeriod"/>
            </a:pPr>
            <a:r>
              <a:rPr lang="en-US" altLang="en-US" smtClean="0"/>
              <a:t>Set up tracking method to determine health benefits eligibility for part-time workers</a:t>
            </a:r>
          </a:p>
          <a:p>
            <a:pPr marL="514350" indent="-514350" eaLnBrk="1" hangingPunct="1">
              <a:buFont typeface="Times" pitchFamily="18" charset="0"/>
              <a:buAutoNum type="arabicPeriod"/>
            </a:pPr>
            <a:endParaRPr lang="en-US" altLang="en-US" smtClean="0"/>
          </a:p>
          <a:p>
            <a:pPr marL="514350" indent="-514350" eaLnBrk="1" hangingPunct="1">
              <a:buFont typeface="Times" pitchFamily="18" charset="0"/>
              <a:buAutoNum type="arabicPeriod"/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F007A93F-2DF0-43F6-88EF-8A899D0E547B}" type="slidenum">
              <a:rPr lang="en-US" altLang="en-US" smtClean="0">
                <a:solidFill>
                  <a:srgbClr val="FFFFFF"/>
                </a:solidFill>
              </a:rPr>
              <a:pPr/>
              <a:t>10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781800" cy="11541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Final Guidance Released February 10, 2014</a:t>
            </a:r>
            <a:endParaRPr lang="en-US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315200" cy="3540125"/>
          </a:xfrm>
        </p:spPr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Further Guidance on types of employees and hours of service</a:t>
            </a:r>
          </a:p>
          <a:p>
            <a:pPr eaLnBrk="1" hangingPunct="1"/>
            <a:r>
              <a:rPr lang="en-US" altLang="en-US" smtClean="0"/>
              <a:t>2015 Transition Tracking Period Provisions	</a:t>
            </a:r>
          </a:p>
          <a:p>
            <a:pPr lvl="1" eaLnBrk="1" hangingPunct="1"/>
            <a:r>
              <a:rPr lang="en-US" altLang="en-US" smtClean="0"/>
              <a:t>Transitional 6 month tracking period</a:t>
            </a:r>
          </a:p>
          <a:p>
            <a:pPr lvl="1" eaLnBrk="1" hangingPunct="1"/>
            <a:r>
              <a:rPr lang="en-US" altLang="en-US" smtClean="0"/>
              <a:t>Must begin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E110A1FB-66BB-46F3-BB05-DE596D1F62C5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096000" cy="1154113"/>
          </a:xfrm>
        </p:spPr>
        <p:txBody>
          <a:bodyPr/>
          <a:lstStyle/>
          <a:p>
            <a:pPr eaLnBrk="1" hangingPunct="1"/>
            <a:r>
              <a:rPr lang="en-US" altLang="en-US" smtClean="0"/>
              <a:t>Definitions from Guidance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315200" cy="4251325"/>
          </a:xfrm>
        </p:spPr>
        <p:txBody>
          <a:bodyPr/>
          <a:lstStyle/>
          <a:p>
            <a:pPr eaLnBrk="1" hangingPunct="1"/>
            <a:r>
              <a:rPr lang="en-US" altLang="en-US" smtClean="0"/>
              <a:t>Seasonal</a:t>
            </a:r>
          </a:p>
          <a:p>
            <a:pPr eaLnBrk="1" hangingPunct="1"/>
            <a:r>
              <a:rPr lang="en-US" altLang="en-US" smtClean="0"/>
              <a:t>Variable Hour</a:t>
            </a:r>
          </a:p>
          <a:p>
            <a:pPr eaLnBrk="1" hangingPunct="1"/>
            <a:r>
              <a:rPr lang="en-US" altLang="en-US" smtClean="0"/>
              <a:t>Adjunct Faculty</a:t>
            </a:r>
          </a:p>
          <a:p>
            <a:pPr eaLnBrk="1" hangingPunct="1"/>
            <a:r>
              <a:rPr lang="en-US" altLang="en-US" smtClean="0"/>
              <a:t>Rehired employees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F18B370F-A703-4BE7-B314-7E57D35275AA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ctrTitle"/>
          </p:nvPr>
        </p:nvSpPr>
        <p:spPr>
          <a:xfrm>
            <a:off x="1143000" y="1371600"/>
            <a:ext cx="7315200" cy="2595563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Student Employees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C0C440DC-83B9-4180-9C94-814FE5250930}" type="slidenum">
              <a:rPr lang="en-US" altLang="en-US" smtClean="0">
                <a:solidFill>
                  <a:srgbClr val="FFFFFF"/>
                </a:solidFill>
              </a:rPr>
              <a:pPr/>
              <a:t>13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400800" cy="1143000"/>
          </a:xfrm>
        </p:spPr>
        <p:txBody>
          <a:bodyPr/>
          <a:lstStyle/>
          <a:p>
            <a:pPr eaLnBrk="1" hangingPunct="1"/>
            <a:r>
              <a:rPr lang="en-US" altLang="en-US" sz="3200" b="1" smtClean="0"/>
              <a:t>Proposed Definition of </a:t>
            </a:r>
            <a:br>
              <a:rPr lang="en-US" altLang="en-US" sz="3200" b="1" smtClean="0"/>
            </a:br>
            <a:r>
              <a:rPr lang="en-US" altLang="en-US" sz="3200" b="1" smtClean="0"/>
              <a:t>Student Employees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762000" y="2052638"/>
            <a:ext cx="7924800" cy="4800600"/>
          </a:xfrm>
        </p:spPr>
        <p:txBody>
          <a:bodyPr/>
          <a:lstStyle/>
          <a:p>
            <a:pPr eaLnBrk="1" hangingPunct="1"/>
            <a:r>
              <a:rPr lang="en-US" altLang="en-US" smtClean="0"/>
              <a:t>Currently </a:t>
            </a:r>
            <a:r>
              <a:rPr lang="en-US" altLang="en-US" u="sng" smtClean="0"/>
              <a:t>not</a:t>
            </a:r>
            <a:r>
              <a:rPr lang="en-US" altLang="en-US" smtClean="0"/>
              <a:t> exempt under ACA</a:t>
            </a:r>
          </a:p>
          <a:p>
            <a:pPr eaLnBrk="1" hangingPunct="1"/>
            <a:r>
              <a:rPr lang="en-US" altLang="en-US" smtClean="0"/>
              <a:t>Proposed solution is to revise the Employee Category Policy:</a:t>
            </a:r>
          </a:p>
          <a:p>
            <a:pPr lvl="1" eaLnBrk="1" hangingPunct="1"/>
            <a:r>
              <a:rPr lang="en-US" altLang="en-US" smtClean="0"/>
              <a:t>Students must work part-time except during the summer and holidays and may </a:t>
            </a:r>
            <a:r>
              <a:rPr lang="en-US" altLang="en-US" u="sng" smtClean="0"/>
              <a:t>not</a:t>
            </a:r>
            <a:r>
              <a:rPr lang="en-US" altLang="en-US" smtClean="0"/>
              <a:t> exceed 1300 hours in any consecutive 12-month period</a:t>
            </a:r>
          </a:p>
          <a:p>
            <a:pPr lvl="1" eaLnBrk="1" hangingPunct="1"/>
            <a:r>
              <a:rPr lang="en-US" altLang="en-US" smtClean="0"/>
              <a:t>International students and work study students must work no more than 20 hours per week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25C7E6AE-D2C6-498C-A78F-A30C5796137E}" type="slidenum">
              <a:rPr lang="en-US" altLang="en-US" smtClean="0">
                <a:solidFill>
                  <a:srgbClr val="FFFFFF"/>
                </a:solidFill>
              </a:rPr>
              <a:pPr/>
              <a:t>14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6400800" cy="1143000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Next Steps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305800" cy="4114800"/>
          </a:xfrm>
        </p:spPr>
        <p:txBody>
          <a:bodyPr/>
          <a:lstStyle/>
          <a:p>
            <a:pPr eaLnBrk="1" hangingPunct="1"/>
            <a:r>
              <a:rPr lang="en-US" altLang="en-US" sz="2200" smtClean="0"/>
              <a:t>Collect feedback from this group and from system-wide VPAAs, CBOs, and CHROs, last week of February or first week of March</a:t>
            </a:r>
          </a:p>
          <a:p>
            <a:pPr eaLnBrk="1" hangingPunct="1"/>
            <a:r>
              <a:rPr lang="en-US" altLang="en-US" sz="2200" smtClean="0"/>
              <a:t>Finalize documents and distribute system wide mid-March</a:t>
            </a:r>
          </a:p>
          <a:p>
            <a:pPr eaLnBrk="1" hangingPunct="1"/>
            <a:r>
              <a:rPr lang="en-US" altLang="en-US" sz="2200" smtClean="0"/>
              <a:t>Training sessions first two weeks in April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E673C6F1-42BB-49CC-B943-1C1FDC6B846F}" type="slidenum">
              <a:rPr lang="en-US" altLang="en-US" smtClean="0">
                <a:solidFill>
                  <a:srgbClr val="FFFFFF"/>
                </a:solidFill>
              </a:rPr>
              <a:pPr/>
              <a:t>15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sz="3200" smtClean="0"/>
              <a:t>Send suggestions/comments to VPAA listserv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470C6482-41DE-4F83-BA76-6AAD96E0665F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838200"/>
            <a:ext cx="6019800" cy="11541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Shared Responsibility Mandate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If employer offers coverage, must be offered to 95% of full-time employees</a:t>
            </a:r>
          </a:p>
          <a:p>
            <a:pPr eaLnBrk="1" hangingPunct="1"/>
            <a:r>
              <a:rPr lang="en-US" altLang="en-US" smtClean="0"/>
              <a:t>Must be Affordable</a:t>
            </a:r>
          </a:p>
          <a:p>
            <a:pPr eaLnBrk="1" hangingPunct="1"/>
            <a:r>
              <a:rPr lang="en-US" altLang="en-US" smtClean="0"/>
              <a:t>Must meet Minimum Value Standards</a:t>
            </a:r>
          </a:p>
          <a:p>
            <a:pPr eaLnBrk="1" hangingPunct="1"/>
            <a:r>
              <a:rPr lang="en-US" altLang="en-US" smtClean="0"/>
              <a:t>Use Safe Harbor guidelines to determine track time of 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327AE9F7-372A-4857-BA2B-69B62F63226F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33600" y="533400"/>
            <a:ext cx="7315200" cy="1154113"/>
          </a:xfrm>
        </p:spPr>
        <p:txBody>
          <a:bodyPr/>
          <a:lstStyle/>
          <a:p>
            <a:pPr eaLnBrk="1" hangingPunct="1"/>
            <a:r>
              <a:rPr lang="en-US" altLang="en-US" smtClean="0"/>
              <a:t>Coverage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7315200" cy="3540125"/>
          </a:xfrm>
        </p:spPr>
        <p:txBody>
          <a:bodyPr/>
          <a:lstStyle/>
          <a:p>
            <a:pPr eaLnBrk="1" hangingPunct="1"/>
            <a:r>
              <a:rPr lang="en-US" altLang="en-US" smtClean="0"/>
              <a:t>Defined as:</a:t>
            </a:r>
          </a:p>
          <a:p>
            <a:pPr lvl="1" eaLnBrk="1" hangingPunct="1"/>
            <a:r>
              <a:rPr lang="en-US" altLang="en-US" smtClean="0"/>
              <a:t>95% of full-time employees</a:t>
            </a:r>
          </a:p>
          <a:p>
            <a:pPr lvl="1" eaLnBrk="1" hangingPunct="1"/>
            <a:r>
              <a:rPr lang="en-US" altLang="en-US" smtClean="0"/>
              <a:t>Full-time is defined as average of 30+ hours per week</a:t>
            </a:r>
          </a:p>
          <a:p>
            <a:pPr lvl="1" eaLnBrk="1" hangingPunct="1"/>
            <a:r>
              <a:rPr lang="en-US" altLang="en-US" smtClean="0"/>
              <a:t>Includes employee’s children to age 26 </a:t>
            </a:r>
          </a:p>
          <a:p>
            <a:pPr lvl="1" eaLnBrk="1" hangingPunct="1"/>
            <a:r>
              <a:rPr lang="en-US" altLang="en-US" smtClean="0"/>
              <a:t>Spouses or domestic partners not required</a:t>
            </a:r>
          </a:p>
          <a:p>
            <a:pPr lvl="1" eaLnBrk="1" hangingPunct="1"/>
            <a:r>
              <a:rPr lang="en-US" altLang="en-US" smtClean="0"/>
              <a:t>Must have the opportunity to enroll at least once per year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0D6E9532-E59E-4FD7-AD9D-E81F28514B3E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133600" y="457200"/>
            <a:ext cx="7315200" cy="1154113"/>
          </a:xfrm>
        </p:spPr>
        <p:txBody>
          <a:bodyPr/>
          <a:lstStyle/>
          <a:p>
            <a:pPr eaLnBrk="1" hangingPunct="1"/>
            <a:r>
              <a:rPr lang="en-US" altLang="en-US" smtClean="0"/>
              <a:t> Affordability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914400" y="2209800"/>
            <a:ext cx="7315200" cy="4038600"/>
          </a:xfrm>
        </p:spPr>
        <p:txBody>
          <a:bodyPr rtlCol="0">
            <a:normAutofit fontScale="92500"/>
          </a:bodyPr>
          <a:lstStyle/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altLang="en-US" sz="2200" dirty="0" smtClean="0"/>
              <a:t>Affordable coverage is coverage that is 9.5% or less of household income</a:t>
            </a:r>
          </a:p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altLang="en-US" sz="2200" dirty="0" smtClean="0"/>
              <a:t>Federal government offered 3- Safe Harbors to employers</a:t>
            </a:r>
          </a:p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altLang="en-US" sz="2200" dirty="0" smtClean="0"/>
              <a:t> USG is using the Federal Poverty Line Safe Harbor:  Must offer coverage with an employee premium that is 9.5%  or below the Federal Poverty level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altLang="en-US" sz="1900" dirty="0" smtClean="0"/>
              <a:t>2014 Federal Poverty level is $11,680; 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altLang="en-US" sz="1900" dirty="0" smtClean="0"/>
              <a:t>9.5% of $11,680 is $1,110 or a monthly premium of $92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altLang="en-US" sz="1900" dirty="0" smtClean="0"/>
              <a:t>USG High Deductible </a:t>
            </a:r>
            <a:r>
              <a:rPr lang="en-US" altLang="en-US" sz="1900" dirty="0"/>
              <a:t>H</a:t>
            </a:r>
            <a:r>
              <a:rPr lang="en-US" altLang="en-US" sz="1900" dirty="0" smtClean="0"/>
              <a:t>ealth Plan monthly premium is $47 </a:t>
            </a:r>
          </a:p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altLang="en-US" sz="2200" dirty="0" smtClean="0"/>
              <a:t>Under Safe Harbor, employee is not eligible for subsidy in the exchange market and USG would not be subject to penalties</a:t>
            </a:r>
          </a:p>
          <a:p>
            <a:pPr marL="45720" indent="0" eaLnBrk="1" fontAlgn="auto" hangingPunct="1">
              <a:spcAft>
                <a:spcPts val="0"/>
              </a:spcAft>
              <a:buFont typeface="Wingdings" charset="2"/>
              <a:buNone/>
              <a:defRPr/>
            </a:pPr>
            <a:endParaRPr lang="en-US" altLang="en-US" sz="2400" dirty="0" smtClean="0"/>
          </a:p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endParaRPr lang="en-US" alt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28915967-64AA-4C0C-B92F-9C18AFE8A677}" type="slidenum">
              <a:rPr lang="en-US" altLang="en-US" smtClean="0">
                <a:solidFill>
                  <a:srgbClr val="FFFFFF"/>
                </a:solidFill>
              </a:rPr>
              <a:pPr/>
              <a:t>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133600" y="533400"/>
            <a:ext cx="7315200" cy="1154113"/>
          </a:xfrm>
        </p:spPr>
        <p:txBody>
          <a:bodyPr/>
          <a:lstStyle/>
          <a:p>
            <a:pPr eaLnBrk="1" hangingPunct="1"/>
            <a:r>
              <a:rPr lang="en-US" altLang="en-US" smtClean="0"/>
              <a:t>Minimum Value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7315200" cy="3540125"/>
          </a:xfrm>
        </p:spPr>
        <p:txBody>
          <a:bodyPr/>
          <a:lstStyle/>
          <a:p>
            <a:pPr eaLnBrk="1" hangingPunct="1"/>
            <a:r>
              <a:rPr lang="en-US" altLang="en-US" smtClean="0"/>
              <a:t>60% minimum plan value based on ACA rules 	definition of “essential health benefits”</a:t>
            </a:r>
          </a:p>
          <a:p>
            <a:pPr eaLnBrk="1" hangingPunct="1"/>
            <a:r>
              <a:rPr lang="en-US" altLang="en-US" smtClean="0"/>
              <a:t>Healthcare Plan’s actuary has confirmed all USG Healthcare plans meet Minimum Value coverage as defined by ACA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7CCA65C1-BB3F-47B3-9929-0B8796F6C726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219200"/>
            <a:ext cx="6096000" cy="11541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Penalties for not meeting Shared Responsibility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67000"/>
            <a:ext cx="7315200" cy="3540125"/>
          </a:xfrm>
        </p:spPr>
        <p:txBody>
          <a:bodyPr rtlCol="0">
            <a:normAutofit lnSpcReduction="10000"/>
          </a:bodyPr>
          <a:lstStyle/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dirty="0" smtClean="0"/>
              <a:t>If don’t meet coverage requirements: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dirty="0" smtClean="0"/>
              <a:t>$2,000 times total number of FTEs – not counting first 30 FTEs if don’t meet coverage requirements</a:t>
            </a:r>
          </a:p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dirty="0" smtClean="0"/>
              <a:t>If don’t meet affordability requirements: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dirty="0" smtClean="0"/>
              <a:t>Up to $3,000 annually for each FTE receiving income based assistance for health insurance exchange coverage</a:t>
            </a:r>
          </a:p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altLang="en-US" dirty="0"/>
              <a:t>Each USG institution’s management is accountable and responsible for achieving and maintaining </a:t>
            </a:r>
            <a:r>
              <a:rPr lang="en-US" altLang="en-US" dirty="0" smtClean="0"/>
              <a:t>compliance </a:t>
            </a:r>
            <a:r>
              <a:rPr lang="en-US" altLang="en-US" dirty="0"/>
              <a:t>with the requirements under the Affordable Care </a:t>
            </a:r>
            <a:r>
              <a:rPr lang="en-US" altLang="en-US" dirty="0" smtClean="0"/>
              <a:t>Act</a:t>
            </a:r>
            <a:endParaRPr lang="en-US" altLang="en-US" dirty="0"/>
          </a:p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altLang="en-US" dirty="0"/>
              <a:t>Each USG institution will be held financial accountable for </a:t>
            </a:r>
            <a:r>
              <a:rPr lang="en-US" altLang="en-US" dirty="0" smtClean="0"/>
              <a:t>non-compliance</a:t>
            </a:r>
            <a:endParaRPr 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9FE43747-9DF3-4644-9890-6B38000DD4A8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85800"/>
            <a:ext cx="7315200" cy="11541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Tracking Time Worked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sz="2700" dirty="0" smtClean="0"/>
              <a:t>initially</a:t>
            </a:r>
            <a:r>
              <a:rPr lang="en-US" dirty="0" smtClean="0"/>
              <a:t> </a:t>
            </a:r>
            <a:r>
              <a:rPr lang="en-US" sz="2700" dirty="0" smtClean="0"/>
              <a:t>all employees not offered </a:t>
            </a:r>
            <a:br>
              <a:rPr lang="en-US" sz="2700" dirty="0" smtClean="0"/>
            </a:br>
            <a:r>
              <a:rPr lang="en-US" sz="2700" dirty="0" smtClean="0"/>
              <a:t>health insurance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315200" cy="3540125"/>
          </a:xfrm>
        </p:spPr>
        <p:txBody>
          <a:bodyPr rtlCol="0">
            <a:normAutofit fontScale="92500" lnSpcReduction="10000"/>
          </a:bodyPr>
          <a:lstStyle/>
          <a:p>
            <a:pPr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dirty="0" smtClean="0"/>
              <a:t>Safe Harbor Tracking Method 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dirty="0"/>
              <a:t>L</a:t>
            </a:r>
            <a:r>
              <a:rPr lang="en-US" dirty="0" smtClean="0"/>
              <a:t>ook-back or measurement period (3-12 months), this is the period of time in which hours will be tracked for part-time employees; standard year after year 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dirty="0" smtClean="0"/>
              <a:t>After the measurement period, employers have the option to have an administrative period (up to 90 days); this period is used to determine eligibility and facilitate enrollment of any employees who meet eligibility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dirty="0" smtClean="0"/>
              <a:t>Stability period – period during which part-time employees who met eligibility may elect to participate in the healthcare plan (6-12 months)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dirty="0" smtClean="0"/>
              <a:t>Hours worked for faculty must be calculated based on the academic year to determine eligibility unless they work during the summer</a:t>
            </a:r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endParaRPr lang="en-US" dirty="0" smtClean="0"/>
          </a:p>
          <a:p>
            <a:pPr marL="502920" lvl="1" indent="-182880" eaLnBrk="1" fontAlgn="auto" hangingPunct="1">
              <a:spcAft>
                <a:spcPts val="0"/>
              </a:spcAft>
              <a:buFont typeface="Wingdings" charset="2"/>
              <a:buChar char="§"/>
              <a:defRPr/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60786A96-299E-4FAF-8DCF-2A24A8EA349C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7315200" cy="1154113"/>
          </a:xfrm>
        </p:spPr>
        <p:txBody>
          <a:bodyPr/>
          <a:lstStyle/>
          <a:p>
            <a:pPr eaLnBrk="1" hangingPunct="1"/>
            <a:r>
              <a:rPr lang="en-US" altLang="en-US" smtClean="0"/>
              <a:t>Example Tracking Periods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7315200" cy="3540125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B8FD8951-A1D9-4DE2-BBD4-AEF929B324CD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2057400" y="685800"/>
            <a:ext cx="5486400" cy="1154113"/>
          </a:xfrm>
        </p:spPr>
        <p:txBody>
          <a:bodyPr/>
          <a:lstStyle/>
          <a:p>
            <a:pPr eaLnBrk="1" hangingPunct="1"/>
            <a:r>
              <a:rPr lang="en-US" altLang="en-US" smtClean="0"/>
              <a:t>Reporting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315200" cy="3540125"/>
          </a:xfrm>
        </p:spPr>
        <p:txBody>
          <a:bodyPr/>
          <a:lstStyle/>
          <a:p>
            <a:pPr eaLnBrk="1" hangingPunct="1"/>
            <a:r>
              <a:rPr lang="en-US" altLang="en-US" smtClean="0"/>
              <a:t>Employers are required to report their employer provided health coverage data to the Federal Government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7BC56E82-F857-475A-B607-F783239A4DE5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7639</TotalTime>
  <Words>819</Words>
  <Application>Microsoft Office PowerPoint</Application>
  <PresentationFormat>On-screen Show (4:3)</PresentationFormat>
  <Paragraphs>92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MS PGothic</vt:lpstr>
      <vt:lpstr>Times</vt:lpstr>
      <vt:lpstr>Times New Roman</vt:lpstr>
      <vt:lpstr>Calibri</vt:lpstr>
      <vt:lpstr>Wingdings</vt:lpstr>
      <vt:lpstr>1_Default Design</vt:lpstr>
      <vt:lpstr>Custom Design</vt:lpstr>
      <vt:lpstr>Perspective</vt:lpstr>
      <vt:lpstr>The Affordable Care Act (ACA) Shared Responsibility Mandate   </vt:lpstr>
      <vt:lpstr>Shared Responsibility Mandate</vt:lpstr>
      <vt:lpstr>Coverage</vt:lpstr>
      <vt:lpstr> Affordability</vt:lpstr>
      <vt:lpstr>Minimum Value</vt:lpstr>
      <vt:lpstr>Penalties for not meeting Shared Responsibility requirements</vt:lpstr>
      <vt:lpstr>Tracking Time Worked - initially all employees not offered  health insurance</vt:lpstr>
      <vt:lpstr>Example Tracking Periods</vt:lpstr>
      <vt:lpstr>Reporting</vt:lpstr>
      <vt:lpstr>Three Major Impacts</vt:lpstr>
      <vt:lpstr>Final Guidance Released February 10, 2014</vt:lpstr>
      <vt:lpstr>Definitions from Guidance</vt:lpstr>
      <vt:lpstr>Student Employees</vt:lpstr>
      <vt:lpstr>Proposed Definition of  Student Employees</vt:lpstr>
      <vt:lpstr>Next Steps</vt:lpstr>
      <vt:lpstr>PowerPoint Presentation</vt:lpstr>
    </vt:vector>
  </TitlesOfParts>
  <Company>뿿즠ْꊰԗ⃐Ȱ珬뿿_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Board of Regents</dc:creator>
  <cp:lastModifiedBy>fwilliam</cp:lastModifiedBy>
  <cp:revision>244</cp:revision>
  <cp:lastPrinted>2013-04-15T17:57:09Z</cp:lastPrinted>
  <dcterms:created xsi:type="dcterms:W3CDTF">2008-11-07T16:28:32Z</dcterms:created>
  <dcterms:modified xsi:type="dcterms:W3CDTF">2014-02-27T15:24:46Z</dcterms:modified>
</cp:coreProperties>
</file>