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9" r:id="rId5"/>
    <p:sldId id="442" r:id="rId6"/>
    <p:sldId id="443" r:id="rId7"/>
    <p:sldId id="402" r:id="rId8"/>
    <p:sldId id="413" r:id="rId9"/>
    <p:sldId id="424" r:id="rId10"/>
    <p:sldId id="425" r:id="rId11"/>
    <p:sldId id="426" r:id="rId12"/>
    <p:sldId id="427" r:id="rId13"/>
    <p:sldId id="429" r:id="rId14"/>
    <p:sldId id="430" r:id="rId15"/>
    <p:sldId id="431" r:id="rId16"/>
    <p:sldId id="432" r:id="rId17"/>
    <p:sldId id="433" r:id="rId18"/>
    <p:sldId id="434" r:id="rId19"/>
    <p:sldId id="435" r:id="rId20"/>
    <p:sldId id="437" r:id="rId21"/>
    <p:sldId id="438" r:id="rId22"/>
    <p:sldId id="403" r:id="rId23"/>
    <p:sldId id="444" r:id="rId24"/>
    <p:sldId id="445" r:id="rId25"/>
    <p:sldId id="439" r:id="rId26"/>
    <p:sldId id="404" r:id="rId27"/>
    <p:sldId id="440" r:id="rId28"/>
    <p:sldId id="441" r:id="rId29"/>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560"/>
    <a:srgbClr val="E99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751" autoAdjust="0"/>
  </p:normalViewPr>
  <p:slideViewPr>
    <p:cSldViewPr snapToGrid="0" snapToObjects="1">
      <p:cViewPr varScale="1">
        <p:scale>
          <a:sx n="49" d="100"/>
          <a:sy n="49" d="100"/>
        </p:scale>
        <p:origin x="-1291"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1A52E82C-255B-AF46-B748-A66F87AB8506}" type="datetimeFigureOut">
              <a:rPr lang="en-US" smtClean="0"/>
              <a:t>8/5/2014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3884C351-2BE2-AD45-931E-E3CAF649CA7F}" type="slidenum">
              <a:rPr lang="en-US" smtClean="0"/>
              <a:t>‹#›</a:t>
            </a:fld>
            <a:endParaRPr lang="en-US"/>
          </a:p>
        </p:txBody>
      </p:sp>
    </p:spTree>
    <p:extLst>
      <p:ext uri="{BB962C8B-B14F-4D97-AF65-F5344CB8AC3E}">
        <p14:creationId xmlns:p14="http://schemas.microsoft.com/office/powerpoint/2010/main" val="941190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5AD22B17-6DC9-944C-94B3-E1E4C459216A}" type="datetimeFigureOut">
              <a:rPr lang="en-US" smtClean="0"/>
              <a:t>8/5/2014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70BCE3DB-0BEB-374F-A3B8-59D7B72B1930}" type="slidenum">
              <a:rPr lang="en-US" smtClean="0"/>
              <a:t>‹#›</a:t>
            </a:fld>
            <a:endParaRPr lang="en-US"/>
          </a:p>
        </p:txBody>
      </p:sp>
    </p:spTree>
    <p:extLst>
      <p:ext uri="{BB962C8B-B14F-4D97-AF65-F5344CB8AC3E}">
        <p14:creationId xmlns:p14="http://schemas.microsoft.com/office/powerpoint/2010/main" val="25870966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2</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12</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13</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14</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15</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16</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17</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18</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19</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20</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21</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4</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22</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23</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5</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6</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7</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8</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9</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10</a:t>
            </a:fld>
            <a:endParaRPr lang="en-US"/>
          </a:p>
        </p:txBody>
      </p:sp>
    </p:spTree>
    <p:extLst>
      <p:ext uri="{BB962C8B-B14F-4D97-AF65-F5344CB8AC3E}">
        <p14:creationId xmlns:p14="http://schemas.microsoft.com/office/powerpoint/2010/main" val="315544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0000"/>
              </a:lnSpc>
            </a:pPr>
            <a:endParaRPr lang="en-US" dirty="0">
              <a:latin typeface="Helvetica" charset="0"/>
              <a:ea typeface="小塚ゴシック Pr6N L" charset="0"/>
              <a:cs typeface="小塚ゴシック Pr6N L" charset="0"/>
              <a:sym typeface="小塚ゴシック Pr6N L" charset="0"/>
            </a:endParaRPr>
          </a:p>
          <a:p>
            <a:endParaRPr lang="en-US" dirty="0"/>
          </a:p>
        </p:txBody>
      </p:sp>
      <p:sp>
        <p:nvSpPr>
          <p:cNvPr id="4" name="Slide Number Placeholder 3"/>
          <p:cNvSpPr>
            <a:spLocks noGrp="1"/>
          </p:cNvSpPr>
          <p:nvPr>
            <p:ph type="sldNum" sz="quarter" idx="10"/>
          </p:nvPr>
        </p:nvSpPr>
        <p:spPr/>
        <p:txBody>
          <a:bodyPr/>
          <a:lstStyle/>
          <a:p>
            <a:fld id="{70BCE3DB-0BEB-374F-A3B8-59D7B72B1930}" type="slidenum">
              <a:rPr lang="en-US" smtClean="0"/>
              <a:t>11</a:t>
            </a:fld>
            <a:endParaRPr lang="en-US"/>
          </a:p>
        </p:txBody>
      </p:sp>
    </p:spTree>
    <p:extLst>
      <p:ext uri="{BB962C8B-B14F-4D97-AF65-F5344CB8AC3E}">
        <p14:creationId xmlns:p14="http://schemas.microsoft.com/office/powerpoint/2010/main" val="315544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9C5FAEA-D608-BF46-99C2-DF9FD890F1B0}" type="datetimeFigureOut">
              <a:rPr lang="en-US"/>
              <a:pPr>
                <a:defRPr/>
              </a:pPr>
              <a:t>8/5/2014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1D3D0D-F091-4242-9B08-D2BFEBB34EE6}" type="slidenum">
              <a:rPr lang="en-US"/>
              <a:pPr>
                <a:defRPr/>
              </a:pPr>
              <a:t>‹#›</a:t>
            </a:fld>
            <a:endParaRPr lang="en-US"/>
          </a:p>
        </p:txBody>
      </p:sp>
    </p:spTree>
    <p:extLst>
      <p:ext uri="{BB962C8B-B14F-4D97-AF65-F5344CB8AC3E}">
        <p14:creationId xmlns:p14="http://schemas.microsoft.com/office/powerpoint/2010/main" val="343425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A0070A-7BEC-2846-B784-39FE957837DC}" type="datetimeFigureOut">
              <a:rPr lang="en-US"/>
              <a:pPr>
                <a:defRPr/>
              </a:pPr>
              <a:t>8/5/2014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5881F1-DAD5-6F46-8BA0-3FF0047AE367}" type="slidenum">
              <a:rPr lang="en-US"/>
              <a:pPr>
                <a:defRPr/>
              </a:pPr>
              <a:t>‹#›</a:t>
            </a:fld>
            <a:endParaRPr lang="en-US"/>
          </a:p>
        </p:txBody>
      </p:sp>
    </p:spTree>
    <p:extLst>
      <p:ext uri="{BB962C8B-B14F-4D97-AF65-F5344CB8AC3E}">
        <p14:creationId xmlns:p14="http://schemas.microsoft.com/office/powerpoint/2010/main" val="383436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7B0DC2-3984-7C46-BD75-C348FE54892B}" type="datetimeFigureOut">
              <a:rPr lang="en-US"/>
              <a:pPr>
                <a:defRPr/>
              </a:pPr>
              <a:t>8/5/2014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CCB60F-BEC9-7840-B3DD-A63309A103D8}" type="slidenum">
              <a:rPr lang="en-US"/>
              <a:pPr>
                <a:defRPr/>
              </a:pPr>
              <a:t>‹#›</a:t>
            </a:fld>
            <a:endParaRPr lang="en-US"/>
          </a:p>
        </p:txBody>
      </p:sp>
    </p:spTree>
    <p:extLst>
      <p:ext uri="{BB962C8B-B14F-4D97-AF65-F5344CB8AC3E}">
        <p14:creationId xmlns:p14="http://schemas.microsoft.com/office/powerpoint/2010/main" val="304842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E99B10-86F1-7A4B-ADA5-D8BF519B2C4A}" type="datetimeFigureOut">
              <a:rPr lang="en-US"/>
              <a:pPr>
                <a:defRPr/>
              </a:pPr>
              <a:t>8/5/2014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BE701A-7558-7B4A-BDB7-EA6533F7D33B}" type="slidenum">
              <a:rPr lang="en-US"/>
              <a:pPr>
                <a:defRPr/>
              </a:pPr>
              <a:t>‹#›</a:t>
            </a:fld>
            <a:endParaRPr lang="en-US"/>
          </a:p>
        </p:txBody>
      </p:sp>
    </p:spTree>
    <p:extLst>
      <p:ext uri="{BB962C8B-B14F-4D97-AF65-F5344CB8AC3E}">
        <p14:creationId xmlns:p14="http://schemas.microsoft.com/office/powerpoint/2010/main" val="326087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09A3F0-5AB6-4247-9817-CF615761E372}" type="datetimeFigureOut">
              <a:rPr lang="en-US"/>
              <a:pPr>
                <a:defRPr/>
              </a:pPr>
              <a:t>8/5/2014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353B5E-72F0-D94D-BB0D-D04466217218}" type="slidenum">
              <a:rPr lang="en-US"/>
              <a:pPr>
                <a:defRPr/>
              </a:pPr>
              <a:t>‹#›</a:t>
            </a:fld>
            <a:endParaRPr lang="en-US"/>
          </a:p>
        </p:txBody>
      </p:sp>
    </p:spTree>
    <p:extLst>
      <p:ext uri="{BB962C8B-B14F-4D97-AF65-F5344CB8AC3E}">
        <p14:creationId xmlns:p14="http://schemas.microsoft.com/office/powerpoint/2010/main" val="401705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192970-0CCB-8648-A91A-17878A447E6C}" type="datetimeFigureOut">
              <a:rPr lang="en-US"/>
              <a:pPr>
                <a:defRPr/>
              </a:pPr>
              <a:t>8/5/2014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AA741D-28DF-DC46-9605-E13711C5B94E}" type="slidenum">
              <a:rPr lang="en-US"/>
              <a:pPr>
                <a:defRPr/>
              </a:pPr>
              <a:t>‹#›</a:t>
            </a:fld>
            <a:endParaRPr lang="en-US"/>
          </a:p>
        </p:txBody>
      </p:sp>
    </p:spTree>
    <p:extLst>
      <p:ext uri="{BB962C8B-B14F-4D97-AF65-F5344CB8AC3E}">
        <p14:creationId xmlns:p14="http://schemas.microsoft.com/office/powerpoint/2010/main" val="27411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801371-B66B-0B46-B34C-568B899A481D}" type="datetimeFigureOut">
              <a:rPr lang="en-US"/>
              <a:pPr>
                <a:defRPr/>
              </a:pPr>
              <a:t>8/5/2014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D05180-B942-8645-9AC4-F696EC05AA4F}" type="slidenum">
              <a:rPr lang="en-US"/>
              <a:pPr>
                <a:defRPr/>
              </a:pPr>
              <a:t>‹#›</a:t>
            </a:fld>
            <a:endParaRPr lang="en-US"/>
          </a:p>
        </p:txBody>
      </p:sp>
    </p:spTree>
    <p:extLst>
      <p:ext uri="{BB962C8B-B14F-4D97-AF65-F5344CB8AC3E}">
        <p14:creationId xmlns:p14="http://schemas.microsoft.com/office/powerpoint/2010/main" val="67130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037963E-9BDC-CD4B-A57B-758D1EE5769D}" type="datetimeFigureOut">
              <a:rPr lang="en-US"/>
              <a:pPr>
                <a:defRPr/>
              </a:pPr>
              <a:t>8/5/2014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0357DA-5B07-3740-8A6C-61E6843E22ED}" type="slidenum">
              <a:rPr lang="en-US"/>
              <a:pPr>
                <a:defRPr/>
              </a:pPr>
              <a:t>‹#›</a:t>
            </a:fld>
            <a:endParaRPr lang="en-US"/>
          </a:p>
        </p:txBody>
      </p:sp>
    </p:spTree>
    <p:extLst>
      <p:ext uri="{BB962C8B-B14F-4D97-AF65-F5344CB8AC3E}">
        <p14:creationId xmlns:p14="http://schemas.microsoft.com/office/powerpoint/2010/main" val="46672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1A2587-EE20-3E4F-93A0-29A921F6BE33}" type="datetimeFigureOut">
              <a:rPr lang="en-US"/>
              <a:pPr>
                <a:defRPr/>
              </a:pPr>
              <a:t>8/5/2014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F3BDC6-8434-844C-969A-3A1B954676E3}" type="slidenum">
              <a:rPr lang="en-US"/>
              <a:pPr>
                <a:defRPr/>
              </a:pPr>
              <a:t>‹#›</a:t>
            </a:fld>
            <a:endParaRPr lang="en-US"/>
          </a:p>
        </p:txBody>
      </p:sp>
    </p:spTree>
    <p:extLst>
      <p:ext uri="{BB962C8B-B14F-4D97-AF65-F5344CB8AC3E}">
        <p14:creationId xmlns:p14="http://schemas.microsoft.com/office/powerpoint/2010/main" val="70601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684D64-3C0A-D148-B9FA-389A1DE57301}" type="datetimeFigureOut">
              <a:rPr lang="en-US"/>
              <a:pPr>
                <a:defRPr/>
              </a:pPr>
              <a:t>8/5/2014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25352A-E2F4-8547-9B7E-01A50C0DBD35}" type="slidenum">
              <a:rPr lang="en-US"/>
              <a:pPr>
                <a:defRPr/>
              </a:pPr>
              <a:t>‹#›</a:t>
            </a:fld>
            <a:endParaRPr lang="en-US"/>
          </a:p>
        </p:txBody>
      </p:sp>
    </p:spTree>
    <p:extLst>
      <p:ext uri="{BB962C8B-B14F-4D97-AF65-F5344CB8AC3E}">
        <p14:creationId xmlns:p14="http://schemas.microsoft.com/office/powerpoint/2010/main" val="106954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011063-2274-D34C-89F0-C67B82E8A898}" type="datetimeFigureOut">
              <a:rPr lang="en-US"/>
              <a:pPr>
                <a:defRPr/>
              </a:pPr>
              <a:t>8/5/2014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82C8FC-D36A-C940-9755-4293146446D0}" type="slidenum">
              <a:rPr lang="en-US"/>
              <a:pPr>
                <a:defRPr/>
              </a:pPr>
              <a:t>‹#›</a:t>
            </a:fld>
            <a:endParaRPr lang="en-US"/>
          </a:p>
        </p:txBody>
      </p:sp>
    </p:spTree>
    <p:extLst>
      <p:ext uri="{BB962C8B-B14F-4D97-AF65-F5344CB8AC3E}">
        <p14:creationId xmlns:p14="http://schemas.microsoft.com/office/powerpoint/2010/main" val="69397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C284170E-D7EB-5943-8201-CF2E34AAF889}" type="datetimeFigureOut">
              <a:rPr lang="en-US"/>
              <a:pPr>
                <a:defRPr/>
              </a:pPr>
              <a:t>8/5/2014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3AD281C-0747-7B41-AE38-025E989C3F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usg.edu/educational_access/complete_college_georgia/transforming_remedi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56700" cy="4483099"/>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94C560"/>
              </a:solidFill>
            </a:endParaRPr>
          </a:p>
        </p:txBody>
      </p:sp>
      <p:pic>
        <p:nvPicPr>
          <p:cNvPr id="13314" name="Picture 3" descr="BOR_logo_black(2).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594475" y="4752975"/>
            <a:ext cx="1900238"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76211" y="4780666"/>
            <a:ext cx="5618718" cy="1938992"/>
          </a:xfrm>
          <a:prstGeom prst="rect">
            <a:avLst/>
          </a:prstGeom>
          <a:noFill/>
        </p:spPr>
        <p:txBody>
          <a:bodyPr wrap="none">
            <a:spAutoFit/>
          </a:bodyPr>
          <a:lstStyle/>
          <a:p>
            <a:pPr fontAlgn="auto">
              <a:spcBef>
                <a:spcPts val="0"/>
              </a:spcBef>
              <a:spcAft>
                <a:spcPts val="0"/>
              </a:spcAft>
              <a:defRPr/>
            </a:pPr>
            <a:r>
              <a:rPr lang="en-US" sz="2400" dirty="0">
                <a:solidFill>
                  <a:schemeClr val="tx1">
                    <a:lumMod val="65000"/>
                    <a:lumOff val="35000"/>
                  </a:schemeClr>
                </a:solidFill>
                <a:latin typeface="Helvetica Light"/>
                <a:cs typeface="Helvetica Light"/>
              </a:rPr>
              <a:t>Barbara Brown</a:t>
            </a:r>
          </a:p>
          <a:p>
            <a:pPr fontAlgn="auto">
              <a:spcBef>
                <a:spcPts val="0"/>
              </a:spcBef>
              <a:spcAft>
                <a:spcPts val="0"/>
              </a:spcAft>
              <a:defRPr/>
            </a:pPr>
            <a:r>
              <a:rPr lang="en-US" sz="2400" dirty="0">
                <a:solidFill>
                  <a:schemeClr val="tx1">
                    <a:lumMod val="65000"/>
                    <a:lumOff val="35000"/>
                  </a:schemeClr>
                </a:solidFill>
                <a:latin typeface="Helvetica Light"/>
                <a:cs typeface="Helvetica Light"/>
              </a:rPr>
              <a:t>Assistant Vice Chancellor for </a:t>
            </a:r>
            <a:endParaRPr lang="en-US" sz="2400" dirty="0" smtClean="0">
              <a:solidFill>
                <a:schemeClr val="tx1">
                  <a:lumMod val="65000"/>
                  <a:lumOff val="35000"/>
                </a:schemeClr>
              </a:solidFill>
              <a:latin typeface="Helvetica Light"/>
              <a:cs typeface="Helvetica Light"/>
            </a:endParaRPr>
          </a:p>
          <a:p>
            <a:pPr fontAlgn="auto">
              <a:spcBef>
                <a:spcPts val="0"/>
              </a:spcBef>
              <a:spcAft>
                <a:spcPts val="0"/>
              </a:spcAft>
              <a:defRPr/>
            </a:pPr>
            <a:r>
              <a:rPr lang="en-US" sz="2400" dirty="0" smtClean="0">
                <a:solidFill>
                  <a:schemeClr val="tx1">
                    <a:lumMod val="65000"/>
                    <a:lumOff val="35000"/>
                  </a:schemeClr>
                </a:solidFill>
                <a:latin typeface="Helvetica Light"/>
                <a:cs typeface="Helvetica Light"/>
              </a:rPr>
              <a:t>Transitional </a:t>
            </a:r>
            <a:r>
              <a:rPr lang="en-US" sz="2400" dirty="0">
                <a:solidFill>
                  <a:schemeClr val="tx1">
                    <a:lumMod val="65000"/>
                    <a:lumOff val="35000"/>
                  </a:schemeClr>
                </a:solidFill>
                <a:latin typeface="Helvetica Light"/>
                <a:cs typeface="Helvetica Light"/>
              </a:rPr>
              <a:t>and General Education</a:t>
            </a:r>
          </a:p>
          <a:p>
            <a:pPr fontAlgn="auto">
              <a:spcBef>
                <a:spcPts val="0"/>
              </a:spcBef>
              <a:spcAft>
                <a:spcPts val="0"/>
              </a:spcAft>
              <a:defRPr/>
            </a:pPr>
            <a:r>
              <a:rPr lang="en-US" sz="2400" dirty="0" smtClean="0">
                <a:solidFill>
                  <a:schemeClr val="tx1">
                    <a:lumMod val="65000"/>
                    <a:lumOff val="35000"/>
                  </a:schemeClr>
                </a:solidFill>
                <a:latin typeface="Helvetica Light"/>
                <a:cs typeface="Helvetica Light"/>
              </a:rPr>
              <a:t>Office of Educational Access &amp; Success</a:t>
            </a:r>
          </a:p>
          <a:p>
            <a:pPr fontAlgn="auto">
              <a:spcBef>
                <a:spcPts val="0"/>
              </a:spcBef>
              <a:spcAft>
                <a:spcPts val="0"/>
              </a:spcAft>
              <a:defRPr/>
            </a:pPr>
            <a:r>
              <a:rPr lang="en-US" sz="2400" dirty="0" smtClean="0">
                <a:solidFill>
                  <a:schemeClr val="tx1">
                    <a:lumMod val="65000"/>
                    <a:lumOff val="35000"/>
                  </a:schemeClr>
                </a:solidFill>
                <a:latin typeface="Helvetica Light"/>
                <a:cs typeface="Helvetica Light"/>
              </a:rPr>
              <a:t>Barbara.Brown@usg.edu</a:t>
            </a:r>
            <a:endParaRPr lang="en-US" sz="2400" dirty="0">
              <a:solidFill>
                <a:schemeClr val="tx1">
                  <a:lumMod val="65000"/>
                  <a:lumOff val="35000"/>
                </a:schemeClr>
              </a:solidFill>
              <a:latin typeface="Helvetica Light"/>
              <a:cs typeface="Helvetica Light"/>
            </a:endParaRPr>
          </a:p>
        </p:txBody>
      </p:sp>
      <p:sp>
        <p:nvSpPr>
          <p:cNvPr id="8" name="Rectangle 7"/>
          <p:cNvSpPr/>
          <p:nvPr/>
        </p:nvSpPr>
        <p:spPr>
          <a:xfrm>
            <a:off x="376211" y="26046"/>
            <a:ext cx="8537047" cy="1938992"/>
          </a:xfrm>
          <a:prstGeom prst="rect">
            <a:avLst/>
          </a:prstGeom>
        </p:spPr>
        <p:txBody>
          <a:bodyPr wrap="square">
            <a:spAutoFit/>
          </a:bodyPr>
          <a:lstStyle/>
          <a:p>
            <a:pPr algn="ctr"/>
            <a:r>
              <a:rPr lang="en-US" sz="4000" b="1" dirty="0">
                <a:solidFill>
                  <a:schemeClr val="bg1"/>
                </a:solidFill>
              </a:rPr>
              <a:t>Transforming Remediation</a:t>
            </a:r>
            <a:endParaRPr lang="en-US" sz="4000" dirty="0">
              <a:solidFill>
                <a:schemeClr val="bg1"/>
              </a:solidFill>
            </a:endParaRPr>
          </a:p>
          <a:p>
            <a:pPr algn="ctr"/>
            <a:r>
              <a:rPr lang="en-US" sz="4000" b="1" dirty="0">
                <a:solidFill>
                  <a:schemeClr val="bg1"/>
                </a:solidFill>
              </a:rPr>
              <a:t> </a:t>
            </a:r>
            <a:r>
              <a:rPr lang="en-US" sz="4000" b="1" dirty="0" smtClean="0">
                <a:solidFill>
                  <a:schemeClr val="bg1"/>
                </a:solidFill>
              </a:rPr>
              <a:t>Charting </a:t>
            </a:r>
            <a:r>
              <a:rPr lang="en-US" sz="4000" b="1" dirty="0">
                <a:solidFill>
                  <a:schemeClr val="bg1"/>
                </a:solidFill>
              </a:rPr>
              <a:t>a Course for the 2014 – 2015 Academic Year</a:t>
            </a:r>
            <a:endParaRPr lang="en-US" sz="40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390" y="2241549"/>
            <a:ext cx="3541222" cy="223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6"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err="1" smtClean="0">
                <a:solidFill>
                  <a:schemeClr val="bg1"/>
                </a:solidFill>
                <a:latin typeface="Arial" panose="020B0604020202020204" pitchFamily="34" charset="0"/>
                <a:ea typeface="小塚ゴシック Pro H"/>
                <a:cs typeface="Arial" panose="020B0604020202020204" pitchFamily="34" charset="0"/>
              </a:rPr>
              <a:t>Corequisite</a:t>
            </a:r>
            <a:r>
              <a:rPr lang="en-US" sz="4400" b="1" spc="300" dirty="0" smtClean="0">
                <a:solidFill>
                  <a:schemeClr val="bg1"/>
                </a:solidFill>
                <a:latin typeface="Arial" panose="020B0604020202020204" pitchFamily="34" charset="0"/>
                <a:ea typeface="小塚ゴシック Pro H"/>
                <a:cs typeface="Arial" panose="020B0604020202020204" pitchFamily="34" charset="0"/>
              </a:rPr>
              <a:t> Remediation</a:t>
            </a:r>
          </a:p>
        </p:txBody>
      </p:sp>
      <p:sp>
        <p:nvSpPr>
          <p:cNvPr id="7" name="Content Placeholder 6"/>
          <p:cNvSpPr>
            <a:spLocks noGrp="1"/>
          </p:cNvSpPr>
          <p:nvPr>
            <p:ph sz="half" idx="1"/>
          </p:nvPr>
        </p:nvSpPr>
        <p:spPr>
          <a:xfrm>
            <a:off x="208757" y="1101346"/>
            <a:ext cx="8423800" cy="5756654"/>
          </a:xfrm>
        </p:spPr>
        <p:txBody>
          <a:bodyPr/>
          <a:lstStyle/>
          <a:p>
            <a:pPr lvl="0"/>
            <a:r>
              <a:rPr lang="en-US" sz="3200" dirty="0" smtClean="0"/>
              <a:t>Students will exit Learning Support upon successful completion of the gateway (college) course.</a:t>
            </a:r>
          </a:p>
          <a:p>
            <a:pPr lvl="0"/>
            <a:r>
              <a:rPr lang="en-US" sz="3200" dirty="0" smtClean="0"/>
              <a:t>No limit on “attempts” in </a:t>
            </a:r>
            <a:r>
              <a:rPr lang="en-US" sz="3200" dirty="0" err="1" smtClean="0"/>
              <a:t>corequisite</a:t>
            </a:r>
            <a:r>
              <a:rPr lang="en-US" sz="3200" dirty="0" smtClean="0"/>
              <a:t> courses.</a:t>
            </a:r>
          </a:p>
          <a:p>
            <a:pPr marL="0" lvl="0" indent="0">
              <a:buNone/>
            </a:pPr>
            <a:endParaRPr lang="en-US" sz="32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604" r="45694" b="7457"/>
          <a:stretch/>
        </p:blipFill>
        <p:spPr bwMode="auto">
          <a:xfrm>
            <a:off x="3627896" y="3340524"/>
            <a:ext cx="1149487" cy="302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4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6"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err="1" smtClean="0">
                <a:solidFill>
                  <a:schemeClr val="bg1"/>
                </a:solidFill>
                <a:latin typeface="Arial" panose="020B0604020202020204" pitchFamily="34" charset="0"/>
                <a:ea typeface="小塚ゴシック Pro H"/>
                <a:cs typeface="Arial" panose="020B0604020202020204" pitchFamily="34" charset="0"/>
              </a:rPr>
              <a:t>Corequisite</a:t>
            </a:r>
            <a:r>
              <a:rPr lang="en-US" sz="4400" b="1" spc="300" dirty="0" smtClean="0">
                <a:solidFill>
                  <a:schemeClr val="bg1"/>
                </a:solidFill>
                <a:latin typeface="Arial" panose="020B0604020202020204" pitchFamily="34" charset="0"/>
                <a:ea typeface="小塚ゴシック Pro H"/>
                <a:cs typeface="Arial" panose="020B0604020202020204" pitchFamily="34" charset="0"/>
              </a:rPr>
              <a:t> Remediation</a:t>
            </a:r>
          </a:p>
        </p:txBody>
      </p:sp>
      <p:sp>
        <p:nvSpPr>
          <p:cNvPr id="7" name="Content Placeholder 6"/>
          <p:cNvSpPr>
            <a:spLocks noGrp="1"/>
          </p:cNvSpPr>
          <p:nvPr>
            <p:ph sz="half" idx="1"/>
          </p:nvPr>
        </p:nvSpPr>
        <p:spPr>
          <a:xfrm>
            <a:off x="208757" y="1101346"/>
            <a:ext cx="8423800" cy="5756654"/>
          </a:xfrm>
        </p:spPr>
        <p:txBody>
          <a:bodyPr/>
          <a:lstStyle/>
          <a:p>
            <a:pPr marL="400050" lvl="1" indent="0">
              <a:buNone/>
            </a:pPr>
            <a:endParaRPr lang="en-US" dirty="0" smtClean="0"/>
          </a:p>
          <a:p>
            <a:pPr marL="0" lvl="0" indent="0">
              <a:buNone/>
            </a:pPr>
            <a:endParaRPr lang="en-US" sz="3200" dirty="0"/>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19" y="1861145"/>
            <a:ext cx="8208474" cy="327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55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5"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Year-Long Pathways</a:t>
            </a:r>
          </a:p>
        </p:txBody>
      </p:sp>
      <p:sp>
        <p:nvSpPr>
          <p:cNvPr id="7" name="Content Placeholder 6"/>
          <p:cNvSpPr>
            <a:spLocks noGrp="1"/>
          </p:cNvSpPr>
          <p:nvPr>
            <p:ph idx="1"/>
          </p:nvPr>
        </p:nvSpPr>
        <p:spPr/>
        <p:txBody>
          <a:bodyPr/>
          <a:lstStyle/>
          <a:p>
            <a:r>
              <a:rPr lang="en-US" dirty="0" smtClean="0"/>
              <a:t>Intended for students with significant gaps in preparation</a:t>
            </a:r>
          </a:p>
          <a:p>
            <a:r>
              <a:rPr lang="en-US" dirty="0" smtClean="0"/>
              <a:t>One semester “Foundations” courses</a:t>
            </a:r>
          </a:p>
          <a:p>
            <a:pPr marL="0" indent="0">
              <a:buNone/>
            </a:pPr>
            <a:endParaRPr lang="en-US" dirty="0"/>
          </a:p>
          <a:p>
            <a:pPr marL="0" indent="0">
              <a:buNone/>
            </a:pPr>
            <a:endParaRPr lang="en-US" dirty="0" smtClean="0"/>
          </a:p>
          <a:p>
            <a:pPr marL="0" lvl="0" indent="0">
              <a:buNone/>
            </a:pPr>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38" y="3796062"/>
            <a:ext cx="8255881" cy="159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5546" r="26680" b="10981"/>
          <a:stretch/>
        </p:blipFill>
        <p:spPr bwMode="auto">
          <a:xfrm>
            <a:off x="7461290" y="4715410"/>
            <a:ext cx="768310" cy="185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02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5"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Year-Long Pathways</a:t>
            </a:r>
          </a:p>
        </p:txBody>
      </p:sp>
      <p:sp>
        <p:nvSpPr>
          <p:cNvPr id="7" name="Content Placeholder 6"/>
          <p:cNvSpPr>
            <a:spLocks noGrp="1"/>
          </p:cNvSpPr>
          <p:nvPr>
            <p:ph idx="1"/>
          </p:nvPr>
        </p:nvSpPr>
        <p:spPr/>
        <p:txBody>
          <a:bodyPr/>
          <a:lstStyle/>
          <a:p>
            <a:r>
              <a:rPr lang="en-US" dirty="0" smtClean="0"/>
              <a:t>Recommendations for “Foundations” Learning Support courses:</a:t>
            </a:r>
          </a:p>
          <a:p>
            <a:pPr lvl="1"/>
            <a:r>
              <a:rPr lang="en-US" dirty="0" smtClean="0"/>
              <a:t>3 – 4 credit hours (institutional credit).</a:t>
            </a:r>
          </a:p>
          <a:p>
            <a:pPr lvl="1"/>
            <a:r>
              <a:rPr lang="en-US" dirty="0" smtClean="0"/>
              <a:t>Content must </a:t>
            </a:r>
            <a:r>
              <a:rPr lang="en-US" dirty="0"/>
              <a:t>be geared to preparing students for mastery of the content of the gateway </a:t>
            </a:r>
            <a:r>
              <a:rPr lang="en-US" dirty="0" smtClean="0"/>
              <a:t>(collegiate) course </a:t>
            </a:r>
            <a:r>
              <a:rPr lang="en-US" dirty="0"/>
              <a:t>in that </a:t>
            </a:r>
            <a:r>
              <a:rPr lang="en-US" dirty="0" smtClean="0"/>
              <a:t>subject.</a:t>
            </a:r>
          </a:p>
          <a:p>
            <a:pPr lvl="1"/>
            <a:r>
              <a:rPr lang="en-US" dirty="0"/>
              <a:t>The mathematics committee </a:t>
            </a:r>
            <a:r>
              <a:rPr lang="en-US" dirty="0" smtClean="0"/>
              <a:t>recommended </a:t>
            </a:r>
            <a:r>
              <a:rPr lang="en-US" dirty="0"/>
              <a:t>separate Foundation courses for each of the three possible gateway mathematics </a:t>
            </a:r>
            <a:r>
              <a:rPr lang="en-US" dirty="0" smtClean="0"/>
              <a:t>courses.</a:t>
            </a:r>
            <a:endParaRPr lang="en-US" dirty="0"/>
          </a:p>
          <a:p>
            <a:pPr marL="0" indent="0">
              <a:buNone/>
            </a:pPr>
            <a:endParaRPr lang="en-US" dirty="0" smtClean="0"/>
          </a:p>
          <a:p>
            <a:pPr marL="0" lvl="0" indent="0">
              <a:buNone/>
            </a:pPr>
            <a:endParaRPr lang="en-US" sz="3200" dirty="0"/>
          </a:p>
        </p:txBody>
      </p:sp>
    </p:spTree>
    <p:extLst>
      <p:ext uri="{BB962C8B-B14F-4D97-AF65-F5344CB8AC3E}">
        <p14:creationId xmlns:p14="http://schemas.microsoft.com/office/powerpoint/2010/main" val="38404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5"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Year-Long Pathways</a:t>
            </a:r>
          </a:p>
        </p:txBody>
      </p:sp>
      <p:sp>
        <p:nvSpPr>
          <p:cNvPr id="7" name="Content Placeholder 6"/>
          <p:cNvSpPr>
            <a:spLocks noGrp="1"/>
          </p:cNvSpPr>
          <p:nvPr>
            <p:ph idx="1"/>
          </p:nvPr>
        </p:nvSpPr>
        <p:spPr>
          <a:xfrm>
            <a:off x="457200" y="1600200"/>
            <a:ext cx="8229600" cy="5017576"/>
          </a:xfrm>
        </p:spPr>
        <p:txBody>
          <a:bodyPr/>
          <a:lstStyle/>
          <a:p>
            <a:pPr lvl="0"/>
            <a:r>
              <a:rPr lang="en-US" dirty="0" smtClean="0"/>
              <a:t>Recommended Foundations </a:t>
            </a:r>
            <a:r>
              <a:rPr lang="en-US" dirty="0"/>
              <a:t>course numbers and </a:t>
            </a:r>
            <a:r>
              <a:rPr lang="en-US" dirty="0" smtClean="0"/>
              <a:t>titles:</a:t>
            </a:r>
            <a:endParaRPr lang="en-US" dirty="0"/>
          </a:p>
          <a:p>
            <a:pPr lvl="1"/>
            <a:r>
              <a:rPr lang="en-US" b="1" dirty="0"/>
              <a:t>ENGL 0989</a:t>
            </a:r>
            <a:r>
              <a:rPr lang="en-US" dirty="0"/>
              <a:t> – Foundations for English Composition (ENGL 1101)</a:t>
            </a:r>
          </a:p>
          <a:p>
            <a:pPr lvl="1"/>
            <a:r>
              <a:rPr lang="en-US" b="1" dirty="0"/>
              <a:t>MATH 0987 </a:t>
            </a:r>
            <a:r>
              <a:rPr lang="en-US" dirty="0"/>
              <a:t>– Foundations for Quantitative Reasoning (MATH 1001)</a:t>
            </a:r>
          </a:p>
          <a:p>
            <a:pPr lvl="1"/>
            <a:r>
              <a:rPr lang="en-US" b="1" dirty="0"/>
              <a:t>MATH 0988 </a:t>
            </a:r>
            <a:r>
              <a:rPr lang="en-US" dirty="0"/>
              <a:t>– Foundations for Mathematical Modeling (MATH 1101)</a:t>
            </a:r>
          </a:p>
          <a:p>
            <a:pPr lvl="1"/>
            <a:r>
              <a:rPr lang="en-US" b="1" dirty="0"/>
              <a:t>MATH 0989 </a:t>
            </a:r>
            <a:r>
              <a:rPr lang="en-US" dirty="0"/>
              <a:t>– Foundations for College Algebra (MATH 1111)</a:t>
            </a:r>
          </a:p>
          <a:p>
            <a:pPr marL="0" indent="0">
              <a:buNone/>
            </a:pPr>
            <a:endParaRPr lang="en-US" dirty="0" smtClean="0"/>
          </a:p>
          <a:p>
            <a:pPr marL="0" lvl="0" indent="0">
              <a:buNone/>
            </a:pPr>
            <a:endParaRPr lang="en-US" sz="3200" dirty="0"/>
          </a:p>
        </p:txBody>
      </p:sp>
    </p:spTree>
    <p:extLst>
      <p:ext uri="{BB962C8B-B14F-4D97-AF65-F5344CB8AC3E}">
        <p14:creationId xmlns:p14="http://schemas.microsoft.com/office/powerpoint/2010/main" val="251323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5"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Year-Long Pathways</a:t>
            </a:r>
          </a:p>
        </p:txBody>
      </p:sp>
      <p:sp>
        <p:nvSpPr>
          <p:cNvPr id="7" name="Content Placeholder 6"/>
          <p:cNvSpPr>
            <a:spLocks noGrp="1"/>
          </p:cNvSpPr>
          <p:nvPr>
            <p:ph idx="1"/>
          </p:nvPr>
        </p:nvSpPr>
        <p:spPr>
          <a:xfrm>
            <a:off x="457200" y="1600200"/>
            <a:ext cx="8229600" cy="5017576"/>
          </a:xfrm>
        </p:spPr>
        <p:txBody>
          <a:bodyPr/>
          <a:lstStyle/>
          <a:p>
            <a:pPr lvl="0"/>
            <a:r>
              <a:rPr lang="en-US" dirty="0"/>
              <a:t>Students who withdraw from Foundations courses will not be required to withdraw from collegiate </a:t>
            </a:r>
            <a:r>
              <a:rPr lang="en-US" dirty="0" smtClean="0"/>
              <a:t>courses.</a:t>
            </a:r>
          </a:p>
          <a:p>
            <a:r>
              <a:rPr lang="en-US" dirty="0"/>
              <a:t>Students must successfully complete Foundations courses in no more than two attempts or be subject to Learning Support exclusion for one year.</a:t>
            </a:r>
          </a:p>
          <a:p>
            <a:pPr marL="0" indent="0">
              <a:buNone/>
            </a:pPr>
            <a:endParaRPr lang="en-US" dirty="0" smtClean="0"/>
          </a:p>
          <a:p>
            <a:pPr marL="0" lvl="0" indent="0">
              <a:buNone/>
            </a:pPr>
            <a:endParaRPr lang="en-US" sz="32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032"/>
          <a:stretch/>
        </p:blipFill>
        <p:spPr bwMode="auto">
          <a:xfrm>
            <a:off x="7498080" y="4671255"/>
            <a:ext cx="864524" cy="2081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37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5"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Year-Long Pathways</a:t>
            </a:r>
          </a:p>
        </p:txBody>
      </p:sp>
      <p:sp>
        <p:nvSpPr>
          <p:cNvPr id="7" name="Content Placeholder 6"/>
          <p:cNvSpPr>
            <a:spLocks noGrp="1"/>
          </p:cNvSpPr>
          <p:nvPr>
            <p:ph idx="1"/>
          </p:nvPr>
        </p:nvSpPr>
        <p:spPr>
          <a:xfrm>
            <a:off x="457200" y="1600200"/>
            <a:ext cx="8229600" cy="5017576"/>
          </a:xfrm>
        </p:spPr>
        <p:txBody>
          <a:bodyPr/>
          <a:lstStyle/>
          <a:p>
            <a:pPr lvl="0"/>
            <a:r>
              <a:rPr lang="en-US" dirty="0" smtClean="0"/>
              <a:t>Students </a:t>
            </a:r>
            <a:r>
              <a:rPr lang="en-US" dirty="0"/>
              <a:t>placed on Learning Support exclusion </a:t>
            </a:r>
            <a:r>
              <a:rPr lang="en-US" dirty="0" smtClean="0"/>
              <a:t>would have </a:t>
            </a:r>
            <a:r>
              <a:rPr lang="en-US" dirty="0"/>
              <a:t>the option to take Learning Support courses and collegiate transfer courses at a Technical College System of Georgia institution during that year.</a:t>
            </a:r>
          </a:p>
          <a:p>
            <a:pPr marL="0" indent="0">
              <a:buNone/>
            </a:pPr>
            <a:endParaRPr lang="en-US" dirty="0" smtClean="0"/>
          </a:p>
          <a:p>
            <a:pPr marL="0" lvl="0" indent="0">
              <a:buNone/>
            </a:pPr>
            <a:endParaRPr lang="en-US" sz="3200" dirty="0"/>
          </a:p>
        </p:txBody>
      </p:sp>
      <p:pic>
        <p:nvPicPr>
          <p:cNvPr id="8196" name="Picture 4" descr="http://focusingonwildlife.com/news/wp-content/uploads/2012/03/DSC_82591-580x383.jpg"/>
          <p:cNvPicPr>
            <a:picLocks noChangeAspect="1" noChangeArrowheads="1"/>
          </p:cNvPicPr>
          <p:nvPr/>
        </p:nvPicPr>
        <p:blipFill rotWithShape="1">
          <a:blip r:embed="rId3">
            <a:extLst>
              <a:ext uri="{28A0092B-C50C-407E-A947-70E740481C1C}">
                <a14:useLocalDpi xmlns:a14="http://schemas.microsoft.com/office/drawing/2010/main" val="0"/>
              </a:ext>
            </a:extLst>
          </a:blip>
          <a:srcRect l="25217" t="12049" b="10476"/>
          <a:stretch/>
        </p:blipFill>
        <p:spPr bwMode="auto">
          <a:xfrm>
            <a:off x="3055181" y="4189614"/>
            <a:ext cx="3428745" cy="234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5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5"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MATH Pathways</a:t>
            </a:r>
          </a:p>
        </p:txBody>
      </p:sp>
      <p:sp>
        <p:nvSpPr>
          <p:cNvPr id="7" name="Content Placeholder 6"/>
          <p:cNvSpPr>
            <a:spLocks noGrp="1"/>
          </p:cNvSpPr>
          <p:nvPr>
            <p:ph idx="1"/>
          </p:nvPr>
        </p:nvSpPr>
        <p:spPr>
          <a:xfrm>
            <a:off x="457200" y="1890793"/>
            <a:ext cx="8229600" cy="4726983"/>
          </a:xfrm>
        </p:spPr>
        <p:txBody>
          <a:bodyPr/>
          <a:lstStyle/>
          <a:p>
            <a:r>
              <a:rPr lang="en-US" sz="3200" dirty="0" smtClean="0"/>
              <a:t>MATH 1111 (College Algebra) </a:t>
            </a:r>
            <a:r>
              <a:rPr lang="en-US" dirty="0" smtClean="0"/>
              <a:t>prepares students for calculus.  Should not be the default math pathway.</a:t>
            </a:r>
          </a:p>
          <a:p>
            <a:r>
              <a:rPr lang="en-US" sz="3200" dirty="0" smtClean="0"/>
              <a:t>MATH 1001 (Quantitative Reasoning) or MATH 1101 (Mathematical Modeling) should become the default math pathway.</a:t>
            </a:r>
            <a:endParaRPr lang="en-US" sz="3200" dirty="0"/>
          </a:p>
        </p:txBody>
      </p:sp>
    </p:spTree>
    <p:extLst>
      <p:ext uri="{BB962C8B-B14F-4D97-AF65-F5344CB8AC3E}">
        <p14:creationId xmlns:p14="http://schemas.microsoft.com/office/powerpoint/2010/main" val="127994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5"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Changing MATH Pathways</a:t>
            </a:r>
          </a:p>
        </p:txBody>
      </p:sp>
      <p:sp>
        <p:nvSpPr>
          <p:cNvPr id="7" name="Content Placeholder 6"/>
          <p:cNvSpPr>
            <a:spLocks noGrp="1"/>
          </p:cNvSpPr>
          <p:nvPr>
            <p:ph idx="1"/>
          </p:nvPr>
        </p:nvSpPr>
        <p:spPr>
          <a:xfrm>
            <a:off x="303609" y="1520922"/>
            <a:ext cx="8521495" cy="5081356"/>
          </a:xfrm>
        </p:spPr>
        <p:txBody>
          <a:bodyPr/>
          <a:lstStyle/>
          <a:p>
            <a:r>
              <a:rPr lang="en-US" sz="3200" dirty="0" smtClean="0"/>
              <a:t>Foundations for MATH 1111 &gt;&gt;&gt; MATH 1001 or 1101 – go straight into MATH 1001 or 1101 with </a:t>
            </a:r>
            <a:r>
              <a:rPr lang="en-US" sz="3200" dirty="0" err="1" smtClean="0"/>
              <a:t>corequisite</a:t>
            </a:r>
            <a:r>
              <a:rPr lang="en-US" sz="3200" dirty="0" smtClean="0"/>
              <a:t> support</a:t>
            </a:r>
          </a:p>
          <a:p>
            <a:r>
              <a:rPr lang="en-US" dirty="0" smtClean="0"/>
              <a:t>Foundations for MATH 1001 or 1101 &gt;&gt;&gt; MATH 1111 </a:t>
            </a:r>
          </a:p>
          <a:p>
            <a:pPr lvl="1"/>
            <a:r>
              <a:rPr lang="en-US" sz="2800" dirty="0" smtClean="0"/>
              <a:t>Enroll in MATH 1111 with </a:t>
            </a:r>
            <a:r>
              <a:rPr lang="en-US" sz="2800" dirty="0" err="1" smtClean="0"/>
              <a:t>corequisite</a:t>
            </a:r>
            <a:r>
              <a:rPr lang="en-US" sz="2800" dirty="0" smtClean="0"/>
              <a:t> support IF</a:t>
            </a:r>
          </a:p>
          <a:p>
            <a:pPr lvl="2"/>
            <a:r>
              <a:rPr lang="en-US" sz="2800" dirty="0" smtClean="0"/>
              <a:t>Students pass MATH 1111 pretest</a:t>
            </a:r>
            <a:r>
              <a:rPr lang="en-US" sz="2800" dirty="0"/>
              <a:t> </a:t>
            </a:r>
            <a:r>
              <a:rPr lang="en-US" sz="2800" dirty="0" smtClean="0"/>
              <a:t>OR</a:t>
            </a:r>
          </a:p>
          <a:p>
            <a:pPr lvl="2"/>
            <a:r>
              <a:rPr lang="en-US" sz="2800" dirty="0" smtClean="0"/>
              <a:t>Students earned A or B in non-Algebra Foundations course</a:t>
            </a:r>
          </a:p>
          <a:p>
            <a:pPr lvl="1"/>
            <a:r>
              <a:rPr lang="en-US" sz="2800" dirty="0" smtClean="0"/>
              <a:t>Enroll in Foundations course for MATH 1111</a:t>
            </a:r>
          </a:p>
        </p:txBody>
      </p:sp>
    </p:spTree>
    <p:extLst>
      <p:ext uri="{BB962C8B-B14F-4D97-AF65-F5344CB8AC3E}">
        <p14:creationId xmlns:p14="http://schemas.microsoft.com/office/powerpoint/2010/main" val="343801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25783" y="-4003779"/>
            <a:ext cx="1282906"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17419" y="192880"/>
            <a:ext cx="8869896" cy="923330"/>
          </a:xfrm>
          <a:prstGeom prst="rect">
            <a:avLst/>
          </a:prstGeom>
        </p:spPr>
        <p:txBody>
          <a:bodyPr wrap="square">
            <a:spAutoFit/>
          </a:bodyPr>
          <a:lstStyle/>
          <a:p>
            <a:pPr algn="ctr"/>
            <a:r>
              <a:rPr lang="en-US" sz="5400" b="1" spc="300" dirty="0" smtClean="0">
                <a:solidFill>
                  <a:schemeClr val="bg1"/>
                </a:solidFill>
                <a:latin typeface="Arial" panose="020B0604020202020204" pitchFamily="34" charset="0"/>
                <a:ea typeface="小塚ゴシック Pro H"/>
                <a:cs typeface="Arial" panose="020B0604020202020204" pitchFamily="34" charset="0"/>
              </a:rPr>
              <a:t>Placement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035" y="1454150"/>
            <a:ext cx="595469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285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208756"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580429" y="1451644"/>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4024009" y="-4102006"/>
            <a:ext cx="1086454"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What We’ve Done So Far</a:t>
            </a:r>
          </a:p>
        </p:txBody>
      </p:sp>
      <p:sp>
        <p:nvSpPr>
          <p:cNvPr id="3" name="Content Placeholder 2"/>
          <p:cNvSpPr>
            <a:spLocks noGrp="1"/>
          </p:cNvSpPr>
          <p:nvPr>
            <p:ph idx="1"/>
          </p:nvPr>
        </p:nvSpPr>
        <p:spPr>
          <a:xfrm>
            <a:off x="452436" y="1222137"/>
            <a:ext cx="8229600" cy="4845400"/>
          </a:xfrm>
        </p:spPr>
        <p:txBody>
          <a:bodyPr/>
          <a:lstStyle/>
          <a:p>
            <a:r>
              <a:rPr lang="en-US" dirty="0" smtClean="0"/>
              <a:t>Task Forces – Spring and Summer 2013</a:t>
            </a:r>
          </a:p>
          <a:p>
            <a:r>
              <a:rPr lang="en-US" dirty="0" smtClean="0"/>
              <a:t>Ad Hoc Committees – Fall 2013 and Spring 2014</a:t>
            </a:r>
          </a:p>
          <a:p>
            <a:r>
              <a:rPr lang="en-US" dirty="0" smtClean="0"/>
              <a:t>Regional workshops, statewide meeting – Spring 2014</a:t>
            </a:r>
          </a:p>
          <a:p>
            <a:r>
              <a:rPr lang="en-US" dirty="0" smtClean="0"/>
              <a:t>Policy and Procedure Committee – Summer 2014</a:t>
            </a:r>
            <a:endParaRPr lang="en-US" dirty="0"/>
          </a:p>
          <a:p>
            <a:pPr marL="0" indent="0">
              <a:buNone/>
            </a:pPr>
            <a:r>
              <a:rPr lang="en-US" dirty="0">
                <a:hlinkClick r:id="rId3"/>
              </a:rPr>
              <a:t>http://</a:t>
            </a:r>
            <a:r>
              <a:rPr lang="en-US" dirty="0" smtClean="0">
                <a:hlinkClick r:id="rId3"/>
              </a:rPr>
              <a:t>www.usg.edu/educational_access/complete_college_georgia/transforming_remediation</a:t>
            </a:r>
            <a:r>
              <a:rPr lang="en-US" dirty="0" smtClean="0"/>
              <a:t> </a:t>
            </a:r>
            <a:endParaRPr lang="en-US" dirty="0"/>
          </a:p>
        </p:txBody>
      </p:sp>
    </p:spTree>
    <p:extLst>
      <p:ext uri="{BB962C8B-B14F-4D97-AF65-F5344CB8AC3E}">
        <p14:creationId xmlns:p14="http://schemas.microsoft.com/office/powerpoint/2010/main" val="299452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25783" y="-4003779"/>
            <a:ext cx="1282906"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17419" y="192880"/>
            <a:ext cx="8869896" cy="923330"/>
          </a:xfrm>
          <a:prstGeom prst="rect">
            <a:avLst/>
          </a:prstGeom>
        </p:spPr>
        <p:txBody>
          <a:bodyPr wrap="square">
            <a:spAutoFit/>
          </a:bodyPr>
          <a:lstStyle/>
          <a:p>
            <a:pPr algn="ctr"/>
            <a:r>
              <a:rPr lang="en-US" sz="5400" b="1" spc="300" dirty="0" smtClean="0">
                <a:solidFill>
                  <a:schemeClr val="bg1"/>
                </a:solidFill>
                <a:latin typeface="Arial" panose="020B0604020202020204" pitchFamily="34" charset="0"/>
                <a:ea typeface="小塚ゴシック Pro H"/>
                <a:cs typeface="Arial" panose="020B0604020202020204" pitchFamily="34" charset="0"/>
              </a:rPr>
              <a:t>Placement</a:t>
            </a:r>
          </a:p>
        </p:txBody>
      </p:sp>
      <p:sp>
        <p:nvSpPr>
          <p:cNvPr id="2" name="Rectangle 1"/>
          <p:cNvSpPr/>
          <p:nvPr/>
        </p:nvSpPr>
        <p:spPr>
          <a:xfrm>
            <a:off x="90833" y="1340105"/>
            <a:ext cx="8836428" cy="5262979"/>
          </a:xfrm>
          <a:prstGeom prst="rect">
            <a:avLst/>
          </a:prstGeom>
        </p:spPr>
        <p:txBody>
          <a:bodyPr wrap="square">
            <a:spAutoFit/>
          </a:bodyPr>
          <a:lstStyle/>
          <a:p>
            <a:pPr marL="0" indent="0">
              <a:buNone/>
            </a:pPr>
            <a:r>
              <a:rPr lang="en-US" sz="2800" dirty="0"/>
              <a:t>An English Placement Index (EPI) and a Mathematics Placement Index (MPI), reflecting a student’s probability of success (POS) in passing the related initial core course, will be used to place students into levels of Learning Support.  </a:t>
            </a:r>
          </a:p>
          <a:p>
            <a:pPr marL="0" indent="0">
              <a:buNone/>
            </a:pPr>
            <a:r>
              <a:rPr lang="en-US" sz="2800" dirty="0" smtClean="0"/>
              <a:t>The </a:t>
            </a:r>
            <a:r>
              <a:rPr lang="en-US" sz="2800" dirty="0"/>
              <a:t>indices </a:t>
            </a:r>
            <a:r>
              <a:rPr lang="en-US" sz="2800" dirty="0" smtClean="0"/>
              <a:t>will be </a:t>
            </a:r>
            <a:r>
              <a:rPr lang="en-US" sz="2800" dirty="0"/>
              <a:t>calculated using:</a:t>
            </a:r>
          </a:p>
          <a:p>
            <a:pPr lvl="1"/>
            <a:r>
              <a:rPr lang="en-US" sz="2800" dirty="0" smtClean="0"/>
              <a:t>HSGPA </a:t>
            </a:r>
            <a:r>
              <a:rPr lang="en-US" sz="2800" dirty="0"/>
              <a:t>and SAT/ACT - when both are available </a:t>
            </a:r>
          </a:p>
          <a:p>
            <a:pPr lvl="1"/>
            <a:r>
              <a:rPr lang="en-US" sz="2800" dirty="0"/>
              <a:t>HSGPA and Compass - when SAT/ACT are not available</a:t>
            </a:r>
          </a:p>
          <a:p>
            <a:pPr lvl="1"/>
            <a:r>
              <a:rPr lang="en-US" sz="2800" dirty="0"/>
              <a:t>Compass and SAT/ACT - when GPA is not available</a:t>
            </a:r>
          </a:p>
          <a:p>
            <a:pPr lvl="1"/>
            <a:r>
              <a:rPr lang="en-US" sz="2800" dirty="0"/>
              <a:t>Compass - when neither HSGPA nor SAT/ACT are available</a:t>
            </a:r>
          </a:p>
          <a:p>
            <a:pPr lvl="1"/>
            <a:r>
              <a:rPr lang="en-US" sz="2800" dirty="0"/>
              <a:t>HSGPA, SAT/ACT and Compass when Compass would be helpful</a:t>
            </a:r>
          </a:p>
        </p:txBody>
      </p:sp>
    </p:spTree>
    <p:extLst>
      <p:ext uri="{BB962C8B-B14F-4D97-AF65-F5344CB8AC3E}">
        <p14:creationId xmlns:p14="http://schemas.microsoft.com/office/powerpoint/2010/main" val="395232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25783" y="-4003779"/>
            <a:ext cx="1282906"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17419" y="192880"/>
            <a:ext cx="8869896" cy="923330"/>
          </a:xfrm>
          <a:prstGeom prst="rect">
            <a:avLst/>
          </a:prstGeom>
        </p:spPr>
        <p:txBody>
          <a:bodyPr wrap="square">
            <a:spAutoFit/>
          </a:bodyPr>
          <a:lstStyle/>
          <a:p>
            <a:pPr algn="ctr"/>
            <a:r>
              <a:rPr lang="en-US" sz="5400" b="1" spc="300" dirty="0" smtClean="0">
                <a:solidFill>
                  <a:schemeClr val="bg1"/>
                </a:solidFill>
                <a:latin typeface="Arial" panose="020B0604020202020204" pitchFamily="34" charset="0"/>
                <a:ea typeface="小塚ゴシック Pro H"/>
                <a:cs typeface="Arial" panose="020B0604020202020204" pitchFamily="34" charset="0"/>
              </a:rPr>
              <a:t>Placement</a:t>
            </a:r>
          </a:p>
        </p:txBody>
      </p:sp>
      <p:sp>
        <p:nvSpPr>
          <p:cNvPr id="2" name="Rectangle 1"/>
          <p:cNvSpPr/>
          <p:nvPr/>
        </p:nvSpPr>
        <p:spPr>
          <a:xfrm>
            <a:off x="149022" y="2053828"/>
            <a:ext cx="8836428" cy="3862596"/>
          </a:xfrm>
          <a:prstGeom prst="rect">
            <a:avLst/>
          </a:prstGeom>
        </p:spPr>
        <p:txBody>
          <a:bodyPr wrap="square">
            <a:spAutoFit/>
          </a:bodyPr>
          <a:lstStyle/>
          <a:p>
            <a:pPr marL="0" indent="0">
              <a:spcAft>
                <a:spcPts val="600"/>
              </a:spcAft>
              <a:buNone/>
            </a:pPr>
            <a:r>
              <a:rPr lang="en-US" sz="2400" dirty="0"/>
              <a:t>For each of the “gateway” </a:t>
            </a:r>
            <a:r>
              <a:rPr lang="en-US" sz="2400" dirty="0" smtClean="0"/>
              <a:t>courses</a:t>
            </a:r>
            <a:r>
              <a:rPr lang="en-US" sz="2400" dirty="0"/>
              <a:t>, a system-level “cutoff” score has been calculated. These cutoffs are based on the POS associated </a:t>
            </a:r>
            <a:r>
              <a:rPr lang="en-US" sz="2400" dirty="0" smtClean="0"/>
              <a:t>each index score</a:t>
            </a:r>
          </a:p>
          <a:p>
            <a:pPr marL="0" indent="0">
              <a:spcAft>
                <a:spcPts val="0"/>
              </a:spcAft>
              <a:buNone/>
            </a:pPr>
            <a:r>
              <a:rPr lang="en-US" sz="2400" u="sng" dirty="0" smtClean="0"/>
              <a:t>English </a:t>
            </a:r>
            <a:r>
              <a:rPr lang="en-US" sz="2400" u="sng" dirty="0"/>
              <a:t>1101:</a:t>
            </a:r>
            <a:r>
              <a:rPr lang="en-US" sz="2400" dirty="0"/>
              <a:t> </a:t>
            </a:r>
            <a:r>
              <a:rPr lang="en-US" sz="2400" dirty="0" smtClean="0"/>
              <a:t> English Placement Index score yielding a POS </a:t>
            </a:r>
            <a:r>
              <a:rPr lang="en-US" sz="2400" dirty="0"/>
              <a:t>of 60%. </a:t>
            </a:r>
            <a:r>
              <a:rPr lang="en-US" sz="2400" dirty="0" smtClean="0"/>
              <a:t>If needed, placement will be based </a:t>
            </a:r>
            <a:r>
              <a:rPr lang="en-US" sz="2400" dirty="0"/>
              <a:t>on the Compass Reading score plus Compass </a:t>
            </a:r>
            <a:r>
              <a:rPr lang="en-US" sz="2400" dirty="0" err="1" smtClean="0"/>
              <a:t>eWrite</a:t>
            </a:r>
            <a:r>
              <a:rPr lang="en-US" sz="2400" dirty="0" smtClean="0"/>
              <a:t>.</a:t>
            </a:r>
            <a:endParaRPr lang="en-US" sz="2400" dirty="0"/>
          </a:p>
          <a:p>
            <a:pPr marL="0" indent="0">
              <a:spcAft>
                <a:spcPts val="0"/>
              </a:spcAft>
              <a:buNone/>
            </a:pPr>
            <a:r>
              <a:rPr lang="en-US" sz="2400" u="sng" dirty="0" smtClean="0"/>
              <a:t>Math 1001, 1101, and 1111:</a:t>
            </a:r>
            <a:r>
              <a:rPr lang="en-US" sz="2400" dirty="0" smtClean="0"/>
              <a:t> Math Placement Index score POS </a:t>
            </a:r>
            <a:r>
              <a:rPr lang="en-US" sz="2400" dirty="0"/>
              <a:t>of 55</a:t>
            </a:r>
            <a:r>
              <a:rPr lang="en-US" sz="2400" dirty="0" smtClean="0"/>
              <a:t>% or higher.</a:t>
            </a:r>
          </a:p>
          <a:p>
            <a:pPr marL="0" indent="0">
              <a:spcAft>
                <a:spcPts val="0"/>
              </a:spcAft>
              <a:buNone/>
            </a:pPr>
            <a:r>
              <a:rPr lang="en-US" sz="2400" dirty="0" smtClean="0"/>
              <a:t>The MPI cutoff score will be higher for MATH 1111 than for MATH 1001 and 1101 to achieve equal probabilities of success.</a:t>
            </a:r>
          </a:p>
        </p:txBody>
      </p:sp>
    </p:spTree>
    <p:extLst>
      <p:ext uri="{BB962C8B-B14F-4D97-AF65-F5344CB8AC3E}">
        <p14:creationId xmlns:p14="http://schemas.microsoft.com/office/powerpoint/2010/main" val="406247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03609" y="5891098"/>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652389" y="-3730384"/>
            <a:ext cx="1829694"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181605" y="6900"/>
            <a:ext cx="8869896" cy="1754326"/>
          </a:xfrm>
          <a:prstGeom prst="rect">
            <a:avLst/>
          </a:prstGeom>
        </p:spPr>
        <p:txBody>
          <a:bodyPr wrap="square">
            <a:spAutoFit/>
          </a:bodyPr>
          <a:lstStyle/>
          <a:p>
            <a:pPr algn="ctr"/>
            <a:r>
              <a:rPr lang="en-US" sz="5400" b="1" spc="300" dirty="0" smtClean="0">
                <a:solidFill>
                  <a:schemeClr val="bg1"/>
                </a:solidFill>
                <a:latin typeface="Arial" panose="020B0604020202020204" pitchFamily="34" charset="0"/>
                <a:ea typeface="小塚ゴシック Pro H"/>
                <a:cs typeface="Arial" panose="020B0604020202020204" pitchFamily="34" charset="0"/>
              </a:rPr>
              <a:t>Changes to Admissions Policy</a:t>
            </a:r>
          </a:p>
        </p:txBody>
      </p:sp>
      <p:sp>
        <p:nvSpPr>
          <p:cNvPr id="3" name="Content Placeholder 2"/>
          <p:cNvSpPr>
            <a:spLocks noGrp="1"/>
          </p:cNvSpPr>
          <p:nvPr>
            <p:ph idx="1"/>
          </p:nvPr>
        </p:nvSpPr>
        <p:spPr>
          <a:xfrm>
            <a:off x="163761" y="1833563"/>
            <a:ext cx="8887740" cy="3528852"/>
          </a:xfrm>
        </p:spPr>
        <p:txBody>
          <a:bodyPr/>
          <a:lstStyle/>
          <a:p>
            <a:r>
              <a:rPr lang="en-US" dirty="0" smtClean="0"/>
              <a:t>Students who place into both (Math and English/Reading) LS areas will not be denied admission unless</a:t>
            </a:r>
          </a:p>
          <a:p>
            <a:r>
              <a:rPr lang="en-US" dirty="0" smtClean="0"/>
              <a:t>They score below the “floor score (C)” in both areas or they score below the “floor score” in one area and at the below the offsetting index score in the other.</a:t>
            </a:r>
            <a:endParaRPr lang="en-US"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14" y="5116906"/>
            <a:ext cx="1851171" cy="152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47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4024009" y="-4102006"/>
            <a:ext cx="1086453"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132287" y="0"/>
            <a:ext cx="8869896" cy="923330"/>
          </a:xfrm>
          <a:prstGeom prst="rect">
            <a:avLst/>
          </a:prstGeom>
        </p:spPr>
        <p:txBody>
          <a:bodyPr wrap="square">
            <a:spAutoFit/>
          </a:bodyPr>
          <a:lstStyle/>
          <a:p>
            <a:pPr algn="ctr"/>
            <a:r>
              <a:rPr lang="en-US" sz="5400" b="1" spc="300" dirty="0" smtClean="0">
                <a:solidFill>
                  <a:schemeClr val="bg1"/>
                </a:solidFill>
                <a:latin typeface="Arial" panose="020B0604020202020204" pitchFamily="34" charset="0"/>
                <a:ea typeface="小塚ゴシック Pro H"/>
                <a:cs typeface="Arial" panose="020B0604020202020204" pitchFamily="34" charset="0"/>
              </a:rPr>
              <a:t>Advising</a:t>
            </a:r>
          </a:p>
        </p:txBody>
      </p:sp>
      <p:sp>
        <p:nvSpPr>
          <p:cNvPr id="2" name="Content Placeholder 1"/>
          <p:cNvSpPr>
            <a:spLocks noGrp="1"/>
          </p:cNvSpPr>
          <p:nvPr>
            <p:ph sz="half" idx="1"/>
          </p:nvPr>
        </p:nvSpPr>
        <p:spPr>
          <a:xfrm>
            <a:off x="386567" y="1539279"/>
            <a:ext cx="8361336" cy="5145088"/>
          </a:xfrm>
        </p:spPr>
        <p:txBody>
          <a:bodyPr/>
          <a:lstStyle/>
          <a:p>
            <a:r>
              <a:rPr lang="en-US" sz="3200" dirty="0" smtClean="0"/>
              <a:t>Train all advisors on new rules.</a:t>
            </a:r>
          </a:p>
          <a:p>
            <a:r>
              <a:rPr lang="en-US" sz="3200" dirty="0" smtClean="0"/>
              <a:t>Consider math pathways.</a:t>
            </a:r>
          </a:p>
          <a:p>
            <a:r>
              <a:rPr lang="en-US" sz="3200" dirty="0" smtClean="0"/>
              <a:t>Use </a:t>
            </a:r>
            <a:r>
              <a:rPr lang="en-US" sz="3200" dirty="0" err="1" smtClean="0"/>
              <a:t>DegreeWorks</a:t>
            </a:r>
            <a:r>
              <a:rPr lang="en-US" sz="3200" dirty="0" smtClean="0"/>
              <a:t>.</a:t>
            </a:r>
          </a:p>
          <a:p>
            <a:r>
              <a:rPr lang="en-US" sz="3200" dirty="0" smtClean="0"/>
              <a:t>Develop advising guides to ensure that students are placed in the correct pathways with the appropriate level of support.</a:t>
            </a:r>
          </a:p>
          <a:p>
            <a:r>
              <a:rPr lang="en-US" sz="3200" dirty="0" smtClean="0"/>
              <a:t>Advising template developed by the Ad Hoc Steering Committee to Transform College Mathematics.</a:t>
            </a:r>
            <a:endParaRPr lang="en-US" sz="3200" dirty="0"/>
          </a:p>
        </p:txBody>
      </p:sp>
    </p:spTree>
    <p:extLst>
      <p:ext uri="{BB962C8B-B14F-4D97-AF65-F5344CB8AC3E}">
        <p14:creationId xmlns:p14="http://schemas.microsoft.com/office/powerpoint/2010/main" val="1741893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93" y="457200"/>
            <a:ext cx="8676221" cy="605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148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ise_swallowtail.jpg (1200×8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0" y="324197"/>
            <a:ext cx="8903863" cy="626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8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883188"/>
            <a:ext cx="8245475" cy="391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6097"/>
          <a:stretch/>
        </p:blipFill>
        <p:spPr bwMode="auto">
          <a:xfrm>
            <a:off x="430212" y="117908"/>
            <a:ext cx="8283575" cy="276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85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208756"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580429" y="1451644"/>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739136" y="-3817133"/>
            <a:ext cx="1656200"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1446550"/>
          </a:xfrm>
          <a:prstGeom prst="rect">
            <a:avLst/>
          </a:prstGeom>
        </p:spPr>
        <p:txBody>
          <a:bodyPr wrap="square">
            <a:spAutoFit/>
          </a:bodyPr>
          <a:lstStyle/>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Where We’re Going:</a:t>
            </a:r>
          </a:p>
          <a:p>
            <a:pPr algn="ctr"/>
            <a:r>
              <a:rPr lang="en-US" sz="4400" b="1" spc="300" dirty="0" smtClean="0">
                <a:solidFill>
                  <a:schemeClr val="bg1"/>
                </a:solidFill>
                <a:latin typeface="Arial" panose="020B0604020202020204" pitchFamily="34" charset="0"/>
                <a:ea typeface="小塚ゴシック Pro H"/>
                <a:cs typeface="Arial" panose="020B0604020202020204" pitchFamily="34" charset="0"/>
              </a:rPr>
              <a:t>The Time Frame</a:t>
            </a:r>
          </a:p>
        </p:txBody>
      </p:sp>
      <p:sp>
        <p:nvSpPr>
          <p:cNvPr id="3" name="Content Placeholder 2"/>
          <p:cNvSpPr>
            <a:spLocks noGrp="1"/>
          </p:cNvSpPr>
          <p:nvPr>
            <p:ph idx="1"/>
          </p:nvPr>
        </p:nvSpPr>
        <p:spPr>
          <a:xfrm>
            <a:off x="457200" y="1720122"/>
            <a:ext cx="8229600" cy="4845400"/>
          </a:xfrm>
        </p:spPr>
        <p:txBody>
          <a:bodyPr/>
          <a:lstStyle/>
          <a:p>
            <a:r>
              <a:rPr lang="en-US" dirty="0" smtClean="0"/>
              <a:t>Target is implementation “at scale” by Fall 2015</a:t>
            </a:r>
          </a:p>
          <a:p>
            <a:r>
              <a:rPr lang="en-US" dirty="0" smtClean="0"/>
              <a:t>Some institutions will be “at scale” in transforming remediation (voluntary basis) in English/Reading and Mathematics in Fall 2014</a:t>
            </a:r>
          </a:p>
          <a:p>
            <a:pPr lvl="1"/>
            <a:r>
              <a:rPr lang="en-US" dirty="0" smtClean="0"/>
              <a:t>Albany State University</a:t>
            </a:r>
          </a:p>
          <a:p>
            <a:pPr lvl="1"/>
            <a:r>
              <a:rPr lang="en-US" dirty="0" smtClean="0"/>
              <a:t>Bainbridge State College</a:t>
            </a:r>
          </a:p>
          <a:p>
            <a:pPr lvl="1"/>
            <a:r>
              <a:rPr lang="en-US" dirty="0" smtClean="0"/>
              <a:t>College of Coastal Georgia</a:t>
            </a:r>
          </a:p>
          <a:p>
            <a:pPr lvl="1"/>
            <a:r>
              <a:rPr lang="en-US" dirty="0" smtClean="0"/>
              <a:t>Gordon State College</a:t>
            </a:r>
            <a:endParaRPr lang="en-US" dirty="0"/>
          </a:p>
        </p:txBody>
      </p:sp>
    </p:spTree>
    <p:extLst>
      <p:ext uri="{BB962C8B-B14F-4D97-AF65-F5344CB8AC3E}">
        <p14:creationId xmlns:p14="http://schemas.microsoft.com/office/powerpoint/2010/main" val="219464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6"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err="1" smtClean="0">
                <a:solidFill>
                  <a:schemeClr val="bg1"/>
                </a:solidFill>
                <a:latin typeface="Arial" panose="020B0604020202020204" pitchFamily="34" charset="0"/>
                <a:ea typeface="小塚ゴシック Pro H"/>
                <a:cs typeface="Arial" panose="020B0604020202020204" pitchFamily="34" charset="0"/>
              </a:rPr>
              <a:t>Corequisite</a:t>
            </a:r>
            <a:r>
              <a:rPr lang="en-US" sz="4400" b="1" spc="300" dirty="0" smtClean="0">
                <a:solidFill>
                  <a:schemeClr val="bg1"/>
                </a:solidFill>
                <a:latin typeface="Arial" panose="020B0604020202020204" pitchFamily="34" charset="0"/>
                <a:ea typeface="小塚ゴシック Pro H"/>
                <a:cs typeface="Arial" panose="020B0604020202020204" pitchFamily="34" charset="0"/>
              </a:rPr>
              <a:t> Remediation</a:t>
            </a:r>
          </a:p>
        </p:txBody>
      </p:sp>
      <p:sp>
        <p:nvSpPr>
          <p:cNvPr id="7" name="Content Placeholder 6"/>
          <p:cNvSpPr>
            <a:spLocks noGrp="1"/>
          </p:cNvSpPr>
          <p:nvPr>
            <p:ph sz="half" idx="1"/>
          </p:nvPr>
        </p:nvSpPr>
        <p:spPr>
          <a:xfrm>
            <a:off x="457199" y="1264806"/>
            <a:ext cx="8175357" cy="5321974"/>
          </a:xfrm>
        </p:spPr>
        <p:txBody>
          <a:bodyPr/>
          <a:lstStyle/>
          <a:p>
            <a:r>
              <a:rPr lang="en-US" dirty="0" err="1" smtClean="0"/>
              <a:t>Corequisite</a:t>
            </a:r>
            <a:r>
              <a:rPr lang="en-US" dirty="0" smtClean="0"/>
              <a:t> Remediation means that:</a:t>
            </a:r>
          </a:p>
          <a:p>
            <a:pPr lvl="1"/>
            <a:r>
              <a:rPr lang="en-US" sz="2800" dirty="0" smtClean="0"/>
              <a:t>Students enroll in a </a:t>
            </a:r>
            <a:r>
              <a:rPr lang="en-US" sz="2800" dirty="0" err="1" smtClean="0"/>
              <a:t>corequisite</a:t>
            </a:r>
            <a:r>
              <a:rPr lang="en-US" sz="2800" dirty="0" smtClean="0"/>
              <a:t> Learning Support course that provides “just-in-time” support while they are also enrolled in a collegiate (gateway) course.</a:t>
            </a:r>
          </a:p>
          <a:p>
            <a:pPr lvl="1"/>
            <a:r>
              <a:rPr lang="en-US" sz="3200" b="1" dirty="0" err="1" smtClean="0"/>
              <a:t>Corequisite</a:t>
            </a:r>
            <a:r>
              <a:rPr lang="en-US" sz="3200" b="1" dirty="0" smtClean="0"/>
              <a:t> Learning Support Course + Gateway (collegiate) course = Success!!!</a:t>
            </a:r>
          </a:p>
          <a:p>
            <a:pPr lvl="1"/>
            <a:r>
              <a:rPr lang="en-US" sz="2800" dirty="0" smtClean="0"/>
              <a:t>Gateway (collegiate) courses will be ENGL 1101, MATH 1001, MATH 1101, MATH 1111</a:t>
            </a:r>
          </a:p>
          <a:p>
            <a:r>
              <a:rPr lang="en-US" dirty="0" smtClean="0"/>
              <a:t>Some less prepared students will still be required to begin in “stand-alone” Learning Support courses.</a:t>
            </a:r>
            <a:endParaRPr lang="en-US" dirty="0"/>
          </a:p>
        </p:txBody>
      </p:sp>
    </p:spTree>
    <p:extLst>
      <p:ext uri="{BB962C8B-B14F-4D97-AF65-F5344CB8AC3E}">
        <p14:creationId xmlns:p14="http://schemas.microsoft.com/office/powerpoint/2010/main" val="329164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6"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err="1" smtClean="0">
                <a:solidFill>
                  <a:schemeClr val="bg1"/>
                </a:solidFill>
                <a:latin typeface="Arial" panose="020B0604020202020204" pitchFamily="34" charset="0"/>
                <a:ea typeface="小塚ゴシック Pro H"/>
                <a:cs typeface="Arial" panose="020B0604020202020204" pitchFamily="34" charset="0"/>
              </a:rPr>
              <a:t>Corequisite</a:t>
            </a:r>
            <a:r>
              <a:rPr lang="en-US" sz="4400" b="1" spc="300" dirty="0" smtClean="0">
                <a:solidFill>
                  <a:schemeClr val="bg1"/>
                </a:solidFill>
                <a:latin typeface="Arial" panose="020B0604020202020204" pitchFamily="34" charset="0"/>
                <a:ea typeface="小塚ゴシック Pro H"/>
                <a:cs typeface="Arial" panose="020B0604020202020204" pitchFamily="34" charset="0"/>
              </a:rPr>
              <a:t> Remediation</a:t>
            </a:r>
          </a:p>
        </p:txBody>
      </p:sp>
      <p:sp>
        <p:nvSpPr>
          <p:cNvPr id="7" name="Content Placeholder 6"/>
          <p:cNvSpPr>
            <a:spLocks noGrp="1"/>
          </p:cNvSpPr>
          <p:nvPr>
            <p:ph sz="half" idx="1"/>
          </p:nvPr>
        </p:nvSpPr>
        <p:spPr>
          <a:xfrm>
            <a:off x="208756" y="1101346"/>
            <a:ext cx="8749263" cy="5756654"/>
          </a:xfrm>
        </p:spPr>
        <p:txBody>
          <a:bodyPr/>
          <a:lstStyle/>
          <a:p>
            <a:r>
              <a:rPr lang="en-US" dirty="0" smtClean="0"/>
              <a:t>Recommendations for </a:t>
            </a:r>
            <a:r>
              <a:rPr lang="en-US" dirty="0" err="1" smtClean="0"/>
              <a:t>corequisite</a:t>
            </a:r>
            <a:r>
              <a:rPr lang="en-US" dirty="0" smtClean="0"/>
              <a:t> support courses:</a:t>
            </a:r>
          </a:p>
          <a:p>
            <a:pPr lvl="1"/>
            <a:r>
              <a:rPr lang="en-US" sz="2800" dirty="0" smtClean="0"/>
              <a:t>1 - 2 credits, 2 – 4 contact hours (institutional credit)</a:t>
            </a:r>
          </a:p>
          <a:p>
            <a:pPr lvl="1"/>
            <a:r>
              <a:rPr lang="en-US" sz="2800" dirty="0" smtClean="0"/>
              <a:t>Format is up to institutions</a:t>
            </a:r>
          </a:p>
          <a:p>
            <a:pPr lvl="1"/>
            <a:r>
              <a:rPr lang="en-US" sz="2800" dirty="0" smtClean="0"/>
              <a:t>Paired collegiate course sections may have only Learning Support (LS) students or a mix of LS and non-LS students</a:t>
            </a:r>
          </a:p>
          <a:p>
            <a:pPr lvl="1"/>
            <a:r>
              <a:rPr lang="en-US" sz="2800" dirty="0" smtClean="0"/>
              <a:t>Whenever possible, institutions are encouraged to have the same instructors teach the gateway course sections and the </a:t>
            </a:r>
            <a:r>
              <a:rPr lang="en-US" sz="2800" dirty="0" err="1" smtClean="0"/>
              <a:t>corequisite</a:t>
            </a:r>
            <a:r>
              <a:rPr lang="en-US" sz="2800" dirty="0" smtClean="0"/>
              <a:t> support sections</a:t>
            </a:r>
          </a:p>
          <a:p>
            <a:pPr lvl="1"/>
            <a:r>
              <a:rPr lang="en-US" sz="2800" dirty="0" smtClean="0"/>
              <a:t>Efforts should be made to avoid identifying LS students in mixed collegiate course sections to their fellow students.</a:t>
            </a:r>
            <a:endParaRPr lang="en-US" sz="2800" dirty="0"/>
          </a:p>
        </p:txBody>
      </p:sp>
    </p:spTree>
    <p:extLst>
      <p:ext uri="{BB962C8B-B14F-4D97-AF65-F5344CB8AC3E}">
        <p14:creationId xmlns:p14="http://schemas.microsoft.com/office/powerpoint/2010/main" val="51009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6"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err="1" smtClean="0">
                <a:solidFill>
                  <a:schemeClr val="bg1"/>
                </a:solidFill>
                <a:latin typeface="Arial" panose="020B0604020202020204" pitchFamily="34" charset="0"/>
                <a:ea typeface="小塚ゴシック Pro H"/>
                <a:cs typeface="Arial" panose="020B0604020202020204" pitchFamily="34" charset="0"/>
              </a:rPr>
              <a:t>Corequisite</a:t>
            </a:r>
            <a:r>
              <a:rPr lang="en-US" sz="4400" b="1" spc="300" dirty="0" smtClean="0">
                <a:solidFill>
                  <a:schemeClr val="bg1"/>
                </a:solidFill>
                <a:latin typeface="Arial" panose="020B0604020202020204" pitchFamily="34" charset="0"/>
                <a:ea typeface="小塚ゴシック Pro H"/>
                <a:cs typeface="Arial" panose="020B0604020202020204" pitchFamily="34" charset="0"/>
              </a:rPr>
              <a:t> Remediation</a:t>
            </a:r>
          </a:p>
        </p:txBody>
      </p:sp>
      <p:sp>
        <p:nvSpPr>
          <p:cNvPr id="7" name="Content Placeholder 6"/>
          <p:cNvSpPr>
            <a:spLocks noGrp="1"/>
          </p:cNvSpPr>
          <p:nvPr>
            <p:ph sz="half" idx="1"/>
          </p:nvPr>
        </p:nvSpPr>
        <p:spPr>
          <a:xfrm>
            <a:off x="208757" y="1101346"/>
            <a:ext cx="8423800" cy="5756654"/>
          </a:xfrm>
        </p:spPr>
        <p:txBody>
          <a:bodyPr/>
          <a:lstStyle/>
          <a:p>
            <a:r>
              <a:rPr lang="en-US" sz="3200" dirty="0" smtClean="0"/>
              <a:t>Recommendations for </a:t>
            </a:r>
            <a:r>
              <a:rPr lang="en-US" sz="3200" dirty="0" err="1" smtClean="0"/>
              <a:t>corequisite</a:t>
            </a:r>
            <a:r>
              <a:rPr lang="en-US" sz="3200" dirty="0" smtClean="0"/>
              <a:t> support courses:</a:t>
            </a:r>
          </a:p>
          <a:p>
            <a:pPr lvl="1"/>
            <a:r>
              <a:rPr lang="en-US" sz="2800" dirty="0"/>
              <a:t>The content of </a:t>
            </a:r>
            <a:r>
              <a:rPr lang="en-US" sz="2800" dirty="0" err="1"/>
              <a:t>corequisite</a:t>
            </a:r>
            <a:r>
              <a:rPr lang="en-US" sz="2800" dirty="0"/>
              <a:t> support courses must be geared to supporting students in mastering the content of the gateway </a:t>
            </a:r>
            <a:r>
              <a:rPr lang="en-US" sz="2800" dirty="0" smtClean="0"/>
              <a:t>courses.</a:t>
            </a:r>
            <a:endParaRPr lang="en-US" sz="2800" dirty="0"/>
          </a:p>
          <a:p>
            <a:r>
              <a:rPr lang="en-US" sz="3200" dirty="0" smtClean="0"/>
              <a:t>Recommendation that there be separate </a:t>
            </a:r>
            <a:r>
              <a:rPr lang="en-US" sz="3200" dirty="0" err="1" smtClean="0"/>
              <a:t>corequisite</a:t>
            </a:r>
            <a:r>
              <a:rPr lang="en-US" sz="3200" dirty="0" smtClean="0"/>
              <a:t> courses for each of the gateway mathematics courses.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927" y="4656422"/>
            <a:ext cx="1396192" cy="185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183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6"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err="1" smtClean="0">
                <a:solidFill>
                  <a:schemeClr val="bg1"/>
                </a:solidFill>
                <a:latin typeface="Arial" panose="020B0604020202020204" pitchFamily="34" charset="0"/>
                <a:ea typeface="小塚ゴシック Pro H"/>
                <a:cs typeface="Arial" panose="020B0604020202020204" pitchFamily="34" charset="0"/>
              </a:rPr>
              <a:t>Corequisite</a:t>
            </a:r>
            <a:r>
              <a:rPr lang="en-US" sz="4400" b="1" spc="300" dirty="0" smtClean="0">
                <a:solidFill>
                  <a:schemeClr val="bg1"/>
                </a:solidFill>
                <a:latin typeface="Arial" panose="020B0604020202020204" pitchFamily="34" charset="0"/>
                <a:ea typeface="小塚ゴシック Pro H"/>
                <a:cs typeface="Arial" panose="020B0604020202020204" pitchFamily="34" charset="0"/>
              </a:rPr>
              <a:t> Remediation</a:t>
            </a:r>
          </a:p>
        </p:txBody>
      </p:sp>
      <p:sp>
        <p:nvSpPr>
          <p:cNvPr id="7" name="Content Placeholder 6"/>
          <p:cNvSpPr>
            <a:spLocks noGrp="1"/>
          </p:cNvSpPr>
          <p:nvPr>
            <p:ph sz="half" idx="1"/>
          </p:nvPr>
        </p:nvSpPr>
        <p:spPr>
          <a:xfrm>
            <a:off x="208757" y="1101346"/>
            <a:ext cx="8423800" cy="5756654"/>
          </a:xfrm>
        </p:spPr>
        <p:txBody>
          <a:bodyPr/>
          <a:lstStyle/>
          <a:p>
            <a:pPr lvl="0"/>
            <a:r>
              <a:rPr lang="en-US" sz="3200" dirty="0"/>
              <a:t>R</a:t>
            </a:r>
            <a:r>
              <a:rPr lang="en-US" sz="3200" dirty="0" smtClean="0"/>
              <a:t>ecommended </a:t>
            </a:r>
            <a:r>
              <a:rPr lang="en-US" sz="3200" dirty="0" err="1" smtClean="0"/>
              <a:t>corequisite</a:t>
            </a:r>
            <a:r>
              <a:rPr lang="en-US" sz="3200" dirty="0" smtClean="0"/>
              <a:t> </a:t>
            </a:r>
            <a:r>
              <a:rPr lang="en-US" sz="3200" dirty="0"/>
              <a:t>course numbers and </a:t>
            </a:r>
            <a:r>
              <a:rPr lang="en-US" sz="3200" dirty="0" smtClean="0"/>
              <a:t>titles:</a:t>
            </a:r>
            <a:endParaRPr lang="en-US" sz="3200" dirty="0"/>
          </a:p>
          <a:p>
            <a:pPr lvl="1"/>
            <a:r>
              <a:rPr lang="en-US" sz="2800" b="1" dirty="0"/>
              <a:t>ENGL 0999</a:t>
            </a:r>
            <a:r>
              <a:rPr lang="en-US" sz="2800" dirty="0"/>
              <a:t> – Support for English Composition (ENGL 1101)</a:t>
            </a:r>
          </a:p>
          <a:p>
            <a:pPr lvl="1"/>
            <a:r>
              <a:rPr lang="en-US" sz="2800" b="1" dirty="0"/>
              <a:t>MATH 0997 </a:t>
            </a:r>
            <a:r>
              <a:rPr lang="en-US" sz="2800" dirty="0"/>
              <a:t>– Support for Quantitative Reasoning (MATH 1001)</a:t>
            </a:r>
          </a:p>
          <a:p>
            <a:pPr lvl="1"/>
            <a:r>
              <a:rPr lang="en-US" sz="2800" b="1" dirty="0"/>
              <a:t>MATH 0998 </a:t>
            </a:r>
            <a:r>
              <a:rPr lang="en-US" sz="2800" dirty="0"/>
              <a:t>– Support for Mathematical Modeling (MATH 1101)</a:t>
            </a:r>
          </a:p>
          <a:p>
            <a:pPr lvl="1"/>
            <a:r>
              <a:rPr lang="en-US" sz="2800" b="1" dirty="0"/>
              <a:t>MATH 0999 </a:t>
            </a:r>
            <a:r>
              <a:rPr lang="en-US" sz="2800" dirty="0"/>
              <a:t>– Support for College Algebra (MATH 1111)</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72"/>
          <a:stretch/>
        </p:blipFill>
        <p:spPr bwMode="auto">
          <a:xfrm>
            <a:off x="6875860" y="5537994"/>
            <a:ext cx="1334913" cy="113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5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10"/>
          <p:cNvSpPr>
            <a:spLocks/>
          </p:cNvSpPr>
          <p:nvPr/>
        </p:nvSpPr>
        <p:spPr bwMode="auto">
          <a:xfrm>
            <a:off x="4777383" y="3500437"/>
            <a:ext cx="2098477"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4" name="Rectangle 12"/>
          <p:cNvSpPr>
            <a:spLocks/>
          </p:cNvSpPr>
          <p:nvPr/>
        </p:nvSpPr>
        <p:spPr bwMode="auto">
          <a:xfrm>
            <a:off x="4857750" y="1017984"/>
            <a:ext cx="21788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45" name="Rectangle 13"/>
          <p:cNvSpPr>
            <a:spLocks/>
          </p:cNvSpPr>
          <p:nvPr/>
        </p:nvSpPr>
        <p:spPr bwMode="auto">
          <a:xfrm>
            <a:off x="303609" y="2053828"/>
            <a:ext cx="1607344"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8" name="Rectangle 8"/>
          <p:cNvSpPr>
            <a:spLocks/>
          </p:cNvSpPr>
          <p:nvPr/>
        </p:nvSpPr>
        <p:spPr bwMode="auto">
          <a:xfrm>
            <a:off x="258961" y="3589734"/>
            <a:ext cx="2491383"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1000" b="1">
              <a:latin typeface="Arial" panose="020B0604020202020204" pitchFamily="34" charset="0"/>
              <a:ea typeface="小塚ゴシック Pr6N R" charset="0"/>
              <a:cs typeface="Arial" panose="020B0604020202020204" pitchFamily="34" charset="0"/>
              <a:sym typeface="小塚ゴシック Pr6N R" charset="0"/>
            </a:endParaRPr>
          </a:p>
        </p:txBody>
      </p:sp>
      <p:sp>
        <p:nvSpPr>
          <p:cNvPr id="14359" name="Rectangle 24"/>
          <p:cNvSpPr>
            <a:spLocks/>
          </p:cNvSpPr>
          <p:nvPr/>
        </p:nvSpPr>
        <p:spPr bwMode="auto">
          <a:xfrm>
            <a:off x="285750" y="3781425"/>
            <a:ext cx="1848445"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b="1"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1" name="Rectangle 21"/>
          <p:cNvSpPr>
            <a:spLocks/>
          </p:cNvSpPr>
          <p:nvPr/>
        </p:nvSpPr>
        <p:spPr bwMode="auto">
          <a:xfrm>
            <a:off x="2803922" y="553799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3" name="Rectangle 26"/>
          <p:cNvSpPr>
            <a:spLocks/>
          </p:cNvSpPr>
          <p:nvPr/>
        </p:nvSpPr>
        <p:spPr bwMode="auto">
          <a:xfrm>
            <a:off x="2830711" y="2241353"/>
            <a:ext cx="1848445" cy="50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14364" name="Rectangle 21"/>
          <p:cNvSpPr>
            <a:spLocks/>
          </p:cNvSpPr>
          <p:nvPr/>
        </p:nvSpPr>
        <p:spPr bwMode="auto">
          <a:xfrm>
            <a:off x="312539" y="5607844"/>
            <a:ext cx="184844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110000"/>
              </a:lnSpc>
            </a:pPr>
            <a:endParaRPr lang="en-US" sz="800" dirty="0">
              <a:latin typeface="Arial" panose="020B0604020202020204" pitchFamily="34" charset="0"/>
              <a:ea typeface="小塚ゴシック Pr6N L" charset="0"/>
              <a:cs typeface="Arial" panose="020B0604020202020204" pitchFamily="34" charset="0"/>
              <a:sym typeface="小塚ゴシック Pr6N L" charset="0"/>
            </a:endParaRPr>
          </a:p>
        </p:txBody>
      </p:sp>
      <p:sp>
        <p:nvSpPr>
          <p:cNvPr id="30" name="Rectangle 29"/>
          <p:cNvSpPr/>
          <p:nvPr/>
        </p:nvSpPr>
        <p:spPr>
          <a:xfrm rot="16200000">
            <a:off x="3974896" y="-4052893"/>
            <a:ext cx="1184679" cy="9153526"/>
          </a:xfrm>
          <a:prstGeom prst="rect">
            <a:avLst/>
          </a:prstGeom>
          <a:solidFill>
            <a:srgbClr val="94C5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36" name="Rectangle 35"/>
          <p:cNvSpPr/>
          <p:nvPr/>
        </p:nvSpPr>
        <p:spPr>
          <a:xfrm>
            <a:off x="208756" y="65505"/>
            <a:ext cx="8869896" cy="769441"/>
          </a:xfrm>
          <a:prstGeom prst="rect">
            <a:avLst/>
          </a:prstGeom>
        </p:spPr>
        <p:txBody>
          <a:bodyPr wrap="square">
            <a:spAutoFit/>
          </a:bodyPr>
          <a:lstStyle/>
          <a:p>
            <a:pPr algn="ctr"/>
            <a:r>
              <a:rPr lang="en-US" sz="4400" b="1" spc="300" dirty="0" err="1" smtClean="0">
                <a:solidFill>
                  <a:schemeClr val="bg1"/>
                </a:solidFill>
                <a:latin typeface="Arial" panose="020B0604020202020204" pitchFamily="34" charset="0"/>
                <a:ea typeface="小塚ゴシック Pro H"/>
                <a:cs typeface="Arial" panose="020B0604020202020204" pitchFamily="34" charset="0"/>
              </a:rPr>
              <a:t>Corequisite</a:t>
            </a:r>
            <a:r>
              <a:rPr lang="en-US" sz="4400" b="1" spc="300" dirty="0" smtClean="0">
                <a:solidFill>
                  <a:schemeClr val="bg1"/>
                </a:solidFill>
                <a:latin typeface="Arial" panose="020B0604020202020204" pitchFamily="34" charset="0"/>
                <a:ea typeface="小塚ゴシック Pro H"/>
                <a:cs typeface="Arial" panose="020B0604020202020204" pitchFamily="34" charset="0"/>
              </a:rPr>
              <a:t> Remediation</a:t>
            </a:r>
          </a:p>
        </p:txBody>
      </p:sp>
      <p:sp>
        <p:nvSpPr>
          <p:cNvPr id="7" name="Content Placeholder 6"/>
          <p:cNvSpPr>
            <a:spLocks noGrp="1"/>
          </p:cNvSpPr>
          <p:nvPr>
            <p:ph sz="half" idx="1"/>
          </p:nvPr>
        </p:nvSpPr>
        <p:spPr>
          <a:xfrm>
            <a:off x="208757" y="1101346"/>
            <a:ext cx="8423800" cy="5756654"/>
          </a:xfrm>
        </p:spPr>
        <p:txBody>
          <a:bodyPr/>
          <a:lstStyle/>
          <a:p>
            <a:pPr lvl="0"/>
            <a:r>
              <a:rPr lang="en-US" sz="3200" dirty="0"/>
              <a:t>Students may not drop or withdraw from the </a:t>
            </a:r>
            <a:r>
              <a:rPr lang="en-US" sz="3200" dirty="0" err="1"/>
              <a:t>corequisite</a:t>
            </a:r>
            <a:r>
              <a:rPr lang="en-US" sz="3200" dirty="0"/>
              <a:t> course without dropping or withdrawing from the </a:t>
            </a:r>
            <a:r>
              <a:rPr lang="en-US" sz="3200" dirty="0" smtClean="0"/>
              <a:t>collegiate </a:t>
            </a:r>
            <a:r>
              <a:rPr lang="en-US" sz="3200" dirty="0"/>
              <a:t>course and vice versa.</a:t>
            </a:r>
          </a:p>
          <a:p>
            <a:pPr lvl="0"/>
            <a:r>
              <a:rPr lang="en-US" sz="3200" dirty="0"/>
              <a:t>Students who withdraw from the </a:t>
            </a:r>
            <a:r>
              <a:rPr lang="en-US" sz="3200" dirty="0" err="1"/>
              <a:t>corequisite</a:t>
            </a:r>
            <a:r>
              <a:rPr lang="en-US" sz="3200" dirty="0"/>
              <a:t> and </a:t>
            </a:r>
            <a:r>
              <a:rPr lang="en-US" sz="3200" dirty="0" smtClean="0"/>
              <a:t>collegiate </a:t>
            </a:r>
            <a:r>
              <a:rPr lang="en-US" sz="3200" dirty="0"/>
              <a:t>courses will </a:t>
            </a:r>
            <a:r>
              <a:rPr lang="en-US" sz="3200" dirty="0" smtClean="0"/>
              <a:t>NOT, </a:t>
            </a:r>
            <a:r>
              <a:rPr lang="en-US" sz="3200" dirty="0"/>
              <a:t>however, be required to withdraw from other collegiate courses not directly related to the Learning Support requirement.</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3" t="-18464" r="70928" b="18464"/>
          <a:stretch/>
        </p:blipFill>
        <p:spPr bwMode="auto">
          <a:xfrm>
            <a:off x="6973099" y="5013440"/>
            <a:ext cx="6996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75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0D0F97D8186642A9BEDE9EC21B0D3D" ma:contentTypeVersion="" ma:contentTypeDescription="Create a new document." ma:contentTypeScope="" ma:versionID="d4ea0c396547d0b49f09eded1b492c14">
  <xsd:schema xmlns:xsd="http://www.w3.org/2001/XMLSchema" xmlns:xs="http://www.w3.org/2001/XMLSchema" xmlns:p="http://schemas.microsoft.com/office/2006/metadata/properties" targetNamespace="http://schemas.microsoft.com/office/2006/metadata/properties" ma:root="true" ma:fieldsID="10dfa3a37f45b259322daf90cd70d3c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D5B4F8-9CCC-4FE6-B192-8FE08A2150EF}">
  <ds:schemaRefs>
    <ds:schemaRef ds:uri="http://purl.org/dc/elements/1.1/"/>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334B83F-0B10-472F-BA40-4E929B7A1A9D}">
  <ds:schemaRefs>
    <ds:schemaRef ds:uri="http://schemas.microsoft.com/sharepoint/v3/contenttype/forms"/>
  </ds:schemaRefs>
</ds:datastoreItem>
</file>

<file path=customXml/itemProps3.xml><?xml version="1.0" encoding="utf-8"?>
<ds:datastoreItem xmlns:ds="http://schemas.openxmlformats.org/officeDocument/2006/customXml" ds:itemID="{A070D3C7-5682-4734-BC7F-C55FD2E33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6510</TotalTime>
  <Words>1098</Words>
  <Application>Microsoft Office PowerPoint</Application>
  <PresentationFormat>On-screen Show (4:3)</PresentationFormat>
  <Paragraphs>125</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aseavey</dc:creator>
  <cp:lastModifiedBy>fwilliam</cp:lastModifiedBy>
  <cp:revision>372</cp:revision>
  <cp:lastPrinted>2014-03-21T14:05:07Z</cp:lastPrinted>
  <dcterms:created xsi:type="dcterms:W3CDTF">2012-11-29T02:59:41Z</dcterms:created>
  <dcterms:modified xsi:type="dcterms:W3CDTF">2014-08-05T14:00:48Z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0x010100EE0D0F97D8186642A9BEDE9EC21B0D3D</vt:lpwstr>
  </property>
</Properties>
</file>