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9" r:id="rId5"/>
    <p:sldId id="389" r:id="rId6"/>
    <p:sldId id="394" r:id="rId7"/>
    <p:sldId id="397" r:id="rId8"/>
    <p:sldId id="403" r:id="rId9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C560"/>
    <a:srgbClr val="E992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59937" autoAdjust="0"/>
  </p:normalViewPr>
  <p:slideViewPr>
    <p:cSldViewPr snapToGrid="0" snapToObjects="1">
      <p:cViewPr varScale="1">
        <p:scale>
          <a:sx n="60" d="100"/>
          <a:sy n="60" d="100"/>
        </p:scale>
        <p:origin x="-14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52E82C-255B-AF46-B748-A66F87AB8506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884C351-2BE2-AD45-931E-E3CAF649C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9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D22B17-6DC9-944C-94B3-E1E4C459216A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0BCE3DB-0BEB-374F-A3B8-59D7B72B19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96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10000"/>
              </a:lnSpc>
            </a:pPr>
            <a:endParaRPr lang="en-US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CE3DB-0BEB-374F-A3B8-59D7B72B19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41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10000"/>
              </a:lnSpc>
            </a:pPr>
            <a:endParaRPr lang="en-US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CE3DB-0BEB-374F-A3B8-59D7B72B19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41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10000"/>
              </a:lnSpc>
            </a:pPr>
            <a:endParaRPr lang="en-US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CE3DB-0BEB-374F-A3B8-59D7B72B19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41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10000"/>
              </a:lnSpc>
            </a:pPr>
            <a:endParaRPr lang="en-US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CE3DB-0BEB-374F-A3B8-59D7B72B19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41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5FAEA-D608-BF46-99C2-DF9FD890F1B0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D3D0D-F091-4242-9B08-D2BFEBB34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51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0070A-7BEC-2846-B784-39FE957837DC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881F1-DAD5-6F46-8BA0-3FF0047AE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6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B0DC2-3984-7C46-BD75-C348FE54892B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CB60F-BEC9-7840-B3DD-A63309A103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2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99B10-86F1-7A4B-ADA5-D8BF519B2C4A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E701A-7558-7B4A-BDB7-EA6533F7D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75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A3F0-5AB6-4247-9817-CF615761E372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53B5E-72F0-D94D-BB0D-D04466217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5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92970-0CCB-8648-A91A-17878A447E6C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A741D-28DF-DC46-9605-E13711C5B9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01371-B66B-0B46-B34C-568B899A481D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05180-B942-8645-9AC4-F696EC05AA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0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7963E-9BDC-CD4B-A57B-758D1EE5769D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7DA-5B07-3740-8A6C-61E6843E2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2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A2587-EE20-3E4F-93A0-29A921F6BE33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3BDC6-8434-844C-969A-3A1B95467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1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84D64-3C0A-D148-B9FA-389A1DE57301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5352A-E2F4-8547-9B7E-01A50C0DB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4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11063-2274-D34C-89F0-C67B82E8A898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2C8FC-D36A-C940-9755-429314644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7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284170E-D7EB-5943-8201-CF2E34AAF889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3AD281C-0747-7B41-AE38-025E989C3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5tofinishgeorgia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56700" cy="4483099"/>
          </a:xfrm>
          <a:prstGeom prst="rect">
            <a:avLst/>
          </a:prstGeom>
          <a:solidFill>
            <a:srgbClr val="94C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94C560"/>
              </a:solidFill>
            </a:endParaRPr>
          </a:p>
        </p:txBody>
      </p:sp>
      <p:pic>
        <p:nvPicPr>
          <p:cNvPr id="13314" name="Picture 3" descr="BOR_logo_black(2)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94475" y="4752975"/>
            <a:ext cx="1900238" cy="190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6211" y="4780666"/>
            <a:ext cx="5618718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/>
                <a:cs typeface="Helvetica Light"/>
              </a:rPr>
              <a:t>Barbara Brown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/>
                <a:cs typeface="Helvetica Light"/>
              </a:rPr>
              <a:t>Assistant Vice Chancellor for 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 Light"/>
              <a:cs typeface="Helvetica Ligh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/>
                <a:cs typeface="Helvetica Light"/>
              </a:rPr>
              <a:t>Transitional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/>
                <a:cs typeface="Helvetica Light"/>
              </a:rPr>
              <a:t>and General Education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/>
                <a:cs typeface="Helvetica Light"/>
              </a:rPr>
              <a:t>Office of Educational Access &amp; Success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/>
                <a:cs typeface="Helvetica Light"/>
              </a:rPr>
              <a:t>Barbara.Brown@usg.edu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Helvetica Light"/>
              <a:cs typeface="Helvetica Ligh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9826" y="444500"/>
            <a:ext cx="853704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College Completion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Transforming Remediation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15 to Finish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Guided Pathways to Success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Reverse Transfer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10"/>
          <p:cNvSpPr>
            <a:spLocks/>
          </p:cNvSpPr>
          <p:nvPr/>
        </p:nvSpPr>
        <p:spPr bwMode="auto">
          <a:xfrm>
            <a:off x="4777383" y="3500437"/>
            <a:ext cx="2098477" cy="38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4" name="Rectangle 12"/>
          <p:cNvSpPr>
            <a:spLocks/>
          </p:cNvSpPr>
          <p:nvPr/>
        </p:nvSpPr>
        <p:spPr bwMode="auto">
          <a:xfrm>
            <a:off x="4857750" y="1017984"/>
            <a:ext cx="21788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9" name="Rectangle 21"/>
          <p:cNvSpPr>
            <a:spLocks/>
          </p:cNvSpPr>
          <p:nvPr/>
        </p:nvSpPr>
        <p:spPr bwMode="auto">
          <a:xfrm>
            <a:off x="5212160" y="5405438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3" name="Rectangle 24"/>
          <p:cNvSpPr>
            <a:spLocks/>
          </p:cNvSpPr>
          <p:nvPr/>
        </p:nvSpPr>
        <p:spPr bwMode="auto">
          <a:xfrm>
            <a:off x="5268516" y="3857625"/>
            <a:ext cx="2035969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8" name="Rectangle 8"/>
          <p:cNvSpPr>
            <a:spLocks/>
          </p:cNvSpPr>
          <p:nvPr/>
        </p:nvSpPr>
        <p:spPr bwMode="auto">
          <a:xfrm>
            <a:off x="258961" y="3589734"/>
            <a:ext cx="2491383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59" name="Rectangle 24"/>
          <p:cNvSpPr>
            <a:spLocks/>
          </p:cNvSpPr>
          <p:nvPr/>
        </p:nvSpPr>
        <p:spPr bwMode="auto">
          <a:xfrm>
            <a:off x="285750" y="3781425"/>
            <a:ext cx="1848445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1" name="Rectangle 21"/>
          <p:cNvSpPr>
            <a:spLocks/>
          </p:cNvSpPr>
          <p:nvPr/>
        </p:nvSpPr>
        <p:spPr bwMode="auto">
          <a:xfrm>
            <a:off x="2803922" y="553799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3" name="Rectangle 26"/>
          <p:cNvSpPr>
            <a:spLocks/>
          </p:cNvSpPr>
          <p:nvPr/>
        </p:nvSpPr>
        <p:spPr bwMode="auto">
          <a:xfrm>
            <a:off x="2830711" y="2241353"/>
            <a:ext cx="1848445" cy="50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4" name="Rectangle 21"/>
          <p:cNvSpPr>
            <a:spLocks/>
          </p:cNvSpPr>
          <p:nvPr/>
        </p:nvSpPr>
        <p:spPr bwMode="auto">
          <a:xfrm>
            <a:off x="312539" y="560784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30" name="Rectangle 29"/>
          <p:cNvSpPr/>
          <p:nvPr/>
        </p:nvSpPr>
        <p:spPr>
          <a:xfrm rot="16200000">
            <a:off x="3798888" y="-3808412"/>
            <a:ext cx="1536698" cy="9153526"/>
          </a:xfrm>
          <a:prstGeom prst="rect">
            <a:avLst/>
          </a:prstGeom>
          <a:solidFill>
            <a:srgbClr val="94C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42435" y="83771"/>
            <a:ext cx="8869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College Completion:</a:t>
            </a:r>
          </a:p>
          <a:p>
            <a:endParaRPr lang="en-US" sz="1200" b="1" spc="300" dirty="0">
              <a:solidFill>
                <a:schemeClr val="bg1"/>
              </a:solidFill>
              <a:latin typeface="小塚ゴシック Pro H"/>
              <a:ea typeface="小塚ゴシック Pro H"/>
              <a:cs typeface="小塚ゴシック Pro H"/>
            </a:endParaRPr>
          </a:p>
          <a:p>
            <a:pPr algn="ctr"/>
            <a:r>
              <a:rPr lang="en-US" sz="3600" b="1" spc="300" dirty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Transforming </a:t>
            </a:r>
            <a:r>
              <a:rPr lang="en-US" sz="36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Remediation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700" y="1430635"/>
            <a:ext cx="8991600" cy="536237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Fall 2013 System requirement for Compass Exit Testing eliminated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Fall 2013 </a:t>
            </a:r>
            <a:r>
              <a:rPr lang="en-US" dirty="0" err="1" smtClean="0"/>
              <a:t>Corequisite</a:t>
            </a:r>
            <a:r>
              <a:rPr lang="en-US" dirty="0" smtClean="0"/>
              <a:t> remediation became default strategy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Spring 2014 Regional workshops to discuss institutional ideas and concerns. </a:t>
            </a:r>
            <a:r>
              <a:rPr lang="en-US" dirty="0"/>
              <a:t> </a:t>
            </a:r>
            <a:r>
              <a:rPr lang="en-US" dirty="0" smtClean="0"/>
              <a:t>System-wide symposium on remediation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Fall 2014 – Some USG institutions (voluntary) will be “at scale” using </a:t>
            </a:r>
            <a:r>
              <a:rPr lang="en-US" dirty="0" err="1" smtClean="0"/>
              <a:t>corequisite</a:t>
            </a:r>
            <a:r>
              <a:rPr lang="en-US" dirty="0" smtClean="0"/>
              <a:t> remediation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Fall 2015 – Most USG institutions will be using </a:t>
            </a:r>
            <a:r>
              <a:rPr lang="en-US" dirty="0" err="1" smtClean="0"/>
              <a:t>corequisite</a:t>
            </a:r>
            <a:r>
              <a:rPr lang="en-US" dirty="0" smtClean="0"/>
              <a:t> remediation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54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10"/>
          <p:cNvSpPr>
            <a:spLocks/>
          </p:cNvSpPr>
          <p:nvPr/>
        </p:nvSpPr>
        <p:spPr bwMode="auto">
          <a:xfrm>
            <a:off x="4777383" y="3500437"/>
            <a:ext cx="2098477" cy="38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4" name="Rectangle 12"/>
          <p:cNvSpPr>
            <a:spLocks/>
          </p:cNvSpPr>
          <p:nvPr/>
        </p:nvSpPr>
        <p:spPr bwMode="auto">
          <a:xfrm>
            <a:off x="4857750" y="1017984"/>
            <a:ext cx="21788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5" name="Rectangle 13"/>
          <p:cNvSpPr>
            <a:spLocks/>
          </p:cNvSpPr>
          <p:nvPr/>
        </p:nvSpPr>
        <p:spPr bwMode="auto">
          <a:xfrm>
            <a:off x="303609" y="2053828"/>
            <a:ext cx="16073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9" name="Rectangle 21"/>
          <p:cNvSpPr>
            <a:spLocks/>
          </p:cNvSpPr>
          <p:nvPr/>
        </p:nvSpPr>
        <p:spPr bwMode="auto">
          <a:xfrm>
            <a:off x="5212160" y="5405438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3" name="Rectangle 24"/>
          <p:cNvSpPr>
            <a:spLocks/>
          </p:cNvSpPr>
          <p:nvPr/>
        </p:nvSpPr>
        <p:spPr bwMode="auto">
          <a:xfrm>
            <a:off x="5268516" y="3857625"/>
            <a:ext cx="2035969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8" name="Rectangle 8"/>
          <p:cNvSpPr>
            <a:spLocks/>
          </p:cNvSpPr>
          <p:nvPr/>
        </p:nvSpPr>
        <p:spPr bwMode="auto">
          <a:xfrm>
            <a:off x="258961" y="3589734"/>
            <a:ext cx="2491383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59" name="Rectangle 24"/>
          <p:cNvSpPr>
            <a:spLocks/>
          </p:cNvSpPr>
          <p:nvPr/>
        </p:nvSpPr>
        <p:spPr bwMode="auto">
          <a:xfrm>
            <a:off x="285750" y="3781425"/>
            <a:ext cx="1848445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1" name="Rectangle 21"/>
          <p:cNvSpPr>
            <a:spLocks/>
          </p:cNvSpPr>
          <p:nvPr/>
        </p:nvSpPr>
        <p:spPr bwMode="auto">
          <a:xfrm>
            <a:off x="2803922" y="553799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3" name="Rectangle 26"/>
          <p:cNvSpPr>
            <a:spLocks/>
          </p:cNvSpPr>
          <p:nvPr/>
        </p:nvSpPr>
        <p:spPr bwMode="auto">
          <a:xfrm>
            <a:off x="2830711" y="2241353"/>
            <a:ext cx="1848445" cy="50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4" name="Rectangle 21"/>
          <p:cNvSpPr>
            <a:spLocks/>
          </p:cNvSpPr>
          <p:nvPr/>
        </p:nvSpPr>
        <p:spPr bwMode="auto">
          <a:xfrm>
            <a:off x="312539" y="560784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30" name="Rectangle 29"/>
          <p:cNvSpPr/>
          <p:nvPr/>
        </p:nvSpPr>
        <p:spPr>
          <a:xfrm rot="16200000">
            <a:off x="3877572" y="-3887097"/>
            <a:ext cx="1379329" cy="9153526"/>
          </a:xfrm>
          <a:prstGeom prst="rect">
            <a:avLst/>
          </a:prstGeom>
          <a:solidFill>
            <a:srgbClr val="94C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53689" y="-5665"/>
            <a:ext cx="8869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College Completion:</a:t>
            </a:r>
          </a:p>
          <a:p>
            <a:endParaRPr lang="en-US" sz="1200" b="1" spc="300" dirty="0">
              <a:solidFill>
                <a:schemeClr val="bg1"/>
              </a:solidFill>
              <a:latin typeface="小塚ゴシック Pro H"/>
              <a:ea typeface="小塚ゴシック Pro H"/>
              <a:cs typeface="小塚ゴシック Pro H"/>
            </a:endParaRPr>
          </a:p>
          <a:p>
            <a:pPr algn="ctr"/>
            <a:r>
              <a:rPr lang="en-US" sz="36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15 to Finish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2436" y="2416373"/>
            <a:ext cx="8229600" cy="3390900"/>
          </a:xfrm>
        </p:spPr>
        <p:txBody>
          <a:bodyPr/>
          <a:lstStyle/>
          <a:p>
            <a:r>
              <a:rPr lang="en-US" dirty="0" smtClean="0"/>
              <a:t>Creating a culture of 15 credits = full-time</a:t>
            </a:r>
          </a:p>
          <a:p>
            <a:r>
              <a:rPr lang="en-US" dirty="0" smtClean="0"/>
              <a:t>Georgia Perimeter College is lead institution on this effort.</a:t>
            </a:r>
          </a:p>
          <a:p>
            <a:r>
              <a:rPr lang="en-US" dirty="0" smtClean="0">
                <a:hlinkClick r:id="rId3"/>
              </a:rPr>
              <a:t>www.15tofinishgeorgia.com</a:t>
            </a:r>
            <a:endParaRPr lang="en-US" dirty="0" smtClean="0"/>
          </a:p>
          <a:p>
            <a:r>
              <a:rPr lang="en-US" dirty="0" smtClean="0"/>
              <a:t>GPC leading 15 to Finish events this spring:  4 regional workshops, 1 statewide symposium (April 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2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10"/>
          <p:cNvSpPr>
            <a:spLocks/>
          </p:cNvSpPr>
          <p:nvPr/>
        </p:nvSpPr>
        <p:spPr bwMode="auto">
          <a:xfrm>
            <a:off x="4777383" y="3500437"/>
            <a:ext cx="2098477" cy="38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4" name="Rectangle 12"/>
          <p:cNvSpPr>
            <a:spLocks/>
          </p:cNvSpPr>
          <p:nvPr/>
        </p:nvSpPr>
        <p:spPr bwMode="auto">
          <a:xfrm>
            <a:off x="4857750" y="1017984"/>
            <a:ext cx="21788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5" name="Rectangle 13"/>
          <p:cNvSpPr>
            <a:spLocks/>
          </p:cNvSpPr>
          <p:nvPr/>
        </p:nvSpPr>
        <p:spPr bwMode="auto">
          <a:xfrm>
            <a:off x="303609" y="2053828"/>
            <a:ext cx="16073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9" name="Rectangle 21"/>
          <p:cNvSpPr>
            <a:spLocks/>
          </p:cNvSpPr>
          <p:nvPr/>
        </p:nvSpPr>
        <p:spPr bwMode="auto">
          <a:xfrm>
            <a:off x="5212160" y="5405438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3" name="Rectangle 24"/>
          <p:cNvSpPr>
            <a:spLocks/>
          </p:cNvSpPr>
          <p:nvPr/>
        </p:nvSpPr>
        <p:spPr bwMode="auto">
          <a:xfrm>
            <a:off x="5268516" y="3857625"/>
            <a:ext cx="2035969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8" name="Rectangle 8"/>
          <p:cNvSpPr>
            <a:spLocks/>
          </p:cNvSpPr>
          <p:nvPr/>
        </p:nvSpPr>
        <p:spPr bwMode="auto">
          <a:xfrm>
            <a:off x="258961" y="3589734"/>
            <a:ext cx="2491383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59" name="Rectangle 24"/>
          <p:cNvSpPr>
            <a:spLocks/>
          </p:cNvSpPr>
          <p:nvPr/>
        </p:nvSpPr>
        <p:spPr bwMode="auto">
          <a:xfrm>
            <a:off x="285750" y="3781425"/>
            <a:ext cx="1848445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1" name="Rectangle 21"/>
          <p:cNvSpPr>
            <a:spLocks/>
          </p:cNvSpPr>
          <p:nvPr/>
        </p:nvSpPr>
        <p:spPr bwMode="auto">
          <a:xfrm>
            <a:off x="2803922" y="553799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3" name="Rectangle 26"/>
          <p:cNvSpPr>
            <a:spLocks/>
          </p:cNvSpPr>
          <p:nvPr/>
        </p:nvSpPr>
        <p:spPr bwMode="auto">
          <a:xfrm>
            <a:off x="2830711" y="2241353"/>
            <a:ext cx="1848445" cy="50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4" name="Rectangle 21"/>
          <p:cNvSpPr>
            <a:spLocks/>
          </p:cNvSpPr>
          <p:nvPr/>
        </p:nvSpPr>
        <p:spPr bwMode="auto">
          <a:xfrm>
            <a:off x="312539" y="560784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30" name="Rectangle 29"/>
          <p:cNvSpPr/>
          <p:nvPr/>
        </p:nvSpPr>
        <p:spPr>
          <a:xfrm rot="16200000">
            <a:off x="3647019" y="-3719512"/>
            <a:ext cx="1714499" cy="9153526"/>
          </a:xfrm>
          <a:prstGeom prst="rect">
            <a:avLst/>
          </a:prstGeom>
          <a:solidFill>
            <a:srgbClr val="94C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08756" y="261035"/>
            <a:ext cx="8869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College Completion:</a:t>
            </a:r>
          </a:p>
          <a:p>
            <a:endParaRPr lang="en-US" sz="1200" b="1" spc="300" dirty="0">
              <a:solidFill>
                <a:schemeClr val="bg1"/>
              </a:solidFill>
              <a:latin typeface="小塚ゴシック Pro H"/>
              <a:ea typeface="小塚ゴシック Pro H"/>
              <a:cs typeface="小塚ゴシック Pro H"/>
            </a:endParaRPr>
          </a:p>
          <a:p>
            <a:pPr algn="ctr"/>
            <a:r>
              <a:rPr lang="en-US" sz="36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Guided Pathways to Success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8961" y="1714501"/>
            <a:ext cx="77928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Program maps and meta-majors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96" y="2299276"/>
            <a:ext cx="7330143" cy="4454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621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10"/>
          <p:cNvSpPr>
            <a:spLocks/>
          </p:cNvSpPr>
          <p:nvPr/>
        </p:nvSpPr>
        <p:spPr bwMode="auto">
          <a:xfrm>
            <a:off x="4777383" y="3500437"/>
            <a:ext cx="2098477" cy="38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4" name="Rectangle 12"/>
          <p:cNvSpPr>
            <a:spLocks/>
          </p:cNvSpPr>
          <p:nvPr/>
        </p:nvSpPr>
        <p:spPr bwMode="auto">
          <a:xfrm>
            <a:off x="4857750" y="1017984"/>
            <a:ext cx="21788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5" name="Rectangle 13"/>
          <p:cNvSpPr>
            <a:spLocks/>
          </p:cNvSpPr>
          <p:nvPr/>
        </p:nvSpPr>
        <p:spPr bwMode="auto">
          <a:xfrm>
            <a:off x="303609" y="2053828"/>
            <a:ext cx="16073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9" name="Rectangle 21"/>
          <p:cNvSpPr>
            <a:spLocks/>
          </p:cNvSpPr>
          <p:nvPr/>
        </p:nvSpPr>
        <p:spPr bwMode="auto">
          <a:xfrm>
            <a:off x="5212160" y="5405438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3" name="Rectangle 24"/>
          <p:cNvSpPr>
            <a:spLocks/>
          </p:cNvSpPr>
          <p:nvPr/>
        </p:nvSpPr>
        <p:spPr bwMode="auto">
          <a:xfrm>
            <a:off x="5268516" y="3857625"/>
            <a:ext cx="2035969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8" name="Rectangle 8"/>
          <p:cNvSpPr>
            <a:spLocks/>
          </p:cNvSpPr>
          <p:nvPr/>
        </p:nvSpPr>
        <p:spPr bwMode="auto">
          <a:xfrm>
            <a:off x="258961" y="3589734"/>
            <a:ext cx="2491383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59" name="Rectangle 24"/>
          <p:cNvSpPr>
            <a:spLocks/>
          </p:cNvSpPr>
          <p:nvPr/>
        </p:nvSpPr>
        <p:spPr bwMode="auto">
          <a:xfrm>
            <a:off x="285750" y="3781425"/>
            <a:ext cx="1848445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1" name="Rectangle 21"/>
          <p:cNvSpPr>
            <a:spLocks/>
          </p:cNvSpPr>
          <p:nvPr/>
        </p:nvSpPr>
        <p:spPr bwMode="auto">
          <a:xfrm>
            <a:off x="2803922" y="553799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3" name="Rectangle 26"/>
          <p:cNvSpPr>
            <a:spLocks/>
          </p:cNvSpPr>
          <p:nvPr/>
        </p:nvSpPr>
        <p:spPr bwMode="auto">
          <a:xfrm>
            <a:off x="2830711" y="2241353"/>
            <a:ext cx="1848445" cy="50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4" name="Rectangle 21"/>
          <p:cNvSpPr>
            <a:spLocks/>
          </p:cNvSpPr>
          <p:nvPr/>
        </p:nvSpPr>
        <p:spPr bwMode="auto">
          <a:xfrm>
            <a:off x="312539" y="560784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30" name="Rectangle 29"/>
          <p:cNvSpPr/>
          <p:nvPr/>
        </p:nvSpPr>
        <p:spPr>
          <a:xfrm rot="16200000">
            <a:off x="3446561" y="-3456086"/>
            <a:ext cx="2241351" cy="9153526"/>
          </a:xfrm>
          <a:prstGeom prst="rect">
            <a:avLst/>
          </a:prstGeom>
          <a:solidFill>
            <a:srgbClr val="94C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08756" y="261035"/>
            <a:ext cx="8869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College Completion:</a:t>
            </a:r>
          </a:p>
          <a:p>
            <a:endParaRPr lang="en-US" sz="1200" b="1" spc="300" dirty="0">
              <a:solidFill>
                <a:schemeClr val="bg1"/>
              </a:solidFill>
              <a:latin typeface="小塚ゴシック Pro H"/>
              <a:ea typeface="小塚ゴシック Pro H"/>
              <a:cs typeface="小塚ゴシック Pro H"/>
            </a:endParaRPr>
          </a:p>
          <a:p>
            <a:pPr algn="ctr"/>
            <a:r>
              <a:rPr lang="en-US" sz="3600" b="1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Reverse Transfer (Lumina Grant) </a:t>
            </a:r>
          </a:p>
        </p:txBody>
      </p:sp>
      <p:sp>
        <p:nvSpPr>
          <p:cNvPr id="2" name="Rectangle 1"/>
          <p:cNvSpPr/>
          <p:nvPr/>
        </p:nvSpPr>
        <p:spPr>
          <a:xfrm>
            <a:off x="99614" y="2492277"/>
            <a:ext cx="8757444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Centralized </a:t>
            </a:r>
            <a:r>
              <a:rPr lang="en-US" sz="3200" dirty="0"/>
              <a:t>USG process for reverse </a:t>
            </a:r>
            <a:r>
              <a:rPr lang="en-US" sz="3200" dirty="0" smtClean="0"/>
              <a:t>transfer.</a:t>
            </a:r>
            <a:endParaRPr lang="en-US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Clear models, guidelines, practices, and how-</a:t>
            </a:r>
            <a:r>
              <a:rPr lang="en-US" sz="3200" dirty="0" err="1"/>
              <a:t>tos</a:t>
            </a:r>
            <a:r>
              <a:rPr lang="en-US" sz="3200" dirty="0"/>
              <a:t>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Efficient ways to share student data between receiving and sending </a:t>
            </a:r>
            <a:r>
              <a:rPr lang="en-US" sz="3200" dirty="0" smtClean="0"/>
              <a:t>institutions.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Assurance that both sending and receiving institutions will receive appropriate </a:t>
            </a:r>
            <a:r>
              <a:rPr lang="en-US" sz="3200" dirty="0" smtClean="0"/>
              <a:t>credit.</a:t>
            </a: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Clear explanations of the benefits of associate degree </a:t>
            </a:r>
            <a:r>
              <a:rPr lang="en-US" sz="3200" dirty="0" smtClean="0"/>
              <a:t>completion.</a:t>
            </a:r>
            <a:endParaRPr lang="en-US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73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0D0F97D8186642A9BEDE9EC21B0D3D" ma:contentTypeVersion="" ma:contentTypeDescription="Create a new document." ma:contentTypeScope="" ma:versionID="d4ea0c396547d0b49f09eded1b492c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0dfa3a37f45b259322daf90cd70d3c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70D3C7-5682-4734-BC7F-C55FD2E335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334B83F-0B10-472F-BA40-4E929B7A1A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D5B4F8-9CCC-4FE6-B192-8FE08A2150EF}">
  <ds:schemaRefs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5529</TotalTime>
  <Words>215</Words>
  <Application>Microsoft Office PowerPoint</Application>
  <PresentationFormat>On-screen Show (4:3)</PresentationFormat>
  <Paragraphs>41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aseavey</dc:creator>
  <cp:lastModifiedBy>fwilliam</cp:lastModifiedBy>
  <cp:revision>313</cp:revision>
  <cp:lastPrinted>2014-02-24T19:53:33Z</cp:lastPrinted>
  <dcterms:created xsi:type="dcterms:W3CDTF">2012-11-29T02:59:41Z</dcterms:created>
  <dcterms:modified xsi:type="dcterms:W3CDTF">2014-02-27T15:20:09Z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0x010100EE0D0F97D8186642A9BEDE9EC21B0D3D</vt:lpwstr>
  </property>
</Properties>
</file>