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7" r:id="rId2"/>
    <p:sldId id="256" r:id="rId3"/>
    <p:sldId id="268" r:id="rId4"/>
    <p:sldId id="271" r:id="rId5"/>
    <p:sldId id="272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3" r:id="rId14"/>
    <p:sldId id="276" r:id="rId15"/>
    <p:sldId id="281" r:id="rId16"/>
    <p:sldId id="280" r:id="rId17"/>
    <p:sldId id="277" r:id="rId18"/>
    <p:sldId id="282" r:id="rId19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FC4E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68" autoAdjust="0"/>
    <p:restoredTop sz="94660"/>
  </p:normalViewPr>
  <p:slideViewPr>
    <p:cSldViewPr>
      <p:cViewPr varScale="1">
        <p:scale>
          <a:sx n="56" d="100"/>
          <a:sy n="56" d="100"/>
        </p:scale>
        <p:origin x="-9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0">
                <a:latin typeface="Arial" pitchFamily="34" charset="0"/>
                <a:cs typeface="Arial" pitchFamily="34" charset="0"/>
              </a:defRPr>
            </a:pPr>
            <a:r>
              <a:rPr lang="en-US" sz="2800" b="0" dirty="0" err="1" smtClean="0">
                <a:latin typeface="Arial" pitchFamily="34" charset="0"/>
                <a:cs typeface="Arial" pitchFamily="34" charset="0"/>
              </a:rPr>
              <a:t>Cumumulative</a:t>
            </a:r>
            <a:r>
              <a:rPr lang="en-US" sz="2800" b="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Cost Vs.</a:t>
            </a:r>
            <a:r>
              <a:rPr lang="en-US" sz="2800" b="0" baseline="0" dirty="0" smtClean="0">
                <a:latin typeface="Arial" pitchFamily="34" charset="0"/>
                <a:cs typeface="Arial" pitchFamily="34" charset="0"/>
              </a:rPr>
              <a:t> Benefit </a:t>
            </a:r>
            <a:br>
              <a:rPr lang="en-US" sz="2800" b="0" baseline="0" dirty="0" smtClean="0">
                <a:latin typeface="Arial" pitchFamily="34" charset="0"/>
                <a:cs typeface="Arial" pitchFamily="34" charset="0"/>
              </a:rPr>
            </a:br>
            <a:r>
              <a:rPr lang="en-US" sz="2800" b="0" baseline="0" dirty="0" smtClean="0">
                <a:latin typeface="Arial" pitchFamily="34" charset="0"/>
                <a:cs typeface="Arial" pitchFamily="34" charset="0"/>
              </a:rPr>
              <a:t>Without Infrastructure Maintenance</a:t>
            </a:r>
            <a:endParaRPr lang="en-US" sz="2800" b="0" dirty="0"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  <a:scene3d>
          <a:camera prst="orthographicFront"/>
          <a:lightRig rig="threePt" dir="t"/>
        </a:scene3d>
        <a:sp3d>
          <a:bevelB/>
        </a:sp3d>
      </c:spPr>
    </c:sideWall>
    <c:backWall>
      <c:thickness val="0"/>
      <c:spPr>
        <a:noFill/>
        <a:ln w="25400">
          <a:noFill/>
        </a:ln>
        <a:scene3d>
          <a:camera prst="orthographicFront"/>
          <a:lightRig rig="threePt" dir="t"/>
        </a:scene3d>
        <a:sp3d>
          <a:bevelB/>
        </a:sp3d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Sheet1!$A$2:$A$11</c:f>
              <c:strCache>
                <c:ptCount val="10"/>
                <c:pt idx="0">
                  <c:v>Year 1</c:v>
                </c:pt>
                <c:pt idx="1">
                  <c:v>Year 2</c:v>
                </c:pt>
                <c:pt idx="2">
                  <c:v>Year 4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  <c:pt idx="8">
                  <c:v>Year 9</c:v>
                </c:pt>
                <c:pt idx="9">
                  <c:v>Year 10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10.0</c:v>
                </c:pt>
                <c:pt idx="9">
                  <c:v>20.0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Benefit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Sheet1!$A$2:$A$11</c:f>
              <c:strCache>
                <c:ptCount val="10"/>
                <c:pt idx="0">
                  <c:v>Year 1</c:v>
                </c:pt>
                <c:pt idx="1">
                  <c:v>Year 2</c:v>
                </c:pt>
                <c:pt idx="2">
                  <c:v>Year 4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  <c:pt idx="8">
                  <c:v>Year 9</c:v>
                </c:pt>
                <c:pt idx="9">
                  <c:v>Year 10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-1.0</c:v>
                </c:pt>
                <c:pt idx="1">
                  <c:v>-2.0</c:v>
                </c:pt>
                <c:pt idx="2">
                  <c:v>-3.0</c:v>
                </c:pt>
                <c:pt idx="3">
                  <c:v>-4.0</c:v>
                </c:pt>
                <c:pt idx="4">
                  <c:v>-5.0</c:v>
                </c:pt>
                <c:pt idx="5">
                  <c:v>-6.0</c:v>
                </c:pt>
                <c:pt idx="6">
                  <c:v>-7.0</c:v>
                </c:pt>
                <c:pt idx="7">
                  <c:v>-8.0</c:v>
                </c:pt>
                <c:pt idx="8">
                  <c:v>-9.0</c:v>
                </c:pt>
                <c:pt idx="9">
                  <c:v>-10.0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7"/>
        <c:shape val="box"/>
        <c:axId val="2073445864"/>
        <c:axId val="2073448840"/>
        <c:axId val="0"/>
      </c:bar3DChart>
      <c:catAx>
        <c:axId val="2073445864"/>
        <c:scaling>
          <c:orientation val="minMax"/>
        </c:scaling>
        <c:delete val="0"/>
        <c:axPos val="b"/>
        <c:majorGridlines/>
        <c:majorTickMark val="none"/>
        <c:minorTickMark val="none"/>
        <c:tickLblPos val="low"/>
        <c:crossAx val="2073448840"/>
        <c:crosses val="autoZero"/>
        <c:auto val="1"/>
        <c:lblAlgn val="ctr"/>
        <c:lblOffset val="100"/>
        <c:tickLblSkip val="1"/>
        <c:noMultiLvlLbl val="0"/>
      </c:catAx>
      <c:valAx>
        <c:axId val="20734488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73445864"/>
        <c:crosses val="autoZero"/>
        <c:crossBetween val="between"/>
      </c:valAx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ln w="19050">
          <a:solidFill>
            <a:schemeClr val="accent1">
              <a:shade val="50000"/>
              <a:alpha val="97000"/>
            </a:schemeClr>
          </a:solidFill>
        </a:ln>
      </c:spPr>
    </c:plotArea>
    <c:legend>
      <c:legendPos val="t"/>
      <c:layout/>
      <c:overlay val="0"/>
    </c:legend>
    <c:plotVisOnly val="1"/>
    <c:dispBlanksAs val="gap"/>
    <c:showDLblsOverMax val="0"/>
  </c:chart>
  <c:spPr>
    <a:ln>
      <a:solidFill>
        <a:schemeClr val="accent1">
          <a:shade val="95000"/>
          <a:satMod val="105000"/>
        </a:schemeClr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0"/>
            </a:pPr>
            <a:r>
              <a:rPr lang="en-US" sz="2800" b="0" dirty="0" err="1" smtClean="0"/>
              <a:t>Cummulative</a:t>
            </a:r>
            <a:r>
              <a:rPr lang="en-US" sz="2800" b="0" dirty="0" smtClean="0"/>
              <a:t>  Cost Vs.</a:t>
            </a:r>
            <a:r>
              <a:rPr lang="en-US" sz="2800" b="0" baseline="0" dirty="0" smtClean="0"/>
              <a:t> Benefit </a:t>
            </a:r>
            <a:br>
              <a:rPr lang="en-US" sz="2800" b="0" baseline="0" dirty="0" smtClean="0"/>
            </a:br>
            <a:r>
              <a:rPr lang="en-US" sz="2800" b="0" baseline="0" dirty="0" smtClean="0"/>
              <a:t>With Infrastructure Maintenance</a:t>
            </a:r>
            <a:endParaRPr lang="en-US" sz="2800" b="0" dirty="0"/>
          </a:p>
        </c:rich>
      </c:tx>
      <c:layout/>
      <c:overlay val="0"/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  <a:scene3d>
          <a:camera prst="orthographicFront"/>
          <a:lightRig rig="threePt" dir="t"/>
        </a:scene3d>
        <a:sp3d>
          <a:bevelB/>
        </a:sp3d>
      </c:spPr>
    </c:sideWall>
    <c:backWall>
      <c:thickness val="0"/>
      <c:spPr>
        <a:noFill/>
        <a:ln w="25400">
          <a:noFill/>
        </a:ln>
        <a:scene3d>
          <a:camera prst="orthographicFront"/>
          <a:lightRig rig="threePt" dir="t"/>
        </a:scene3d>
        <a:sp3d>
          <a:bevelB/>
        </a:sp3d>
      </c:spPr>
    </c:backWall>
    <c:plotArea>
      <c:layout>
        <c:manualLayout>
          <c:layoutTarget val="inner"/>
          <c:xMode val="edge"/>
          <c:yMode val="edge"/>
          <c:x val="0.0195121951219512"/>
          <c:y val="0.217500426083103"/>
          <c:w val="0.964227642276423"/>
          <c:h val="0.6355803251866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Cost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Sheet1!$A$2:$A$11</c:f>
              <c:strCache>
                <c:ptCount val="10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  <c:pt idx="8">
                  <c:v>Year 9</c:v>
                </c:pt>
                <c:pt idx="9">
                  <c:v>Year 10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10.0</c:v>
                </c:pt>
                <c:pt idx="1">
                  <c:v>20.0</c:v>
                </c:pt>
                <c:pt idx="2">
                  <c:v>30.0</c:v>
                </c:pt>
                <c:pt idx="3">
                  <c:v>40.0</c:v>
                </c:pt>
                <c:pt idx="4">
                  <c:v>50.0</c:v>
                </c:pt>
                <c:pt idx="5">
                  <c:v>60.0</c:v>
                </c:pt>
                <c:pt idx="6">
                  <c:v>70.0</c:v>
                </c:pt>
                <c:pt idx="7">
                  <c:v>80.0</c:v>
                </c:pt>
                <c:pt idx="8">
                  <c:v>90.0</c:v>
                </c:pt>
                <c:pt idx="9">
                  <c:v>100.0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Benefit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Sheet1!$A$2:$A$11</c:f>
              <c:strCache>
                <c:ptCount val="10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  <c:pt idx="6">
                  <c:v>Year 7</c:v>
                </c:pt>
                <c:pt idx="7">
                  <c:v>Year 8</c:v>
                </c:pt>
                <c:pt idx="8">
                  <c:v>Year 9</c:v>
                </c:pt>
                <c:pt idx="9">
                  <c:v>Year 10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10.0</c:v>
                </c:pt>
                <c:pt idx="1">
                  <c:v>20.0</c:v>
                </c:pt>
                <c:pt idx="2">
                  <c:v>30.0</c:v>
                </c:pt>
                <c:pt idx="3">
                  <c:v>40.0</c:v>
                </c:pt>
                <c:pt idx="4">
                  <c:v>50.0</c:v>
                </c:pt>
                <c:pt idx="5">
                  <c:v>60.0</c:v>
                </c:pt>
                <c:pt idx="6">
                  <c:v>70.0</c:v>
                </c:pt>
                <c:pt idx="7">
                  <c:v>80.0</c:v>
                </c:pt>
                <c:pt idx="8">
                  <c:v>90.0</c:v>
                </c:pt>
                <c:pt idx="9">
                  <c:v>100.0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1"/>
        <c:shape val="box"/>
        <c:axId val="2073545624"/>
        <c:axId val="2073548600"/>
        <c:axId val="0"/>
      </c:bar3DChart>
      <c:catAx>
        <c:axId val="2073545624"/>
        <c:scaling>
          <c:orientation val="minMax"/>
        </c:scaling>
        <c:delete val="0"/>
        <c:axPos val="b"/>
        <c:majorGridlines/>
        <c:majorTickMark val="none"/>
        <c:minorTickMark val="none"/>
        <c:tickLblPos val="low"/>
        <c:crossAx val="2073548600"/>
        <c:crosses val="autoZero"/>
        <c:auto val="1"/>
        <c:lblAlgn val="ctr"/>
        <c:lblOffset val="100"/>
        <c:tickLblSkip val="1"/>
        <c:noMultiLvlLbl val="0"/>
      </c:catAx>
      <c:valAx>
        <c:axId val="20735486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73545624"/>
        <c:crosses val="autoZero"/>
        <c:crossBetween val="between"/>
      </c:valAx>
      <c:sp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ln>
          <a:solidFill>
            <a:schemeClr val="accent1">
              <a:shade val="50000"/>
            </a:schemeClr>
          </a:solidFill>
        </a:ln>
      </c:spPr>
    </c:plotArea>
    <c:legend>
      <c:legendPos val="t"/>
      <c:layout>
        <c:manualLayout>
          <c:xMode val="edge"/>
          <c:yMode val="edge"/>
          <c:x val="0.352495870942961"/>
          <c:y val="0.167445887445887"/>
          <c:w val="0.242975737788874"/>
          <c:h val="0.0600761836588608"/>
        </c:manualLayout>
      </c:layout>
      <c:overlay val="0"/>
    </c:legend>
    <c:plotVisOnly val="1"/>
    <c:dispBlanksAs val="gap"/>
    <c:showDLblsOverMax val="0"/>
  </c:chart>
  <c:spPr>
    <a:ln>
      <a:solidFill>
        <a:schemeClr val="accent1">
          <a:shade val="95000"/>
          <a:satMod val="105000"/>
        </a:schemeClr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738" y="0"/>
            <a:ext cx="3055937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A4F98D-D75F-47B7-9381-442CB48194B0}" type="datetimeFigureOut">
              <a:rPr lang="en-US" smtClean="0"/>
              <a:t>3/11/12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850" y="4421188"/>
            <a:ext cx="5643563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559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738" y="8842375"/>
            <a:ext cx="3055937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CA6AC-5869-4619-AA4B-098EEE36C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85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CA6AC-5869-4619-AA4B-098EEE36C1F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37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CA6AC-5869-4619-AA4B-098EEE36C1F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44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8B9-9EE3-49C8-8286-53DE91884F9F}" type="datetimeFigureOut">
              <a:rPr lang="en-US" smtClean="0"/>
              <a:t>3/11/12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EB530-5227-4CB0-A969-EEE9281C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15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8B9-9EE3-49C8-8286-53DE91884F9F}" type="datetimeFigureOut">
              <a:rPr lang="en-US" smtClean="0"/>
              <a:t>3/11/12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EB530-5227-4CB0-A969-EEE9281C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525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8B9-9EE3-49C8-8286-53DE91884F9F}" type="datetimeFigureOut">
              <a:rPr lang="en-US" smtClean="0"/>
              <a:t>3/11/12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EB530-5227-4CB0-A969-EEE9281C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75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8B9-9EE3-49C8-8286-53DE91884F9F}" type="datetimeFigureOut">
              <a:rPr lang="en-US" smtClean="0"/>
              <a:t>3/11/12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EB530-5227-4CB0-A969-EEE9281C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22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8B9-9EE3-49C8-8286-53DE91884F9F}" type="datetimeFigureOut">
              <a:rPr lang="en-US" smtClean="0"/>
              <a:t>3/11/12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EB530-5227-4CB0-A969-EEE9281C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15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8B9-9EE3-49C8-8286-53DE91884F9F}" type="datetimeFigureOut">
              <a:rPr lang="en-US" smtClean="0"/>
              <a:t>3/11/12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EB530-5227-4CB0-A969-EEE9281C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41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8B9-9EE3-49C8-8286-53DE91884F9F}" type="datetimeFigureOut">
              <a:rPr lang="en-US" smtClean="0"/>
              <a:t>3/11/12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EB530-5227-4CB0-A969-EEE9281C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7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8B9-9EE3-49C8-8286-53DE91884F9F}" type="datetimeFigureOut">
              <a:rPr lang="en-US" smtClean="0"/>
              <a:t>3/11/12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EB530-5227-4CB0-A969-EEE9281C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83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8B9-9EE3-49C8-8286-53DE91884F9F}" type="datetimeFigureOut">
              <a:rPr lang="en-US" smtClean="0"/>
              <a:t>3/11/12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EB530-5227-4CB0-A969-EEE9281C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68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8B9-9EE3-49C8-8286-53DE91884F9F}" type="datetimeFigureOut">
              <a:rPr lang="en-US" smtClean="0"/>
              <a:t>3/11/12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EB530-5227-4CB0-A969-EEE9281C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8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8B9-9EE3-49C8-8286-53DE91884F9F}" type="datetimeFigureOut">
              <a:rPr lang="en-US" smtClean="0"/>
              <a:t>3/11/12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EB530-5227-4CB0-A969-EEE9281C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0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228B9-9EE3-49C8-8286-53DE91884F9F}" type="datetimeFigureOut">
              <a:rPr lang="en-US" smtClean="0"/>
              <a:t>3/11/12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EB530-5227-4CB0-A969-EEE9281C0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9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405098" y="2343151"/>
            <a:ext cx="7955280" cy="266700"/>
            <a:chOff x="685800" y="2819400"/>
            <a:chExt cx="7955280" cy="266700"/>
          </a:xfrm>
        </p:grpSpPr>
        <p:grpSp>
          <p:nvGrpSpPr>
            <p:cNvPr id="44" name="Group 43"/>
            <p:cNvGrpSpPr/>
            <p:nvPr/>
          </p:nvGrpSpPr>
          <p:grpSpPr>
            <a:xfrm>
              <a:off x="685800" y="2819400"/>
              <a:ext cx="7955280" cy="266700"/>
              <a:chOff x="838200" y="1219201"/>
              <a:chExt cx="7543800" cy="533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820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/>
            <p:cNvCxnSpPr/>
            <p:nvPr/>
          </p:nvCxnSpPr>
          <p:spPr>
            <a:xfrm>
              <a:off x="685800" y="2936421"/>
              <a:ext cx="7955280" cy="163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413419" y="1042498"/>
            <a:ext cx="8366645" cy="1387024"/>
            <a:chOff x="383084" y="514030"/>
            <a:chExt cx="8366645" cy="1601657"/>
          </a:xfrm>
        </p:grpSpPr>
        <p:sp>
          <p:nvSpPr>
            <p:cNvPr id="49" name="TextBox 48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8334160">
              <a:off x="628000" y="1340151"/>
              <a:ext cx="116108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July</a:t>
              </a:r>
              <a:endParaRPr lang="en-US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August</a:t>
              </a:r>
              <a:endParaRPr lang="en-US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September</a:t>
              </a:r>
              <a:endParaRPr lang="en-US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October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November</a:t>
              </a:r>
              <a:endParaRPr lang="en-US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December</a:t>
              </a:r>
              <a:endParaRPr lang="en-US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January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February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8334160">
              <a:off x="6000576" y="1340151"/>
              <a:ext cx="116108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March</a:t>
              </a:r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8334160">
              <a:off x="6672148" y="1340151"/>
              <a:ext cx="116108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April</a:t>
              </a:r>
              <a:endParaRPr lang="en-US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May</a:t>
              </a:r>
              <a:endParaRPr lang="en-US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18334160">
              <a:off x="8015296" y="1340151"/>
              <a:ext cx="1161089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238879" y="381000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Year 0</a:t>
            </a:r>
            <a:endParaRPr lang="en-US" sz="3200" dirty="0"/>
          </a:p>
        </p:txBody>
      </p:sp>
      <p:sp>
        <p:nvSpPr>
          <p:cNvPr id="69" name="TextBox 68"/>
          <p:cNvSpPr txBox="1"/>
          <p:nvPr/>
        </p:nvSpPr>
        <p:spPr>
          <a:xfrm>
            <a:off x="3721709" y="4327326"/>
            <a:ext cx="4660712" cy="261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Establish Accreditation Response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7008" y="4327326"/>
            <a:ext cx="3314700" cy="261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Self Study Report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027578" y="2709106"/>
            <a:ext cx="986779" cy="4308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Celebration/ Recognition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83763" y="5126180"/>
            <a:ext cx="3359121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Proposal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 rot="16200000">
            <a:off x="2940239" y="3279145"/>
            <a:ext cx="1866899" cy="26161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Self Study Report</a:t>
            </a:r>
            <a:endParaRPr lang="en-US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754046" y="5126180"/>
            <a:ext cx="4639536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 Implementation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 rot="16200000">
            <a:off x="5438108" y="3270980"/>
            <a:ext cx="1866899" cy="26161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On –site Visit</a:t>
            </a:r>
            <a:endParaRPr lang="en-US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731722" y="4588936"/>
            <a:ext cx="4661860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Establish Processes  for Future Compliance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514187" y="2711730"/>
            <a:ext cx="877214" cy="4308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Celebration/ Recognition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357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405098" y="2343151"/>
            <a:ext cx="7955280" cy="266700"/>
            <a:chOff x="685800" y="2819400"/>
            <a:chExt cx="7955280" cy="266700"/>
          </a:xfrm>
        </p:grpSpPr>
        <p:grpSp>
          <p:nvGrpSpPr>
            <p:cNvPr id="44" name="Group 43"/>
            <p:cNvGrpSpPr/>
            <p:nvPr/>
          </p:nvGrpSpPr>
          <p:grpSpPr>
            <a:xfrm>
              <a:off x="685800" y="2819400"/>
              <a:ext cx="7955280" cy="266700"/>
              <a:chOff x="838200" y="1219201"/>
              <a:chExt cx="7543800" cy="533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820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/>
            <p:cNvCxnSpPr/>
            <p:nvPr/>
          </p:nvCxnSpPr>
          <p:spPr>
            <a:xfrm>
              <a:off x="685800" y="2936421"/>
              <a:ext cx="7955280" cy="163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413419" y="1042498"/>
            <a:ext cx="8366645" cy="1387024"/>
            <a:chOff x="383084" y="514030"/>
            <a:chExt cx="8366645" cy="1601657"/>
          </a:xfrm>
        </p:grpSpPr>
        <p:sp>
          <p:nvSpPr>
            <p:cNvPr id="49" name="TextBox 48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8334160">
              <a:off x="62800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July</a:t>
              </a:r>
              <a:endParaRPr lang="en-US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August</a:t>
              </a:r>
              <a:endParaRPr lang="en-US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September</a:t>
              </a:r>
              <a:endParaRPr lang="en-US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October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November</a:t>
              </a:r>
              <a:endParaRPr lang="en-US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December</a:t>
              </a:r>
              <a:endParaRPr lang="en-US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January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February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8334160">
              <a:off x="600057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March</a:t>
              </a:r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8334160">
              <a:off x="6672148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April</a:t>
              </a:r>
              <a:endParaRPr lang="en-US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May</a:t>
              </a:r>
              <a:endParaRPr lang="en-US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18334160">
              <a:off x="801529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238879" y="381000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Year 9</a:t>
            </a:r>
            <a:endParaRPr lang="en-US" sz="3200" dirty="0"/>
          </a:p>
        </p:txBody>
      </p:sp>
      <p:sp>
        <p:nvSpPr>
          <p:cNvPr id="37" name="TextBox 36"/>
          <p:cNvSpPr txBox="1"/>
          <p:nvPr/>
        </p:nvSpPr>
        <p:spPr>
          <a:xfrm>
            <a:off x="405098" y="3657600"/>
            <a:ext cx="7991239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 Planning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7960" y="5289030"/>
            <a:ext cx="4060732" cy="2616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Select Reporting Strategy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45677" y="3987148"/>
            <a:ext cx="3350659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 Pilot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98692" y="5289030"/>
            <a:ext cx="401921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Population of Report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05098" y="3048000"/>
            <a:ext cx="7967119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SACS Readiness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382738" y="3048000"/>
            <a:ext cx="3983560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SACS Report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29218" y="3309610"/>
            <a:ext cx="7967119" cy="2616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Implementation for Compliance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 rot="16200000">
            <a:off x="7686997" y="3717295"/>
            <a:ext cx="1600201" cy="26161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SACS Readiness Report</a:t>
            </a:r>
            <a:endParaRPr lang="en-US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05099" y="3987148"/>
            <a:ext cx="4618394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Data Gathering and Selection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29218" y="4372360"/>
            <a:ext cx="7931160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Implement Training Priorities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105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377424" y="4440797"/>
            <a:ext cx="3448179" cy="260074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QEP Plan </a:t>
            </a:r>
            <a:endParaRPr lang="en-US" sz="1100" dirty="0"/>
          </a:p>
        </p:txBody>
      </p:sp>
      <p:grpSp>
        <p:nvGrpSpPr>
          <p:cNvPr id="48" name="Group 47"/>
          <p:cNvGrpSpPr/>
          <p:nvPr/>
        </p:nvGrpSpPr>
        <p:grpSpPr>
          <a:xfrm>
            <a:off x="405098" y="2343151"/>
            <a:ext cx="7955280" cy="266700"/>
            <a:chOff x="685800" y="2819400"/>
            <a:chExt cx="7955280" cy="266700"/>
          </a:xfrm>
        </p:grpSpPr>
        <p:grpSp>
          <p:nvGrpSpPr>
            <p:cNvPr id="44" name="Group 43"/>
            <p:cNvGrpSpPr/>
            <p:nvPr/>
          </p:nvGrpSpPr>
          <p:grpSpPr>
            <a:xfrm>
              <a:off x="685800" y="2819400"/>
              <a:ext cx="7955280" cy="266700"/>
              <a:chOff x="838200" y="1219201"/>
              <a:chExt cx="7543800" cy="533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820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/>
            <p:cNvCxnSpPr/>
            <p:nvPr/>
          </p:nvCxnSpPr>
          <p:spPr>
            <a:xfrm>
              <a:off x="685800" y="2936421"/>
              <a:ext cx="7955280" cy="163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413419" y="1042498"/>
            <a:ext cx="8366645" cy="1387024"/>
            <a:chOff x="383084" y="514030"/>
            <a:chExt cx="8366645" cy="1601657"/>
          </a:xfrm>
        </p:grpSpPr>
        <p:sp>
          <p:nvSpPr>
            <p:cNvPr id="49" name="TextBox 48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8334160">
              <a:off x="62800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July</a:t>
              </a:r>
              <a:endParaRPr lang="en-US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August</a:t>
              </a:r>
              <a:endParaRPr lang="en-US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September</a:t>
              </a:r>
              <a:endParaRPr lang="en-US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October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November</a:t>
              </a:r>
              <a:endParaRPr lang="en-US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December</a:t>
              </a:r>
              <a:endParaRPr lang="en-US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January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February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8334160">
              <a:off x="600057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March</a:t>
              </a:r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8334160">
              <a:off x="6672148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April</a:t>
              </a:r>
              <a:endParaRPr lang="en-US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May</a:t>
              </a:r>
              <a:endParaRPr lang="en-US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18334160">
              <a:off x="801529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238879" y="381000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Year 10</a:t>
            </a:r>
            <a:endParaRPr lang="en-US" sz="3200" dirty="0"/>
          </a:p>
        </p:txBody>
      </p:sp>
      <p:sp>
        <p:nvSpPr>
          <p:cNvPr id="70" name="TextBox 69"/>
          <p:cNvSpPr txBox="1"/>
          <p:nvPr/>
        </p:nvSpPr>
        <p:spPr>
          <a:xfrm>
            <a:off x="377424" y="4179187"/>
            <a:ext cx="3448179" cy="260074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QEP Planning Committee</a:t>
            </a:r>
            <a:endParaRPr lang="en-US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2393919" y="2965127"/>
            <a:ext cx="3977640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Preparation for On-Site</a:t>
            </a:r>
            <a:endParaRPr lang="en-US" sz="1100" dirty="0"/>
          </a:p>
        </p:txBody>
      </p:sp>
      <p:sp>
        <p:nvSpPr>
          <p:cNvPr id="38" name="TextBox 37"/>
          <p:cNvSpPr txBox="1"/>
          <p:nvPr/>
        </p:nvSpPr>
        <p:spPr>
          <a:xfrm>
            <a:off x="3953018" y="4844301"/>
            <a:ext cx="4332799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Establish Response Committee</a:t>
            </a:r>
            <a:endParaRPr lang="en-US" sz="1100" dirty="0"/>
          </a:p>
        </p:txBody>
      </p:sp>
      <p:sp>
        <p:nvSpPr>
          <p:cNvPr id="39" name="TextBox 38"/>
          <p:cNvSpPr txBox="1"/>
          <p:nvPr/>
        </p:nvSpPr>
        <p:spPr>
          <a:xfrm>
            <a:off x="416133" y="3594388"/>
            <a:ext cx="3314700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Self Study Report Committee</a:t>
            </a:r>
            <a:endParaRPr lang="en-US" sz="1100" dirty="0"/>
          </a:p>
        </p:txBody>
      </p:sp>
      <p:sp>
        <p:nvSpPr>
          <p:cNvPr id="40" name="TextBox 39"/>
          <p:cNvSpPr txBox="1"/>
          <p:nvPr/>
        </p:nvSpPr>
        <p:spPr>
          <a:xfrm>
            <a:off x="3968619" y="3565783"/>
            <a:ext cx="1018100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Celebration/ Recognition</a:t>
            </a:r>
            <a:endParaRPr lang="en-US" sz="1100" dirty="0"/>
          </a:p>
        </p:txBody>
      </p:sp>
      <p:sp>
        <p:nvSpPr>
          <p:cNvPr id="42" name="TextBox 41"/>
          <p:cNvSpPr txBox="1"/>
          <p:nvPr/>
        </p:nvSpPr>
        <p:spPr>
          <a:xfrm rot="16200000">
            <a:off x="2909696" y="4048382"/>
            <a:ext cx="1904900" cy="26161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Self Study Report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92952" y="5257800"/>
            <a:ext cx="4379266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QEP  Implementation Committee</a:t>
            </a:r>
            <a:endParaRPr lang="en-US" sz="1100" dirty="0"/>
          </a:p>
        </p:txBody>
      </p:sp>
      <p:sp>
        <p:nvSpPr>
          <p:cNvPr id="45" name="TextBox 44"/>
          <p:cNvSpPr txBox="1"/>
          <p:nvPr/>
        </p:nvSpPr>
        <p:spPr>
          <a:xfrm rot="16200000">
            <a:off x="5562779" y="3904714"/>
            <a:ext cx="1617564" cy="26161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On –site Visit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514186" y="3585770"/>
            <a:ext cx="1022795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Celebration/ Recognition</a:t>
            </a:r>
            <a:endParaRPr lang="en-US" sz="1100" dirty="0"/>
          </a:p>
        </p:txBody>
      </p:sp>
      <p:sp>
        <p:nvSpPr>
          <p:cNvPr id="54" name="TextBox 53"/>
          <p:cNvSpPr txBox="1"/>
          <p:nvPr/>
        </p:nvSpPr>
        <p:spPr>
          <a:xfrm>
            <a:off x="4005255" y="5704466"/>
            <a:ext cx="4377165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Processes  for Future Compliance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77424" y="2703517"/>
            <a:ext cx="7967119" cy="2616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Implementation for Compliance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083105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Box 74"/>
          <p:cNvSpPr txBox="1"/>
          <p:nvPr/>
        </p:nvSpPr>
        <p:spPr>
          <a:xfrm>
            <a:off x="577612" y="6138420"/>
            <a:ext cx="7789644" cy="2616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Training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646369" y="2006809"/>
            <a:ext cx="7955280" cy="266700"/>
            <a:chOff x="685800" y="2819400"/>
            <a:chExt cx="7955280" cy="266700"/>
          </a:xfrm>
        </p:grpSpPr>
        <p:grpSp>
          <p:nvGrpSpPr>
            <p:cNvPr id="44" name="Group 43"/>
            <p:cNvGrpSpPr/>
            <p:nvPr/>
          </p:nvGrpSpPr>
          <p:grpSpPr>
            <a:xfrm>
              <a:off x="685800" y="2819400"/>
              <a:ext cx="7955280" cy="266700"/>
              <a:chOff x="838200" y="1219201"/>
              <a:chExt cx="7543800" cy="533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820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/>
            <p:cNvCxnSpPr/>
            <p:nvPr/>
          </p:nvCxnSpPr>
          <p:spPr>
            <a:xfrm>
              <a:off x="685800" y="2936421"/>
              <a:ext cx="7955280" cy="163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594031" y="659669"/>
            <a:ext cx="8366645" cy="1387024"/>
            <a:chOff x="383084" y="514030"/>
            <a:chExt cx="8366645" cy="1601657"/>
          </a:xfrm>
        </p:grpSpPr>
        <p:sp>
          <p:nvSpPr>
            <p:cNvPr id="49" name="TextBox 48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8334160">
              <a:off x="62800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July</a:t>
              </a:r>
              <a:endParaRPr lang="en-US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August</a:t>
              </a:r>
              <a:endParaRPr lang="en-US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September</a:t>
              </a:r>
              <a:endParaRPr lang="en-US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October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November</a:t>
              </a:r>
              <a:endParaRPr lang="en-US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December</a:t>
              </a:r>
              <a:endParaRPr lang="en-US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January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February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8334160">
              <a:off x="600057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March</a:t>
              </a:r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8334160">
              <a:off x="6672148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April</a:t>
              </a:r>
              <a:endParaRPr lang="en-US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May</a:t>
              </a:r>
              <a:endParaRPr lang="en-US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18334160">
              <a:off x="801529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353376" y="402772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Ongoing Infrastructure Maintenance</a:t>
            </a:r>
            <a:endParaRPr lang="en-US" sz="3200" dirty="0"/>
          </a:p>
        </p:txBody>
      </p:sp>
      <p:sp>
        <p:nvSpPr>
          <p:cNvPr id="69" name="TextBox 68"/>
          <p:cNvSpPr txBox="1"/>
          <p:nvPr/>
        </p:nvSpPr>
        <p:spPr>
          <a:xfrm>
            <a:off x="7275770" y="4454998"/>
            <a:ext cx="1132758" cy="4389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Implementation Review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11254" y="4543649"/>
            <a:ext cx="6687148" cy="2616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Action Plan Implementation Previous Cycles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94251" y="4083442"/>
            <a:ext cx="1142571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Assessment Plan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20556" y="4093590"/>
            <a:ext cx="5555213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Assessment Plan Implementation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275769" y="4009511"/>
            <a:ext cx="1091486" cy="4297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Assessment Analysis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45682" y="3502134"/>
            <a:ext cx="7776903" cy="2560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Action Plan Implementation from Previous  Cycles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77300" y="2467387"/>
            <a:ext cx="8070774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Institutional Effectiveness</a:t>
            </a:r>
          </a:p>
          <a:p>
            <a:pPr algn="ctr"/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545682" y="2970621"/>
            <a:ext cx="1127764" cy="5303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Objectives Revision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694616" y="3104992"/>
            <a:ext cx="6696166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Performance Objective Implementation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88623" y="5011226"/>
            <a:ext cx="7885161" cy="2616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General Education Assessment Plan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88623" y="5876810"/>
            <a:ext cx="7819905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Monitor Data Gathering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234497" y="3393934"/>
            <a:ext cx="1132758" cy="4389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Implementation Review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298402" y="5274390"/>
            <a:ext cx="1051232" cy="4389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Implementation Review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83365" y="5363041"/>
            <a:ext cx="6687148" cy="2616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Action Plan Implementation Previous Cycles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 rot="16200000">
            <a:off x="6826967" y="4595179"/>
            <a:ext cx="3348091" cy="26161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Annual Report</a:t>
            </a:r>
            <a:endParaRPr lang="en-US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583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/>
          <p:cNvSpPr/>
          <p:nvPr/>
        </p:nvSpPr>
        <p:spPr>
          <a:xfrm>
            <a:off x="965538" y="1671509"/>
            <a:ext cx="7318558" cy="1251281"/>
          </a:xfrm>
          <a:prstGeom prst="rect">
            <a:avLst/>
          </a:prstGeom>
          <a:solidFill>
            <a:srgbClr val="10FC4E">
              <a:alpha val="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066374" y="2976532"/>
            <a:ext cx="7264427" cy="2667713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961459" y="5494418"/>
            <a:ext cx="7292340" cy="266700"/>
            <a:chOff x="685800" y="2819400"/>
            <a:chExt cx="7292340" cy="266700"/>
          </a:xfrm>
        </p:grpSpPr>
        <p:grpSp>
          <p:nvGrpSpPr>
            <p:cNvPr id="5" name="Group 4"/>
            <p:cNvGrpSpPr/>
            <p:nvPr/>
          </p:nvGrpSpPr>
          <p:grpSpPr>
            <a:xfrm>
              <a:off x="685800" y="2819400"/>
              <a:ext cx="7292340" cy="266700"/>
              <a:chOff x="838200" y="1219201"/>
              <a:chExt cx="6915150" cy="533400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/>
            <p:cNvCxnSpPr/>
            <p:nvPr/>
          </p:nvCxnSpPr>
          <p:spPr>
            <a:xfrm>
              <a:off x="685800" y="2936421"/>
              <a:ext cx="729234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635777" y="5693195"/>
            <a:ext cx="7695069" cy="1054308"/>
            <a:chOff x="383084" y="514030"/>
            <a:chExt cx="7695069" cy="1601657"/>
          </a:xfrm>
        </p:grpSpPr>
        <p:sp>
          <p:nvSpPr>
            <p:cNvPr id="21" name="TextBox 20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0</a:t>
              </a:r>
              <a:endParaRPr lang="en-US" sz="1400" dirty="0"/>
            </a:p>
          </p:txBody>
        </p:sp>
        <p:sp>
          <p:nvSpPr>
            <p:cNvPr id="22" name="TextBox 21"/>
            <p:cNvSpPr txBox="1"/>
            <p:nvPr/>
          </p:nvSpPr>
          <p:spPr>
            <a:xfrm rot="18334160">
              <a:off x="604637" y="1242425"/>
              <a:ext cx="1161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1</a:t>
              </a:r>
              <a:endParaRPr lang="en-US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2</a:t>
              </a:r>
              <a:endParaRPr lang="en-US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3</a:t>
              </a:r>
              <a:endParaRPr lang="en-US" sz="1400" dirty="0"/>
            </a:p>
          </p:txBody>
        </p:sp>
        <p:sp>
          <p:nvSpPr>
            <p:cNvPr id="25" name="TextBox 24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4</a:t>
              </a:r>
              <a:endParaRPr lang="en-US" sz="1400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5</a:t>
              </a:r>
              <a:endParaRPr lang="en-US" sz="1400" dirty="0"/>
            </a:p>
          </p:txBody>
        </p:sp>
        <p:sp>
          <p:nvSpPr>
            <p:cNvPr id="27" name="TextBox 26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6</a:t>
              </a:r>
              <a:endParaRPr lang="en-US" sz="1400" dirty="0"/>
            </a:p>
          </p:txBody>
        </p:sp>
        <p:sp>
          <p:nvSpPr>
            <p:cNvPr id="28" name="TextBox 27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7</a:t>
              </a:r>
              <a:endParaRPr lang="en-US" sz="1400" dirty="0"/>
            </a:p>
          </p:txBody>
        </p:sp>
        <p:sp>
          <p:nvSpPr>
            <p:cNvPr id="29" name="TextBox 28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8</a:t>
              </a:r>
              <a:endParaRPr lang="en-US" sz="1400" dirty="0"/>
            </a:p>
          </p:txBody>
        </p:sp>
        <p:sp>
          <p:nvSpPr>
            <p:cNvPr id="30" name="TextBox 29"/>
            <p:cNvSpPr txBox="1"/>
            <p:nvPr/>
          </p:nvSpPr>
          <p:spPr>
            <a:xfrm rot="18334160">
              <a:off x="5989690" y="1340151"/>
              <a:ext cx="1161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9</a:t>
              </a:r>
              <a:endParaRPr lang="en-US" sz="1400" dirty="0"/>
            </a:p>
          </p:txBody>
        </p:sp>
        <p:sp>
          <p:nvSpPr>
            <p:cNvPr id="31" name="TextBox 30"/>
            <p:cNvSpPr txBox="1"/>
            <p:nvPr/>
          </p:nvSpPr>
          <p:spPr>
            <a:xfrm rot="18334160">
              <a:off x="6672148" y="1288091"/>
              <a:ext cx="1161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10</a:t>
              </a:r>
              <a:endParaRPr lang="en-US" sz="1400" dirty="0"/>
            </a:p>
          </p:txBody>
        </p:sp>
        <p:sp>
          <p:nvSpPr>
            <p:cNvPr id="32" name="TextBox 31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0 </a:t>
              </a:r>
              <a:endParaRPr lang="en-US" sz="1400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368839" y="152400"/>
            <a:ext cx="64775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Periods of Compliance without Infrastructure Maintenance</a:t>
            </a:r>
            <a:endParaRPr lang="en-US" sz="3200" dirty="0"/>
          </a:p>
        </p:txBody>
      </p:sp>
      <p:sp>
        <p:nvSpPr>
          <p:cNvPr id="55" name="Rectangle 54"/>
          <p:cNvSpPr/>
          <p:nvPr/>
        </p:nvSpPr>
        <p:spPr>
          <a:xfrm rot="16200000">
            <a:off x="-746192" y="3379160"/>
            <a:ext cx="3931109" cy="51580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27432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Compliant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16200000">
            <a:off x="5632006" y="3430283"/>
            <a:ext cx="3926145" cy="46882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27432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Compliant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1006915" y="2741715"/>
            <a:ext cx="7323886" cy="2213921"/>
          </a:xfrm>
          <a:custGeom>
            <a:avLst/>
            <a:gdLst>
              <a:gd name="connsiteX0" fmla="*/ 0 w 7528187"/>
              <a:gd name="connsiteY0" fmla="*/ 262920 h 1283245"/>
              <a:gd name="connsiteX1" fmla="*/ 644893 w 7528187"/>
              <a:gd name="connsiteY1" fmla="*/ 368798 h 1283245"/>
              <a:gd name="connsiteX2" fmla="*/ 1347537 w 7528187"/>
              <a:gd name="connsiteY2" fmla="*/ 503552 h 1283245"/>
              <a:gd name="connsiteX3" fmla="*/ 2030931 w 7528187"/>
              <a:gd name="connsiteY3" fmla="*/ 667181 h 1283245"/>
              <a:gd name="connsiteX4" fmla="*/ 2714325 w 7528187"/>
              <a:gd name="connsiteY4" fmla="*/ 811560 h 1283245"/>
              <a:gd name="connsiteX5" fmla="*/ 3378468 w 7528187"/>
              <a:gd name="connsiteY5" fmla="*/ 975190 h 1283245"/>
              <a:gd name="connsiteX6" fmla="*/ 4052236 w 7528187"/>
              <a:gd name="connsiteY6" fmla="*/ 1129194 h 1283245"/>
              <a:gd name="connsiteX7" fmla="*/ 4697129 w 7528187"/>
              <a:gd name="connsiteY7" fmla="*/ 1283198 h 1283245"/>
              <a:gd name="connsiteX8" fmla="*/ 5380523 w 7528187"/>
              <a:gd name="connsiteY8" fmla="*/ 1138819 h 1283245"/>
              <a:gd name="connsiteX9" fmla="*/ 6054291 w 7528187"/>
              <a:gd name="connsiteY9" fmla="*/ 638306 h 1283245"/>
              <a:gd name="connsiteX10" fmla="*/ 6670308 w 7528187"/>
              <a:gd name="connsiteY10" fmla="*/ 3038 h 1283245"/>
              <a:gd name="connsiteX11" fmla="*/ 7449954 w 7528187"/>
              <a:gd name="connsiteY11" fmla="*/ 397674 h 1283245"/>
              <a:gd name="connsiteX12" fmla="*/ 7459579 w 7528187"/>
              <a:gd name="connsiteY12" fmla="*/ 397674 h 1283245"/>
              <a:gd name="connsiteX0" fmla="*/ 0 w 7524869"/>
              <a:gd name="connsiteY0" fmla="*/ 0 h 1020325"/>
              <a:gd name="connsiteX1" fmla="*/ 644893 w 7524869"/>
              <a:gd name="connsiteY1" fmla="*/ 105878 h 1020325"/>
              <a:gd name="connsiteX2" fmla="*/ 1347537 w 7524869"/>
              <a:gd name="connsiteY2" fmla="*/ 240632 h 1020325"/>
              <a:gd name="connsiteX3" fmla="*/ 2030931 w 7524869"/>
              <a:gd name="connsiteY3" fmla="*/ 404261 h 1020325"/>
              <a:gd name="connsiteX4" fmla="*/ 2714325 w 7524869"/>
              <a:gd name="connsiteY4" fmla="*/ 548640 h 1020325"/>
              <a:gd name="connsiteX5" fmla="*/ 3378468 w 7524869"/>
              <a:gd name="connsiteY5" fmla="*/ 712270 h 1020325"/>
              <a:gd name="connsiteX6" fmla="*/ 4052236 w 7524869"/>
              <a:gd name="connsiteY6" fmla="*/ 866274 h 1020325"/>
              <a:gd name="connsiteX7" fmla="*/ 4697129 w 7524869"/>
              <a:gd name="connsiteY7" fmla="*/ 1020278 h 1020325"/>
              <a:gd name="connsiteX8" fmla="*/ 5380523 w 7524869"/>
              <a:gd name="connsiteY8" fmla="*/ 875899 h 1020325"/>
              <a:gd name="connsiteX9" fmla="*/ 6054291 w 7524869"/>
              <a:gd name="connsiteY9" fmla="*/ 375386 h 1020325"/>
              <a:gd name="connsiteX10" fmla="*/ 6718435 w 7524869"/>
              <a:gd name="connsiteY10" fmla="*/ 38501 h 1020325"/>
              <a:gd name="connsiteX11" fmla="*/ 7449954 w 7524869"/>
              <a:gd name="connsiteY11" fmla="*/ 134754 h 1020325"/>
              <a:gd name="connsiteX12" fmla="*/ 7459579 w 7524869"/>
              <a:gd name="connsiteY12" fmla="*/ 134754 h 1020325"/>
              <a:gd name="connsiteX0" fmla="*/ 0 w 7524869"/>
              <a:gd name="connsiteY0" fmla="*/ 0 h 1020278"/>
              <a:gd name="connsiteX1" fmla="*/ 644893 w 7524869"/>
              <a:gd name="connsiteY1" fmla="*/ 105878 h 1020278"/>
              <a:gd name="connsiteX2" fmla="*/ 1347537 w 7524869"/>
              <a:gd name="connsiteY2" fmla="*/ 240632 h 1020278"/>
              <a:gd name="connsiteX3" fmla="*/ 2030931 w 7524869"/>
              <a:gd name="connsiteY3" fmla="*/ 404261 h 1020278"/>
              <a:gd name="connsiteX4" fmla="*/ 2714325 w 7524869"/>
              <a:gd name="connsiteY4" fmla="*/ 548640 h 1020278"/>
              <a:gd name="connsiteX5" fmla="*/ 3378468 w 7524869"/>
              <a:gd name="connsiteY5" fmla="*/ 712270 h 1020278"/>
              <a:gd name="connsiteX6" fmla="*/ 4042611 w 7524869"/>
              <a:gd name="connsiteY6" fmla="*/ 875900 h 1020278"/>
              <a:gd name="connsiteX7" fmla="*/ 4697129 w 7524869"/>
              <a:gd name="connsiteY7" fmla="*/ 1020278 h 1020278"/>
              <a:gd name="connsiteX8" fmla="*/ 5380523 w 7524869"/>
              <a:gd name="connsiteY8" fmla="*/ 875899 h 1020278"/>
              <a:gd name="connsiteX9" fmla="*/ 6054291 w 7524869"/>
              <a:gd name="connsiteY9" fmla="*/ 375386 h 1020278"/>
              <a:gd name="connsiteX10" fmla="*/ 6718435 w 7524869"/>
              <a:gd name="connsiteY10" fmla="*/ 38501 h 1020278"/>
              <a:gd name="connsiteX11" fmla="*/ 7449954 w 7524869"/>
              <a:gd name="connsiteY11" fmla="*/ 134754 h 1020278"/>
              <a:gd name="connsiteX12" fmla="*/ 7459579 w 7524869"/>
              <a:gd name="connsiteY12" fmla="*/ 134754 h 1020278"/>
              <a:gd name="connsiteX0" fmla="*/ 0 w 7526856"/>
              <a:gd name="connsiteY0" fmla="*/ 16028 h 1036306"/>
              <a:gd name="connsiteX1" fmla="*/ 644893 w 7526856"/>
              <a:gd name="connsiteY1" fmla="*/ 121906 h 1036306"/>
              <a:gd name="connsiteX2" fmla="*/ 1347537 w 7526856"/>
              <a:gd name="connsiteY2" fmla="*/ 256660 h 1036306"/>
              <a:gd name="connsiteX3" fmla="*/ 2030931 w 7526856"/>
              <a:gd name="connsiteY3" fmla="*/ 420289 h 1036306"/>
              <a:gd name="connsiteX4" fmla="*/ 2714325 w 7526856"/>
              <a:gd name="connsiteY4" fmla="*/ 564668 h 1036306"/>
              <a:gd name="connsiteX5" fmla="*/ 3378468 w 7526856"/>
              <a:gd name="connsiteY5" fmla="*/ 728298 h 1036306"/>
              <a:gd name="connsiteX6" fmla="*/ 4042611 w 7526856"/>
              <a:gd name="connsiteY6" fmla="*/ 891928 h 1036306"/>
              <a:gd name="connsiteX7" fmla="*/ 4697129 w 7526856"/>
              <a:gd name="connsiteY7" fmla="*/ 1036306 h 1036306"/>
              <a:gd name="connsiteX8" fmla="*/ 5380523 w 7526856"/>
              <a:gd name="connsiteY8" fmla="*/ 891927 h 1036306"/>
              <a:gd name="connsiteX9" fmla="*/ 6054291 w 7526856"/>
              <a:gd name="connsiteY9" fmla="*/ 391414 h 1036306"/>
              <a:gd name="connsiteX10" fmla="*/ 6689559 w 7526856"/>
              <a:gd name="connsiteY10" fmla="*/ 6403 h 1036306"/>
              <a:gd name="connsiteX11" fmla="*/ 7449954 w 7526856"/>
              <a:gd name="connsiteY11" fmla="*/ 150782 h 1036306"/>
              <a:gd name="connsiteX12" fmla="*/ 7459579 w 7526856"/>
              <a:gd name="connsiteY12" fmla="*/ 150782 h 1036306"/>
              <a:gd name="connsiteX0" fmla="*/ 0 w 7526856"/>
              <a:gd name="connsiteY0" fmla="*/ 16028 h 1036306"/>
              <a:gd name="connsiteX1" fmla="*/ 644893 w 7526856"/>
              <a:gd name="connsiteY1" fmla="*/ 121906 h 1036306"/>
              <a:gd name="connsiteX2" fmla="*/ 1347537 w 7526856"/>
              <a:gd name="connsiteY2" fmla="*/ 256660 h 1036306"/>
              <a:gd name="connsiteX3" fmla="*/ 2030931 w 7526856"/>
              <a:gd name="connsiteY3" fmla="*/ 420289 h 1036306"/>
              <a:gd name="connsiteX4" fmla="*/ 2714325 w 7526856"/>
              <a:gd name="connsiteY4" fmla="*/ 564668 h 1036306"/>
              <a:gd name="connsiteX5" fmla="*/ 3378468 w 7526856"/>
              <a:gd name="connsiteY5" fmla="*/ 728298 h 1036306"/>
              <a:gd name="connsiteX6" fmla="*/ 4697129 w 7526856"/>
              <a:gd name="connsiteY6" fmla="*/ 1036306 h 1036306"/>
              <a:gd name="connsiteX7" fmla="*/ 5380523 w 7526856"/>
              <a:gd name="connsiteY7" fmla="*/ 891927 h 1036306"/>
              <a:gd name="connsiteX8" fmla="*/ 6054291 w 7526856"/>
              <a:gd name="connsiteY8" fmla="*/ 391414 h 1036306"/>
              <a:gd name="connsiteX9" fmla="*/ 6689559 w 7526856"/>
              <a:gd name="connsiteY9" fmla="*/ 6403 h 1036306"/>
              <a:gd name="connsiteX10" fmla="*/ 7449954 w 7526856"/>
              <a:gd name="connsiteY10" fmla="*/ 150782 h 1036306"/>
              <a:gd name="connsiteX11" fmla="*/ 7459579 w 7526856"/>
              <a:gd name="connsiteY11" fmla="*/ 150782 h 1036306"/>
              <a:gd name="connsiteX0" fmla="*/ 0 w 7526856"/>
              <a:gd name="connsiteY0" fmla="*/ 16028 h 1042575"/>
              <a:gd name="connsiteX1" fmla="*/ 644893 w 7526856"/>
              <a:gd name="connsiteY1" fmla="*/ 121906 h 1042575"/>
              <a:gd name="connsiteX2" fmla="*/ 1347537 w 7526856"/>
              <a:gd name="connsiteY2" fmla="*/ 256660 h 1042575"/>
              <a:gd name="connsiteX3" fmla="*/ 2030931 w 7526856"/>
              <a:gd name="connsiteY3" fmla="*/ 420289 h 1042575"/>
              <a:gd name="connsiteX4" fmla="*/ 2714325 w 7526856"/>
              <a:gd name="connsiteY4" fmla="*/ 564668 h 1042575"/>
              <a:gd name="connsiteX5" fmla="*/ 3378468 w 7526856"/>
              <a:gd name="connsiteY5" fmla="*/ 728298 h 1042575"/>
              <a:gd name="connsiteX6" fmla="*/ 4697129 w 7526856"/>
              <a:gd name="connsiteY6" fmla="*/ 1036306 h 1042575"/>
              <a:gd name="connsiteX7" fmla="*/ 5380523 w 7526856"/>
              <a:gd name="connsiteY7" fmla="*/ 891927 h 1042575"/>
              <a:gd name="connsiteX8" fmla="*/ 6054291 w 7526856"/>
              <a:gd name="connsiteY8" fmla="*/ 391414 h 1042575"/>
              <a:gd name="connsiteX9" fmla="*/ 6689559 w 7526856"/>
              <a:gd name="connsiteY9" fmla="*/ 6403 h 1042575"/>
              <a:gd name="connsiteX10" fmla="*/ 7449954 w 7526856"/>
              <a:gd name="connsiteY10" fmla="*/ 150782 h 1042575"/>
              <a:gd name="connsiteX11" fmla="*/ 7459579 w 7526856"/>
              <a:gd name="connsiteY11" fmla="*/ 150782 h 1042575"/>
              <a:gd name="connsiteX0" fmla="*/ 0 w 7526856"/>
              <a:gd name="connsiteY0" fmla="*/ 16028 h 1052564"/>
              <a:gd name="connsiteX1" fmla="*/ 644893 w 7526856"/>
              <a:gd name="connsiteY1" fmla="*/ 121906 h 1052564"/>
              <a:gd name="connsiteX2" fmla="*/ 1347537 w 7526856"/>
              <a:gd name="connsiteY2" fmla="*/ 256660 h 1052564"/>
              <a:gd name="connsiteX3" fmla="*/ 2030931 w 7526856"/>
              <a:gd name="connsiteY3" fmla="*/ 420289 h 1052564"/>
              <a:gd name="connsiteX4" fmla="*/ 2714325 w 7526856"/>
              <a:gd name="connsiteY4" fmla="*/ 564668 h 1052564"/>
              <a:gd name="connsiteX5" fmla="*/ 4697129 w 7526856"/>
              <a:gd name="connsiteY5" fmla="*/ 1036306 h 1052564"/>
              <a:gd name="connsiteX6" fmla="*/ 5380523 w 7526856"/>
              <a:gd name="connsiteY6" fmla="*/ 891927 h 1052564"/>
              <a:gd name="connsiteX7" fmla="*/ 6054291 w 7526856"/>
              <a:gd name="connsiteY7" fmla="*/ 391414 h 1052564"/>
              <a:gd name="connsiteX8" fmla="*/ 6689559 w 7526856"/>
              <a:gd name="connsiteY8" fmla="*/ 6403 h 1052564"/>
              <a:gd name="connsiteX9" fmla="*/ 7449954 w 7526856"/>
              <a:gd name="connsiteY9" fmla="*/ 150782 h 1052564"/>
              <a:gd name="connsiteX10" fmla="*/ 7459579 w 7526856"/>
              <a:gd name="connsiteY10" fmla="*/ 150782 h 1052564"/>
              <a:gd name="connsiteX0" fmla="*/ 0 w 7526856"/>
              <a:gd name="connsiteY0" fmla="*/ 16028 h 1051941"/>
              <a:gd name="connsiteX1" fmla="*/ 644893 w 7526856"/>
              <a:gd name="connsiteY1" fmla="*/ 121906 h 1051941"/>
              <a:gd name="connsiteX2" fmla="*/ 1347537 w 7526856"/>
              <a:gd name="connsiteY2" fmla="*/ 256660 h 1051941"/>
              <a:gd name="connsiteX3" fmla="*/ 2030931 w 7526856"/>
              <a:gd name="connsiteY3" fmla="*/ 420289 h 1051941"/>
              <a:gd name="connsiteX4" fmla="*/ 2714325 w 7526856"/>
              <a:gd name="connsiteY4" fmla="*/ 574294 h 1051941"/>
              <a:gd name="connsiteX5" fmla="*/ 4697129 w 7526856"/>
              <a:gd name="connsiteY5" fmla="*/ 1036306 h 1051941"/>
              <a:gd name="connsiteX6" fmla="*/ 5380523 w 7526856"/>
              <a:gd name="connsiteY6" fmla="*/ 891927 h 1051941"/>
              <a:gd name="connsiteX7" fmla="*/ 6054291 w 7526856"/>
              <a:gd name="connsiteY7" fmla="*/ 391414 h 1051941"/>
              <a:gd name="connsiteX8" fmla="*/ 6689559 w 7526856"/>
              <a:gd name="connsiteY8" fmla="*/ 6403 h 1051941"/>
              <a:gd name="connsiteX9" fmla="*/ 7449954 w 7526856"/>
              <a:gd name="connsiteY9" fmla="*/ 150782 h 1051941"/>
              <a:gd name="connsiteX10" fmla="*/ 7459579 w 7526856"/>
              <a:gd name="connsiteY10" fmla="*/ 150782 h 1051941"/>
              <a:gd name="connsiteX0" fmla="*/ 0 w 7526856"/>
              <a:gd name="connsiteY0" fmla="*/ 16028 h 1062198"/>
              <a:gd name="connsiteX1" fmla="*/ 644893 w 7526856"/>
              <a:gd name="connsiteY1" fmla="*/ 121906 h 1062198"/>
              <a:gd name="connsiteX2" fmla="*/ 1347537 w 7526856"/>
              <a:gd name="connsiteY2" fmla="*/ 256660 h 1062198"/>
              <a:gd name="connsiteX3" fmla="*/ 2030931 w 7526856"/>
              <a:gd name="connsiteY3" fmla="*/ 420289 h 1062198"/>
              <a:gd name="connsiteX4" fmla="*/ 4697129 w 7526856"/>
              <a:gd name="connsiteY4" fmla="*/ 1036306 h 1062198"/>
              <a:gd name="connsiteX5" fmla="*/ 5380523 w 7526856"/>
              <a:gd name="connsiteY5" fmla="*/ 891927 h 1062198"/>
              <a:gd name="connsiteX6" fmla="*/ 6054291 w 7526856"/>
              <a:gd name="connsiteY6" fmla="*/ 391414 h 1062198"/>
              <a:gd name="connsiteX7" fmla="*/ 6689559 w 7526856"/>
              <a:gd name="connsiteY7" fmla="*/ 6403 h 1062198"/>
              <a:gd name="connsiteX8" fmla="*/ 7449954 w 7526856"/>
              <a:gd name="connsiteY8" fmla="*/ 150782 h 1062198"/>
              <a:gd name="connsiteX9" fmla="*/ 7459579 w 7526856"/>
              <a:gd name="connsiteY9" fmla="*/ 150782 h 1062198"/>
              <a:gd name="connsiteX0" fmla="*/ 0 w 7526856"/>
              <a:gd name="connsiteY0" fmla="*/ 16028 h 1073530"/>
              <a:gd name="connsiteX1" fmla="*/ 644893 w 7526856"/>
              <a:gd name="connsiteY1" fmla="*/ 121906 h 1073530"/>
              <a:gd name="connsiteX2" fmla="*/ 1347537 w 7526856"/>
              <a:gd name="connsiteY2" fmla="*/ 256660 h 1073530"/>
              <a:gd name="connsiteX3" fmla="*/ 4697129 w 7526856"/>
              <a:gd name="connsiteY3" fmla="*/ 1036306 h 1073530"/>
              <a:gd name="connsiteX4" fmla="*/ 5380523 w 7526856"/>
              <a:gd name="connsiteY4" fmla="*/ 891927 h 1073530"/>
              <a:gd name="connsiteX5" fmla="*/ 6054291 w 7526856"/>
              <a:gd name="connsiteY5" fmla="*/ 391414 h 1073530"/>
              <a:gd name="connsiteX6" fmla="*/ 6689559 w 7526856"/>
              <a:gd name="connsiteY6" fmla="*/ 6403 h 1073530"/>
              <a:gd name="connsiteX7" fmla="*/ 7449954 w 7526856"/>
              <a:gd name="connsiteY7" fmla="*/ 150782 h 1073530"/>
              <a:gd name="connsiteX8" fmla="*/ 7459579 w 7526856"/>
              <a:gd name="connsiteY8" fmla="*/ 150782 h 1073530"/>
              <a:gd name="connsiteX0" fmla="*/ 0 w 7526856"/>
              <a:gd name="connsiteY0" fmla="*/ 16028 h 1083048"/>
              <a:gd name="connsiteX1" fmla="*/ 644893 w 7526856"/>
              <a:gd name="connsiteY1" fmla="*/ 121906 h 1083048"/>
              <a:gd name="connsiteX2" fmla="*/ 4697129 w 7526856"/>
              <a:gd name="connsiteY2" fmla="*/ 1036306 h 1083048"/>
              <a:gd name="connsiteX3" fmla="*/ 5380523 w 7526856"/>
              <a:gd name="connsiteY3" fmla="*/ 891927 h 1083048"/>
              <a:gd name="connsiteX4" fmla="*/ 6054291 w 7526856"/>
              <a:gd name="connsiteY4" fmla="*/ 391414 h 1083048"/>
              <a:gd name="connsiteX5" fmla="*/ 6689559 w 7526856"/>
              <a:gd name="connsiteY5" fmla="*/ 6403 h 1083048"/>
              <a:gd name="connsiteX6" fmla="*/ 7449954 w 7526856"/>
              <a:gd name="connsiteY6" fmla="*/ 150782 h 1083048"/>
              <a:gd name="connsiteX7" fmla="*/ 7459579 w 7526856"/>
              <a:gd name="connsiteY7" fmla="*/ 150782 h 1083048"/>
              <a:gd name="connsiteX0" fmla="*/ 0 w 7526856"/>
              <a:gd name="connsiteY0" fmla="*/ 16028 h 1039054"/>
              <a:gd name="connsiteX1" fmla="*/ 644893 w 7526856"/>
              <a:gd name="connsiteY1" fmla="*/ 121906 h 1039054"/>
              <a:gd name="connsiteX2" fmla="*/ 4697129 w 7526856"/>
              <a:gd name="connsiteY2" fmla="*/ 1036306 h 1039054"/>
              <a:gd name="connsiteX3" fmla="*/ 6054291 w 7526856"/>
              <a:gd name="connsiteY3" fmla="*/ 391414 h 1039054"/>
              <a:gd name="connsiteX4" fmla="*/ 6689559 w 7526856"/>
              <a:gd name="connsiteY4" fmla="*/ 6403 h 1039054"/>
              <a:gd name="connsiteX5" fmla="*/ 7449954 w 7526856"/>
              <a:gd name="connsiteY5" fmla="*/ 150782 h 1039054"/>
              <a:gd name="connsiteX6" fmla="*/ 7459579 w 7526856"/>
              <a:gd name="connsiteY6" fmla="*/ 150782 h 1039054"/>
              <a:gd name="connsiteX0" fmla="*/ 0 w 7526856"/>
              <a:gd name="connsiteY0" fmla="*/ 16028 h 1036663"/>
              <a:gd name="connsiteX1" fmla="*/ 644893 w 7526856"/>
              <a:gd name="connsiteY1" fmla="*/ 121906 h 1036663"/>
              <a:gd name="connsiteX2" fmla="*/ 4697129 w 7526856"/>
              <a:gd name="connsiteY2" fmla="*/ 1036306 h 1036663"/>
              <a:gd name="connsiteX3" fmla="*/ 6689559 w 7526856"/>
              <a:gd name="connsiteY3" fmla="*/ 6403 h 1036663"/>
              <a:gd name="connsiteX4" fmla="*/ 7449954 w 7526856"/>
              <a:gd name="connsiteY4" fmla="*/ 150782 h 1036663"/>
              <a:gd name="connsiteX5" fmla="*/ 7459579 w 7526856"/>
              <a:gd name="connsiteY5" fmla="*/ 150782 h 1036663"/>
              <a:gd name="connsiteX0" fmla="*/ 0 w 7526856"/>
              <a:gd name="connsiteY0" fmla="*/ 16028 h 1036729"/>
              <a:gd name="connsiteX1" fmla="*/ 644893 w 7526856"/>
              <a:gd name="connsiteY1" fmla="*/ 131532 h 1036729"/>
              <a:gd name="connsiteX2" fmla="*/ 4697129 w 7526856"/>
              <a:gd name="connsiteY2" fmla="*/ 1036306 h 1036729"/>
              <a:gd name="connsiteX3" fmla="*/ 6689559 w 7526856"/>
              <a:gd name="connsiteY3" fmla="*/ 6403 h 1036729"/>
              <a:gd name="connsiteX4" fmla="*/ 7449954 w 7526856"/>
              <a:gd name="connsiteY4" fmla="*/ 150782 h 1036729"/>
              <a:gd name="connsiteX5" fmla="*/ 7459579 w 7526856"/>
              <a:gd name="connsiteY5" fmla="*/ 150782 h 1036729"/>
              <a:gd name="connsiteX0" fmla="*/ 0 w 7526856"/>
              <a:gd name="connsiteY0" fmla="*/ 16028 h 1036306"/>
              <a:gd name="connsiteX1" fmla="*/ 4697129 w 7526856"/>
              <a:gd name="connsiteY1" fmla="*/ 1036306 h 1036306"/>
              <a:gd name="connsiteX2" fmla="*/ 6689559 w 7526856"/>
              <a:gd name="connsiteY2" fmla="*/ 6403 h 1036306"/>
              <a:gd name="connsiteX3" fmla="*/ 7449954 w 7526856"/>
              <a:gd name="connsiteY3" fmla="*/ 150782 h 1036306"/>
              <a:gd name="connsiteX4" fmla="*/ 7459579 w 7526856"/>
              <a:gd name="connsiteY4" fmla="*/ 150782 h 1036306"/>
              <a:gd name="connsiteX0" fmla="*/ 0 w 7526856"/>
              <a:gd name="connsiteY0" fmla="*/ 16028 h 1036359"/>
              <a:gd name="connsiteX1" fmla="*/ 4697129 w 7526856"/>
              <a:gd name="connsiteY1" fmla="*/ 1036306 h 1036359"/>
              <a:gd name="connsiteX2" fmla="*/ 6689559 w 7526856"/>
              <a:gd name="connsiteY2" fmla="*/ 6403 h 1036359"/>
              <a:gd name="connsiteX3" fmla="*/ 7449954 w 7526856"/>
              <a:gd name="connsiteY3" fmla="*/ 150782 h 1036359"/>
              <a:gd name="connsiteX4" fmla="*/ 7459579 w 7526856"/>
              <a:gd name="connsiteY4" fmla="*/ 150782 h 1036359"/>
              <a:gd name="connsiteX0" fmla="*/ 264620 w 7791476"/>
              <a:gd name="connsiteY0" fmla="*/ 61577 h 1081874"/>
              <a:gd name="connsiteX1" fmla="*/ 374153 w 7791476"/>
              <a:gd name="connsiteY1" fmla="*/ 79880 h 1081874"/>
              <a:gd name="connsiteX2" fmla="*/ 4961749 w 7791476"/>
              <a:gd name="connsiteY2" fmla="*/ 1081855 h 1081874"/>
              <a:gd name="connsiteX3" fmla="*/ 6954179 w 7791476"/>
              <a:gd name="connsiteY3" fmla="*/ 51952 h 1081874"/>
              <a:gd name="connsiteX4" fmla="*/ 7714574 w 7791476"/>
              <a:gd name="connsiteY4" fmla="*/ 196331 h 1081874"/>
              <a:gd name="connsiteX5" fmla="*/ 7724199 w 7791476"/>
              <a:gd name="connsiteY5" fmla="*/ 196331 h 1081874"/>
              <a:gd name="connsiteX0" fmla="*/ 67788 w 7924518"/>
              <a:gd name="connsiteY0" fmla="*/ 102386 h 1068779"/>
              <a:gd name="connsiteX1" fmla="*/ 507195 w 7924518"/>
              <a:gd name="connsiteY1" fmla="*/ 66785 h 1068779"/>
              <a:gd name="connsiteX2" fmla="*/ 5094791 w 7924518"/>
              <a:gd name="connsiteY2" fmla="*/ 1068760 h 1068779"/>
              <a:gd name="connsiteX3" fmla="*/ 7087221 w 7924518"/>
              <a:gd name="connsiteY3" fmla="*/ 38857 h 1068779"/>
              <a:gd name="connsiteX4" fmla="*/ 7847616 w 7924518"/>
              <a:gd name="connsiteY4" fmla="*/ 183236 h 1068779"/>
              <a:gd name="connsiteX5" fmla="*/ 7857241 w 7924518"/>
              <a:gd name="connsiteY5" fmla="*/ 183236 h 1068779"/>
              <a:gd name="connsiteX0" fmla="*/ 0 w 7856730"/>
              <a:gd name="connsiteY0" fmla="*/ 69933 h 1036940"/>
              <a:gd name="connsiteX1" fmla="*/ 985761 w 7856730"/>
              <a:gd name="connsiteY1" fmla="*/ 157540 h 1036940"/>
              <a:gd name="connsiteX2" fmla="*/ 5027003 w 7856730"/>
              <a:gd name="connsiteY2" fmla="*/ 1036307 h 1036940"/>
              <a:gd name="connsiteX3" fmla="*/ 7019433 w 7856730"/>
              <a:gd name="connsiteY3" fmla="*/ 6404 h 1036940"/>
              <a:gd name="connsiteX4" fmla="*/ 7779828 w 7856730"/>
              <a:gd name="connsiteY4" fmla="*/ 150783 h 1036940"/>
              <a:gd name="connsiteX5" fmla="*/ 7789453 w 7856730"/>
              <a:gd name="connsiteY5" fmla="*/ 150783 h 1036940"/>
              <a:gd name="connsiteX0" fmla="*/ 0 w 7856730"/>
              <a:gd name="connsiteY0" fmla="*/ 69933 h 1037252"/>
              <a:gd name="connsiteX1" fmla="*/ 1088846 w 7856730"/>
              <a:gd name="connsiteY1" fmla="*/ 188342 h 1037252"/>
              <a:gd name="connsiteX2" fmla="*/ 5027003 w 7856730"/>
              <a:gd name="connsiteY2" fmla="*/ 1036307 h 1037252"/>
              <a:gd name="connsiteX3" fmla="*/ 7019433 w 7856730"/>
              <a:gd name="connsiteY3" fmla="*/ 6404 h 1037252"/>
              <a:gd name="connsiteX4" fmla="*/ 7779828 w 7856730"/>
              <a:gd name="connsiteY4" fmla="*/ 150783 h 1037252"/>
              <a:gd name="connsiteX5" fmla="*/ 7789453 w 7856730"/>
              <a:gd name="connsiteY5" fmla="*/ 150783 h 1037252"/>
              <a:gd name="connsiteX0" fmla="*/ 77434 w 7934164"/>
              <a:gd name="connsiteY0" fmla="*/ 69933 h 1037242"/>
              <a:gd name="connsiteX1" fmla="*/ 80105 w 7934164"/>
              <a:gd name="connsiteY1" fmla="*/ 10939 h 1037242"/>
              <a:gd name="connsiteX2" fmla="*/ 1166280 w 7934164"/>
              <a:gd name="connsiteY2" fmla="*/ 188342 h 1037242"/>
              <a:gd name="connsiteX3" fmla="*/ 5104437 w 7934164"/>
              <a:gd name="connsiteY3" fmla="*/ 1036307 h 1037242"/>
              <a:gd name="connsiteX4" fmla="*/ 7096867 w 7934164"/>
              <a:gd name="connsiteY4" fmla="*/ 6404 h 1037242"/>
              <a:gd name="connsiteX5" fmla="*/ 7857262 w 7934164"/>
              <a:gd name="connsiteY5" fmla="*/ 150783 h 1037242"/>
              <a:gd name="connsiteX6" fmla="*/ 7866887 w 7934164"/>
              <a:gd name="connsiteY6" fmla="*/ 150783 h 1037242"/>
              <a:gd name="connsiteX0" fmla="*/ 0 w 7856730"/>
              <a:gd name="connsiteY0" fmla="*/ 69933 h 1037242"/>
              <a:gd name="connsiteX1" fmla="*/ 198533 w 7856730"/>
              <a:gd name="connsiteY1" fmla="*/ 22490 h 1037242"/>
              <a:gd name="connsiteX2" fmla="*/ 1088846 w 7856730"/>
              <a:gd name="connsiteY2" fmla="*/ 188342 h 1037242"/>
              <a:gd name="connsiteX3" fmla="*/ 5027003 w 7856730"/>
              <a:gd name="connsiteY3" fmla="*/ 1036307 h 1037242"/>
              <a:gd name="connsiteX4" fmla="*/ 7019433 w 7856730"/>
              <a:gd name="connsiteY4" fmla="*/ 6404 h 1037242"/>
              <a:gd name="connsiteX5" fmla="*/ 7779828 w 7856730"/>
              <a:gd name="connsiteY5" fmla="*/ 150783 h 1037242"/>
              <a:gd name="connsiteX6" fmla="*/ 7789453 w 7856730"/>
              <a:gd name="connsiteY6" fmla="*/ 150783 h 1037242"/>
              <a:gd name="connsiteX0" fmla="*/ 0 w 7856730"/>
              <a:gd name="connsiteY0" fmla="*/ 69933 h 1037242"/>
              <a:gd name="connsiteX1" fmla="*/ 198533 w 7856730"/>
              <a:gd name="connsiteY1" fmla="*/ 22490 h 1037242"/>
              <a:gd name="connsiteX2" fmla="*/ 1088846 w 7856730"/>
              <a:gd name="connsiteY2" fmla="*/ 188342 h 1037242"/>
              <a:gd name="connsiteX3" fmla="*/ 5027003 w 7856730"/>
              <a:gd name="connsiteY3" fmla="*/ 1036307 h 1037242"/>
              <a:gd name="connsiteX4" fmla="*/ 7019433 w 7856730"/>
              <a:gd name="connsiteY4" fmla="*/ 6404 h 1037242"/>
              <a:gd name="connsiteX5" fmla="*/ 7779828 w 7856730"/>
              <a:gd name="connsiteY5" fmla="*/ 150783 h 1037242"/>
              <a:gd name="connsiteX6" fmla="*/ 7789453 w 7856730"/>
              <a:gd name="connsiteY6" fmla="*/ 150783 h 1037242"/>
              <a:gd name="connsiteX0" fmla="*/ 0 w 7856730"/>
              <a:gd name="connsiteY0" fmla="*/ 69933 h 1037255"/>
              <a:gd name="connsiteX1" fmla="*/ 198533 w 7856730"/>
              <a:gd name="connsiteY1" fmla="*/ 22490 h 1037255"/>
              <a:gd name="connsiteX2" fmla="*/ 1088846 w 7856730"/>
              <a:gd name="connsiteY2" fmla="*/ 188342 h 1037255"/>
              <a:gd name="connsiteX3" fmla="*/ 1095378 w 7856730"/>
              <a:gd name="connsiteY3" fmla="*/ 191901 h 1037255"/>
              <a:gd name="connsiteX4" fmla="*/ 5027003 w 7856730"/>
              <a:gd name="connsiteY4" fmla="*/ 1036307 h 1037255"/>
              <a:gd name="connsiteX5" fmla="*/ 7019433 w 7856730"/>
              <a:gd name="connsiteY5" fmla="*/ 6404 h 1037255"/>
              <a:gd name="connsiteX6" fmla="*/ 7779828 w 7856730"/>
              <a:gd name="connsiteY6" fmla="*/ 150783 h 1037255"/>
              <a:gd name="connsiteX7" fmla="*/ 7789453 w 7856730"/>
              <a:gd name="connsiteY7" fmla="*/ 150783 h 1037255"/>
              <a:gd name="connsiteX0" fmla="*/ 0 w 7856730"/>
              <a:gd name="connsiteY0" fmla="*/ 69933 h 1037255"/>
              <a:gd name="connsiteX1" fmla="*/ 198533 w 7856730"/>
              <a:gd name="connsiteY1" fmla="*/ 22490 h 1037255"/>
              <a:gd name="connsiteX2" fmla="*/ 1088846 w 7856730"/>
              <a:gd name="connsiteY2" fmla="*/ 188342 h 1037255"/>
              <a:gd name="connsiteX3" fmla="*/ 1095378 w 7856730"/>
              <a:gd name="connsiteY3" fmla="*/ 191901 h 1037255"/>
              <a:gd name="connsiteX4" fmla="*/ 5027003 w 7856730"/>
              <a:gd name="connsiteY4" fmla="*/ 1036307 h 1037255"/>
              <a:gd name="connsiteX5" fmla="*/ 7019433 w 7856730"/>
              <a:gd name="connsiteY5" fmla="*/ 6404 h 1037255"/>
              <a:gd name="connsiteX6" fmla="*/ 7779828 w 7856730"/>
              <a:gd name="connsiteY6" fmla="*/ 150783 h 1037255"/>
              <a:gd name="connsiteX7" fmla="*/ 7789453 w 7856730"/>
              <a:gd name="connsiteY7" fmla="*/ 150783 h 1037255"/>
              <a:gd name="connsiteX0" fmla="*/ 0 w 7856730"/>
              <a:gd name="connsiteY0" fmla="*/ 69933 h 1037250"/>
              <a:gd name="connsiteX1" fmla="*/ 198533 w 7856730"/>
              <a:gd name="connsiteY1" fmla="*/ 22490 h 1037250"/>
              <a:gd name="connsiteX2" fmla="*/ 1088846 w 7856730"/>
              <a:gd name="connsiteY2" fmla="*/ 188342 h 1037250"/>
              <a:gd name="connsiteX3" fmla="*/ 5027003 w 7856730"/>
              <a:gd name="connsiteY3" fmla="*/ 1036307 h 1037250"/>
              <a:gd name="connsiteX4" fmla="*/ 7019433 w 7856730"/>
              <a:gd name="connsiteY4" fmla="*/ 6404 h 1037250"/>
              <a:gd name="connsiteX5" fmla="*/ 7779828 w 7856730"/>
              <a:gd name="connsiteY5" fmla="*/ 150783 h 1037250"/>
              <a:gd name="connsiteX6" fmla="*/ 7789453 w 7856730"/>
              <a:gd name="connsiteY6" fmla="*/ 150783 h 1037250"/>
              <a:gd name="connsiteX0" fmla="*/ 0 w 7856730"/>
              <a:gd name="connsiteY0" fmla="*/ 69933 h 1036313"/>
              <a:gd name="connsiteX1" fmla="*/ 198533 w 7856730"/>
              <a:gd name="connsiteY1" fmla="*/ 22490 h 1036313"/>
              <a:gd name="connsiteX2" fmla="*/ 5027003 w 7856730"/>
              <a:gd name="connsiteY2" fmla="*/ 1036307 h 1036313"/>
              <a:gd name="connsiteX3" fmla="*/ 7019433 w 7856730"/>
              <a:gd name="connsiteY3" fmla="*/ 6404 h 1036313"/>
              <a:gd name="connsiteX4" fmla="*/ 7779828 w 7856730"/>
              <a:gd name="connsiteY4" fmla="*/ 150783 h 1036313"/>
              <a:gd name="connsiteX5" fmla="*/ 7789453 w 7856730"/>
              <a:gd name="connsiteY5" fmla="*/ 150783 h 1036313"/>
              <a:gd name="connsiteX0" fmla="*/ 0 w 7856730"/>
              <a:gd name="connsiteY0" fmla="*/ 69933 h 1037550"/>
              <a:gd name="connsiteX1" fmla="*/ 198533 w 7856730"/>
              <a:gd name="connsiteY1" fmla="*/ 22490 h 1037550"/>
              <a:gd name="connsiteX2" fmla="*/ 5027003 w 7856730"/>
              <a:gd name="connsiteY2" fmla="*/ 1036307 h 1037550"/>
              <a:gd name="connsiteX3" fmla="*/ 7019433 w 7856730"/>
              <a:gd name="connsiteY3" fmla="*/ 6404 h 1037550"/>
              <a:gd name="connsiteX4" fmla="*/ 7779828 w 7856730"/>
              <a:gd name="connsiteY4" fmla="*/ 150783 h 1037550"/>
              <a:gd name="connsiteX5" fmla="*/ 7789453 w 7856730"/>
              <a:gd name="connsiteY5" fmla="*/ 150783 h 1037550"/>
              <a:gd name="connsiteX0" fmla="*/ 0 w 7867386"/>
              <a:gd name="connsiteY0" fmla="*/ 70330 h 1037947"/>
              <a:gd name="connsiteX1" fmla="*/ 198533 w 7867386"/>
              <a:gd name="connsiteY1" fmla="*/ 22887 h 1037947"/>
              <a:gd name="connsiteX2" fmla="*/ 5027003 w 7867386"/>
              <a:gd name="connsiteY2" fmla="*/ 1036704 h 1037947"/>
              <a:gd name="connsiteX3" fmla="*/ 7019433 w 7867386"/>
              <a:gd name="connsiteY3" fmla="*/ 6801 h 1037947"/>
              <a:gd name="connsiteX4" fmla="*/ 7779828 w 7867386"/>
              <a:gd name="connsiteY4" fmla="*/ 151180 h 1037947"/>
              <a:gd name="connsiteX5" fmla="*/ 7810274 w 7867386"/>
              <a:gd name="connsiteY5" fmla="*/ 220720 h 1037947"/>
              <a:gd name="connsiteX0" fmla="*/ 0 w 7867387"/>
              <a:gd name="connsiteY0" fmla="*/ 108940 h 1076557"/>
              <a:gd name="connsiteX1" fmla="*/ 198533 w 7867387"/>
              <a:gd name="connsiteY1" fmla="*/ 61497 h 1076557"/>
              <a:gd name="connsiteX2" fmla="*/ 5027003 w 7867387"/>
              <a:gd name="connsiteY2" fmla="*/ 1075314 h 1076557"/>
              <a:gd name="connsiteX3" fmla="*/ 7019433 w 7867387"/>
              <a:gd name="connsiteY3" fmla="*/ 45411 h 1076557"/>
              <a:gd name="connsiteX4" fmla="*/ 7779829 w 7867387"/>
              <a:gd name="connsiteY4" fmla="*/ 189790 h 1076557"/>
              <a:gd name="connsiteX5" fmla="*/ 7810274 w 7867387"/>
              <a:gd name="connsiteY5" fmla="*/ 259330 h 1076557"/>
              <a:gd name="connsiteX0" fmla="*/ 0 w 7867387"/>
              <a:gd name="connsiteY0" fmla="*/ 108940 h 1076557"/>
              <a:gd name="connsiteX1" fmla="*/ 198533 w 7867387"/>
              <a:gd name="connsiteY1" fmla="*/ 61497 h 1076557"/>
              <a:gd name="connsiteX2" fmla="*/ 5027003 w 7867387"/>
              <a:gd name="connsiteY2" fmla="*/ 1075314 h 1076557"/>
              <a:gd name="connsiteX3" fmla="*/ 7019433 w 7867387"/>
              <a:gd name="connsiteY3" fmla="*/ 45411 h 1076557"/>
              <a:gd name="connsiteX4" fmla="*/ 7779830 w 7867387"/>
              <a:gd name="connsiteY4" fmla="*/ 189790 h 1076557"/>
              <a:gd name="connsiteX5" fmla="*/ 7810274 w 7867387"/>
              <a:gd name="connsiteY5" fmla="*/ 259330 h 1076557"/>
              <a:gd name="connsiteX0" fmla="*/ 0 w 7810274"/>
              <a:gd name="connsiteY0" fmla="*/ 98164 h 1065766"/>
              <a:gd name="connsiteX1" fmla="*/ 198533 w 7810274"/>
              <a:gd name="connsiteY1" fmla="*/ 50721 h 1065766"/>
              <a:gd name="connsiteX2" fmla="*/ 5027003 w 7810274"/>
              <a:gd name="connsiteY2" fmla="*/ 1064538 h 1065766"/>
              <a:gd name="connsiteX3" fmla="*/ 7019433 w 7810274"/>
              <a:gd name="connsiteY3" fmla="*/ 34635 h 1065766"/>
              <a:gd name="connsiteX4" fmla="*/ 7810274 w 7810274"/>
              <a:gd name="connsiteY4" fmla="*/ 248554 h 1065766"/>
              <a:gd name="connsiteX0" fmla="*/ 0 w 7810274"/>
              <a:gd name="connsiteY0" fmla="*/ 63534 h 1030985"/>
              <a:gd name="connsiteX1" fmla="*/ 198533 w 7810274"/>
              <a:gd name="connsiteY1" fmla="*/ 16091 h 1030985"/>
              <a:gd name="connsiteX2" fmla="*/ 5027003 w 7810274"/>
              <a:gd name="connsiteY2" fmla="*/ 1029908 h 1030985"/>
              <a:gd name="connsiteX3" fmla="*/ 7019433 w 7810274"/>
              <a:gd name="connsiteY3" fmla="*/ 5 h 1030985"/>
              <a:gd name="connsiteX4" fmla="*/ 7810274 w 7810274"/>
              <a:gd name="connsiteY4" fmla="*/ 213924 h 1030985"/>
              <a:gd name="connsiteX0" fmla="*/ 0 w 7893262"/>
              <a:gd name="connsiteY0" fmla="*/ 68672 h 1036194"/>
              <a:gd name="connsiteX1" fmla="*/ 198533 w 7893262"/>
              <a:gd name="connsiteY1" fmla="*/ 21229 h 1036194"/>
              <a:gd name="connsiteX2" fmla="*/ 5027003 w 7893262"/>
              <a:gd name="connsiteY2" fmla="*/ 1035046 h 1036194"/>
              <a:gd name="connsiteX3" fmla="*/ 7019433 w 7893262"/>
              <a:gd name="connsiteY3" fmla="*/ 5143 h 1036194"/>
              <a:gd name="connsiteX4" fmla="*/ 7893262 w 7893262"/>
              <a:gd name="connsiteY4" fmla="*/ 622751 h 1036194"/>
              <a:gd name="connsiteX0" fmla="*/ 0 w 7893262"/>
              <a:gd name="connsiteY0" fmla="*/ 64816 h 1032299"/>
              <a:gd name="connsiteX1" fmla="*/ 198533 w 7893262"/>
              <a:gd name="connsiteY1" fmla="*/ 17373 h 1032299"/>
              <a:gd name="connsiteX2" fmla="*/ 5027003 w 7893262"/>
              <a:gd name="connsiteY2" fmla="*/ 1031190 h 1032299"/>
              <a:gd name="connsiteX3" fmla="*/ 7019433 w 7893262"/>
              <a:gd name="connsiteY3" fmla="*/ 1287 h 1032299"/>
              <a:gd name="connsiteX4" fmla="*/ 7893262 w 7893262"/>
              <a:gd name="connsiteY4" fmla="*/ 618895 h 1032299"/>
              <a:gd name="connsiteX0" fmla="*/ 0 w 7893262"/>
              <a:gd name="connsiteY0" fmla="*/ 64226 h 1031700"/>
              <a:gd name="connsiteX1" fmla="*/ 198533 w 7893262"/>
              <a:gd name="connsiteY1" fmla="*/ 16783 h 1031700"/>
              <a:gd name="connsiteX2" fmla="*/ 5027003 w 7893262"/>
              <a:gd name="connsiteY2" fmla="*/ 1030600 h 1031700"/>
              <a:gd name="connsiteX3" fmla="*/ 7019433 w 7893262"/>
              <a:gd name="connsiteY3" fmla="*/ 697 h 1031700"/>
              <a:gd name="connsiteX4" fmla="*/ 7893262 w 7893262"/>
              <a:gd name="connsiteY4" fmla="*/ 618305 h 1031700"/>
              <a:gd name="connsiteX0" fmla="*/ 0 w 7893262"/>
              <a:gd name="connsiteY0" fmla="*/ 65171 h 1032659"/>
              <a:gd name="connsiteX1" fmla="*/ 198533 w 7893262"/>
              <a:gd name="connsiteY1" fmla="*/ 17728 h 1032659"/>
              <a:gd name="connsiteX2" fmla="*/ 5027003 w 7893262"/>
              <a:gd name="connsiteY2" fmla="*/ 1031545 h 1032659"/>
              <a:gd name="connsiteX3" fmla="*/ 7019433 w 7893262"/>
              <a:gd name="connsiteY3" fmla="*/ 1642 h 1032659"/>
              <a:gd name="connsiteX4" fmla="*/ 7893262 w 7893262"/>
              <a:gd name="connsiteY4" fmla="*/ 619250 h 1032659"/>
              <a:gd name="connsiteX0" fmla="*/ 0 w 7893262"/>
              <a:gd name="connsiteY0" fmla="*/ 64226 h 1031700"/>
              <a:gd name="connsiteX1" fmla="*/ 198533 w 7893262"/>
              <a:gd name="connsiteY1" fmla="*/ 16783 h 1031700"/>
              <a:gd name="connsiteX2" fmla="*/ 5027003 w 7893262"/>
              <a:gd name="connsiteY2" fmla="*/ 1030600 h 1031700"/>
              <a:gd name="connsiteX3" fmla="*/ 7019433 w 7893262"/>
              <a:gd name="connsiteY3" fmla="*/ 697 h 1031700"/>
              <a:gd name="connsiteX4" fmla="*/ 7893262 w 7893262"/>
              <a:gd name="connsiteY4" fmla="*/ 618305 h 103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93262" h="1031700">
                <a:moveTo>
                  <a:pt x="0" y="64226"/>
                </a:moveTo>
                <a:cubicBezTo>
                  <a:pt x="5600" y="62736"/>
                  <a:pt x="17059" y="-2952"/>
                  <a:pt x="198533" y="16783"/>
                </a:cubicBezTo>
                <a:cubicBezTo>
                  <a:pt x="1036367" y="177845"/>
                  <a:pt x="3828334" y="990928"/>
                  <a:pt x="5027003" y="1030600"/>
                </a:cubicBezTo>
                <a:cubicBezTo>
                  <a:pt x="6225672" y="1070272"/>
                  <a:pt x="6718073" y="24560"/>
                  <a:pt x="7019433" y="697"/>
                </a:cubicBezTo>
                <a:cubicBezTo>
                  <a:pt x="7320793" y="-23166"/>
                  <a:pt x="7728504" y="573739"/>
                  <a:pt x="7893262" y="618305"/>
                </a:cubicBez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965538" y="2958083"/>
            <a:ext cx="7312189" cy="16043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Group 65"/>
          <p:cNvGrpSpPr/>
          <p:nvPr/>
        </p:nvGrpSpPr>
        <p:grpSpPr>
          <a:xfrm>
            <a:off x="980817" y="4261428"/>
            <a:ext cx="7251777" cy="1103548"/>
            <a:chOff x="993602" y="4507891"/>
            <a:chExt cx="7251777" cy="1103548"/>
          </a:xfrm>
        </p:grpSpPr>
        <p:cxnSp>
          <p:nvCxnSpPr>
            <p:cNvPr id="63" name="Straight Connector 62"/>
            <p:cNvCxnSpPr/>
            <p:nvPr/>
          </p:nvCxnSpPr>
          <p:spPr>
            <a:xfrm>
              <a:off x="993602" y="4599139"/>
              <a:ext cx="7251777" cy="1012300"/>
            </a:xfrm>
            <a:prstGeom prst="line">
              <a:avLst/>
            </a:prstGeom>
            <a:ln w="730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 rot="500804">
              <a:off x="1745397" y="4507891"/>
              <a:ext cx="251325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Benefit to Institution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68" name="TextBox 67"/>
          <p:cNvSpPr txBox="1"/>
          <p:nvPr/>
        </p:nvSpPr>
        <p:spPr>
          <a:xfrm rot="1639730">
            <a:off x="2611727" y="3755230"/>
            <a:ext cx="2424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Infrastructure Level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 rot="16200000">
            <a:off x="80539" y="2087008"/>
            <a:ext cx="1387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Compliant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 rot="16200000">
            <a:off x="-61183" y="4025468"/>
            <a:ext cx="1714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on-Compliant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887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1191423" y="2217693"/>
            <a:ext cx="6759949" cy="3326515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1148133" y="1296986"/>
            <a:ext cx="403359" cy="4303466"/>
          </a:xfrm>
          <a:custGeom>
            <a:avLst/>
            <a:gdLst>
              <a:gd name="connsiteX0" fmla="*/ 0 w 6631806"/>
              <a:gd name="connsiteY0" fmla="*/ 4543124 h 4572000"/>
              <a:gd name="connsiteX1" fmla="*/ 5948413 w 6631806"/>
              <a:gd name="connsiteY1" fmla="*/ 0 h 4572000"/>
              <a:gd name="connsiteX2" fmla="*/ 6631806 w 6631806"/>
              <a:gd name="connsiteY2" fmla="*/ 4572000 h 4572000"/>
              <a:gd name="connsiteX3" fmla="*/ 0 w 6631806"/>
              <a:gd name="connsiteY3" fmla="*/ 4543124 h 4572000"/>
              <a:gd name="connsiteX0" fmla="*/ 0 w 6631806"/>
              <a:gd name="connsiteY0" fmla="*/ 4543283 h 4572159"/>
              <a:gd name="connsiteX1" fmla="*/ 5948413 w 6631806"/>
              <a:gd name="connsiteY1" fmla="*/ 159 h 4572159"/>
              <a:gd name="connsiteX2" fmla="*/ 6631806 w 6631806"/>
              <a:gd name="connsiteY2" fmla="*/ 4572159 h 4572159"/>
              <a:gd name="connsiteX3" fmla="*/ 0 w 6631806"/>
              <a:gd name="connsiteY3" fmla="*/ 4543283 h 4572159"/>
              <a:gd name="connsiteX0" fmla="*/ 0 w 6631806"/>
              <a:gd name="connsiteY0" fmla="*/ 4543283 h 4572159"/>
              <a:gd name="connsiteX1" fmla="*/ 5948413 w 6631806"/>
              <a:gd name="connsiteY1" fmla="*/ 159 h 4572159"/>
              <a:gd name="connsiteX2" fmla="*/ 6631806 w 6631806"/>
              <a:gd name="connsiteY2" fmla="*/ 4572159 h 4572159"/>
              <a:gd name="connsiteX3" fmla="*/ 0 w 6631806"/>
              <a:gd name="connsiteY3" fmla="*/ 4543283 h 4572159"/>
              <a:gd name="connsiteX0" fmla="*/ 0 w 6631806"/>
              <a:gd name="connsiteY0" fmla="*/ 4543283 h 4572159"/>
              <a:gd name="connsiteX1" fmla="*/ 5948413 w 6631806"/>
              <a:gd name="connsiteY1" fmla="*/ 159 h 4572159"/>
              <a:gd name="connsiteX2" fmla="*/ 6631806 w 6631806"/>
              <a:gd name="connsiteY2" fmla="*/ 4572159 h 4572159"/>
              <a:gd name="connsiteX3" fmla="*/ 0 w 6631806"/>
              <a:gd name="connsiteY3" fmla="*/ 4543283 h 4572159"/>
              <a:gd name="connsiteX0" fmla="*/ 0 w 6631806"/>
              <a:gd name="connsiteY0" fmla="*/ 4543283 h 4572159"/>
              <a:gd name="connsiteX1" fmla="*/ 5948413 w 6631806"/>
              <a:gd name="connsiteY1" fmla="*/ 159 h 4572159"/>
              <a:gd name="connsiteX2" fmla="*/ 6631806 w 6631806"/>
              <a:gd name="connsiteY2" fmla="*/ 4572159 h 4572159"/>
              <a:gd name="connsiteX3" fmla="*/ 0 w 6631806"/>
              <a:gd name="connsiteY3" fmla="*/ 4543283 h 4572159"/>
              <a:gd name="connsiteX0" fmla="*/ 0 w 6631806"/>
              <a:gd name="connsiteY0" fmla="*/ 4543124 h 4572000"/>
              <a:gd name="connsiteX1" fmla="*/ 5948413 w 6631806"/>
              <a:gd name="connsiteY1" fmla="*/ 0 h 4572000"/>
              <a:gd name="connsiteX2" fmla="*/ 6631806 w 6631806"/>
              <a:gd name="connsiteY2" fmla="*/ 4572000 h 4572000"/>
              <a:gd name="connsiteX3" fmla="*/ 0 w 6631806"/>
              <a:gd name="connsiteY3" fmla="*/ 4543124 h 4572000"/>
              <a:gd name="connsiteX0" fmla="*/ 0 w 6631806"/>
              <a:gd name="connsiteY0" fmla="*/ 4543124 h 4572000"/>
              <a:gd name="connsiteX1" fmla="*/ 5948413 w 6631806"/>
              <a:gd name="connsiteY1" fmla="*/ 0 h 4572000"/>
              <a:gd name="connsiteX2" fmla="*/ 6631806 w 6631806"/>
              <a:gd name="connsiteY2" fmla="*/ 4572000 h 4572000"/>
              <a:gd name="connsiteX3" fmla="*/ 0 w 6631806"/>
              <a:gd name="connsiteY3" fmla="*/ 4543124 h 4572000"/>
              <a:gd name="connsiteX0" fmla="*/ 0 w 6631806"/>
              <a:gd name="connsiteY0" fmla="*/ 4543124 h 4572000"/>
              <a:gd name="connsiteX1" fmla="*/ 5948413 w 6631806"/>
              <a:gd name="connsiteY1" fmla="*/ 0 h 4572000"/>
              <a:gd name="connsiteX2" fmla="*/ 6631806 w 6631806"/>
              <a:gd name="connsiteY2" fmla="*/ 4572000 h 4572000"/>
              <a:gd name="connsiteX3" fmla="*/ 0 w 6631806"/>
              <a:gd name="connsiteY3" fmla="*/ 4543124 h 4572000"/>
              <a:gd name="connsiteX0" fmla="*/ 0 w 6020797"/>
              <a:gd name="connsiteY0" fmla="*/ 4543124 h 4581625"/>
              <a:gd name="connsiteX1" fmla="*/ 5948413 w 6020797"/>
              <a:gd name="connsiteY1" fmla="*/ 0 h 4581625"/>
              <a:gd name="connsiteX2" fmla="*/ 6020797 w 6020797"/>
              <a:gd name="connsiteY2" fmla="*/ 4581625 h 4581625"/>
              <a:gd name="connsiteX3" fmla="*/ 0 w 6020797"/>
              <a:gd name="connsiteY3" fmla="*/ 4543124 h 4581625"/>
              <a:gd name="connsiteX0" fmla="*/ 0 w 6025280"/>
              <a:gd name="connsiteY0" fmla="*/ 4543124 h 4581625"/>
              <a:gd name="connsiteX1" fmla="*/ 5948413 w 6025280"/>
              <a:gd name="connsiteY1" fmla="*/ 0 h 4581625"/>
              <a:gd name="connsiteX2" fmla="*/ 6020797 w 6025280"/>
              <a:gd name="connsiteY2" fmla="*/ 4581625 h 4581625"/>
              <a:gd name="connsiteX3" fmla="*/ 0 w 6025280"/>
              <a:gd name="connsiteY3" fmla="*/ 4543124 h 4581625"/>
              <a:gd name="connsiteX0" fmla="*/ 0 w 6065227"/>
              <a:gd name="connsiteY0" fmla="*/ 4591250 h 4629751"/>
              <a:gd name="connsiteX1" fmla="*/ 6000786 w 6065227"/>
              <a:gd name="connsiteY1" fmla="*/ 0 h 4629751"/>
              <a:gd name="connsiteX2" fmla="*/ 6020797 w 6065227"/>
              <a:gd name="connsiteY2" fmla="*/ 4629751 h 4629751"/>
              <a:gd name="connsiteX3" fmla="*/ 0 w 6065227"/>
              <a:gd name="connsiteY3" fmla="*/ 4591250 h 4629751"/>
              <a:gd name="connsiteX0" fmla="*/ 0 w 6020797"/>
              <a:gd name="connsiteY0" fmla="*/ 4591250 h 4629751"/>
              <a:gd name="connsiteX1" fmla="*/ 6000786 w 6020797"/>
              <a:gd name="connsiteY1" fmla="*/ 0 h 4629751"/>
              <a:gd name="connsiteX2" fmla="*/ 6020797 w 6020797"/>
              <a:gd name="connsiteY2" fmla="*/ 4629751 h 4629751"/>
              <a:gd name="connsiteX3" fmla="*/ 0 w 6020797"/>
              <a:gd name="connsiteY3" fmla="*/ 4591250 h 4629751"/>
              <a:gd name="connsiteX0" fmla="*/ 0 w 6984615"/>
              <a:gd name="connsiteY0" fmla="*/ 4591250 h 4629751"/>
              <a:gd name="connsiteX1" fmla="*/ 6000786 w 6984615"/>
              <a:gd name="connsiteY1" fmla="*/ 0 h 4629751"/>
              <a:gd name="connsiteX2" fmla="*/ 6020797 w 6984615"/>
              <a:gd name="connsiteY2" fmla="*/ 4629751 h 4629751"/>
              <a:gd name="connsiteX3" fmla="*/ 0 w 6984615"/>
              <a:gd name="connsiteY3" fmla="*/ 4591250 h 4629751"/>
              <a:gd name="connsiteX0" fmla="*/ 0 w 6020797"/>
              <a:gd name="connsiteY0" fmla="*/ 4591250 h 4629751"/>
              <a:gd name="connsiteX1" fmla="*/ 6000786 w 6020797"/>
              <a:gd name="connsiteY1" fmla="*/ 0 h 4629751"/>
              <a:gd name="connsiteX2" fmla="*/ 6020797 w 6020797"/>
              <a:gd name="connsiteY2" fmla="*/ 4629751 h 4629751"/>
              <a:gd name="connsiteX3" fmla="*/ 0 w 6020797"/>
              <a:gd name="connsiteY3" fmla="*/ 4591250 h 4629751"/>
              <a:gd name="connsiteX0" fmla="*/ 0 w 6456690"/>
              <a:gd name="connsiteY0" fmla="*/ 5167565 h 5206066"/>
              <a:gd name="connsiteX1" fmla="*/ 6000786 w 6456690"/>
              <a:gd name="connsiteY1" fmla="*/ 576315 h 5206066"/>
              <a:gd name="connsiteX2" fmla="*/ 5987894 w 6456690"/>
              <a:gd name="connsiteY2" fmla="*/ 576314 h 5206066"/>
              <a:gd name="connsiteX3" fmla="*/ 6020797 w 6456690"/>
              <a:gd name="connsiteY3" fmla="*/ 5206066 h 5206066"/>
              <a:gd name="connsiteX4" fmla="*/ 0 w 6456690"/>
              <a:gd name="connsiteY4" fmla="*/ 5167565 h 5206066"/>
              <a:gd name="connsiteX0" fmla="*/ 0 w 6289676"/>
              <a:gd name="connsiteY0" fmla="*/ 4929475 h 4967976"/>
              <a:gd name="connsiteX1" fmla="*/ 6000786 w 6289676"/>
              <a:gd name="connsiteY1" fmla="*/ 338225 h 4967976"/>
              <a:gd name="connsiteX2" fmla="*/ 4914264 w 6289676"/>
              <a:gd name="connsiteY2" fmla="*/ 1011992 h 4967976"/>
              <a:gd name="connsiteX3" fmla="*/ 6020797 w 6289676"/>
              <a:gd name="connsiteY3" fmla="*/ 4967976 h 4967976"/>
              <a:gd name="connsiteX4" fmla="*/ 0 w 6289676"/>
              <a:gd name="connsiteY4" fmla="*/ 4929475 h 4967976"/>
              <a:gd name="connsiteX0" fmla="*/ 0 w 6524706"/>
              <a:gd name="connsiteY0" fmla="*/ 5079970 h 5118471"/>
              <a:gd name="connsiteX1" fmla="*/ 6000786 w 6524706"/>
              <a:gd name="connsiteY1" fmla="*/ 488720 h 5118471"/>
              <a:gd name="connsiteX2" fmla="*/ 6223571 w 6524706"/>
              <a:gd name="connsiteY2" fmla="*/ 681224 h 5118471"/>
              <a:gd name="connsiteX3" fmla="*/ 6020797 w 6524706"/>
              <a:gd name="connsiteY3" fmla="*/ 5118471 h 5118471"/>
              <a:gd name="connsiteX4" fmla="*/ 0 w 6524706"/>
              <a:gd name="connsiteY4" fmla="*/ 5079970 h 5118471"/>
              <a:gd name="connsiteX0" fmla="*/ 0 w 6550742"/>
              <a:gd name="connsiteY0" fmla="*/ 4567847 h 4708200"/>
              <a:gd name="connsiteX1" fmla="*/ 6061888 w 6550742"/>
              <a:gd name="connsiteY1" fmla="*/ 2238534 h 4708200"/>
              <a:gd name="connsiteX2" fmla="*/ 6223571 w 6550742"/>
              <a:gd name="connsiteY2" fmla="*/ 169101 h 4708200"/>
              <a:gd name="connsiteX3" fmla="*/ 6020797 w 6550742"/>
              <a:gd name="connsiteY3" fmla="*/ 4606348 h 4708200"/>
              <a:gd name="connsiteX4" fmla="*/ 0 w 6550742"/>
              <a:gd name="connsiteY4" fmla="*/ 4567847 h 4708200"/>
              <a:gd name="connsiteX0" fmla="*/ 0 w 6731831"/>
              <a:gd name="connsiteY0" fmla="*/ 4567847 h 4606348"/>
              <a:gd name="connsiteX1" fmla="*/ 6061888 w 6731831"/>
              <a:gd name="connsiteY1" fmla="*/ 2238534 h 4606348"/>
              <a:gd name="connsiteX2" fmla="*/ 6223571 w 6731831"/>
              <a:gd name="connsiteY2" fmla="*/ 169101 h 4606348"/>
              <a:gd name="connsiteX3" fmla="*/ 6020797 w 6731831"/>
              <a:gd name="connsiteY3" fmla="*/ 4606348 h 4606348"/>
              <a:gd name="connsiteX4" fmla="*/ 0 w 6731831"/>
              <a:gd name="connsiteY4" fmla="*/ 4567847 h 4606348"/>
              <a:gd name="connsiteX0" fmla="*/ 0 w 6731831"/>
              <a:gd name="connsiteY0" fmla="*/ 4568991 h 4607492"/>
              <a:gd name="connsiteX1" fmla="*/ 6061888 w 6731831"/>
              <a:gd name="connsiteY1" fmla="*/ 2239678 h 4607492"/>
              <a:gd name="connsiteX2" fmla="*/ 6223571 w 6731831"/>
              <a:gd name="connsiteY2" fmla="*/ 170245 h 4607492"/>
              <a:gd name="connsiteX3" fmla="*/ 6020797 w 6731831"/>
              <a:gd name="connsiteY3" fmla="*/ 4607492 h 4607492"/>
              <a:gd name="connsiteX4" fmla="*/ 0 w 6731831"/>
              <a:gd name="connsiteY4" fmla="*/ 4568991 h 4607492"/>
              <a:gd name="connsiteX0" fmla="*/ 0 w 6731831"/>
              <a:gd name="connsiteY0" fmla="*/ 4399267 h 4437768"/>
              <a:gd name="connsiteX1" fmla="*/ 6061888 w 6731831"/>
              <a:gd name="connsiteY1" fmla="*/ 2069954 h 4437768"/>
              <a:gd name="connsiteX2" fmla="*/ 6223571 w 6731831"/>
              <a:gd name="connsiteY2" fmla="*/ 521 h 4437768"/>
              <a:gd name="connsiteX3" fmla="*/ 6020797 w 6731831"/>
              <a:gd name="connsiteY3" fmla="*/ 4437768 h 4437768"/>
              <a:gd name="connsiteX4" fmla="*/ 0 w 6731831"/>
              <a:gd name="connsiteY4" fmla="*/ 4399267 h 4437768"/>
              <a:gd name="connsiteX0" fmla="*/ 0 w 6731831"/>
              <a:gd name="connsiteY0" fmla="*/ 4398746 h 4437247"/>
              <a:gd name="connsiteX1" fmla="*/ 6061888 w 6731831"/>
              <a:gd name="connsiteY1" fmla="*/ 2069433 h 4437247"/>
              <a:gd name="connsiteX2" fmla="*/ 6223571 w 6731831"/>
              <a:gd name="connsiteY2" fmla="*/ 0 h 4437247"/>
              <a:gd name="connsiteX3" fmla="*/ 6020797 w 6731831"/>
              <a:gd name="connsiteY3" fmla="*/ 4437247 h 4437247"/>
              <a:gd name="connsiteX4" fmla="*/ 0 w 6731831"/>
              <a:gd name="connsiteY4" fmla="*/ 4398746 h 4437247"/>
              <a:gd name="connsiteX0" fmla="*/ 0 w 9728142"/>
              <a:gd name="connsiteY0" fmla="*/ 2252312 h 4437247"/>
              <a:gd name="connsiteX1" fmla="*/ 9265324 w 9728142"/>
              <a:gd name="connsiteY1" fmla="*/ 2069433 h 4437247"/>
              <a:gd name="connsiteX2" fmla="*/ 9427007 w 9728142"/>
              <a:gd name="connsiteY2" fmla="*/ 0 h 4437247"/>
              <a:gd name="connsiteX3" fmla="*/ 9224233 w 9728142"/>
              <a:gd name="connsiteY3" fmla="*/ 4437247 h 4437247"/>
              <a:gd name="connsiteX4" fmla="*/ 0 w 9728142"/>
              <a:gd name="connsiteY4" fmla="*/ 2252312 h 4437247"/>
              <a:gd name="connsiteX0" fmla="*/ 0 w 9728142"/>
              <a:gd name="connsiteY0" fmla="*/ 2252312 h 4437247"/>
              <a:gd name="connsiteX1" fmla="*/ 9265324 w 9728142"/>
              <a:gd name="connsiteY1" fmla="*/ 2069433 h 4437247"/>
              <a:gd name="connsiteX2" fmla="*/ 9427007 w 9728142"/>
              <a:gd name="connsiteY2" fmla="*/ 0 h 4437247"/>
              <a:gd name="connsiteX3" fmla="*/ 9224233 w 9728142"/>
              <a:gd name="connsiteY3" fmla="*/ 4437247 h 4437247"/>
              <a:gd name="connsiteX4" fmla="*/ 0 w 9728142"/>
              <a:gd name="connsiteY4" fmla="*/ 2252312 h 4437247"/>
              <a:gd name="connsiteX0" fmla="*/ 0 w 6555446"/>
              <a:gd name="connsiteY0" fmla="*/ 4419043 h 4437247"/>
              <a:gd name="connsiteX1" fmla="*/ 6092628 w 6555446"/>
              <a:gd name="connsiteY1" fmla="*/ 2069433 h 4437247"/>
              <a:gd name="connsiteX2" fmla="*/ 6254311 w 6555446"/>
              <a:gd name="connsiteY2" fmla="*/ 0 h 4437247"/>
              <a:gd name="connsiteX3" fmla="*/ 6051537 w 6555446"/>
              <a:gd name="connsiteY3" fmla="*/ 4437247 h 4437247"/>
              <a:gd name="connsiteX4" fmla="*/ 0 w 6555446"/>
              <a:gd name="connsiteY4" fmla="*/ 4419043 h 4437247"/>
              <a:gd name="connsiteX0" fmla="*/ 0 w 6555446"/>
              <a:gd name="connsiteY0" fmla="*/ 4419043 h 4704118"/>
              <a:gd name="connsiteX1" fmla="*/ 4242141 w 6555446"/>
              <a:gd name="connsiteY1" fmla="*/ 4225492 h 4704118"/>
              <a:gd name="connsiteX2" fmla="*/ 6254311 w 6555446"/>
              <a:gd name="connsiteY2" fmla="*/ 0 h 4704118"/>
              <a:gd name="connsiteX3" fmla="*/ 6051537 w 6555446"/>
              <a:gd name="connsiteY3" fmla="*/ 4437247 h 4704118"/>
              <a:gd name="connsiteX4" fmla="*/ 0 w 6555446"/>
              <a:gd name="connsiteY4" fmla="*/ 4419043 h 4704118"/>
              <a:gd name="connsiteX0" fmla="*/ 0 w 6555446"/>
              <a:gd name="connsiteY0" fmla="*/ 4419043 h 4437247"/>
              <a:gd name="connsiteX1" fmla="*/ 4242141 w 6555446"/>
              <a:gd name="connsiteY1" fmla="*/ 4225492 h 4437247"/>
              <a:gd name="connsiteX2" fmla="*/ 6254311 w 6555446"/>
              <a:gd name="connsiteY2" fmla="*/ 0 h 4437247"/>
              <a:gd name="connsiteX3" fmla="*/ 6051537 w 6555446"/>
              <a:gd name="connsiteY3" fmla="*/ 4437247 h 4437247"/>
              <a:gd name="connsiteX4" fmla="*/ 0 w 6555446"/>
              <a:gd name="connsiteY4" fmla="*/ 4419043 h 4437247"/>
              <a:gd name="connsiteX0" fmla="*/ 0 w 6555446"/>
              <a:gd name="connsiteY0" fmla="*/ 4419043 h 4437247"/>
              <a:gd name="connsiteX1" fmla="*/ 4233413 w 6555446"/>
              <a:gd name="connsiteY1" fmla="*/ 4408372 h 4437247"/>
              <a:gd name="connsiteX2" fmla="*/ 6254311 w 6555446"/>
              <a:gd name="connsiteY2" fmla="*/ 0 h 4437247"/>
              <a:gd name="connsiteX3" fmla="*/ 6051537 w 6555446"/>
              <a:gd name="connsiteY3" fmla="*/ 4437247 h 4437247"/>
              <a:gd name="connsiteX4" fmla="*/ 0 w 6555446"/>
              <a:gd name="connsiteY4" fmla="*/ 4419043 h 4437247"/>
              <a:gd name="connsiteX0" fmla="*/ 0 w 6555446"/>
              <a:gd name="connsiteY0" fmla="*/ 4419043 h 4437247"/>
              <a:gd name="connsiteX1" fmla="*/ 4233413 w 6555446"/>
              <a:gd name="connsiteY1" fmla="*/ 4408372 h 4437247"/>
              <a:gd name="connsiteX2" fmla="*/ 6254311 w 6555446"/>
              <a:gd name="connsiteY2" fmla="*/ 0 h 4437247"/>
              <a:gd name="connsiteX3" fmla="*/ 6051537 w 6555446"/>
              <a:gd name="connsiteY3" fmla="*/ 4437247 h 4437247"/>
              <a:gd name="connsiteX4" fmla="*/ 0 w 6555446"/>
              <a:gd name="connsiteY4" fmla="*/ 4419043 h 4437247"/>
              <a:gd name="connsiteX0" fmla="*/ 0 w 6555446"/>
              <a:gd name="connsiteY0" fmla="*/ 4419043 h 4437247"/>
              <a:gd name="connsiteX1" fmla="*/ 4233413 w 6555446"/>
              <a:gd name="connsiteY1" fmla="*/ 4408372 h 4437247"/>
              <a:gd name="connsiteX2" fmla="*/ 6254311 w 6555446"/>
              <a:gd name="connsiteY2" fmla="*/ 0 h 4437247"/>
              <a:gd name="connsiteX3" fmla="*/ 6051537 w 6555446"/>
              <a:gd name="connsiteY3" fmla="*/ 4437247 h 4437247"/>
              <a:gd name="connsiteX4" fmla="*/ 0 w 6555446"/>
              <a:gd name="connsiteY4" fmla="*/ 4419043 h 4437247"/>
              <a:gd name="connsiteX0" fmla="*/ 0 w 6254362"/>
              <a:gd name="connsiteY0" fmla="*/ 4419043 h 4437247"/>
              <a:gd name="connsiteX1" fmla="*/ 4233413 w 6254362"/>
              <a:gd name="connsiteY1" fmla="*/ 4408372 h 4437247"/>
              <a:gd name="connsiteX2" fmla="*/ 6254311 w 6254362"/>
              <a:gd name="connsiteY2" fmla="*/ 0 h 4437247"/>
              <a:gd name="connsiteX3" fmla="*/ 6051537 w 6254362"/>
              <a:gd name="connsiteY3" fmla="*/ 4437247 h 4437247"/>
              <a:gd name="connsiteX4" fmla="*/ 0 w 6254362"/>
              <a:gd name="connsiteY4" fmla="*/ 4419043 h 4437247"/>
              <a:gd name="connsiteX0" fmla="*/ 0 w 6158421"/>
              <a:gd name="connsiteY0" fmla="*/ 4419043 h 4437247"/>
              <a:gd name="connsiteX1" fmla="*/ 4233413 w 6158421"/>
              <a:gd name="connsiteY1" fmla="*/ 4408372 h 4437247"/>
              <a:gd name="connsiteX2" fmla="*/ 6158295 w 6158421"/>
              <a:gd name="connsiteY2" fmla="*/ 0 h 4437247"/>
              <a:gd name="connsiteX3" fmla="*/ 6051537 w 6158421"/>
              <a:gd name="connsiteY3" fmla="*/ 4437247 h 4437247"/>
              <a:gd name="connsiteX4" fmla="*/ 0 w 6158421"/>
              <a:gd name="connsiteY4" fmla="*/ 4419043 h 4437247"/>
              <a:gd name="connsiteX0" fmla="*/ 0 w 6106468"/>
              <a:gd name="connsiteY0" fmla="*/ 4419043 h 4437247"/>
              <a:gd name="connsiteX1" fmla="*/ 4233413 w 6106468"/>
              <a:gd name="connsiteY1" fmla="*/ 4408372 h 4437247"/>
              <a:gd name="connsiteX2" fmla="*/ 6105922 w 6106468"/>
              <a:gd name="connsiteY2" fmla="*/ 0 h 4437247"/>
              <a:gd name="connsiteX3" fmla="*/ 6051537 w 6106468"/>
              <a:gd name="connsiteY3" fmla="*/ 4437247 h 4437247"/>
              <a:gd name="connsiteX4" fmla="*/ 0 w 6106468"/>
              <a:gd name="connsiteY4" fmla="*/ 4419043 h 4437247"/>
              <a:gd name="connsiteX0" fmla="*/ 0 w 6132315"/>
              <a:gd name="connsiteY0" fmla="*/ 4958058 h 4976262"/>
              <a:gd name="connsiteX1" fmla="*/ 4233413 w 6132315"/>
              <a:gd name="connsiteY1" fmla="*/ 4947387 h 4976262"/>
              <a:gd name="connsiteX2" fmla="*/ 6132108 w 6132315"/>
              <a:gd name="connsiteY2" fmla="*/ 0 h 4976262"/>
              <a:gd name="connsiteX3" fmla="*/ 6051537 w 6132315"/>
              <a:gd name="connsiteY3" fmla="*/ 4976262 h 4976262"/>
              <a:gd name="connsiteX4" fmla="*/ 0 w 6132315"/>
              <a:gd name="connsiteY4" fmla="*/ 4958058 h 4976262"/>
              <a:gd name="connsiteX0" fmla="*/ 0 w 6141114"/>
              <a:gd name="connsiteY0" fmla="*/ 4958058 h 4961961"/>
              <a:gd name="connsiteX1" fmla="*/ 4233413 w 6141114"/>
              <a:gd name="connsiteY1" fmla="*/ 4947387 h 4961961"/>
              <a:gd name="connsiteX2" fmla="*/ 6132108 w 6141114"/>
              <a:gd name="connsiteY2" fmla="*/ 0 h 4961961"/>
              <a:gd name="connsiteX3" fmla="*/ 6112638 w 6141114"/>
              <a:gd name="connsiteY3" fmla="*/ 4961961 h 4961961"/>
              <a:gd name="connsiteX4" fmla="*/ 0 w 6141114"/>
              <a:gd name="connsiteY4" fmla="*/ 4958058 h 4961961"/>
              <a:gd name="connsiteX0" fmla="*/ 0 w 6132483"/>
              <a:gd name="connsiteY0" fmla="*/ 4958058 h 4961961"/>
              <a:gd name="connsiteX1" fmla="*/ 4233413 w 6132483"/>
              <a:gd name="connsiteY1" fmla="*/ 4947387 h 4961961"/>
              <a:gd name="connsiteX2" fmla="*/ 6132108 w 6132483"/>
              <a:gd name="connsiteY2" fmla="*/ 0 h 4961961"/>
              <a:gd name="connsiteX3" fmla="*/ 6112638 w 6132483"/>
              <a:gd name="connsiteY3" fmla="*/ 4961961 h 4961961"/>
              <a:gd name="connsiteX4" fmla="*/ 0 w 6132483"/>
              <a:gd name="connsiteY4" fmla="*/ 4958058 h 4961961"/>
              <a:gd name="connsiteX0" fmla="*/ 0 w 6141106"/>
              <a:gd name="connsiteY0" fmla="*/ 7374931 h 7378834"/>
              <a:gd name="connsiteX1" fmla="*/ 4233413 w 6141106"/>
              <a:gd name="connsiteY1" fmla="*/ 7364260 h 7378834"/>
              <a:gd name="connsiteX2" fmla="*/ 6140837 w 6141106"/>
              <a:gd name="connsiteY2" fmla="*/ 0 h 7378834"/>
              <a:gd name="connsiteX3" fmla="*/ 6112638 w 6141106"/>
              <a:gd name="connsiteY3" fmla="*/ 7378834 h 7378834"/>
              <a:gd name="connsiteX4" fmla="*/ 0 w 6141106"/>
              <a:gd name="connsiteY4" fmla="*/ 7374931 h 7378834"/>
              <a:gd name="connsiteX0" fmla="*/ 0 w 6141106"/>
              <a:gd name="connsiteY0" fmla="*/ 7374932 h 7903646"/>
              <a:gd name="connsiteX1" fmla="*/ 4233413 w 6141106"/>
              <a:gd name="connsiteY1" fmla="*/ 7364261 h 7903646"/>
              <a:gd name="connsiteX2" fmla="*/ 4235599 w 6141106"/>
              <a:gd name="connsiteY2" fmla="*/ 7356902 h 7903646"/>
              <a:gd name="connsiteX3" fmla="*/ 6140837 w 6141106"/>
              <a:gd name="connsiteY3" fmla="*/ 1 h 7903646"/>
              <a:gd name="connsiteX4" fmla="*/ 6112638 w 6141106"/>
              <a:gd name="connsiteY4" fmla="*/ 7378835 h 7903646"/>
              <a:gd name="connsiteX5" fmla="*/ 0 w 6141106"/>
              <a:gd name="connsiteY5" fmla="*/ 7374932 h 7903646"/>
              <a:gd name="connsiteX0" fmla="*/ 0 w 6141106"/>
              <a:gd name="connsiteY0" fmla="*/ 7374933 h 7378837"/>
              <a:gd name="connsiteX1" fmla="*/ 4233413 w 6141106"/>
              <a:gd name="connsiteY1" fmla="*/ 7364262 h 7378837"/>
              <a:gd name="connsiteX2" fmla="*/ 5704773 w 6141106"/>
              <a:gd name="connsiteY2" fmla="*/ 3738899 h 7378837"/>
              <a:gd name="connsiteX3" fmla="*/ 6140837 w 6141106"/>
              <a:gd name="connsiteY3" fmla="*/ 2 h 7378837"/>
              <a:gd name="connsiteX4" fmla="*/ 6112638 w 6141106"/>
              <a:gd name="connsiteY4" fmla="*/ 7378836 h 7378837"/>
              <a:gd name="connsiteX5" fmla="*/ 0 w 6141106"/>
              <a:gd name="connsiteY5" fmla="*/ 7374933 h 7378837"/>
              <a:gd name="connsiteX0" fmla="*/ 0 w 6141106"/>
              <a:gd name="connsiteY0" fmla="*/ 7374934 h 7378837"/>
              <a:gd name="connsiteX1" fmla="*/ 4233413 w 6141106"/>
              <a:gd name="connsiteY1" fmla="*/ 7364263 h 7378837"/>
              <a:gd name="connsiteX2" fmla="*/ 5785893 w 6141106"/>
              <a:gd name="connsiteY2" fmla="*/ 3753668 h 7378837"/>
              <a:gd name="connsiteX3" fmla="*/ 6140837 w 6141106"/>
              <a:gd name="connsiteY3" fmla="*/ 3 h 7378837"/>
              <a:gd name="connsiteX4" fmla="*/ 6112638 w 6141106"/>
              <a:gd name="connsiteY4" fmla="*/ 7378837 h 7378837"/>
              <a:gd name="connsiteX5" fmla="*/ 0 w 6141106"/>
              <a:gd name="connsiteY5" fmla="*/ 7374934 h 7378837"/>
              <a:gd name="connsiteX0" fmla="*/ 0 w 6141106"/>
              <a:gd name="connsiteY0" fmla="*/ 7374931 h 7378834"/>
              <a:gd name="connsiteX1" fmla="*/ 4233413 w 6141106"/>
              <a:gd name="connsiteY1" fmla="*/ 7364260 h 7378834"/>
              <a:gd name="connsiteX2" fmla="*/ 5785893 w 6141106"/>
              <a:gd name="connsiteY2" fmla="*/ 3753665 h 7378834"/>
              <a:gd name="connsiteX3" fmla="*/ 6140837 w 6141106"/>
              <a:gd name="connsiteY3" fmla="*/ 0 h 7378834"/>
              <a:gd name="connsiteX4" fmla="*/ 6112638 w 6141106"/>
              <a:gd name="connsiteY4" fmla="*/ 7378834 h 7378834"/>
              <a:gd name="connsiteX5" fmla="*/ 0 w 6141106"/>
              <a:gd name="connsiteY5" fmla="*/ 7374931 h 7378834"/>
              <a:gd name="connsiteX0" fmla="*/ 0 w 6141106"/>
              <a:gd name="connsiteY0" fmla="*/ 7374931 h 7379027"/>
              <a:gd name="connsiteX1" fmla="*/ 5819761 w 6141106"/>
              <a:gd name="connsiteY1" fmla="*/ 7379027 h 7379027"/>
              <a:gd name="connsiteX2" fmla="*/ 5785893 w 6141106"/>
              <a:gd name="connsiteY2" fmla="*/ 3753665 h 7379027"/>
              <a:gd name="connsiteX3" fmla="*/ 6140837 w 6141106"/>
              <a:gd name="connsiteY3" fmla="*/ 0 h 7379027"/>
              <a:gd name="connsiteX4" fmla="*/ 6112638 w 6141106"/>
              <a:gd name="connsiteY4" fmla="*/ 7378834 h 7379027"/>
              <a:gd name="connsiteX5" fmla="*/ 0 w 6141106"/>
              <a:gd name="connsiteY5" fmla="*/ 7374931 h 7379027"/>
              <a:gd name="connsiteX0" fmla="*/ 0 w 6141106"/>
              <a:gd name="connsiteY0" fmla="*/ 7374931 h 7379027"/>
              <a:gd name="connsiteX1" fmla="*/ 5819761 w 6141106"/>
              <a:gd name="connsiteY1" fmla="*/ 7379027 h 7379027"/>
              <a:gd name="connsiteX2" fmla="*/ 5785893 w 6141106"/>
              <a:gd name="connsiteY2" fmla="*/ 3753665 h 7379027"/>
              <a:gd name="connsiteX3" fmla="*/ 6140837 w 6141106"/>
              <a:gd name="connsiteY3" fmla="*/ 0 h 7379027"/>
              <a:gd name="connsiteX4" fmla="*/ 6112638 w 6141106"/>
              <a:gd name="connsiteY4" fmla="*/ 7378834 h 7379027"/>
              <a:gd name="connsiteX5" fmla="*/ 0 w 6141106"/>
              <a:gd name="connsiteY5" fmla="*/ 7374931 h 7379027"/>
              <a:gd name="connsiteX0" fmla="*/ 0 w 6141106"/>
              <a:gd name="connsiteY0" fmla="*/ 7374931 h 7379027"/>
              <a:gd name="connsiteX1" fmla="*/ 5819761 w 6141106"/>
              <a:gd name="connsiteY1" fmla="*/ 7379027 h 7379027"/>
              <a:gd name="connsiteX2" fmla="*/ 5785893 w 6141106"/>
              <a:gd name="connsiteY2" fmla="*/ 3753665 h 7379027"/>
              <a:gd name="connsiteX3" fmla="*/ 6140837 w 6141106"/>
              <a:gd name="connsiteY3" fmla="*/ 0 h 7379027"/>
              <a:gd name="connsiteX4" fmla="*/ 6112638 w 6141106"/>
              <a:gd name="connsiteY4" fmla="*/ 7378834 h 7379027"/>
              <a:gd name="connsiteX5" fmla="*/ 0 w 6141106"/>
              <a:gd name="connsiteY5" fmla="*/ 7374931 h 7379027"/>
              <a:gd name="connsiteX0" fmla="*/ 0 w 6141106"/>
              <a:gd name="connsiteY0" fmla="*/ 7374931 h 7379027"/>
              <a:gd name="connsiteX1" fmla="*/ 5819761 w 6141106"/>
              <a:gd name="connsiteY1" fmla="*/ 7379027 h 7379027"/>
              <a:gd name="connsiteX2" fmla="*/ 5785893 w 6141106"/>
              <a:gd name="connsiteY2" fmla="*/ 3753665 h 7379027"/>
              <a:gd name="connsiteX3" fmla="*/ 6140837 w 6141106"/>
              <a:gd name="connsiteY3" fmla="*/ 0 h 7379027"/>
              <a:gd name="connsiteX4" fmla="*/ 6112638 w 6141106"/>
              <a:gd name="connsiteY4" fmla="*/ 7378834 h 7379027"/>
              <a:gd name="connsiteX5" fmla="*/ 0 w 6141106"/>
              <a:gd name="connsiteY5" fmla="*/ 7374931 h 7379027"/>
              <a:gd name="connsiteX0" fmla="*/ 0 w 6141106"/>
              <a:gd name="connsiteY0" fmla="*/ 7374931 h 7379027"/>
              <a:gd name="connsiteX1" fmla="*/ 5819761 w 6141106"/>
              <a:gd name="connsiteY1" fmla="*/ 7379027 h 7379027"/>
              <a:gd name="connsiteX2" fmla="*/ 5785893 w 6141106"/>
              <a:gd name="connsiteY2" fmla="*/ 3753665 h 7379027"/>
              <a:gd name="connsiteX3" fmla="*/ 6140837 w 6141106"/>
              <a:gd name="connsiteY3" fmla="*/ 0 h 7379027"/>
              <a:gd name="connsiteX4" fmla="*/ 6112638 w 6141106"/>
              <a:gd name="connsiteY4" fmla="*/ 7378834 h 7379027"/>
              <a:gd name="connsiteX5" fmla="*/ 0 w 6141106"/>
              <a:gd name="connsiteY5" fmla="*/ 7374931 h 7379027"/>
              <a:gd name="connsiteX0" fmla="*/ 326745 w 355213"/>
              <a:gd name="connsiteY0" fmla="*/ 7378834 h 7379027"/>
              <a:gd name="connsiteX1" fmla="*/ 33868 w 355213"/>
              <a:gd name="connsiteY1" fmla="*/ 7379027 h 7379027"/>
              <a:gd name="connsiteX2" fmla="*/ 0 w 355213"/>
              <a:gd name="connsiteY2" fmla="*/ 3753665 h 7379027"/>
              <a:gd name="connsiteX3" fmla="*/ 354944 w 355213"/>
              <a:gd name="connsiteY3" fmla="*/ 0 h 7379027"/>
              <a:gd name="connsiteX4" fmla="*/ 326745 w 355213"/>
              <a:gd name="connsiteY4" fmla="*/ 7378834 h 7379027"/>
              <a:gd name="connsiteX0" fmla="*/ 337320 w 365788"/>
              <a:gd name="connsiteY0" fmla="*/ 7378834 h 7379027"/>
              <a:gd name="connsiteX1" fmla="*/ 800 w 365788"/>
              <a:gd name="connsiteY1" fmla="*/ 7379027 h 7379027"/>
              <a:gd name="connsiteX2" fmla="*/ 10575 w 365788"/>
              <a:gd name="connsiteY2" fmla="*/ 3753665 h 7379027"/>
              <a:gd name="connsiteX3" fmla="*/ 365519 w 365788"/>
              <a:gd name="connsiteY3" fmla="*/ 0 h 7379027"/>
              <a:gd name="connsiteX4" fmla="*/ 337320 w 365788"/>
              <a:gd name="connsiteY4" fmla="*/ 7378834 h 7379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88" h="7379027">
                <a:moveTo>
                  <a:pt x="337320" y="7378834"/>
                </a:moveTo>
                <a:lnTo>
                  <a:pt x="800" y="7379027"/>
                </a:lnTo>
                <a:cubicBezTo>
                  <a:pt x="-5321" y="6652422"/>
                  <a:pt x="26165" y="5084415"/>
                  <a:pt x="10575" y="3753665"/>
                </a:cubicBezTo>
                <a:cubicBezTo>
                  <a:pt x="103145" y="3072681"/>
                  <a:pt x="341106" y="779014"/>
                  <a:pt x="365519" y="0"/>
                </a:cubicBezTo>
                <a:cubicBezTo>
                  <a:pt x="368854" y="771625"/>
                  <a:pt x="340230" y="6482179"/>
                  <a:pt x="337320" y="7378834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824740" y="5467775"/>
            <a:ext cx="7695069" cy="1054308"/>
            <a:chOff x="383084" y="514030"/>
            <a:chExt cx="7695069" cy="1601657"/>
          </a:xfrm>
        </p:grpSpPr>
        <p:sp>
          <p:nvSpPr>
            <p:cNvPr id="21" name="TextBox 20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0</a:t>
              </a:r>
              <a:endParaRPr lang="en-US" sz="1400" dirty="0"/>
            </a:p>
          </p:txBody>
        </p:sp>
        <p:sp>
          <p:nvSpPr>
            <p:cNvPr id="22" name="TextBox 21"/>
            <p:cNvSpPr txBox="1"/>
            <p:nvPr/>
          </p:nvSpPr>
          <p:spPr>
            <a:xfrm rot="18334160">
              <a:off x="604637" y="1242425"/>
              <a:ext cx="1161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1</a:t>
              </a:r>
              <a:endParaRPr lang="en-US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2</a:t>
              </a:r>
              <a:endParaRPr lang="en-US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3</a:t>
              </a:r>
              <a:endParaRPr lang="en-US" sz="1400" dirty="0"/>
            </a:p>
          </p:txBody>
        </p:sp>
        <p:sp>
          <p:nvSpPr>
            <p:cNvPr id="25" name="TextBox 24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4</a:t>
              </a:r>
              <a:endParaRPr lang="en-US" sz="1400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5</a:t>
              </a:r>
              <a:endParaRPr lang="en-US" sz="1400" dirty="0"/>
            </a:p>
          </p:txBody>
        </p:sp>
        <p:sp>
          <p:nvSpPr>
            <p:cNvPr id="27" name="TextBox 26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6</a:t>
              </a:r>
              <a:endParaRPr lang="en-US" sz="1400" dirty="0"/>
            </a:p>
          </p:txBody>
        </p:sp>
        <p:sp>
          <p:nvSpPr>
            <p:cNvPr id="28" name="TextBox 27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7</a:t>
              </a:r>
              <a:endParaRPr lang="en-US" sz="1400" dirty="0"/>
            </a:p>
          </p:txBody>
        </p:sp>
        <p:sp>
          <p:nvSpPr>
            <p:cNvPr id="29" name="TextBox 28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8</a:t>
              </a:r>
              <a:endParaRPr lang="en-US" sz="1400" dirty="0"/>
            </a:p>
          </p:txBody>
        </p:sp>
        <p:sp>
          <p:nvSpPr>
            <p:cNvPr id="30" name="TextBox 29"/>
            <p:cNvSpPr txBox="1"/>
            <p:nvPr/>
          </p:nvSpPr>
          <p:spPr>
            <a:xfrm rot="18334160">
              <a:off x="5989690" y="1340151"/>
              <a:ext cx="1161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9</a:t>
              </a:r>
              <a:endParaRPr lang="en-US" sz="1400" dirty="0"/>
            </a:p>
          </p:txBody>
        </p:sp>
        <p:sp>
          <p:nvSpPr>
            <p:cNvPr id="31" name="TextBox 30"/>
            <p:cNvSpPr txBox="1"/>
            <p:nvPr/>
          </p:nvSpPr>
          <p:spPr>
            <a:xfrm rot="18334160">
              <a:off x="6672148" y="1288091"/>
              <a:ext cx="1161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10</a:t>
              </a:r>
              <a:endParaRPr lang="en-US" sz="1400" dirty="0"/>
            </a:p>
          </p:txBody>
        </p:sp>
        <p:sp>
          <p:nvSpPr>
            <p:cNvPr id="32" name="TextBox 31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0 </a:t>
              </a:r>
              <a:endParaRPr lang="en-US" sz="1400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351911" y="211204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Impact of Non-Compliance</a:t>
            </a:r>
          </a:p>
        </p:txBody>
      </p:sp>
      <p:sp>
        <p:nvSpPr>
          <p:cNvPr id="51" name="Rectangle 50"/>
          <p:cNvSpPr/>
          <p:nvPr/>
        </p:nvSpPr>
        <p:spPr>
          <a:xfrm rot="16200000">
            <a:off x="6583345" y="3702430"/>
            <a:ext cx="3355058" cy="371375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 Compliant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1174036" y="2262198"/>
            <a:ext cx="7312189" cy="16043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 rot="16200000">
            <a:off x="898900" y="4407294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Cost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Freeform 1"/>
          <p:cNvSpPr/>
          <p:nvPr/>
        </p:nvSpPr>
        <p:spPr>
          <a:xfrm>
            <a:off x="1138362" y="1296986"/>
            <a:ext cx="6936824" cy="4268660"/>
          </a:xfrm>
          <a:custGeom>
            <a:avLst/>
            <a:gdLst>
              <a:gd name="connsiteX0" fmla="*/ 0 w 6631806"/>
              <a:gd name="connsiteY0" fmla="*/ 4543124 h 4572000"/>
              <a:gd name="connsiteX1" fmla="*/ 5948413 w 6631806"/>
              <a:gd name="connsiteY1" fmla="*/ 0 h 4572000"/>
              <a:gd name="connsiteX2" fmla="*/ 6631806 w 6631806"/>
              <a:gd name="connsiteY2" fmla="*/ 4572000 h 4572000"/>
              <a:gd name="connsiteX3" fmla="*/ 0 w 6631806"/>
              <a:gd name="connsiteY3" fmla="*/ 4543124 h 4572000"/>
              <a:gd name="connsiteX0" fmla="*/ 0 w 6631806"/>
              <a:gd name="connsiteY0" fmla="*/ 4543283 h 4572159"/>
              <a:gd name="connsiteX1" fmla="*/ 5948413 w 6631806"/>
              <a:gd name="connsiteY1" fmla="*/ 159 h 4572159"/>
              <a:gd name="connsiteX2" fmla="*/ 6631806 w 6631806"/>
              <a:gd name="connsiteY2" fmla="*/ 4572159 h 4572159"/>
              <a:gd name="connsiteX3" fmla="*/ 0 w 6631806"/>
              <a:gd name="connsiteY3" fmla="*/ 4543283 h 4572159"/>
              <a:gd name="connsiteX0" fmla="*/ 0 w 6631806"/>
              <a:gd name="connsiteY0" fmla="*/ 4543283 h 4572159"/>
              <a:gd name="connsiteX1" fmla="*/ 5948413 w 6631806"/>
              <a:gd name="connsiteY1" fmla="*/ 159 h 4572159"/>
              <a:gd name="connsiteX2" fmla="*/ 6631806 w 6631806"/>
              <a:gd name="connsiteY2" fmla="*/ 4572159 h 4572159"/>
              <a:gd name="connsiteX3" fmla="*/ 0 w 6631806"/>
              <a:gd name="connsiteY3" fmla="*/ 4543283 h 4572159"/>
              <a:gd name="connsiteX0" fmla="*/ 0 w 6631806"/>
              <a:gd name="connsiteY0" fmla="*/ 4543283 h 4572159"/>
              <a:gd name="connsiteX1" fmla="*/ 5948413 w 6631806"/>
              <a:gd name="connsiteY1" fmla="*/ 159 h 4572159"/>
              <a:gd name="connsiteX2" fmla="*/ 6631806 w 6631806"/>
              <a:gd name="connsiteY2" fmla="*/ 4572159 h 4572159"/>
              <a:gd name="connsiteX3" fmla="*/ 0 w 6631806"/>
              <a:gd name="connsiteY3" fmla="*/ 4543283 h 4572159"/>
              <a:gd name="connsiteX0" fmla="*/ 0 w 6631806"/>
              <a:gd name="connsiteY0" fmla="*/ 4543283 h 4572159"/>
              <a:gd name="connsiteX1" fmla="*/ 5948413 w 6631806"/>
              <a:gd name="connsiteY1" fmla="*/ 159 h 4572159"/>
              <a:gd name="connsiteX2" fmla="*/ 6631806 w 6631806"/>
              <a:gd name="connsiteY2" fmla="*/ 4572159 h 4572159"/>
              <a:gd name="connsiteX3" fmla="*/ 0 w 6631806"/>
              <a:gd name="connsiteY3" fmla="*/ 4543283 h 4572159"/>
              <a:gd name="connsiteX0" fmla="*/ 0 w 6631806"/>
              <a:gd name="connsiteY0" fmla="*/ 4543124 h 4572000"/>
              <a:gd name="connsiteX1" fmla="*/ 5948413 w 6631806"/>
              <a:gd name="connsiteY1" fmla="*/ 0 h 4572000"/>
              <a:gd name="connsiteX2" fmla="*/ 6631806 w 6631806"/>
              <a:gd name="connsiteY2" fmla="*/ 4572000 h 4572000"/>
              <a:gd name="connsiteX3" fmla="*/ 0 w 6631806"/>
              <a:gd name="connsiteY3" fmla="*/ 4543124 h 4572000"/>
              <a:gd name="connsiteX0" fmla="*/ 0 w 6631806"/>
              <a:gd name="connsiteY0" fmla="*/ 4543124 h 4572000"/>
              <a:gd name="connsiteX1" fmla="*/ 5948413 w 6631806"/>
              <a:gd name="connsiteY1" fmla="*/ 0 h 4572000"/>
              <a:gd name="connsiteX2" fmla="*/ 6631806 w 6631806"/>
              <a:gd name="connsiteY2" fmla="*/ 4572000 h 4572000"/>
              <a:gd name="connsiteX3" fmla="*/ 0 w 6631806"/>
              <a:gd name="connsiteY3" fmla="*/ 4543124 h 4572000"/>
              <a:gd name="connsiteX0" fmla="*/ 0 w 6631806"/>
              <a:gd name="connsiteY0" fmla="*/ 4543124 h 4572000"/>
              <a:gd name="connsiteX1" fmla="*/ 5948413 w 6631806"/>
              <a:gd name="connsiteY1" fmla="*/ 0 h 4572000"/>
              <a:gd name="connsiteX2" fmla="*/ 6631806 w 6631806"/>
              <a:gd name="connsiteY2" fmla="*/ 4572000 h 4572000"/>
              <a:gd name="connsiteX3" fmla="*/ 0 w 6631806"/>
              <a:gd name="connsiteY3" fmla="*/ 4543124 h 4572000"/>
              <a:gd name="connsiteX0" fmla="*/ 0 w 6020797"/>
              <a:gd name="connsiteY0" fmla="*/ 4543124 h 4581625"/>
              <a:gd name="connsiteX1" fmla="*/ 5948413 w 6020797"/>
              <a:gd name="connsiteY1" fmla="*/ 0 h 4581625"/>
              <a:gd name="connsiteX2" fmla="*/ 6020797 w 6020797"/>
              <a:gd name="connsiteY2" fmla="*/ 4581625 h 4581625"/>
              <a:gd name="connsiteX3" fmla="*/ 0 w 6020797"/>
              <a:gd name="connsiteY3" fmla="*/ 4543124 h 4581625"/>
              <a:gd name="connsiteX0" fmla="*/ 0 w 6025280"/>
              <a:gd name="connsiteY0" fmla="*/ 4543124 h 4581625"/>
              <a:gd name="connsiteX1" fmla="*/ 5948413 w 6025280"/>
              <a:gd name="connsiteY1" fmla="*/ 0 h 4581625"/>
              <a:gd name="connsiteX2" fmla="*/ 6020797 w 6025280"/>
              <a:gd name="connsiteY2" fmla="*/ 4581625 h 4581625"/>
              <a:gd name="connsiteX3" fmla="*/ 0 w 6025280"/>
              <a:gd name="connsiteY3" fmla="*/ 4543124 h 4581625"/>
              <a:gd name="connsiteX0" fmla="*/ 0 w 6065227"/>
              <a:gd name="connsiteY0" fmla="*/ 4591250 h 4629751"/>
              <a:gd name="connsiteX1" fmla="*/ 6000786 w 6065227"/>
              <a:gd name="connsiteY1" fmla="*/ 0 h 4629751"/>
              <a:gd name="connsiteX2" fmla="*/ 6020797 w 6065227"/>
              <a:gd name="connsiteY2" fmla="*/ 4629751 h 4629751"/>
              <a:gd name="connsiteX3" fmla="*/ 0 w 6065227"/>
              <a:gd name="connsiteY3" fmla="*/ 4591250 h 4629751"/>
              <a:gd name="connsiteX0" fmla="*/ 0 w 6020797"/>
              <a:gd name="connsiteY0" fmla="*/ 4591250 h 4629751"/>
              <a:gd name="connsiteX1" fmla="*/ 6000786 w 6020797"/>
              <a:gd name="connsiteY1" fmla="*/ 0 h 4629751"/>
              <a:gd name="connsiteX2" fmla="*/ 6020797 w 6020797"/>
              <a:gd name="connsiteY2" fmla="*/ 4629751 h 4629751"/>
              <a:gd name="connsiteX3" fmla="*/ 0 w 6020797"/>
              <a:gd name="connsiteY3" fmla="*/ 4591250 h 4629751"/>
              <a:gd name="connsiteX0" fmla="*/ 0 w 6984615"/>
              <a:gd name="connsiteY0" fmla="*/ 4591250 h 4629751"/>
              <a:gd name="connsiteX1" fmla="*/ 6000786 w 6984615"/>
              <a:gd name="connsiteY1" fmla="*/ 0 h 4629751"/>
              <a:gd name="connsiteX2" fmla="*/ 6020797 w 6984615"/>
              <a:gd name="connsiteY2" fmla="*/ 4629751 h 4629751"/>
              <a:gd name="connsiteX3" fmla="*/ 0 w 6984615"/>
              <a:gd name="connsiteY3" fmla="*/ 4591250 h 4629751"/>
              <a:gd name="connsiteX0" fmla="*/ 0 w 6020797"/>
              <a:gd name="connsiteY0" fmla="*/ 4591250 h 4629751"/>
              <a:gd name="connsiteX1" fmla="*/ 6000786 w 6020797"/>
              <a:gd name="connsiteY1" fmla="*/ 0 h 4629751"/>
              <a:gd name="connsiteX2" fmla="*/ 6020797 w 6020797"/>
              <a:gd name="connsiteY2" fmla="*/ 4629751 h 4629751"/>
              <a:gd name="connsiteX3" fmla="*/ 0 w 6020797"/>
              <a:gd name="connsiteY3" fmla="*/ 4591250 h 4629751"/>
              <a:gd name="connsiteX0" fmla="*/ 0 w 6456690"/>
              <a:gd name="connsiteY0" fmla="*/ 5167565 h 5206066"/>
              <a:gd name="connsiteX1" fmla="*/ 6000786 w 6456690"/>
              <a:gd name="connsiteY1" fmla="*/ 576315 h 5206066"/>
              <a:gd name="connsiteX2" fmla="*/ 5987894 w 6456690"/>
              <a:gd name="connsiteY2" fmla="*/ 576314 h 5206066"/>
              <a:gd name="connsiteX3" fmla="*/ 6020797 w 6456690"/>
              <a:gd name="connsiteY3" fmla="*/ 5206066 h 5206066"/>
              <a:gd name="connsiteX4" fmla="*/ 0 w 6456690"/>
              <a:gd name="connsiteY4" fmla="*/ 5167565 h 5206066"/>
              <a:gd name="connsiteX0" fmla="*/ 0 w 6289676"/>
              <a:gd name="connsiteY0" fmla="*/ 4929475 h 4967976"/>
              <a:gd name="connsiteX1" fmla="*/ 6000786 w 6289676"/>
              <a:gd name="connsiteY1" fmla="*/ 338225 h 4967976"/>
              <a:gd name="connsiteX2" fmla="*/ 4914264 w 6289676"/>
              <a:gd name="connsiteY2" fmla="*/ 1011992 h 4967976"/>
              <a:gd name="connsiteX3" fmla="*/ 6020797 w 6289676"/>
              <a:gd name="connsiteY3" fmla="*/ 4967976 h 4967976"/>
              <a:gd name="connsiteX4" fmla="*/ 0 w 6289676"/>
              <a:gd name="connsiteY4" fmla="*/ 4929475 h 4967976"/>
              <a:gd name="connsiteX0" fmla="*/ 0 w 6524706"/>
              <a:gd name="connsiteY0" fmla="*/ 5079970 h 5118471"/>
              <a:gd name="connsiteX1" fmla="*/ 6000786 w 6524706"/>
              <a:gd name="connsiteY1" fmla="*/ 488720 h 5118471"/>
              <a:gd name="connsiteX2" fmla="*/ 6223571 w 6524706"/>
              <a:gd name="connsiteY2" fmla="*/ 681224 h 5118471"/>
              <a:gd name="connsiteX3" fmla="*/ 6020797 w 6524706"/>
              <a:gd name="connsiteY3" fmla="*/ 5118471 h 5118471"/>
              <a:gd name="connsiteX4" fmla="*/ 0 w 6524706"/>
              <a:gd name="connsiteY4" fmla="*/ 5079970 h 5118471"/>
              <a:gd name="connsiteX0" fmla="*/ 0 w 6550742"/>
              <a:gd name="connsiteY0" fmla="*/ 4567847 h 4708200"/>
              <a:gd name="connsiteX1" fmla="*/ 6061888 w 6550742"/>
              <a:gd name="connsiteY1" fmla="*/ 2238534 h 4708200"/>
              <a:gd name="connsiteX2" fmla="*/ 6223571 w 6550742"/>
              <a:gd name="connsiteY2" fmla="*/ 169101 h 4708200"/>
              <a:gd name="connsiteX3" fmla="*/ 6020797 w 6550742"/>
              <a:gd name="connsiteY3" fmla="*/ 4606348 h 4708200"/>
              <a:gd name="connsiteX4" fmla="*/ 0 w 6550742"/>
              <a:gd name="connsiteY4" fmla="*/ 4567847 h 4708200"/>
              <a:gd name="connsiteX0" fmla="*/ 0 w 6731831"/>
              <a:gd name="connsiteY0" fmla="*/ 4567847 h 4606348"/>
              <a:gd name="connsiteX1" fmla="*/ 6061888 w 6731831"/>
              <a:gd name="connsiteY1" fmla="*/ 2238534 h 4606348"/>
              <a:gd name="connsiteX2" fmla="*/ 6223571 w 6731831"/>
              <a:gd name="connsiteY2" fmla="*/ 169101 h 4606348"/>
              <a:gd name="connsiteX3" fmla="*/ 6020797 w 6731831"/>
              <a:gd name="connsiteY3" fmla="*/ 4606348 h 4606348"/>
              <a:gd name="connsiteX4" fmla="*/ 0 w 6731831"/>
              <a:gd name="connsiteY4" fmla="*/ 4567847 h 4606348"/>
              <a:gd name="connsiteX0" fmla="*/ 0 w 6731831"/>
              <a:gd name="connsiteY0" fmla="*/ 4568991 h 4607492"/>
              <a:gd name="connsiteX1" fmla="*/ 6061888 w 6731831"/>
              <a:gd name="connsiteY1" fmla="*/ 2239678 h 4607492"/>
              <a:gd name="connsiteX2" fmla="*/ 6223571 w 6731831"/>
              <a:gd name="connsiteY2" fmla="*/ 170245 h 4607492"/>
              <a:gd name="connsiteX3" fmla="*/ 6020797 w 6731831"/>
              <a:gd name="connsiteY3" fmla="*/ 4607492 h 4607492"/>
              <a:gd name="connsiteX4" fmla="*/ 0 w 6731831"/>
              <a:gd name="connsiteY4" fmla="*/ 4568991 h 4607492"/>
              <a:gd name="connsiteX0" fmla="*/ 0 w 6731831"/>
              <a:gd name="connsiteY0" fmla="*/ 4399267 h 4437768"/>
              <a:gd name="connsiteX1" fmla="*/ 6061888 w 6731831"/>
              <a:gd name="connsiteY1" fmla="*/ 2069954 h 4437768"/>
              <a:gd name="connsiteX2" fmla="*/ 6223571 w 6731831"/>
              <a:gd name="connsiteY2" fmla="*/ 521 h 4437768"/>
              <a:gd name="connsiteX3" fmla="*/ 6020797 w 6731831"/>
              <a:gd name="connsiteY3" fmla="*/ 4437768 h 4437768"/>
              <a:gd name="connsiteX4" fmla="*/ 0 w 6731831"/>
              <a:gd name="connsiteY4" fmla="*/ 4399267 h 4437768"/>
              <a:gd name="connsiteX0" fmla="*/ 0 w 6731831"/>
              <a:gd name="connsiteY0" fmla="*/ 4398746 h 4437247"/>
              <a:gd name="connsiteX1" fmla="*/ 6061888 w 6731831"/>
              <a:gd name="connsiteY1" fmla="*/ 2069433 h 4437247"/>
              <a:gd name="connsiteX2" fmla="*/ 6223571 w 6731831"/>
              <a:gd name="connsiteY2" fmla="*/ 0 h 4437247"/>
              <a:gd name="connsiteX3" fmla="*/ 6020797 w 6731831"/>
              <a:gd name="connsiteY3" fmla="*/ 4437247 h 4437247"/>
              <a:gd name="connsiteX4" fmla="*/ 0 w 6731831"/>
              <a:gd name="connsiteY4" fmla="*/ 4398746 h 4437247"/>
              <a:gd name="connsiteX0" fmla="*/ 0 w 9728142"/>
              <a:gd name="connsiteY0" fmla="*/ 2252312 h 4437247"/>
              <a:gd name="connsiteX1" fmla="*/ 9265324 w 9728142"/>
              <a:gd name="connsiteY1" fmla="*/ 2069433 h 4437247"/>
              <a:gd name="connsiteX2" fmla="*/ 9427007 w 9728142"/>
              <a:gd name="connsiteY2" fmla="*/ 0 h 4437247"/>
              <a:gd name="connsiteX3" fmla="*/ 9224233 w 9728142"/>
              <a:gd name="connsiteY3" fmla="*/ 4437247 h 4437247"/>
              <a:gd name="connsiteX4" fmla="*/ 0 w 9728142"/>
              <a:gd name="connsiteY4" fmla="*/ 2252312 h 4437247"/>
              <a:gd name="connsiteX0" fmla="*/ 0 w 9728142"/>
              <a:gd name="connsiteY0" fmla="*/ 2252312 h 4437247"/>
              <a:gd name="connsiteX1" fmla="*/ 9265324 w 9728142"/>
              <a:gd name="connsiteY1" fmla="*/ 2069433 h 4437247"/>
              <a:gd name="connsiteX2" fmla="*/ 9427007 w 9728142"/>
              <a:gd name="connsiteY2" fmla="*/ 0 h 4437247"/>
              <a:gd name="connsiteX3" fmla="*/ 9224233 w 9728142"/>
              <a:gd name="connsiteY3" fmla="*/ 4437247 h 4437247"/>
              <a:gd name="connsiteX4" fmla="*/ 0 w 9728142"/>
              <a:gd name="connsiteY4" fmla="*/ 2252312 h 4437247"/>
              <a:gd name="connsiteX0" fmla="*/ 0 w 6555446"/>
              <a:gd name="connsiteY0" fmla="*/ 4419043 h 4437247"/>
              <a:gd name="connsiteX1" fmla="*/ 6092628 w 6555446"/>
              <a:gd name="connsiteY1" fmla="*/ 2069433 h 4437247"/>
              <a:gd name="connsiteX2" fmla="*/ 6254311 w 6555446"/>
              <a:gd name="connsiteY2" fmla="*/ 0 h 4437247"/>
              <a:gd name="connsiteX3" fmla="*/ 6051537 w 6555446"/>
              <a:gd name="connsiteY3" fmla="*/ 4437247 h 4437247"/>
              <a:gd name="connsiteX4" fmla="*/ 0 w 6555446"/>
              <a:gd name="connsiteY4" fmla="*/ 4419043 h 4437247"/>
              <a:gd name="connsiteX0" fmla="*/ 0 w 6555446"/>
              <a:gd name="connsiteY0" fmla="*/ 4419043 h 4704118"/>
              <a:gd name="connsiteX1" fmla="*/ 4242141 w 6555446"/>
              <a:gd name="connsiteY1" fmla="*/ 4225492 h 4704118"/>
              <a:gd name="connsiteX2" fmla="*/ 6254311 w 6555446"/>
              <a:gd name="connsiteY2" fmla="*/ 0 h 4704118"/>
              <a:gd name="connsiteX3" fmla="*/ 6051537 w 6555446"/>
              <a:gd name="connsiteY3" fmla="*/ 4437247 h 4704118"/>
              <a:gd name="connsiteX4" fmla="*/ 0 w 6555446"/>
              <a:gd name="connsiteY4" fmla="*/ 4419043 h 4704118"/>
              <a:gd name="connsiteX0" fmla="*/ 0 w 6555446"/>
              <a:gd name="connsiteY0" fmla="*/ 4419043 h 4437247"/>
              <a:gd name="connsiteX1" fmla="*/ 4242141 w 6555446"/>
              <a:gd name="connsiteY1" fmla="*/ 4225492 h 4437247"/>
              <a:gd name="connsiteX2" fmla="*/ 6254311 w 6555446"/>
              <a:gd name="connsiteY2" fmla="*/ 0 h 4437247"/>
              <a:gd name="connsiteX3" fmla="*/ 6051537 w 6555446"/>
              <a:gd name="connsiteY3" fmla="*/ 4437247 h 4437247"/>
              <a:gd name="connsiteX4" fmla="*/ 0 w 6555446"/>
              <a:gd name="connsiteY4" fmla="*/ 4419043 h 4437247"/>
              <a:gd name="connsiteX0" fmla="*/ 0 w 6555446"/>
              <a:gd name="connsiteY0" fmla="*/ 4419043 h 4437247"/>
              <a:gd name="connsiteX1" fmla="*/ 4233413 w 6555446"/>
              <a:gd name="connsiteY1" fmla="*/ 4408372 h 4437247"/>
              <a:gd name="connsiteX2" fmla="*/ 6254311 w 6555446"/>
              <a:gd name="connsiteY2" fmla="*/ 0 h 4437247"/>
              <a:gd name="connsiteX3" fmla="*/ 6051537 w 6555446"/>
              <a:gd name="connsiteY3" fmla="*/ 4437247 h 4437247"/>
              <a:gd name="connsiteX4" fmla="*/ 0 w 6555446"/>
              <a:gd name="connsiteY4" fmla="*/ 4419043 h 4437247"/>
              <a:gd name="connsiteX0" fmla="*/ 0 w 6555446"/>
              <a:gd name="connsiteY0" fmla="*/ 4419043 h 4437247"/>
              <a:gd name="connsiteX1" fmla="*/ 4233413 w 6555446"/>
              <a:gd name="connsiteY1" fmla="*/ 4408372 h 4437247"/>
              <a:gd name="connsiteX2" fmla="*/ 6254311 w 6555446"/>
              <a:gd name="connsiteY2" fmla="*/ 0 h 4437247"/>
              <a:gd name="connsiteX3" fmla="*/ 6051537 w 6555446"/>
              <a:gd name="connsiteY3" fmla="*/ 4437247 h 4437247"/>
              <a:gd name="connsiteX4" fmla="*/ 0 w 6555446"/>
              <a:gd name="connsiteY4" fmla="*/ 4419043 h 4437247"/>
              <a:gd name="connsiteX0" fmla="*/ 0 w 6555446"/>
              <a:gd name="connsiteY0" fmla="*/ 4419043 h 4437247"/>
              <a:gd name="connsiteX1" fmla="*/ 4233413 w 6555446"/>
              <a:gd name="connsiteY1" fmla="*/ 4408372 h 4437247"/>
              <a:gd name="connsiteX2" fmla="*/ 6254311 w 6555446"/>
              <a:gd name="connsiteY2" fmla="*/ 0 h 4437247"/>
              <a:gd name="connsiteX3" fmla="*/ 6051537 w 6555446"/>
              <a:gd name="connsiteY3" fmla="*/ 4437247 h 4437247"/>
              <a:gd name="connsiteX4" fmla="*/ 0 w 6555446"/>
              <a:gd name="connsiteY4" fmla="*/ 4419043 h 4437247"/>
              <a:gd name="connsiteX0" fmla="*/ 0 w 6254362"/>
              <a:gd name="connsiteY0" fmla="*/ 4419043 h 4437247"/>
              <a:gd name="connsiteX1" fmla="*/ 4233413 w 6254362"/>
              <a:gd name="connsiteY1" fmla="*/ 4408372 h 4437247"/>
              <a:gd name="connsiteX2" fmla="*/ 6254311 w 6254362"/>
              <a:gd name="connsiteY2" fmla="*/ 0 h 4437247"/>
              <a:gd name="connsiteX3" fmla="*/ 6051537 w 6254362"/>
              <a:gd name="connsiteY3" fmla="*/ 4437247 h 4437247"/>
              <a:gd name="connsiteX4" fmla="*/ 0 w 6254362"/>
              <a:gd name="connsiteY4" fmla="*/ 4419043 h 4437247"/>
              <a:gd name="connsiteX0" fmla="*/ 0 w 6158421"/>
              <a:gd name="connsiteY0" fmla="*/ 4419043 h 4437247"/>
              <a:gd name="connsiteX1" fmla="*/ 4233413 w 6158421"/>
              <a:gd name="connsiteY1" fmla="*/ 4408372 h 4437247"/>
              <a:gd name="connsiteX2" fmla="*/ 6158295 w 6158421"/>
              <a:gd name="connsiteY2" fmla="*/ 0 h 4437247"/>
              <a:gd name="connsiteX3" fmla="*/ 6051537 w 6158421"/>
              <a:gd name="connsiteY3" fmla="*/ 4437247 h 4437247"/>
              <a:gd name="connsiteX4" fmla="*/ 0 w 6158421"/>
              <a:gd name="connsiteY4" fmla="*/ 4419043 h 4437247"/>
              <a:gd name="connsiteX0" fmla="*/ 0 w 6106468"/>
              <a:gd name="connsiteY0" fmla="*/ 4419043 h 4437247"/>
              <a:gd name="connsiteX1" fmla="*/ 4233413 w 6106468"/>
              <a:gd name="connsiteY1" fmla="*/ 4408372 h 4437247"/>
              <a:gd name="connsiteX2" fmla="*/ 6105922 w 6106468"/>
              <a:gd name="connsiteY2" fmla="*/ 0 h 4437247"/>
              <a:gd name="connsiteX3" fmla="*/ 6051537 w 6106468"/>
              <a:gd name="connsiteY3" fmla="*/ 4437247 h 4437247"/>
              <a:gd name="connsiteX4" fmla="*/ 0 w 6106468"/>
              <a:gd name="connsiteY4" fmla="*/ 4419043 h 4437247"/>
              <a:gd name="connsiteX0" fmla="*/ 0 w 6132315"/>
              <a:gd name="connsiteY0" fmla="*/ 4958058 h 4976262"/>
              <a:gd name="connsiteX1" fmla="*/ 4233413 w 6132315"/>
              <a:gd name="connsiteY1" fmla="*/ 4947387 h 4976262"/>
              <a:gd name="connsiteX2" fmla="*/ 6132108 w 6132315"/>
              <a:gd name="connsiteY2" fmla="*/ 0 h 4976262"/>
              <a:gd name="connsiteX3" fmla="*/ 6051537 w 6132315"/>
              <a:gd name="connsiteY3" fmla="*/ 4976262 h 4976262"/>
              <a:gd name="connsiteX4" fmla="*/ 0 w 6132315"/>
              <a:gd name="connsiteY4" fmla="*/ 4958058 h 4976262"/>
              <a:gd name="connsiteX0" fmla="*/ 0 w 6141114"/>
              <a:gd name="connsiteY0" fmla="*/ 4958058 h 4961961"/>
              <a:gd name="connsiteX1" fmla="*/ 4233413 w 6141114"/>
              <a:gd name="connsiteY1" fmla="*/ 4947387 h 4961961"/>
              <a:gd name="connsiteX2" fmla="*/ 6132108 w 6141114"/>
              <a:gd name="connsiteY2" fmla="*/ 0 h 4961961"/>
              <a:gd name="connsiteX3" fmla="*/ 6112638 w 6141114"/>
              <a:gd name="connsiteY3" fmla="*/ 4961961 h 4961961"/>
              <a:gd name="connsiteX4" fmla="*/ 0 w 6141114"/>
              <a:gd name="connsiteY4" fmla="*/ 4958058 h 4961961"/>
              <a:gd name="connsiteX0" fmla="*/ 0 w 6132483"/>
              <a:gd name="connsiteY0" fmla="*/ 4958058 h 4961961"/>
              <a:gd name="connsiteX1" fmla="*/ 4233413 w 6132483"/>
              <a:gd name="connsiteY1" fmla="*/ 4947387 h 4961961"/>
              <a:gd name="connsiteX2" fmla="*/ 6132108 w 6132483"/>
              <a:gd name="connsiteY2" fmla="*/ 0 h 4961961"/>
              <a:gd name="connsiteX3" fmla="*/ 6112638 w 6132483"/>
              <a:gd name="connsiteY3" fmla="*/ 4961961 h 4961961"/>
              <a:gd name="connsiteX4" fmla="*/ 0 w 6132483"/>
              <a:gd name="connsiteY4" fmla="*/ 4958058 h 4961961"/>
              <a:gd name="connsiteX0" fmla="*/ 0 w 6141106"/>
              <a:gd name="connsiteY0" fmla="*/ 7374931 h 7378834"/>
              <a:gd name="connsiteX1" fmla="*/ 4233413 w 6141106"/>
              <a:gd name="connsiteY1" fmla="*/ 7364260 h 7378834"/>
              <a:gd name="connsiteX2" fmla="*/ 6140837 w 6141106"/>
              <a:gd name="connsiteY2" fmla="*/ 0 h 7378834"/>
              <a:gd name="connsiteX3" fmla="*/ 6112638 w 6141106"/>
              <a:gd name="connsiteY3" fmla="*/ 7378834 h 7378834"/>
              <a:gd name="connsiteX4" fmla="*/ 0 w 6141106"/>
              <a:gd name="connsiteY4" fmla="*/ 7374931 h 7378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1106" h="7378834">
                <a:moveTo>
                  <a:pt x="0" y="7374931"/>
                </a:moveTo>
                <a:lnTo>
                  <a:pt x="4233413" y="7364260"/>
                </a:lnTo>
                <a:cubicBezTo>
                  <a:pt x="5842405" y="7407573"/>
                  <a:pt x="6076402" y="17647"/>
                  <a:pt x="6140837" y="0"/>
                </a:cubicBezTo>
                <a:cubicBezTo>
                  <a:pt x="6144172" y="771625"/>
                  <a:pt x="6115548" y="6482179"/>
                  <a:pt x="6112638" y="7378834"/>
                </a:cubicBezTo>
                <a:lnTo>
                  <a:pt x="0" y="737493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 rot="16200000">
            <a:off x="7366198" y="4140422"/>
            <a:ext cx="803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Cost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1540766" y="3561552"/>
            <a:ext cx="6869653" cy="2004094"/>
            <a:chOff x="993602" y="4599139"/>
            <a:chExt cx="7251777" cy="1012300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993602" y="4599139"/>
              <a:ext cx="7251777" cy="1012300"/>
            </a:xfrm>
            <a:prstGeom prst="line">
              <a:avLst/>
            </a:prstGeom>
            <a:ln w="730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 rot="916631">
              <a:off x="3177528" y="4800147"/>
              <a:ext cx="251325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Benefit to Institution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 rot="16200000">
            <a:off x="141378" y="1355515"/>
            <a:ext cx="1387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Compliant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 rot="16200000">
            <a:off x="13863" y="3670586"/>
            <a:ext cx="1714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on-Compliant</a:t>
            </a:r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>
            <a:off x="1130340" y="5457904"/>
            <a:ext cx="7292340" cy="266700"/>
            <a:chOff x="685800" y="2819400"/>
            <a:chExt cx="7292340" cy="266700"/>
          </a:xfrm>
        </p:grpSpPr>
        <p:grpSp>
          <p:nvGrpSpPr>
            <p:cNvPr id="37" name="Group 36"/>
            <p:cNvGrpSpPr/>
            <p:nvPr/>
          </p:nvGrpSpPr>
          <p:grpSpPr>
            <a:xfrm>
              <a:off x="685800" y="2819400"/>
              <a:ext cx="7292340" cy="266700"/>
              <a:chOff x="838200" y="1219201"/>
              <a:chExt cx="6915150" cy="533400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/>
            <p:cNvCxnSpPr/>
            <p:nvPr/>
          </p:nvCxnSpPr>
          <p:spPr>
            <a:xfrm>
              <a:off x="685800" y="2936421"/>
              <a:ext cx="729234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Rectangle 63"/>
          <p:cNvSpPr/>
          <p:nvPr/>
        </p:nvSpPr>
        <p:spPr>
          <a:xfrm>
            <a:off x="1191422" y="1296986"/>
            <a:ext cx="7255139" cy="936864"/>
          </a:xfrm>
          <a:prstGeom prst="rect">
            <a:avLst/>
          </a:prstGeom>
          <a:solidFill>
            <a:srgbClr val="10FC4E">
              <a:alpha val="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99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0712266"/>
              </p:ext>
            </p:extLst>
          </p:nvPr>
        </p:nvGraphicFramePr>
        <p:xfrm>
          <a:off x="685800" y="228600"/>
          <a:ext cx="78105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5200" y="3292004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0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67554" y="1841405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+ 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85200" y="3992254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-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96774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0745576"/>
              </p:ext>
            </p:extLst>
          </p:nvPr>
        </p:nvGraphicFramePr>
        <p:xfrm>
          <a:off x="685800" y="228600"/>
          <a:ext cx="78105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80712" y="3962399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1529623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+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437372" y="4389121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179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958873" y="1631254"/>
            <a:ext cx="7387422" cy="924540"/>
          </a:xfrm>
          <a:prstGeom prst="rect">
            <a:avLst/>
          </a:prstGeom>
          <a:solidFill>
            <a:srgbClr val="10FC4E">
              <a:alpha val="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961459" y="5494418"/>
            <a:ext cx="7292340" cy="266700"/>
            <a:chOff x="685800" y="2819400"/>
            <a:chExt cx="7292340" cy="266700"/>
          </a:xfrm>
        </p:grpSpPr>
        <p:grpSp>
          <p:nvGrpSpPr>
            <p:cNvPr id="5" name="Group 4"/>
            <p:cNvGrpSpPr/>
            <p:nvPr/>
          </p:nvGrpSpPr>
          <p:grpSpPr>
            <a:xfrm>
              <a:off x="685800" y="2819400"/>
              <a:ext cx="7292340" cy="266700"/>
              <a:chOff x="838200" y="1219201"/>
              <a:chExt cx="6915150" cy="533400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/>
            <p:cNvCxnSpPr/>
            <p:nvPr/>
          </p:nvCxnSpPr>
          <p:spPr>
            <a:xfrm>
              <a:off x="685800" y="2936421"/>
              <a:ext cx="729234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1406634" y="685800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Impact of On-Going Compliance</a:t>
            </a:r>
            <a:endParaRPr lang="en-US" sz="3200" dirty="0"/>
          </a:p>
        </p:txBody>
      </p:sp>
      <p:sp>
        <p:nvSpPr>
          <p:cNvPr id="52" name="TextBox 51"/>
          <p:cNvSpPr txBox="1"/>
          <p:nvPr/>
        </p:nvSpPr>
        <p:spPr>
          <a:xfrm rot="16200000">
            <a:off x="80539" y="2087008"/>
            <a:ext cx="1387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Compliant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 rot="21273483">
            <a:off x="3325203" y="1894301"/>
            <a:ext cx="2513258" cy="6029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Benefit to Institution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 rot="16200000">
            <a:off x="-83128" y="3796868"/>
            <a:ext cx="1714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r>
              <a:rPr lang="en-US" dirty="0" smtClean="0"/>
              <a:t>on-Compliant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958874" y="2555794"/>
            <a:ext cx="7387421" cy="2702007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274320"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961460" y="2965343"/>
            <a:ext cx="7384835" cy="0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978742" y="2529434"/>
            <a:ext cx="7367553" cy="435910"/>
          </a:xfrm>
          <a:prstGeom prst="line">
            <a:avLst/>
          </a:prstGeom>
          <a:ln w="730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982046" y="1882123"/>
            <a:ext cx="7343662" cy="732894"/>
          </a:xfrm>
          <a:prstGeom prst="line">
            <a:avLst/>
          </a:prstGeom>
          <a:ln w="730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 rot="21374655">
            <a:off x="5727539" y="2160617"/>
            <a:ext cx="2609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Infrastructure Level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958873" y="5257801"/>
            <a:ext cx="7387421" cy="33964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670322" y="5386973"/>
            <a:ext cx="7695069" cy="1054308"/>
            <a:chOff x="383084" y="514030"/>
            <a:chExt cx="7695069" cy="1601657"/>
          </a:xfrm>
        </p:grpSpPr>
        <p:sp>
          <p:nvSpPr>
            <p:cNvPr id="21" name="TextBox 20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0</a:t>
              </a:r>
              <a:endParaRPr lang="en-US" sz="1400" dirty="0"/>
            </a:p>
          </p:txBody>
        </p:sp>
        <p:sp>
          <p:nvSpPr>
            <p:cNvPr id="22" name="TextBox 21"/>
            <p:cNvSpPr txBox="1"/>
            <p:nvPr/>
          </p:nvSpPr>
          <p:spPr>
            <a:xfrm rot="18334160">
              <a:off x="604637" y="1242425"/>
              <a:ext cx="1161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1</a:t>
              </a:r>
              <a:endParaRPr lang="en-US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2</a:t>
              </a:r>
              <a:endParaRPr lang="en-US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3</a:t>
              </a:r>
              <a:endParaRPr lang="en-US" sz="1400" dirty="0"/>
            </a:p>
          </p:txBody>
        </p:sp>
        <p:sp>
          <p:nvSpPr>
            <p:cNvPr id="25" name="TextBox 24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4</a:t>
              </a:r>
              <a:endParaRPr lang="en-US" sz="1400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5</a:t>
              </a:r>
              <a:endParaRPr lang="en-US" sz="1400" dirty="0"/>
            </a:p>
          </p:txBody>
        </p:sp>
        <p:sp>
          <p:nvSpPr>
            <p:cNvPr id="27" name="TextBox 26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6</a:t>
              </a:r>
              <a:endParaRPr lang="en-US" sz="1400" dirty="0"/>
            </a:p>
          </p:txBody>
        </p:sp>
        <p:sp>
          <p:nvSpPr>
            <p:cNvPr id="28" name="TextBox 27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7</a:t>
              </a:r>
              <a:endParaRPr lang="en-US" sz="1400" dirty="0"/>
            </a:p>
          </p:txBody>
        </p:sp>
        <p:sp>
          <p:nvSpPr>
            <p:cNvPr id="29" name="TextBox 28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8</a:t>
              </a:r>
              <a:endParaRPr lang="en-US" sz="1400" dirty="0"/>
            </a:p>
          </p:txBody>
        </p:sp>
        <p:sp>
          <p:nvSpPr>
            <p:cNvPr id="30" name="TextBox 29"/>
            <p:cNvSpPr txBox="1"/>
            <p:nvPr/>
          </p:nvSpPr>
          <p:spPr>
            <a:xfrm rot="18334160">
              <a:off x="5989690" y="1340151"/>
              <a:ext cx="1161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9</a:t>
              </a:r>
              <a:endParaRPr lang="en-US" sz="1400" dirty="0"/>
            </a:p>
          </p:txBody>
        </p:sp>
        <p:sp>
          <p:nvSpPr>
            <p:cNvPr id="31" name="TextBox 30"/>
            <p:cNvSpPr txBox="1"/>
            <p:nvPr/>
          </p:nvSpPr>
          <p:spPr>
            <a:xfrm rot="18334160">
              <a:off x="6672148" y="1288091"/>
              <a:ext cx="1161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10</a:t>
              </a:r>
              <a:endParaRPr lang="en-US" sz="1400" dirty="0"/>
            </a:p>
          </p:txBody>
        </p:sp>
        <p:sp>
          <p:nvSpPr>
            <p:cNvPr id="32" name="TextBox 31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Year 0 </a:t>
              </a:r>
              <a:endParaRPr lang="en-US" sz="1400" dirty="0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515342" y="5257801"/>
            <a:ext cx="3809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Maintenance Cost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593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Examples of Infrastructure</a:t>
            </a:r>
          </a:p>
          <a:p>
            <a:pPr lvl="1"/>
            <a:r>
              <a:rPr lang="en-US" sz="1900" dirty="0"/>
              <a:t>Existing Processes</a:t>
            </a:r>
          </a:p>
          <a:p>
            <a:pPr lvl="1"/>
            <a:r>
              <a:rPr lang="en-US" sz="1900" dirty="0" smtClean="0"/>
              <a:t>Accountability Processes</a:t>
            </a:r>
          </a:p>
          <a:p>
            <a:pPr lvl="1"/>
            <a:r>
              <a:rPr lang="en-US" sz="1900" dirty="0" smtClean="0"/>
              <a:t>Existing Alignment</a:t>
            </a:r>
          </a:p>
          <a:p>
            <a:pPr lvl="1"/>
            <a:r>
              <a:rPr lang="en-US" sz="1900" dirty="0" smtClean="0"/>
              <a:t>Existing Faculty</a:t>
            </a:r>
          </a:p>
          <a:p>
            <a:pPr lvl="1"/>
            <a:r>
              <a:rPr lang="en-US" sz="1900" dirty="0" smtClean="0"/>
              <a:t>Leadership </a:t>
            </a:r>
          </a:p>
          <a:p>
            <a:pPr lvl="1"/>
            <a:r>
              <a:rPr lang="en-US" sz="1900" dirty="0" smtClean="0"/>
              <a:t>Technology</a:t>
            </a:r>
          </a:p>
          <a:p>
            <a:pPr lvl="1"/>
            <a:r>
              <a:rPr lang="en-US" sz="1900" dirty="0" smtClean="0"/>
              <a:t>Faculty </a:t>
            </a:r>
            <a:r>
              <a:rPr lang="en-US" sz="1900" dirty="0"/>
              <a:t>Credentials </a:t>
            </a:r>
            <a:r>
              <a:rPr lang="en-US" sz="1900" dirty="0" smtClean="0"/>
              <a:t>Database</a:t>
            </a:r>
          </a:p>
          <a:p>
            <a:pPr lvl="1"/>
            <a:r>
              <a:rPr lang="en-US" sz="1900" dirty="0" smtClean="0"/>
              <a:t>Leadership</a:t>
            </a:r>
          </a:p>
          <a:p>
            <a:pPr lvl="1"/>
            <a:r>
              <a:rPr lang="en-US" sz="1900" dirty="0" smtClean="0"/>
              <a:t>History</a:t>
            </a:r>
          </a:p>
          <a:p>
            <a:pPr lvl="1"/>
            <a:r>
              <a:rPr lang="en-US" sz="1900" dirty="0" smtClean="0"/>
              <a:t>Resources</a:t>
            </a:r>
          </a:p>
          <a:p>
            <a:pPr lvl="1"/>
            <a:r>
              <a:rPr lang="en-US" sz="1900" dirty="0" smtClean="0"/>
              <a:t>Traditions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029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 smtClean="0"/>
              <a:t>Threats and Opportunities </a:t>
            </a:r>
          </a:p>
          <a:p>
            <a:pPr lvl="1"/>
            <a:r>
              <a:rPr lang="en-US" sz="1900" dirty="0" smtClean="0"/>
              <a:t>Lack </a:t>
            </a:r>
            <a:r>
              <a:rPr lang="en-US" sz="1900" dirty="0"/>
              <a:t>of planning</a:t>
            </a:r>
          </a:p>
          <a:p>
            <a:pPr lvl="1"/>
            <a:r>
              <a:rPr lang="en-US" sz="2000" dirty="0"/>
              <a:t>Failure to monitor</a:t>
            </a:r>
          </a:p>
          <a:p>
            <a:pPr lvl="1"/>
            <a:r>
              <a:rPr lang="en-US" sz="2000" dirty="0" smtClean="0"/>
              <a:t>Lack of Accountability</a:t>
            </a:r>
          </a:p>
          <a:p>
            <a:pPr lvl="1"/>
            <a:r>
              <a:rPr lang="en-US" sz="2000" dirty="0"/>
              <a:t>Lack of rewards and recognition</a:t>
            </a:r>
          </a:p>
          <a:p>
            <a:pPr lvl="1"/>
            <a:r>
              <a:rPr lang="en-US" sz="2000" dirty="0" smtClean="0"/>
              <a:t>Lack </a:t>
            </a:r>
            <a:r>
              <a:rPr lang="en-US" sz="2000" dirty="0"/>
              <a:t>of implementation</a:t>
            </a:r>
          </a:p>
          <a:p>
            <a:pPr lvl="1"/>
            <a:r>
              <a:rPr lang="en-US" sz="2000" dirty="0" smtClean="0"/>
              <a:t>New Personnel</a:t>
            </a:r>
          </a:p>
          <a:p>
            <a:pPr lvl="2"/>
            <a:r>
              <a:rPr lang="en-US" sz="1600" dirty="0" smtClean="0"/>
              <a:t>New Leadership</a:t>
            </a:r>
          </a:p>
          <a:p>
            <a:pPr lvl="2"/>
            <a:r>
              <a:rPr lang="en-US" sz="1600" dirty="0" smtClean="0"/>
              <a:t>New Faculty</a:t>
            </a:r>
          </a:p>
          <a:p>
            <a:pPr lvl="1"/>
            <a:r>
              <a:rPr lang="en-US" sz="2000" dirty="0"/>
              <a:t>Lack of ongoing training</a:t>
            </a:r>
          </a:p>
          <a:p>
            <a:pPr lvl="1"/>
            <a:r>
              <a:rPr lang="en-US" sz="2000" dirty="0" smtClean="0"/>
              <a:t>Budget</a:t>
            </a:r>
          </a:p>
          <a:p>
            <a:pPr lvl="1"/>
            <a:r>
              <a:rPr lang="en-US" sz="2000" dirty="0"/>
              <a:t>Unfunded mandates</a:t>
            </a:r>
          </a:p>
          <a:p>
            <a:pPr lvl="1"/>
            <a:r>
              <a:rPr lang="en-US" sz="2000" dirty="0" smtClean="0"/>
              <a:t>Institutional Change</a:t>
            </a:r>
          </a:p>
          <a:p>
            <a:pPr lvl="1"/>
            <a:r>
              <a:rPr lang="en-US" sz="2000" dirty="0" smtClean="0"/>
              <a:t>Experience</a:t>
            </a:r>
          </a:p>
          <a:p>
            <a:pPr lvl="1"/>
            <a:r>
              <a:rPr lang="en-US" sz="2000" dirty="0" smtClean="0"/>
              <a:t>Loss of institutional capacity</a:t>
            </a:r>
          </a:p>
          <a:p>
            <a:pPr lvl="1"/>
            <a:r>
              <a:rPr lang="en-US" sz="2000" dirty="0" smtClean="0"/>
              <a:t>Increased expectations</a:t>
            </a:r>
          </a:p>
          <a:p>
            <a:pPr lvl="1"/>
            <a:r>
              <a:rPr lang="en-US" sz="2000" dirty="0" smtClean="0"/>
              <a:t>Inability to articulate needs</a:t>
            </a:r>
          </a:p>
          <a:p>
            <a:pPr lvl="1"/>
            <a:r>
              <a:rPr lang="en-US" sz="2000" dirty="0" smtClean="0"/>
              <a:t>Loss of human capital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72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405098" y="2343151"/>
            <a:ext cx="7955280" cy="266700"/>
            <a:chOff x="685800" y="2819400"/>
            <a:chExt cx="7955280" cy="266700"/>
          </a:xfrm>
        </p:grpSpPr>
        <p:grpSp>
          <p:nvGrpSpPr>
            <p:cNvPr id="44" name="Group 43"/>
            <p:cNvGrpSpPr/>
            <p:nvPr/>
          </p:nvGrpSpPr>
          <p:grpSpPr>
            <a:xfrm>
              <a:off x="685800" y="2819400"/>
              <a:ext cx="7955280" cy="266700"/>
              <a:chOff x="838200" y="1219201"/>
              <a:chExt cx="7543800" cy="533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820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/>
            <p:cNvCxnSpPr/>
            <p:nvPr/>
          </p:nvCxnSpPr>
          <p:spPr>
            <a:xfrm>
              <a:off x="685800" y="2936421"/>
              <a:ext cx="7955280" cy="163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413419" y="1042498"/>
            <a:ext cx="8366645" cy="1387024"/>
            <a:chOff x="383084" y="514030"/>
            <a:chExt cx="8366645" cy="1601657"/>
          </a:xfrm>
        </p:grpSpPr>
        <p:sp>
          <p:nvSpPr>
            <p:cNvPr id="49" name="TextBox 48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8334160">
              <a:off x="62800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July</a:t>
              </a:r>
              <a:endParaRPr lang="en-US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August</a:t>
              </a:r>
              <a:endParaRPr lang="en-US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September</a:t>
              </a:r>
              <a:endParaRPr lang="en-US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October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November</a:t>
              </a:r>
              <a:endParaRPr lang="en-US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December</a:t>
              </a:r>
              <a:endParaRPr lang="en-US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January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February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8334160">
              <a:off x="600057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March</a:t>
              </a:r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8334160">
              <a:off x="6672148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April</a:t>
              </a:r>
              <a:endParaRPr lang="en-US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May</a:t>
              </a:r>
              <a:endParaRPr lang="en-US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18334160">
              <a:off x="801529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238879" y="381000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Year 1</a:t>
            </a:r>
            <a:endParaRPr lang="en-US" sz="3200" dirty="0"/>
          </a:p>
        </p:txBody>
      </p:sp>
      <p:sp>
        <p:nvSpPr>
          <p:cNvPr id="69" name="TextBox 68"/>
          <p:cNvSpPr txBox="1"/>
          <p:nvPr/>
        </p:nvSpPr>
        <p:spPr>
          <a:xfrm>
            <a:off x="426385" y="2841637"/>
            <a:ext cx="5513499" cy="261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Accreditation Response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64048" y="5181874"/>
            <a:ext cx="7969559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 Implementation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64047" y="5443484"/>
            <a:ext cx="8086121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Implementation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48007" y="6274481"/>
            <a:ext cx="2850215" cy="43088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Establish 10 yr. Professional Accreditation Cycle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37755" y="5882066"/>
            <a:ext cx="2834569" cy="26161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Establish 10 yr. Program Assessment Cycle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 rot="16200000">
            <a:off x="7631604" y="5414085"/>
            <a:ext cx="1752600" cy="26161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QEP Status Report</a:t>
            </a:r>
            <a:endParaRPr lang="en-US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 rot="16200000">
            <a:off x="5505670" y="2914078"/>
            <a:ext cx="1208555" cy="430887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Recommendation Report</a:t>
            </a:r>
            <a:endParaRPr lang="en-US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12263" y="4051151"/>
            <a:ext cx="4000820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Evaluate Data Gathering Strategy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 rot="16200000">
            <a:off x="4151189" y="4279031"/>
            <a:ext cx="933873" cy="430887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Recommend Strategy</a:t>
            </a:r>
            <a:endParaRPr lang="en-US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05098" y="3789541"/>
            <a:ext cx="8007223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Establish Processes for Future Compliance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857957" y="4051151"/>
            <a:ext cx="3554364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Data Gathering Confirmation </a:t>
            </a:r>
            <a:r>
              <a:rPr lang="en-US" sz="1100" dirty="0" err="1" smtClean="0">
                <a:latin typeface="Times New Roman" pitchFamily="18" charset="0"/>
                <a:cs typeface="Times New Roman" pitchFamily="18" charset="0"/>
              </a:rPr>
              <a:t>Dissemiation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857957" y="4312761"/>
            <a:ext cx="3554364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Establish Training Needs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394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405098" y="2343151"/>
            <a:ext cx="7955280" cy="266700"/>
            <a:chOff x="685800" y="2819400"/>
            <a:chExt cx="7955280" cy="266700"/>
          </a:xfrm>
        </p:grpSpPr>
        <p:grpSp>
          <p:nvGrpSpPr>
            <p:cNvPr id="44" name="Group 43"/>
            <p:cNvGrpSpPr/>
            <p:nvPr/>
          </p:nvGrpSpPr>
          <p:grpSpPr>
            <a:xfrm>
              <a:off x="685800" y="2819400"/>
              <a:ext cx="7955280" cy="266700"/>
              <a:chOff x="838200" y="1219201"/>
              <a:chExt cx="7543800" cy="533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820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/>
            <p:cNvCxnSpPr/>
            <p:nvPr/>
          </p:nvCxnSpPr>
          <p:spPr>
            <a:xfrm>
              <a:off x="685800" y="2936421"/>
              <a:ext cx="7955280" cy="163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413419" y="1042498"/>
            <a:ext cx="8366645" cy="1387024"/>
            <a:chOff x="383084" y="514030"/>
            <a:chExt cx="8366645" cy="1601657"/>
          </a:xfrm>
        </p:grpSpPr>
        <p:sp>
          <p:nvSpPr>
            <p:cNvPr id="49" name="TextBox 48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8334160">
              <a:off x="62800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July</a:t>
              </a:r>
              <a:endParaRPr lang="en-US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August</a:t>
              </a:r>
              <a:endParaRPr lang="en-US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September</a:t>
              </a:r>
              <a:endParaRPr lang="en-US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October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November</a:t>
              </a:r>
              <a:endParaRPr lang="en-US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December</a:t>
              </a:r>
              <a:endParaRPr lang="en-US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January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February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8334160">
              <a:off x="600057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March</a:t>
              </a:r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8334160">
              <a:off x="6672148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April</a:t>
              </a:r>
              <a:endParaRPr lang="en-US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May</a:t>
              </a:r>
              <a:endParaRPr lang="en-US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18334160">
              <a:off x="801529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238879" y="381000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Year 2</a:t>
            </a:r>
            <a:endParaRPr lang="en-US" sz="3200" dirty="0"/>
          </a:p>
        </p:txBody>
      </p:sp>
      <p:sp>
        <p:nvSpPr>
          <p:cNvPr id="70" name="TextBox 69"/>
          <p:cNvSpPr txBox="1"/>
          <p:nvPr/>
        </p:nvSpPr>
        <p:spPr>
          <a:xfrm>
            <a:off x="454021" y="3573880"/>
            <a:ext cx="7969559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 Implementation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59537" y="3835490"/>
            <a:ext cx="7958525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Implementation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 rot="16200000">
            <a:off x="7652246" y="4281643"/>
            <a:ext cx="1752600" cy="26161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QEP Status Report</a:t>
            </a:r>
            <a:endParaRPr lang="en-US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0649" y="5388075"/>
            <a:ext cx="8228702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Processes for Future Compliance Implementation/Revision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6132" y="5779960"/>
            <a:ext cx="8243219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Implement Training Curriculum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349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405098" y="2343151"/>
            <a:ext cx="7955280" cy="266700"/>
            <a:chOff x="685800" y="2819400"/>
            <a:chExt cx="7955280" cy="266700"/>
          </a:xfrm>
        </p:grpSpPr>
        <p:grpSp>
          <p:nvGrpSpPr>
            <p:cNvPr id="44" name="Group 43"/>
            <p:cNvGrpSpPr/>
            <p:nvPr/>
          </p:nvGrpSpPr>
          <p:grpSpPr>
            <a:xfrm>
              <a:off x="685800" y="2819400"/>
              <a:ext cx="7955280" cy="266700"/>
              <a:chOff x="838200" y="1219201"/>
              <a:chExt cx="7543800" cy="533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820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/>
            <p:cNvCxnSpPr/>
            <p:nvPr/>
          </p:nvCxnSpPr>
          <p:spPr>
            <a:xfrm>
              <a:off x="685800" y="2936421"/>
              <a:ext cx="7955280" cy="163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413419" y="1042498"/>
            <a:ext cx="8366645" cy="1387024"/>
            <a:chOff x="383084" y="514030"/>
            <a:chExt cx="8366645" cy="1601657"/>
          </a:xfrm>
        </p:grpSpPr>
        <p:sp>
          <p:nvSpPr>
            <p:cNvPr id="49" name="TextBox 48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8334160">
              <a:off x="62800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July</a:t>
              </a:r>
              <a:endParaRPr lang="en-US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August</a:t>
              </a:r>
              <a:endParaRPr lang="en-US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September</a:t>
              </a:r>
              <a:endParaRPr lang="en-US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October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November</a:t>
              </a:r>
              <a:endParaRPr lang="en-US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December</a:t>
              </a:r>
              <a:endParaRPr lang="en-US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January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February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8334160">
              <a:off x="600057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March</a:t>
              </a:r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8334160">
              <a:off x="6672148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April</a:t>
              </a:r>
              <a:endParaRPr lang="en-US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May</a:t>
              </a:r>
              <a:endParaRPr lang="en-US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18334160">
              <a:off x="801529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238879" y="381000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Year 3</a:t>
            </a:r>
            <a:endParaRPr lang="en-US" sz="3200" dirty="0"/>
          </a:p>
        </p:txBody>
      </p:sp>
      <p:sp>
        <p:nvSpPr>
          <p:cNvPr id="70" name="TextBox 69"/>
          <p:cNvSpPr txBox="1"/>
          <p:nvPr/>
        </p:nvSpPr>
        <p:spPr>
          <a:xfrm>
            <a:off x="390819" y="3381416"/>
            <a:ext cx="7969559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 Implementation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01854" y="3689193"/>
            <a:ext cx="7958525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Implementation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 rot="5400000">
            <a:off x="7805842" y="3558388"/>
            <a:ext cx="1416852" cy="26161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QEP Status Report</a:t>
            </a:r>
            <a:endParaRPr lang="en-US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0819" y="4595541"/>
            <a:ext cx="8243219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Implement Training Curriculum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642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405098" y="2343151"/>
            <a:ext cx="7955280" cy="266700"/>
            <a:chOff x="685800" y="2819400"/>
            <a:chExt cx="7955280" cy="266700"/>
          </a:xfrm>
        </p:grpSpPr>
        <p:grpSp>
          <p:nvGrpSpPr>
            <p:cNvPr id="44" name="Group 43"/>
            <p:cNvGrpSpPr/>
            <p:nvPr/>
          </p:nvGrpSpPr>
          <p:grpSpPr>
            <a:xfrm>
              <a:off x="685800" y="2819400"/>
              <a:ext cx="7955280" cy="266700"/>
              <a:chOff x="838200" y="1219201"/>
              <a:chExt cx="7543800" cy="533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820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/>
            <p:cNvCxnSpPr/>
            <p:nvPr/>
          </p:nvCxnSpPr>
          <p:spPr>
            <a:xfrm>
              <a:off x="685800" y="2936421"/>
              <a:ext cx="7955280" cy="163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413419" y="1042498"/>
            <a:ext cx="8366645" cy="1387024"/>
            <a:chOff x="383084" y="514030"/>
            <a:chExt cx="8366645" cy="1601657"/>
          </a:xfrm>
        </p:grpSpPr>
        <p:sp>
          <p:nvSpPr>
            <p:cNvPr id="49" name="TextBox 48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8334160">
              <a:off x="62800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July</a:t>
              </a:r>
              <a:endParaRPr lang="en-US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August</a:t>
              </a:r>
              <a:endParaRPr lang="en-US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September</a:t>
              </a:r>
              <a:endParaRPr lang="en-US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October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November</a:t>
              </a:r>
              <a:endParaRPr lang="en-US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December</a:t>
              </a:r>
              <a:endParaRPr lang="en-US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January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February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8334160">
              <a:off x="600057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March</a:t>
              </a:r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8334160">
              <a:off x="6672148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April</a:t>
              </a:r>
              <a:endParaRPr lang="en-US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May</a:t>
              </a:r>
              <a:endParaRPr lang="en-US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18334160">
              <a:off x="801529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238879" y="381000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Year 4</a:t>
            </a:r>
            <a:endParaRPr lang="en-US" sz="3200" dirty="0"/>
          </a:p>
        </p:txBody>
      </p:sp>
      <p:sp>
        <p:nvSpPr>
          <p:cNvPr id="70" name="TextBox 69"/>
          <p:cNvSpPr txBox="1"/>
          <p:nvPr/>
        </p:nvSpPr>
        <p:spPr>
          <a:xfrm>
            <a:off x="473714" y="4080301"/>
            <a:ext cx="7969559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 Implementation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93926" y="3674194"/>
            <a:ext cx="7958525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Implementation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 rot="5400000">
            <a:off x="7762116" y="4278651"/>
            <a:ext cx="1532860" cy="26161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QEP Status Report</a:t>
            </a:r>
            <a:endParaRPr lang="en-US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1057" y="4652666"/>
            <a:ext cx="3941681" cy="261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1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 Year Readiness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8195" y="5410200"/>
            <a:ext cx="3941681" cy="2616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Selection of Reporting Strategy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382336" y="4651177"/>
            <a:ext cx="4015405" cy="261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Action Plan for Fifth Year Compliance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389875" y="4914276"/>
            <a:ext cx="4007865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Implement Training Priorities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380432" y="5410200"/>
            <a:ext cx="4278919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Population of Report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933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405098" y="2343151"/>
            <a:ext cx="7955280" cy="266700"/>
            <a:chOff x="685800" y="2819400"/>
            <a:chExt cx="7955280" cy="266700"/>
          </a:xfrm>
        </p:grpSpPr>
        <p:grpSp>
          <p:nvGrpSpPr>
            <p:cNvPr id="44" name="Group 43"/>
            <p:cNvGrpSpPr/>
            <p:nvPr/>
          </p:nvGrpSpPr>
          <p:grpSpPr>
            <a:xfrm>
              <a:off x="685800" y="2819400"/>
              <a:ext cx="7955280" cy="266700"/>
              <a:chOff x="838200" y="1219201"/>
              <a:chExt cx="7543800" cy="533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820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/>
            <p:cNvCxnSpPr/>
            <p:nvPr/>
          </p:nvCxnSpPr>
          <p:spPr>
            <a:xfrm>
              <a:off x="685800" y="2936421"/>
              <a:ext cx="7955280" cy="163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413419" y="1042498"/>
            <a:ext cx="8366645" cy="1387024"/>
            <a:chOff x="383084" y="514030"/>
            <a:chExt cx="8366645" cy="1601657"/>
          </a:xfrm>
        </p:grpSpPr>
        <p:sp>
          <p:nvSpPr>
            <p:cNvPr id="49" name="TextBox 48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8334160">
              <a:off x="62800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July</a:t>
              </a:r>
              <a:endParaRPr lang="en-US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August</a:t>
              </a:r>
              <a:endParaRPr lang="en-US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September</a:t>
              </a:r>
              <a:endParaRPr lang="en-US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October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November</a:t>
              </a:r>
              <a:endParaRPr lang="en-US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December</a:t>
              </a:r>
              <a:endParaRPr lang="en-US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January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February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8334160">
              <a:off x="600057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March</a:t>
              </a:r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8334160">
              <a:off x="6672148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April</a:t>
              </a:r>
              <a:endParaRPr lang="en-US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May</a:t>
              </a:r>
              <a:endParaRPr lang="en-US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18334160">
              <a:off x="801529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238879" y="381000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Year 5</a:t>
            </a:r>
            <a:endParaRPr lang="en-US" sz="3200" dirty="0"/>
          </a:p>
        </p:txBody>
      </p:sp>
      <p:sp>
        <p:nvSpPr>
          <p:cNvPr id="70" name="TextBox 69"/>
          <p:cNvSpPr txBox="1"/>
          <p:nvPr/>
        </p:nvSpPr>
        <p:spPr>
          <a:xfrm>
            <a:off x="416133" y="3608733"/>
            <a:ext cx="7648454" cy="307777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QEP  Implementation Report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474667" y="5180111"/>
            <a:ext cx="7919321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5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Year Compliance Implementation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 rot="16200000">
            <a:off x="7342176" y="4023368"/>
            <a:ext cx="1752600" cy="307777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QEP Status Report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48572" y="3936440"/>
            <a:ext cx="7616016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 Implementation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105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405098" y="2343151"/>
            <a:ext cx="7955280" cy="266700"/>
            <a:chOff x="685800" y="2819400"/>
            <a:chExt cx="7955280" cy="266700"/>
          </a:xfrm>
        </p:grpSpPr>
        <p:grpSp>
          <p:nvGrpSpPr>
            <p:cNvPr id="44" name="Group 43"/>
            <p:cNvGrpSpPr/>
            <p:nvPr/>
          </p:nvGrpSpPr>
          <p:grpSpPr>
            <a:xfrm>
              <a:off x="685800" y="2819400"/>
              <a:ext cx="7955280" cy="266700"/>
              <a:chOff x="838200" y="1219201"/>
              <a:chExt cx="7543800" cy="533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820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/>
            <p:cNvCxnSpPr/>
            <p:nvPr/>
          </p:nvCxnSpPr>
          <p:spPr>
            <a:xfrm>
              <a:off x="685800" y="2936421"/>
              <a:ext cx="7955280" cy="163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413419" y="1042498"/>
            <a:ext cx="8366645" cy="1387024"/>
            <a:chOff x="383084" y="514030"/>
            <a:chExt cx="8366645" cy="1601657"/>
          </a:xfrm>
        </p:grpSpPr>
        <p:sp>
          <p:nvSpPr>
            <p:cNvPr id="49" name="TextBox 48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8334160">
              <a:off x="62800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July</a:t>
              </a:r>
              <a:endParaRPr lang="en-US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August</a:t>
              </a:r>
              <a:endParaRPr lang="en-US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September</a:t>
              </a:r>
              <a:endParaRPr lang="en-US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October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November</a:t>
              </a:r>
              <a:endParaRPr lang="en-US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December</a:t>
              </a:r>
              <a:endParaRPr lang="en-US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January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February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8334160">
              <a:off x="600057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March</a:t>
              </a:r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8334160">
              <a:off x="6672148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April</a:t>
              </a:r>
              <a:endParaRPr lang="en-US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May</a:t>
              </a:r>
              <a:endParaRPr lang="en-US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18334160">
              <a:off x="801529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238879" y="381000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Year  6</a:t>
            </a:r>
            <a:endParaRPr lang="en-US" sz="3200" dirty="0"/>
          </a:p>
        </p:txBody>
      </p:sp>
      <p:sp>
        <p:nvSpPr>
          <p:cNvPr id="68" name="TextBox 67"/>
          <p:cNvSpPr txBox="1"/>
          <p:nvPr/>
        </p:nvSpPr>
        <p:spPr>
          <a:xfrm>
            <a:off x="441057" y="2993179"/>
            <a:ext cx="1087736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Celebration</a:t>
            </a:r>
            <a:endParaRPr lang="en-US" sz="1400" dirty="0"/>
          </a:p>
        </p:txBody>
      </p:sp>
      <p:sp>
        <p:nvSpPr>
          <p:cNvPr id="70" name="TextBox 69"/>
          <p:cNvSpPr txBox="1"/>
          <p:nvPr/>
        </p:nvSpPr>
        <p:spPr>
          <a:xfrm>
            <a:off x="6400738" y="5829811"/>
            <a:ext cx="1959639" cy="738664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QEP  Transition to Institutional Effectiveness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 rot="16200000">
            <a:off x="5320770" y="3239733"/>
            <a:ext cx="1866899" cy="307777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5</a:t>
            </a:r>
            <a:r>
              <a:rPr lang="en-US" sz="1400" baseline="30000" dirty="0" smtClean="0">
                <a:solidFill>
                  <a:schemeClr val="bg1"/>
                </a:solidFill>
              </a:rPr>
              <a:t>th</a:t>
            </a:r>
            <a:r>
              <a:rPr lang="en-US" sz="1400" dirty="0" smtClean="0">
                <a:solidFill>
                  <a:schemeClr val="bg1"/>
                </a:solidFill>
              </a:rPr>
              <a:t>  Year Report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3078" y="3581400"/>
            <a:ext cx="567725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5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Year Report Committee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6532038" y="5181600"/>
            <a:ext cx="2293347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Training Priorities</a:t>
            </a:r>
            <a:endParaRPr lang="en-US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6408107" y="4327072"/>
            <a:ext cx="1964109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5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Year Follow-up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6400739" y="2723711"/>
            <a:ext cx="877214" cy="4308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Celebration/ Recognition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105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405098" y="2343151"/>
            <a:ext cx="7955280" cy="266700"/>
            <a:chOff x="685800" y="2819400"/>
            <a:chExt cx="7955280" cy="266700"/>
          </a:xfrm>
        </p:grpSpPr>
        <p:grpSp>
          <p:nvGrpSpPr>
            <p:cNvPr id="44" name="Group 43"/>
            <p:cNvGrpSpPr/>
            <p:nvPr/>
          </p:nvGrpSpPr>
          <p:grpSpPr>
            <a:xfrm>
              <a:off x="685800" y="2819400"/>
              <a:ext cx="7955280" cy="266700"/>
              <a:chOff x="838200" y="1219201"/>
              <a:chExt cx="7543800" cy="533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820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/>
            <p:cNvCxnSpPr/>
            <p:nvPr/>
          </p:nvCxnSpPr>
          <p:spPr>
            <a:xfrm>
              <a:off x="685800" y="2936421"/>
              <a:ext cx="7955280" cy="163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413419" y="1042498"/>
            <a:ext cx="8366645" cy="1387024"/>
            <a:chOff x="383084" y="514030"/>
            <a:chExt cx="8366645" cy="1601657"/>
          </a:xfrm>
        </p:grpSpPr>
        <p:sp>
          <p:nvSpPr>
            <p:cNvPr id="49" name="TextBox 48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8334160">
              <a:off x="62800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July</a:t>
              </a:r>
              <a:endParaRPr lang="en-US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August</a:t>
              </a:r>
              <a:endParaRPr lang="en-US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September</a:t>
              </a:r>
              <a:endParaRPr lang="en-US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October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November</a:t>
              </a:r>
              <a:endParaRPr lang="en-US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December</a:t>
              </a:r>
              <a:endParaRPr lang="en-US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January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February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8334160">
              <a:off x="600057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March</a:t>
              </a:r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8334160">
              <a:off x="6672148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April</a:t>
              </a:r>
              <a:endParaRPr lang="en-US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May</a:t>
              </a:r>
              <a:endParaRPr lang="en-US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18334160">
              <a:off x="801529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238879" y="381000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Year 7</a:t>
            </a:r>
            <a:endParaRPr lang="en-US" sz="3200" dirty="0"/>
          </a:p>
        </p:txBody>
      </p:sp>
      <p:sp>
        <p:nvSpPr>
          <p:cNvPr id="69" name="TextBox 68"/>
          <p:cNvSpPr txBox="1"/>
          <p:nvPr/>
        </p:nvSpPr>
        <p:spPr>
          <a:xfrm>
            <a:off x="464738" y="3048000"/>
            <a:ext cx="7907480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SACS Readiness Committee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2404" y="5693229"/>
            <a:ext cx="2976635" cy="2616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Confirm Compliance Tracking Strategy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 rot="16200000">
            <a:off x="7374670" y="4021350"/>
            <a:ext cx="2208312" cy="26161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SACS Readiness Report</a:t>
            </a:r>
            <a:endParaRPr lang="en-US" sz="11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77791" y="3797468"/>
            <a:ext cx="6569761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5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Year Follow-up</a:t>
            </a:r>
            <a:endParaRPr lang="en-US" sz="1400" dirty="0"/>
          </a:p>
        </p:txBody>
      </p:sp>
      <p:sp>
        <p:nvSpPr>
          <p:cNvPr id="38" name="TextBox 37"/>
          <p:cNvSpPr txBox="1"/>
          <p:nvPr/>
        </p:nvSpPr>
        <p:spPr>
          <a:xfrm>
            <a:off x="7034498" y="3735911"/>
            <a:ext cx="877214" cy="4308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Celebration/ Recognition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105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405098" y="2343151"/>
            <a:ext cx="7955280" cy="266700"/>
            <a:chOff x="685800" y="2819400"/>
            <a:chExt cx="7955280" cy="266700"/>
          </a:xfrm>
        </p:grpSpPr>
        <p:grpSp>
          <p:nvGrpSpPr>
            <p:cNvPr id="44" name="Group 43"/>
            <p:cNvGrpSpPr/>
            <p:nvPr/>
          </p:nvGrpSpPr>
          <p:grpSpPr>
            <a:xfrm>
              <a:off x="685800" y="2819400"/>
              <a:ext cx="7955280" cy="266700"/>
              <a:chOff x="838200" y="1219201"/>
              <a:chExt cx="7543800" cy="53340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8382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4668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7241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0955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33528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46101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71247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77533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83820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39814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2387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586740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496050" y="1219201"/>
                <a:ext cx="0" cy="53340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/>
            <p:cNvCxnSpPr/>
            <p:nvPr/>
          </p:nvCxnSpPr>
          <p:spPr>
            <a:xfrm>
              <a:off x="685800" y="2936421"/>
              <a:ext cx="7955280" cy="16329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413419" y="1042498"/>
            <a:ext cx="8366645" cy="1387024"/>
            <a:chOff x="383084" y="514030"/>
            <a:chExt cx="8366645" cy="1601657"/>
          </a:xfrm>
        </p:grpSpPr>
        <p:sp>
          <p:nvSpPr>
            <p:cNvPr id="49" name="TextBox 48"/>
            <p:cNvSpPr txBox="1"/>
            <p:nvPr/>
          </p:nvSpPr>
          <p:spPr>
            <a:xfrm rot="18334160">
              <a:off x="-43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 rot="18334160">
              <a:off x="62800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July</a:t>
              </a:r>
              <a:endParaRPr lang="en-US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 rot="18334160">
              <a:off x="129957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August</a:t>
              </a:r>
              <a:endParaRPr lang="en-US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 rot="18334160">
              <a:off x="1920887" y="124242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September</a:t>
              </a:r>
              <a:endParaRPr lang="en-US" sz="1400" dirty="0"/>
            </a:p>
          </p:txBody>
        </p:sp>
        <p:sp>
          <p:nvSpPr>
            <p:cNvPr id="57" name="TextBox 56"/>
            <p:cNvSpPr txBox="1"/>
            <p:nvPr/>
          </p:nvSpPr>
          <p:spPr>
            <a:xfrm rot="18334160">
              <a:off x="2550568" y="1160970"/>
              <a:ext cx="1601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October</a:t>
              </a:r>
              <a:endParaRPr lang="en-US" sz="1400" dirty="0"/>
            </a:p>
          </p:txBody>
        </p:sp>
        <p:sp>
          <p:nvSpPr>
            <p:cNvPr id="58" name="TextBox 57"/>
            <p:cNvSpPr txBox="1"/>
            <p:nvPr/>
          </p:nvSpPr>
          <p:spPr>
            <a:xfrm rot="18334160">
              <a:off x="3264031" y="1234236"/>
              <a:ext cx="14013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November</a:t>
              </a:r>
              <a:endParaRPr lang="en-US" sz="1400" dirty="0"/>
            </a:p>
          </p:txBody>
        </p:sp>
        <p:sp>
          <p:nvSpPr>
            <p:cNvPr id="59" name="TextBox 58"/>
            <p:cNvSpPr txBox="1"/>
            <p:nvPr/>
          </p:nvSpPr>
          <p:spPr>
            <a:xfrm rot="18334160">
              <a:off x="398586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December</a:t>
              </a:r>
              <a:endParaRPr lang="en-US" sz="1400" dirty="0"/>
            </a:p>
          </p:txBody>
        </p:sp>
        <p:sp>
          <p:nvSpPr>
            <p:cNvPr id="60" name="TextBox 59"/>
            <p:cNvSpPr txBox="1"/>
            <p:nvPr/>
          </p:nvSpPr>
          <p:spPr>
            <a:xfrm rot="18334160">
              <a:off x="4657432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January</a:t>
              </a:r>
              <a:endParaRPr lang="en-US" sz="1400" dirty="0"/>
            </a:p>
          </p:txBody>
        </p:sp>
        <p:sp>
          <p:nvSpPr>
            <p:cNvPr id="61" name="TextBox 60"/>
            <p:cNvSpPr txBox="1"/>
            <p:nvPr/>
          </p:nvSpPr>
          <p:spPr>
            <a:xfrm rot="18334160">
              <a:off x="5329005" y="1340152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February</a:t>
              </a:r>
              <a:endParaRPr lang="en-US" sz="1400" dirty="0"/>
            </a:p>
          </p:txBody>
        </p:sp>
        <p:sp>
          <p:nvSpPr>
            <p:cNvPr id="62" name="TextBox 61"/>
            <p:cNvSpPr txBox="1"/>
            <p:nvPr/>
          </p:nvSpPr>
          <p:spPr>
            <a:xfrm rot="18334160">
              <a:off x="600057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March</a:t>
              </a:r>
              <a:endParaRPr lang="en-US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 rot="18334160">
              <a:off x="6672148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April</a:t>
              </a:r>
              <a:endParaRPr lang="en-US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 rot="18334160">
              <a:off x="7343720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May</a:t>
              </a:r>
              <a:endParaRPr lang="en-US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 rot="18334160">
              <a:off x="8015296" y="1340151"/>
              <a:ext cx="1161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June</a:t>
              </a:r>
              <a:endParaRPr lang="en-US" sz="1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1238879" y="381000"/>
            <a:ext cx="64775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Year 8</a:t>
            </a:r>
            <a:endParaRPr lang="en-US" sz="3200" dirty="0"/>
          </a:p>
        </p:txBody>
      </p:sp>
      <p:sp>
        <p:nvSpPr>
          <p:cNvPr id="71" name="TextBox 70"/>
          <p:cNvSpPr txBox="1"/>
          <p:nvPr/>
        </p:nvSpPr>
        <p:spPr>
          <a:xfrm>
            <a:off x="415984" y="4701218"/>
            <a:ext cx="8210191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Establish QEP Planning Committee</a:t>
            </a:r>
            <a:endParaRPr lang="en-US" sz="1100" dirty="0"/>
          </a:p>
        </p:txBody>
      </p:sp>
      <p:sp>
        <p:nvSpPr>
          <p:cNvPr id="36" name="TextBox 35"/>
          <p:cNvSpPr txBox="1"/>
          <p:nvPr/>
        </p:nvSpPr>
        <p:spPr>
          <a:xfrm>
            <a:off x="405098" y="3048000"/>
            <a:ext cx="7967119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SACS Readiness Committee</a:t>
            </a:r>
            <a:endParaRPr lang="en-US" sz="1100" dirty="0"/>
          </a:p>
        </p:txBody>
      </p:sp>
      <p:sp>
        <p:nvSpPr>
          <p:cNvPr id="37" name="TextBox 36"/>
          <p:cNvSpPr txBox="1"/>
          <p:nvPr/>
        </p:nvSpPr>
        <p:spPr>
          <a:xfrm rot="16200000">
            <a:off x="7686997" y="3717295"/>
            <a:ext cx="1600201" cy="261610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solidFill>
                  <a:schemeClr val="bg1"/>
                </a:solidFill>
              </a:rPr>
              <a:t>SACS Readiness Report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0346" y="3310315"/>
            <a:ext cx="7967119" cy="2616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Implementation for Compliance</a:t>
            </a:r>
            <a:endParaRPr lang="en-US" sz="1100" dirty="0"/>
          </a:p>
        </p:txBody>
      </p:sp>
      <p:sp>
        <p:nvSpPr>
          <p:cNvPr id="39" name="TextBox 38"/>
          <p:cNvSpPr txBox="1"/>
          <p:nvPr/>
        </p:nvSpPr>
        <p:spPr>
          <a:xfrm>
            <a:off x="4010125" y="4954919"/>
            <a:ext cx="4618394" cy="26161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QEP Data Requirements Identified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80346" y="3586490"/>
            <a:ext cx="7931160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>
                <a:latin typeface="Times New Roman" pitchFamily="18" charset="0"/>
                <a:cs typeface="Times New Roman" pitchFamily="18" charset="0"/>
              </a:rPr>
              <a:t>Implement Training Priorities</a:t>
            </a:r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105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</TotalTime>
  <Words>717</Words>
  <Application>Microsoft Macintosh PowerPoint</Application>
  <PresentationFormat>On-screen Show (4:3)</PresentationFormat>
  <Paragraphs>369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Infrastructure</vt:lpstr>
    </vt:vector>
  </TitlesOfParts>
  <Company>Georgia Southern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Jill Lane</cp:lastModifiedBy>
  <cp:revision>48</cp:revision>
  <cp:lastPrinted>2011-03-02T18:54:10Z</cp:lastPrinted>
  <dcterms:created xsi:type="dcterms:W3CDTF">2011-03-02T16:34:41Z</dcterms:created>
  <dcterms:modified xsi:type="dcterms:W3CDTF">2012-03-11T20:42:24Z</dcterms:modified>
</cp:coreProperties>
</file>