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46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5CA40-A67C-B44B-97D3-EBDEB25C0BAD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4FC58-FE46-C142-862C-3F362270AB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77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Targeted Completion Summit</a:t>
            </a:r>
            <a:r>
              <a:rPr lang="en-US" sz="1600" b="0" baseline="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Focused event for leadership to share campuses progress to date and further align state leadership in USG, TCSG, K-12, and industry</a:t>
            </a:r>
            <a:r>
              <a:rPr lang="en-US" sz="1600" b="1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Enhance Campus Plans</a:t>
            </a:r>
            <a:r>
              <a:rPr lang="en-US" sz="2000" b="0" baseline="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Guided campuses in development of status updates submitted to Governor in Fall. </a:t>
            </a:r>
            <a:r>
              <a:rPr lang="en-US" sz="160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Obtained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important campus needs data through process.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Strengthen K-12 Alignment</a:t>
            </a:r>
            <a:r>
              <a:rPr lang="en-US" sz="1600" b="0" baseline="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Enhance  K-12 partnership and policy work. Support campus efforts to improve success in gateway courses.</a:t>
            </a:r>
          </a:p>
          <a:p>
            <a:pPr eaLnBrk="1" hangingPunct="1"/>
            <a:r>
              <a:rPr lang="en-US" sz="2000" b="1" dirty="0" smtClean="0">
                <a:solidFill>
                  <a:srgbClr val="000000"/>
                </a:solidFill>
                <a:latin typeface="Helvetica" charset="0"/>
                <a:ea typeface="ヒラギノ角ゴ ProN W3" charset="0"/>
                <a:cs typeface="ヒラギノ角ゴ ProN W3" charset="0"/>
                <a:sym typeface="Gill Sans" charset="0"/>
              </a:rPr>
              <a:t>Business Models</a:t>
            </a:r>
            <a:r>
              <a:rPr lang="en-US" sz="2000" b="1" baseline="0" dirty="0" smtClean="0">
                <a:solidFill>
                  <a:srgbClr val="000000"/>
                </a:solidFill>
                <a:latin typeface="Helvetica" charset="0"/>
                <a:ea typeface="ヒラギノ角ゴ ProN W3" charset="0"/>
                <a:cs typeface="ヒラギノ角ゴ ProN W3" charset="0"/>
                <a:sym typeface="Gill Sans" charset="0"/>
              </a:rPr>
              <a:t> - </a:t>
            </a:r>
            <a:r>
              <a:rPr lang="en-US" sz="1600" dirty="0" smtClean="0">
                <a:solidFill>
                  <a:srgbClr val="000000"/>
                </a:solidFill>
                <a:latin typeface="Helvetica" charset="0"/>
                <a:ea typeface="ヒラギノ角ゴ ProN W3" charset="0"/>
                <a:cs typeface="ヒラギノ角ゴ ProN W3" charset="0"/>
                <a:sym typeface="Gill Sans" charset="0"/>
              </a:rPr>
              <a:t>Support campus exploration of new funding models.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Spread Incubator Projects</a:t>
            </a:r>
            <a:r>
              <a:rPr lang="en-US" sz="2000" b="0" baseline="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 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Provide technical assistance and evaluate campus projects. Share and scale innovations to other campuses.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Support High-Need Areas</a:t>
            </a:r>
            <a:r>
              <a:rPr lang="en-US" sz="1600" b="0" baseline="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Convene campus workshops and network leading institutions in high-needs areas of advising (e.g., “15 to Finish”, interventions, and use of student success data in faculty effectiveness. 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Build Capacity in Regions and Mobilize Partners</a:t>
            </a:r>
            <a:r>
              <a:rPr lang="en-US" sz="1600" b="0" baseline="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Deepen completion work within regions supporting campuses to work across P20 pipeline.</a:t>
            </a:r>
          </a:p>
          <a:p>
            <a:pPr algn="l">
              <a:lnSpc>
                <a:spcPct val="110000"/>
              </a:lnSpc>
            </a:pPr>
            <a:endParaRPr lang="en-US" sz="1200" dirty="0" smtClean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Support Campus Adoption</a:t>
            </a:r>
            <a:r>
              <a:rPr lang="en-US" sz="2000" b="1" baseline="0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Expand MOOC and new models partnership to other campuses. Begin providing affordable credit options via partnership. </a:t>
            </a:r>
            <a:endParaRPr lang="en-US" sz="1600" b="1" dirty="0" smtClean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Implement Analytics Agenda</a:t>
            </a:r>
            <a:r>
              <a:rPr lang="en-US" sz="2000" b="0" baseline="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Based on analytics convening and survey select and support multi-institution projects in a predictive analytics framework and associated student interventions.</a:t>
            </a:r>
            <a:endParaRPr lang="en-US" sz="1600" b="1" dirty="0" smtClean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  <a:p>
            <a:pPr algn="l">
              <a:lnSpc>
                <a:spcPct val="110000"/>
              </a:lnSpc>
            </a:pPr>
            <a:endParaRPr lang="en-US" sz="1200" b="1" dirty="0" smtClean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Implement System Policy Review Recommendations</a:t>
            </a:r>
            <a:r>
              <a:rPr lang="en-US" sz="2000" b="1" baseline="0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Facilitate several expert groups and ad-hoc research projects to execute on recommendations of policy review task force by end of fiscal year.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Finalize Economic Plan /Campus Targets</a:t>
            </a:r>
            <a:r>
              <a:rPr lang="en-US" sz="2000" b="1" baseline="0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Provide guidance for campus targets and how to inform program development based on economic development needs.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Scale Transforming Remediation Work</a:t>
            </a:r>
            <a:r>
              <a:rPr lang="en-US" sz="2000" b="1" baseline="0" dirty="0" smtClean="0">
                <a:latin typeface="Helvetica" charset="0"/>
                <a:ea typeface="小塚ゴシック Pr6N R" charset="0"/>
                <a:cs typeface="小塚ゴシック Pr6N R" charset="0"/>
                <a:sym typeface="小塚ゴシック Pr6N R" charset="0"/>
              </a:rPr>
              <a:t> - </a:t>
            </a:r>
            <a:r>
              <a:rPr lang="en-US" sz="1600" dirty="0" smtClean="0">
                <a:latin typeface="Helvetica" charset="0"/>
                <a:ea typeface="小塚ゴシック Pr6N L" charset="0"/>
                <a:cs typeface="小塚ゴシック Pr6N L" charset="0"/>
                <a:sym typeface="小塚ゴシック Pr6N L" charset="0"/>
              </a:rPr>
              <a:t>Create structure for campuses to redesign learning support based on CCA grant success.</a:t>
            </a:r>
            <a:endParaRPr lang="en-US" sz="1200" dirty="0" smtClean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CE3DB-0BEB-374F-A3B8-59D7B72B19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41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7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15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25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6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4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7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0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6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5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7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658B5-ABA1-B94C-80CF-D4047371B9F2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263AA-B504-B44F-B478-A1AB9747D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9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/>
          </p:cNvSpPr>
          <p:nvPr/>
        </p:nvSpPr>
        <p:spPr bwMode="auto">
          <a:xfrm>
            <a:off x="125016" y="1038820"/>
            <a:ext cx="5393134" cy="160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50000"/>
              </a:lnSpc>
            </a:pPr>
            <a:r>
              <a:rPr lang="en-US" sz="2500" dirty="0">
                <a:solidFill>
                  <a:srgbClr val="4D4D4D"/>
                </a:solidFill>
                <a:latin typeface="Helvetica" charset="0"/>
                <a:ea typeface="小塚ゴシック Pr6N B" charset="0"/>
                <a:cs typeface="小塚ゴシック Pr6N B" charset="0"/>
                <a:sym typeface="小塚ゴシック Pr6N B" charset="0"/>
              </a:rPr>
              <a:t>CAMPUS DEVELOPMENT</a:t>
            </a:r>
          </a:p>
        </p:txBody>
      </p:sp>
      <p:sp>
        <p:nvSpPr>
          <p:cNvPr id="14338" name="Rectangle 3"/>
          <p:cNvSpPr>
            <a:spLocks/>
          </p:cNvSpPr>
          <p:nvPr/>
        </p:nvSpPr>
        <p:spPr bwMode="auto">
          <a:xfrm>
            <a:off x="125015" y="4792879"/>
            <a:ext cx="642183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r>
              <a:rPr lang="en-US" sz="2500" dirty="0">
                <a:solidFill>
                  <a:srgbClr val="4D4D4D"/>
                </a:solidFill>
                <a:latin typeface="Helvetica" charset="0"/>
                <a:ea typeface="小塚ゴシック Pr6N B" charset="0"/>
                <a:cs typeface="小塚ゴシック Pr6N B" charset="0"/>
                <a:sym typeface="小塚ゴシック Pr6N B" charset="0"/>
              </a:rPr>
              <a:t>SYSTEM WORK AND PROJECT SUPPORT</a:t>
            </a:r>
          </a:p>
        </p:txBody>
      </p:sp>
      <p:sp>
        <p:nvSpPr>
          <p:cNvPr id="14339" name="Rectangle 6"/>
          <p:cNvSpPr>
            <a:spLocks/>
          </p:cNvSpPr>
          <p:nvPr/>
        </p:nvSpPr>
        <p:spPr bwMode="auto">
          <a:xfrm>
            <a:off x="2589609" y="5697141"/>
            <a:ext cx="2196703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0" name="Rectangle 8"/>
          <p:cNvSpPr>
            <a:spLocks/>
          </p:cNvSpPr>
          <p:nvPr/>
        </p:nvSpPr>
        <p:spPr bwMode="auto">
          <a:xfrm>
            <a:off x="2536031" y="3607594"/>
            <a:ext cx="2491383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1" name="Rectangle 9"/>
          <p:cNvSpPr>
            <a:spLocks/>
          </p:cNvSpPr>
          <p:nvPr/>
        </p:nvSpPr>
        <p:spPr bwMode="auto">
          <a:xfrm>
            <a:off x="125016" y="3268265"/>
            <a:ext cx="6567884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r>
              <a:rPr lang="en-US" sz="2500" dirty="0">
                <a:solidFill>
                  <a:srgbClr val="4D4D4D"/>
                </a:solidFill>
                <a:latin typeface="Helvetica" charset="0"/>
                <a:ea typeface="小塚ゴシック Pr6N B" charset="0"/>
                <a:cs typeface="小塚ゴシック Pr6N B" charset="0"/>
                <a:sym typeface="小塚ゴシック Pr6N B" charset="0"/>
              </a:rPr>
              <a:t>DISTANCE LEARNING AND ANALYTICS</a:t>
            </a:r>
          </a:p>
        </p:txBody>
      </p:sp>
      <p:sp>
        <p:nvSpPr>
          <p:cNvPr id="14342" name="Rectangle 10"/>
          <p:cNvSpPr>
            <a:spLocks/>
          </p:cNvSpPr>
          <p:nvPr/>
        </p:nvSpPr>
        <p:spPr bwMode="auto">
          <a:xfrm>
            <a:off x="4777383" y="3500437"/>
            <a:ext cx="2098477" cy="38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3" name="Rectangle 11"/>
          <p:cNvSpPr>
            <a:spLocks/>
          </p:cNvSpPr>
          <p:nvPr/>
        </p:nvSpPr>
        <p:spPr bwMode="auto">
          <a:xfrm>
            <a:off x="303609" y="1000125"/>
            <a:ext cx="1857375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4" name="Rectangle 12"/>
          <p:cNvSpPr>
            <a:spLocks/>
          </p:cNvSpPr>
          <p:nvPr/>
        </p:nvSpPr>
        <p:spPr bwMode="auto">
          <a:xfrm>
            <a:off x="4857750" y="1017984"/>
            <a:ext cx="21788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5" name="Rectangle 13"/>
          <p:cNvSpPr>
            <a:spLocks/>
          </p:cNvSpPr>
          <p:nvPr/>
        </p:nvSpPr>
        <p:spPr bwMode="auto">
          <a:xfrm>
            <a:off x="303609" y="2053828"/>
            <a:ext cx="16073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46" name="Line 15"/>
          <p:cNvSpPr>
            <a:spLocks noChangeShapeType="1"/>
          </p:cNvSpPr>
          <p:nvPr/>
        </p:nvSpPr>
        <p:spPr bwMode="auto">
          <a:xfrm rot="10800000">
            <a:off x="5994400" y="3404391"/>
            <a:ext cx="3013422" cy="3"/>
          </a:xfrm>
          <a:prstGeom prst="line">
            <a:avLst/>
          </a:prstGeom>
          <a:noFill/>
          <a:ln w="19050">
            <a:solidFill>
              <a:srgbClr val="8BC15B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91" tIns="32146" rIns="64291" bIns="32146"/>
          <a:lstStyle/>
          <a:p>
            <a:endParaRPr lang="en-US"/>
          </a:p>
        </p:txBody>
      </p:sp>
      <p:sp>
        <p:nvSpPr>
          <p:cNvPr id="14347" name="Line 16"/>
          <p:cNvSpPr>
            <a:spLocks noChangeShapeType="1"/>
          </p:cNvSpPr>
          <p:nvPr/>
        </p:nvSpPr>
        <p:spPr bwMode="auto">
          <a:xfrm rot="10800000">
            <a:off x="3981450" y="1076720"/>
            <a:ext cx="5026372" cy="2"/>
          </a:xfrm>
          <a:prstGeom prst="line">
            <a:avLst/>
          </a:prstGeom>
          <a:noFill/>
          <a:ln w="19050">
            <a:solidFill>
              <a:srgbClr val="8BC15B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91" tIns="32146" rIns="64291" bIns="32146"/>
          <a:lstStyle/>
          <a:p>
            <a:endParaRPr lang="en-US"/>
          </a:p>
        </p:txBody>
      </p:sp>
      <p:sp>
        <p:nvSpPr>
          <p:cNvPr id="14348" name="Line 17"/>
          <p:cNvSpPr>
            <a:spLocks noChangeShapeType="1"/>
          </p:cNvSpPr>
          <p:nvPr/>
        </p:nvSpPr>
        <p:spPr bwMode="auto">
          <a:xfrm flipH="1">
            <a:off x="6413499" y="4693345"/>
            <a:ext cx="2635622" cy="0"/>
          </a:xfrm>
          <a:prstGeom prst="line">
            <a:avLst/>
          </a:prstGeom>
          <a:noFill/>
          <a:ln w="19050">
            <a:solidFill>
              <a:srgbClr val="8BC15B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4291" tIns="32146" rIns="64291" bIns="32146"/>
          <a:lstStyle/>
          <a:p>
            <a:endParaRPr lang="en-US"/>
          </a:p>
        </p:txBody>
      </p:sp>
      <p:sp>
        <p:nvSpPr>
          <p:cNvPr id="14349" name="Rectangle 21"/>
          <p:cNvSpPr>
            <a:spLocks/>
          </p:cNvSpPr>
          <p:nvPr/>
        </p:nvSpPr>
        <p:spPr bwMode="auto">
          <a:xfrm>
            <a:off x="5212160" y="5405438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1" name="Rectangle 26"/>
          <p:cNvSpPr>
            <a:spLocks/>
          </p:cNvSpPr>
          <p:nvPr/>
        </p:nvSpPr>
        <p:spPr bwMode="auto">
          <a:xfrm>
            <a:off x="305842" y="2241352"/>
            <a:ext cx="1848445" cy="705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3" name="Rectangle 24"/>
          <p:cNvSpPr>
            <a:spLocks/>
          </p:cNvSpPr>
          <p:nvPr/>
        </p:nvSpPr>
        <p:spPr bwMode="auto">
          <a:xfrm>
            <a:off x="5268516" y="3857625"/>
            <a:ext cx="2035969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4" name="Rectangle 24"/>
          <p:cNvSpPr>
            <a:spLocks/>
          </p:cNvSpPr>
          <p:nvPr/>
        </p:nvSpPr>
        <p:spPr bwMode="auto">
          <a:xfrm>
            <a:off x="2803922" y="3717925"/>
            <a:ext cx="2089547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55" name="Rectangle 12"/>
          <p:cNvSpPr>
            <a:spLocks/>
          </p:cNvSpPr>
          <p:nvPr/>
        </p:nvSpPr>
        <p:spPr bwMode="auto">
          <a:xfrm>
            <a:off x="2669976" y="1017984"/>
            <a:ext cx="21788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58" name="Rectangle 8"/>
          <p:cNvSpPr>
            <a:spLocks/>
          </p:cNvSpPr>
          <p:nvPr/>
        </p:nvSpPr>
        <p:spPr bwMode="auto">
          <a:xfrm>
            <a:off x="258961" y="3589734"/>
            <a:ext cx="2491383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59" name="Rectangle 24"/>
          <p:cNvSpPr>
            <a:spLocks/>
          </p:cNvSpPr>
          <p:nvPr/>
        </p:nvSpPr>
        <p:spPr bwMode="auto">
          <a:xfrm>
            <a:off x="285750" y="3781425"/>
            <a:ext cx="1848445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b="1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0" name="Rectangle 6"/>
          <p:cNvSpPr>
            <a:spLocks/>
          </p:cNvSpPr>
          <p:nvPr/>
        </p:nvSpPr>
        <p:spPr bwMode="auto">
          <a:xfrm>
            <a:off x="5000625" y="5732859"/>
            <a:ext cx="251817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61" name="Rectangle 21"/>
          <p:cNvSpPr>
            <a:spLocks/>
          </p:cNvSpPr>
          <p:nvPr/>
        </p:nvSpPr>
        <p:spPr bwMode="auto">
          <a:xfrm>
            <a:off x="2803922" y="553799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2" name="Rectangle 12"/>
          <p:cNvSpPr>
            <a:spLocks/>
          </p:cNvSpPr>
          <p:nvPr/>
        </p:nvSpPr>
        <p:spPr bwMode="auto">
          <a:xfrm>
            <a:off x="2661047" y="2089547"/>
            <a:ext cx="2178844" cy="19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1000" b="1">
              <a:latin typeface="Helvetica" charset="0"/>
              <a:ea typeface="小塚ゴシック Pr6N R" charset="0"/>
              <a:cs typeface="小塚ゴシック Pr6N R" charset="0"/>
              <a:sym typeface="小塚ゴシック Pr6N R" charset="0"/>
            </a:endParaRPr>
          </a:p>
        </p:txBody>
      </p:sp>
      <p:sp>
        <p:nvSpPr>
          <p:cNvPr id="14363" name="Rectangle 26"/>
          <p:cNvSpPr>
            <a:spLocks/>
          </p:cNvSpPr>
          <p:nvPr/>
        </p:nvSpPr>
        <p:spPr bwMode="auto">
          <a:xfrm>
            <a:off x="2830711" y="2241353"/>
            <a:ext cx="1848445" cy="50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14364" name="Rectangle 21"/>
          <p:cNvSpPr>
            <a:spLocks/>
          </p:cNvSpPr>
          <p:nvPr/>
        </p:nvSpPr>
        <p:spPr bwMode="auto">
          <a:xfrm>
            <a:off x="312539" y="5607844"/>
            <a:ext cx="1848445" cy="82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</a:pPr>
            <a:endParaRPr lang="en-US" sz="800" dirty="0">
              <a:latin typeface="Helvetica" charset="0"/>
              <a:ea typeface="小塚ゴシック Pr6N L" charset="0"/>
              <a:cs typeface="小塚ゴシック Pr6N L" charset="0"/>
              <a:sym typeface="小塚ゴシック Pr6N L" charset="0"/>
            </a:endParaRPr>
          </a:p>
        </p:txBody>
      </p:sp>
      <p:sp>
        <p:nvSpPr>
          <p:cNvPr id="30" name="Rectangle 29"/>
          <p:cNvSpPr/>
          <p:nvPr/>
        </p:nvSpPr>
        <p:spPr>
          <a:xfrm rot="16200000">
            <a:off x="4167187" y="-4176713"/>
            <a:ext cx="800100" cy="9153526"/>
          </a:xfrm>
          <a:prstGeom prst="rect">
            <a:avLst/>
          </a:prstGeom>
          <a:solidFill>
            <a:srgbClr val="94C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271067" y="1222477"/>
            <a:ext cx="7964659" cy="1878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Targeted Completion Summit to ensure cross-campus collaboration</a:t>
            </a:r>
          </a:p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Enhanced Campus Plans focused on outcomes</a:t>
            </a:r>
          </a:p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Strengthened K-12 Alignment</a:t>
            </a:r>
          </a:p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Business Modeling initiated</a:t>
            </a:r>
          </a:p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Expanded Incubator Projects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5015" y="3483015"/>
            <a:ext cx="8110711" cy="11587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Supported Development/Design of New Models</a:t>
            </a:r>
          </a:p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Implemented Analytics Agenda</a:t>
            </a:r>
          </a:p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Supported Build-out of Affordable On Line Educational Resources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3609" y="5110650"/>
            <a:ext cx="8110711" cy="11587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Implemented System Policy Recommendations</a:t>
            </a:r>
          </a:p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Created Guided Pathways – moving to implementation</a:t>
            </a:r>
          </a:p>
          <a:p>
            <a:pPr marL="571500" indent="-5715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Scaled Transformation of Remediation  and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Gamechanging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小塚ゴシック Pro L"/>
                <a:ea typeface="小塚ゴシック Pro L"/>
                <a:cs typeface="小塚ゴシック Pro L"/>
              </a:rPr>
              <a:t> Strategies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25015" y="21338"/>
            <a:ext cx="8869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COMPLETE COLLEGE GEORGIA</a:t>
            </a:r>
            <a:r>
              <a:rPr lang="en-US" sz="2000" spc="300" dirty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 </a:t>
            </a:r>
            <a:r>
              <a:rPr lang="en-US" sz="2000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2013-2014</a:t>
            </a:r>
          </a:p>
          <a:p>
            <a:r>
              <a:rPr lang="en-US" sz="2000" spc="300" dirty="0" smtClean="0">
                <a:solidFill>
                  <a:schemeClr val="bg1"/>
                </a:solidFill>
                <a:latin typeface="小塚ゴシック Pro H"/>
                <a:ea typeface="小塚ゴシック Pro H"/>
                <a:cs typeface="小塚ゴシック Pro H"/>
              </a:rPr>
              <a:t>BUILDING ON THE MOMENTUM</a:t>
            </a:r>
          </a:p>
        </p:txBody>
      </p:sp>
    </p:spTree>
    <p:extLst>
      <p:ext uri="{BB962C8B-B14F-4D97-AF65-F5344CB8AC3E}">
        <p14:creationId xmlns:p14="http://schemas.microsoft.com/office/powerpoint/2010/main" val="413086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358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fwilliam</cp:lastModifiedBy>
  <cp:revision>8</cp:revision>
  <dcterms:created xsi:type="dcterms:W3CDTF">2014-02-25T22:20:15Z</dcterms:created>
  <dcterms:modified xsi:type="dcterms:W3CDTF">2014-02-27T15:27:31Z</dcterms:modified>
</cp:coreProperties>
</file>