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1" r:id="rId4"/>
    <p:sldId id="262" r:id="rId5"/>
    <p:sldId id="258" r:id="rId6"/>
    <p:sldId id="263" r:id="rId7"/>
    <p:sldId id="264" r:id="rId8"/>
    <p:sldId id="266" r:id="rId9"/>
    <p:sldId id="265" r:id="rId10"/>
    <p:sldId id="267" r:id="rId11"/>
    <p:sldId id="260" r:id="rId12"/>
    <p:sldId id="268" r:id="rId13"/>
    <p:sldId id="269"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clrMode="bw"/>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360" y="-102"/>
      </p:cViewPr>
      <p:guideLst>
        <p:guide orient="horz" pos="2160"/>
        <p:guide pos="2880"/>
      </p:guideLst>
    </p:cSldViewPr>
  </p:slideViewPr>
  <p:notesTextViewPr>
    <p:cViewPr>
      <p:scale>
        <a:sx n="100" d="100"/>
        <a:sy n="100" d="100"/>
      </p:scale>
      <p:origin x="0" y="0"/>
    </p:cViewPr>
  </p:notesTextViewPr>
  <p:sorterViewPr>
    <p:cViewPr>
      <p:scale>
        <a:sx n="180" d="100"/>
        <a:sy n="180" d="100"/>
      </p:scale>
      <p:origin x="0" y="657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F0D5C81-C07B-1546-8005-BA0080C180FB}" type="datetimeFigureOut">
              <a:rPr lang="en-US" smtClean="0"/>
              <a:pPr/>
              <a:t>9/21/2011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3AA9DD-D07E-1F4D-A692-177CC7FAAAA6}" type="slidenum">
              <a:rPr lang="en-US" smtClean="0"/>
              <a:pPr/>
              <a:t>‹#›</a:t>
            </a:fld>
            <a:endParaRPr lang="en-US"/>
          </a:p>
        </p:txBody>
      </p:sp>
    </p:spTree>
    <p:extLst>
      <p:ext uri="{BB962C8B-B14F-4D97-AF65-F5344CB8AC3E}">
        <p14:creationId xmlns:p14="http://schemas.microsoft.com/office/powerpoint/2010/main" xmlns="" val="3296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0D5C81-C07B-1546-8005-BA0080C180FB}" type="datetimeFigureOut">
              <a:rPr lang="en-US" smtClean="0"/>
              <a:pPr/>
              <a:t>9/21/2011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3AA9DD-D07E-1F4D-A692-177CC7FAAAA6}" type="slidenum">
              <a:rPr lang="en-US" smtClean="0"/>
              <a:pPr/>
              <a:t>‹#›</a:t>
            </a:fld>
            <a:endParaRPr lang="en-US"/>
          </a:p>
        </p:txBody>
      </p:sp>
    </p:spTree>
    <p:extLst>
      <p:ext uri="{BB962C8B-B14F-4D97-AF65-F5344CB8AC3E}">
        <p14:creationId xmlns:p14="http://schemas.microsoft.com/office/powerpoint/2010/main" xmlns="" val="2715023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0D5C81-C07B-1546-8005-BA0080C180FB}" type="datetimeFigureOut">
              <a:rPr lang="en-US" smtClean="0"/>
              <a:pPr/>
              <a:t>9/21/2011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3AA9DD-D07E-1F4D-A692-177CC7FAAAA6}" type="slidenum">
              <a:rPr lang="en-US" smtClean="0"/>
              <a:pPr/>
              <a:t>‹#›</a:t>
            </a:fld>
            <a:endParaRPr lang="en-US"/>
          </a:p>
        </p:txBody>
      </p:sp>
    </p:spTree>
    <p:extLst>
      <p:ext uri="{BB962C8B-B14F-4D97-AF65-F5344CB8AC3E}">
        <p14:creationId xmlns:p14="http://schemas.microsoft.com/office/powerpoint/2010/main" xmlns="" val="1308825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0D5C81-C07B-1546-8005-BA0080C180FB}" type="datetimeFigureOut">
              <a:rPr lang="en-US" smtClean="0"/>
              <a:pPr/>
              <a:t>9/21/2011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3AA9DD-D07E-1F4D-A692-177CC7FAAAA6}" type="slidenum">
              <a:rPr lang="en-US" smtClean="0"/>
              <a:pPr/>
              <a:t>‹#›</a:t>
            </a:fld>
            <a:endParaRPr lang="en-US"/>
          </a:p>
        </p:txBody>
      </p:sp>
    </p:spTree>
    <p:extLst>
      <p:ext uri="{BB962C8B-B14F-4D97-AF65-F5344CB8AC3E}">
        <p14:creationId xmlns:p14="http://schemas.microsoft.com/office/powerpoint/2010/main" xmlns="" val="3015737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0D5C81-C07B-1546-8005-BA0080C180FB}" type="datetimeFigureOut">
              <a:rPr lang="en-US" smtClean="0"/>
              <a:pPr/>
              <a:t>9/21/2011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3AA9DD-D07E-1F4D-A692-177CC7FAAAA6}" type="slidenum">
              <a:rPr lang="en-US" smtClean="0"/>
              <a:pPr/>
              <a:t>‹#›</a:t>
            </a:fld>
            <a:endParaRPr lang="en-US"/>
          </a:p>
        </p:txBody>
      </p:sp>
    </p:spTree>
    <p:extLst>
      <p:ext uri="{BB962C8B-B14F-4D97-AF65-F5344CB8AC3E}">
        <p14:creationId xmlns:p14="http://schemas.microsoft.com/office/powerpoint/2010/main" xmlns="" val="3324448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0D5C81-C07B-1546-8005-BA0080C180FB}" type="datetimeFigureOut">
              <a:rPr lang="en-US" smtClean="0"/>
              <a:pPr/>
              <a:t>9/21/2011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3AA9DD-D07E-1F4D-A692-177CC7FAAAA6}" type="slidenum">
              <a:rPr lang="en-US" smtClean="0"/>
              <a:pPr/>
              <a:t>‹#›</a:t>
            </a:fld>
            <a:endParaRPr lang="en-US"/>
          </a:p>
        </p:txBody>
      </p:sp>
    </p:spTree>
    <p:extLst>
      <p:ext uri="{BB962C8B-B14F-4D97-AF65-F5344CB8AC3E}">
        <p14:creationId xmlns:p14="http://schemas.microsoft.com/office/powerpoint/2010/main" xmlns="" val="2083686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F0D5C81-C07B-1546-8005-BA0080C180FB}" type="datetimeFigureOut">
              <a:rPr lang="en-US" smtClean="0"/>
              <a:pPr/>
              <a:t>9/21/2011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3AA9DD-D07E-1F4D-A692-177CC7FAAAA6}" type="slidenum">
              <a:rPr lang="en-US" smtClean="0"/>
              <a:pPr/>
              <a:t>‹#›</a:t>
            </a:fld>
            <a:endParaRPr lang="en-US"/>
          </a:p>
        </p:txBody>
      </p:sp>
    </p:spTree>
    <p:extLst>
      <p:ext uri="{BB962C8B-B14F-4D97-AF65-F5344CB8AC3E}">
        <p14:creationId xmlns:p14="http://schemas.microsoft.com/office/powerpoint/2010/main" xmlns="" val="3601329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0D5C81-C07B-1546-8005-BA0080C180FB}" type="datetimeFigureOut">
              <a:rPr lang="en-US" smtClean="0"/>
              <a:pPr/>
              <a:t>9/21/2011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3AA9DD-D07E-1F4D-A692-177CC7FAAAA6}" type="slidenum">
              <a:rPr lang="en-US" smtClean="0"/>
              <a:pPr/>
              <a:t>‹#›</a:t>
            </a:fld>
            <a:endParaRPr lang="en-US"/>
          </a:p>
        </p:txBody>
      </p:sp>
    </p:spTree>
    <p:extLst>
      <p:ext uri="{BB962C8B-B14F-4D97-AF65-F5344CB8AC3E}">
        <p14:creationId xmlns:p14="http://schemas.microsoft.com/office/powerpoint/2010/main" xmlns="" val="1016982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0D5C81-C07B-1546-8005-BA0080C180FB}" type="datetimeFigureOut">
              <a:rPr lang="en-US" smtClean="0"/>
              <a:pPr/>
              <a:t>9/21/2011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3AA9DD-D07E-1F4D-A692-177CC7FAAAA6}" type="slidenum">
              <a:rPr lang="en-US" smtClean="0"/>
              <a:pPr/>
              <a:t>‹#›</a:t>
            </a:fld>
            <a:endParaRPr lang="en-US"/>
          </a:p>
        </p:txBody>
      </p:sp>
    </p:spTree>
    <p:extLst>
      <p:ext uri="{BB962C8B-B14F-4D97-AF65-F5344CB8AC3E}">
        <p14:creationId xmlns:p14="http://schemas.microsoft.com/office/powerpoint/2010/main" xmlns="" val="2546319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0D5C81-C07B-1546-8005-BA0080C180FB}" type="datetimeFigureOut">
              <a:rPr lang="en-US" smtClean="0"/>
              <a:pPr/>
              <a:t>9/21/2011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3AA9DD-D07E-1F4D-A692-177CC7FAAAA6}" type="slidenum">
              <a:rPr lang="en-US" smtClean="0"/>
              <a:pPr/>
              <a:t>‹#›</a:t>
            </a:fld>
            <a:endParaRPr lang="en-US"/>
          </a:p>
        </p:txBody>
      </p:sp>
    </p:spTree>
    <p:extLst>
      <p:ext uri="{BB962C8B-B14F-4D97-AF65-F5344CB8AC3E}">
        <p14:creationId xmlns:p14="http://schemas.microsoft.com/office/powerpoint/2010/main" xmlns="" val="3177906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0D5C81-C07B-1546-8005-BA0080C180FB}" type="datetimeFigureOut">
              <a:rPr lang="en-US" smtClean="0"/>
              <a:pPr/>
              <a:t>9/21/2011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3AA9DD-D07E-1F4D-A692-177CC7FAAAA6}" type="slidenum">
              <a:rPr lang="en-US" smtClean="0"/>
              <a:pPr/>
              <a:t>‹#›</a:t>
            </a:fld>
            <a:endParaRPr lang="en-US"/>
          </a:p>
        </p:txBody>
      </p:sp>
    </p:spTree>
    <p:extLst>
      <p:ext uri="{BB962C8B-B14F-4D97-AF65-F5344CB8AC3E}">
        <p14:creationId xmlns:p14="http://schemas.microsoft.com/office/powerpoint/2010/main" xmlns="" val="3494614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0D5C81-C07B-1546-8005-BA0080C180FB}" type="datetimeFigureOut">
              <a:rPr lang="en-US" smtClean="0"/>
              <a:pPr/>
              <a:t>9/21/2011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3AA9DD-D07E-1F4D-A692-177CC7FAAAA6}" type="slidenum">
              <a:rPr lang="en-US" smtClean="0"/>
              <a:pPr/>
              <a:t>‹#›</a:t>
            </a:fld>
            <a:endParaRPr lang="en-US"/>
          </a:p>
        </p:txBody>
      </p:sp>
    </p:spTree>
    <p:extLst>
      <p:ext uri="{BB962C8B-B14F-4D97-AF65-F5344CB8AC3E}">
        <p14:creationId xmlns:p14="http://schemas.microsoft.com/office/powerpoint/2010/main" xmlns="" val="3372899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sites.google.com/site/uwgstateapproval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northgeorgia.edu/Graduate_Admissions/Degree_Programs/Graduate_Programs.aspx"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usg.edu/academics/distance_education_regulation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i="1" dirty="0" smtClean="0">
                <a:solidFill>
                  <a:srgbClr val="FFFF00"/>
                </a:solidFill>
              </a:rPr>
              <a:t>Distance Education Regulations Update</a:t>
            </a:r>
            <a:endParaRPr lang="en-US" b="1" i="1" dirty="0">
              <a:solidFill>
                <a:srgbClr val="FFFF00"/>
              </a:solidFill>
            </a:endParaRPr>
          </a:p>
        </p:txBody>
      </p:sp>
      <p:sp>
        <p:nvSpPr>
          <p:cNvPr id="5" name="Content Placeholder 4"/>
          <p:cNvSpPr>
            <a:spLocks noGrp="1"/>
          </p:cNvSpPr>
          <p:nvPr>
            <p:ph idx="1"/>
          </p:nvPr>
        </p:nvSpPr>
        <p:spPr>
          <a:xfrm>
            <a:off x="328429" y="2990686"/>
            <a:ext cx="8670515" cy="2910670"/>
          </a:xfrm>
        </p:spPr>
        <p:txBody>
          <a:bodyPr/>
          <a:lstStyle/>
          <a:p>
            <a:pPr marL="0" indent="0" algn="ctr">
              <a:buNone/>
            </a:pPr>
            <a:r>
              <a:rPr lang="en-US" sz="3600" b="1" dirty="0" smtClean="0">
                <a:solidFill>
                  <a:srgbClr val="FFFF00"/>
                </a:solidFill>
              </a:rPr>
              <a:t>Dr. Mike Rogers</a:t>
            </a:r>
          </a:p>
          <a:p>
            <a:pPr marL="0" indent="0" algn="ctr">
              <a:buNone/>
            </a:pPr>
            <a:r>
              <a:rPr lang="en-US" b="1" dirty="0" smtClean="0">
                <a:solidFill>
                  <a:srgbClr val="FFFF00"/>
                </a:solidFill>
              </a:rPr>
              <a:t>Assistant Vice Chancellor for Faculty Development</a:t>
            </a:r>
          </a:p>
          <a:p>
            <a:pPr marL="0" indent="0" algn="ctr">
              <a:buNone/>
            </a:pPr>
            <a:r>
              <a:rPr lang="en-US" b="1" dirty="0" smtClean="0">
                <a:solidFill>
                  <a:srgbClr val="FFFF00"/>
                </a:solidFill>
              </a:rPr>
              <a:t>Office of Academic Affairs</a:t>
            </a:r>
          </a:p>
          <a:p>
            <a:pPr marL="0" indent="0" algn="ctr">
              <a:buNone/>
            </a:pPr>
            <a:r>
              <a:rPr lang="en-US" b="1" dirty="0" smtClean="0">
                <a:solidFill>
                  <a:srgbClr val="FFFF00"/>
                </a:solidFill>
              </a:rPr>
              <a:t>BOR</a:t>
            </a:r>
            <a:endParaRPr lang="en-US" b="1" dirty="0">
              <a:solidFill>
                <a:srgbClr val="FFFF00"/>
              </a:solidFill>
            </a:endParaRPr>
          </a:p>
        </p:txBody>
      </p:sp>
    </p:spTree>
    <p:extLst>
      <p:ext uri="{BB962C8B-B14F-4D97-AF65-F5344CB8AC3E}">
        <p14:creationId xmlns:p14="http://schemas.microsoft.com/office/powerpoint/2010/main" xmlns="" val="28282894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339" y="274638"/>
            <a:ext cx="8617551" cy="1143000"/>
          </a:xfrm>
        </p:spPr>
        <p:txBody>
          <a:bodyPr>
            <a:normAutofit/>
          </a:bodyPr>
          <a:lstStyle/>
          <a:p>
            <a:r>
              <a:rPr lang="en-US" b="1" i="1" u="sng" dirty="0" smtClean="0">
                <a:solidFill>
                  <a:srgbClr val="FFFF00"/>
                </a:solidFill>
              </a:rPr>
              <a:t>What Should </a:t>
            </a:r>
            <a:r>
              <a:rPr lang="en-US" b="1" i="1" u="sng" dirty="0">
                <a:solidFill>
                  <a:srgbClr val="FFFF00"/>
                </a:solidFill>
              </a:rPr>
              <a:t>Institutions </a:t>
            </a:r>
            <a:r>
              <a:rPr lang="en-US" b="1" i="1" u="sng" dirty="0" smtClean="0">
                <a:solidFill>
                  <a:srgbClr val="FFFF00"/>
                </a:solidFill>
              </a:rPr>
              <a:t>Be Doing ?</a:t>
            </a:r>
            <a:endParaRPr lang="en-US" b="1" i="1" u="sng" dirty="0">
              <a:solidFill>
                <a:srgbClr val="FFFF00"/>
              </a:solidFill>
            </a:endParaRPr>
          </a:p>
        </p:txBody>
      </p:sp>
      <p:sp>
        <p:nvSpPr>
          <p:cNvPr id="3" name="Content Placeholder 2"/>
          <p:cNvSpPr>
            <a:spLocks noGrp="1"/>
          </p:cNvSpPr>
          <p:nvPr>
            <p:ph idx="1"/>
          </p:nvPr>
        </p:nvSpPr>
        <p:spPr/>
        <p:txBody>
          <a:bodyPr>
            <a:normAutofit fontScale="92500"/>
          </a:bodyPr>
          <a:lstStyle/>
          <a:p>
            <a:r>
              <a:rPr lang="en-US" b="1" dirty="0" smtClean="0">
                <a:solidFill>
                  <a:srgbClr val="FFFF00"/>
                </a:solidFill>
              </a:rPr>
              <a:t>Document business process but do not publish</a:t>
            </a:r>
          </a:p>
          <a:p>
            <a:endParaRPr lang="en-US" b="1" dirty="0" smtClean="0">
              <a:solidFill>
                <a:srgbClr val="FFFF00"/>
              </a:solidFill>
            </a:endParaRPr>
          </a:p>
          <a:p>
            <a:r>
              <a:rPr lang="en-US" b="1" dirty="0" smtClean="0">
                <a:solidFill>
                  <a:srgbClr val="FFFF00"/>
                </a:solidFill>
              </a:rPr>
              <a:t>Seek approval from your selected states</a:t>
            </a:r>
          </a:p>
          <a:p>
            <a:pPr marL="0" indent="0">
              <a:buNone/>
            </a:pPr>
            <a:endParaRPr lang="en-US" b="1" dirty="0" smtClean="0">
              <a:solidFill>
                <a:srgbClr val="FFFF00"/>
              </a:solidFill>
            </a:endParaRPr>
          </a:p>
          <a:p>
            <a:r>
              <a:rPr lang="en-US" b="1" dirty="0" smtClean="0">
                <a:solidFill>
                  <a:srgbClr val="FFFF00"/>
                </a:solidFill>
              </a:rPr>
              <a:t>Post a statement to your web site similar to what North Georgia has done</a:t>
            </a:r>
          </a:p>
          <a:p>
            <a:endParaRPr lang="en-US" b="1" dirty="0">
              <a:solidFill>
                <a:srgbClr val="FFFF00"/>
              </a:solidFill>
            </a:endParaRPr>
          </a:p>
          <a:p>
            <a:r>
              <a:rPr lang="en-US" b="1" dirty="0" smtClean="0">
                <a:solidFill>
                  <a:srgbClr val="FFFF00"/>
                </a:solidFill>
              </a:rPr>
              <a:t>Go about your business as normal</a:t>
            </a:r>
            <a:endParaRPr lang="en-US" b="1" dirty="0">
              <a:solidFill>
                <a:srgbClr val="FFFF00"/>
              </a:solidFill>
            </a:endParaRPr>
          </a:p>
        </p:txBody>
      </p:sp>
    </p:spTree>
    <p:extLst>
      <p:ext uri="{BB962C8B-B14F-4D97-AF65-F5344CB8AC3E}">
        <p14:creationId xmlns:p14="http://schemas.microsoft.com/office/powerpoint/2010/main" xmlns="" val="122957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u="sng" dirty="0" smtClean="0">
                <a:solidFill>
                  <a:srgbClr val="FFFF00"/>
                </a:solidFill>
              </a:rPr>
              <a:t>What Should Institutions Be Doing?</a:t>
            </a:r>
            <a:endParaRPr lang="en-US" b="1" i="1" u="sng" dirty="0">
              <a:solidFill>
                <a:srgbClr val="FFFF00"/>
              </a:solidFill>
            </a:endParaRPr>
          </a:p>
        </p:txBody>
      </p:sp>
      <p:sp>
        <p:nvSpPr>
          <p:cNvPr id="4" name="Content Placeholder 3"/>
          <p:cNvSpPr>
            <a:spLocks noGrp="1"/>
          </p:cNvSpPr>
          <p:nvPr>
            <p:ph idx="1"/>
          </p:nvPr>
        </p:nvSpPr>
        <p:spPr/>
        <p:txBody>
          <a:bodyPr/>
          <a:lstStyle/>
          <a:p>
            <a:r>
              <a:rPr lang="en-US" dirty="0" smtClean="0">
                <a:solidFill>
                  <a:srgbClr val="FFFFFF"/>
                </a:solidFill>
                <a:hlinkClick r:id="rId2"/>
              </a:rPr>
              <a:t>https://sites.google.com/site/uwgstateapprovals/</a:t>
            </a:r>
            <a:endParaRPr lang="en-US" dirty="0">
              <a:solidFill>
                <a:srgbClr val="FFFFFF"/>
              </a:solidFill>
            </a:endParaRPr>
          </a:p>
        </p:txBody>
      </p:sp>
    </p:spTree>
    <p:extLst>
      <p:ext uri="{BB962C8B-B14F-4D97-AF65-F5344CB8AC3E}">
        <p14:creationId xmlns:p14="http://schemas.microsoft.com/office/powerpoint/2010/main" xmlns="" val="34956506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9059"/>
            <a:ext cx="8229600" cy="5112023"/>
          </a:xfrm>
        </p:spPr>
        <p:txBody>
          <a:bodyPr>
            <a:normAutofit fontScale="70000" lnSpcReduction="20000"/>
          </a:bodyPr>
          <a:lstStyle/>
          <a:p>
            <a:r>
              <a:rPr lang="en-US" b="1" i="1" dirty="0">
                <a:solidFill>
                  <a:srgbClr val="FFFF00"/>
                </a:solidFill>
              </a:rPr>
              <a:t>Recently enacted federal regulations </a:t>
            </a:r>
            <a:r>
              <a:rPr lang="en-US" b="1" i="1" dirty="0" smtClean="0">
                <a:solidFill>
                  <a:srgbClr val="FFFF00"/>
                </a:solidFill>
              </a:rPr>
              <a:t>requiring </a:t>
            </a:r>
            <a:r>
              <a:rPr lang="en-US" b="1" i="1" dirty="0">
                <a:solidFill>
                  <a:srgbClr val="FFFF00"/>
                </a:solidFill>
              </a:rPr>
              <a:t>enforcement of state laws affecting the delivery of distance education degrees, programs and courses to students whose physical presence is in a state other that </a:t>
            </a:r>
            <a:r>
              <a:rPr lang="en-US" b="1" i="1" dirty="0" smtClean="0">
                <a:solidFill>
                  <a:srgbClr val="FFFF00"/>
                </a:solidFill>
              </a:rPr>
              <a:t>Georgia</a:t>
            </a:r>
            <a:r>
              <a:rPr lang="en-US" b="1" i="1" dirty="0">
                <a:solidFill>
                  <a:srgbClr val="FFFF00"/>
                </a:solidFill>
              </a:rPr>
              <a:t> may limit &lt;INSTITUTION’s&gt; ability to offer online opportunities to these students.  If you wish to enroll in one of our online offerings and are located in a state other than Georgia, please inquire before enrolling to determine if we have acquired permission to offer online courses in your state.  You may email your inquiry to </a:t>
            </a:r>
            <a:r>
              <a:rPr lang="en-US" b="1" i="1" u="sng" dirty="0" smtClean="0">
                <a:solidFill>
                  <a:srgbClr val="FFFF00"/>
                </a:solidFill>
              </a:rPr>
              <a:t>(insert email address.)  </a:t>
            </a:r>
            <a:r>
              <a:rPr lang="en-US" b="1" i="1" dirty="0" smtClean="0">
                <a:solidFill>
                  <a:srgbClr val="FFFF00"/>
                </a:solidFill>
              </a:rPr>
              <a:t>Please </a:t>
            </a:r>
            <a:r>
              <a:rPr lang="en-US" b="1" i="1" dirty="0">
                <a:solidFill>
                  <a:srgbClr val="FFFF00"/>
                </a:solidFill>
              </a:rPr>
              <a:t>note that this email address is exclusively for questions regarding state approval of online offerings.  Other types of inquiries should be sent to the academic department offering the online courses</a:t>
            </a:r>
            <a:r>
              <a:rPr lang="en-US" b="1" i="1" dirty="0" smtClean="0">
                <a:solidFill>
                  <a:srgbClr val="FFFF00"/>
                </a:solidFill>
              </a:rPr>
              <a:t>.</a:t>
            </a:r>
          </a:p>
          <a:p>
            <a:endParaRPr lang="en-US" b="1" dirty="0">
              <a:solidFill>
                <a:srgbClr val="FFFF00"/>
              </a:solidFill>
            </a:endParaRPr>
          </a:p>
          <a:p>
            <a:r>
              <a:rPr lang="en-US" b="1" dirty="0" smtClean="0">
                <a:solidFill>
                  <a:srgbClr val="FFFF00"/>
                </a:solidFill>
              </a:rPr>
              <a:t>An </a:t>
            </a:r>
            <a:r>
              <a:rPr lang="en-US" b="1" dirty="0">
                <a:solidFill>
                  <a:srgbClr val="FFFF00"/>
                </a:solidFill>
              </a:rPr>
              <a:t>live </a:t>
            </a:r>
            <a:r>
              <a:rPr lang="en-US" b="1" dirty="0" smtClean="0">
                <a:solidFill>
                  <a:srgbClr val="FFFF00"/>
                </a:solidFill>
              </a:rPr>
              <a:t>example may be seen </a:t>
            </a:r>
            <a:r>
              <a:rPr lang="en-US" b="1" dirty="0" err="1" smtClean="0">
                <a:solidFill>
                  <a:srgbClr val="FFFF00"/>
                </a:solidFill>
              </a:rPr>
              <a:t>at:</a:t>
            </a:r>
            <a:r>
              <a:rPr lang="en-US" b="1" dirty="0" err="1" smtClean="0">
                <a:solidFill>
                  <a:srgbClr val="FFFF00"/>
                </a:solidFill>
                <a:hlinkClick r:id="rId2"/>
              </a:rPr>
              <a:t>http</a:t>
            </a:r>
            <a:r>
              <a:rPr lang="en-US" b="1" dirty="0" smtClean="0">
                <a:solidFill>
                  <a:srgbClr val="FFFF00"/>
                </a:solidFill>
                <a:hlinkClick r:id="rId2"/>
              </a:rPr>
              <a:t>://www.northgeorgia.edu/Graduate_Admissions/Degree_Programs/Graduate_Programs.aspx</a:t>
            </a:r>
            <a:endParaRPr lang="en-US" b="1" dirty="0" smtClean="0">
              <a:solidFill>
                <a:srgbClr val="FFFF00"/>
              </a:solidFill>
            </a:endParaRPr>
          </a:p>
          <a:p>
            <a:endParaRPr lang="en-US" b="1" dirty="0">
              <a:solidFill>
                <a:srgbClr val="FFFF00"/>
              </a:solidFill>
            </a:endParaRPr>
          </a:p>
        </p:txBody>
      </p:sp>
    </p:spTree>
    <p:extLst>
      <p:ext uri="{BB962C8B-B14F-4D97-AF65-F5344CB8AC3E}">
        <p14:creationId xmlns:p14="http://schemas.microsoft.com/office/powerpoint/2010/main" xmlns="" val="32105794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FF00"/>
                </a:solidFill>
              </a:rPr>
              <a:t>CONSUMER COMPLAINT PROCESS</a:t>
            </a:r>
            <a:endParaRPr lang="en-US" b="1" i="1" dirty="0">
              <a:solidFill>
                <a:srgbClr val="FFFF00"/>
              </a:solidFill>
            </a:endParaRPr>
          </a:p>
        </p:txBody>
      </p:sp>
      <p:sp>
        <p:nvSpPr>
          <p:cNvPr id="3" name="Content Placeholder 2"/>
          <p:cNvSpPr>
            <a:spLocks noGrp="1"/>
          </p:cNvSpPr>
          <p:nvPr>
            <p:ph idx="1"/>
          </p:nvPr>
        </p:nvSpPr>
        <p:spPr/>
        <p:txBody>
          <a:bodyPr/>
          <a:lstStyle/>
          <a:p>
            <a:pPr marL="514350" indent="-514350">
              <a:buFont typeface="+mj-lt"/>
              <a:buAutoNum type="arabicPeriod"/>
            </a:pPr>
            <a:r>
              <a:rPr lang="en-US" b="1" dirty="0" smtClean="0">
                <a:solidFill>
                  <a:srgbClr val="FFFF00"/>
                </a:solidFill>
              </a:rPr>
              <a:t>Have available SACS contact information</a:t>
            </a:r>
          </a:p>
          <a:p>
            <a:pPr marL="514350" indent="-514350">
              <a:buFont typeface="+mj-lt"/>
              <a:buAutoNum type="arabicPeriod"/>
            </a:pPr>
            <a:r>
              <a:rPr lang="en-US" b="1" dirty="0" smtClean="0">
                <a:solidFill>
                  <a:srgbClr val="FFFF00"/>
                </a:solidFill>
              </a:rPr>
              <a:t>Have a consumer complaint hotline available</a:t>
            </a:r>
          </a:p>
          <a:p>
            <a:pPr marL="914400" lvl="1" indent="-514350">
              <a:buFont typeface="Arial"/>
              <a:buChar char="•"/>
            </a:pPr>
            <a:r>
              <a:rPr lang="en-US" b="1" dirty="0" smtClean="0">
                <a:solidFill>
                  <a:srgbClr val="FFFF00"/>
                </a:solidFill>
              </a:rPr>
              <a:t>Posted on your website</a:t>
            </a:r>
          </a:p>
          <a:p>
            <a:pPr marL="914400" lvl="1" indent="-514350">
              <a:buFont typeface="Arial"/>
              <a:buChar char="•"/>
            </a:pPr>
            <a:r>
              <a:rPr lang="en-US" b="1" dirty="0" smtClean="0">
                <a:solidFill>
                  <a:srgbClr val="FFFF00"/>
                </a:solidFill>
              </a:rPr>
              <a:t>Hosted by a third party</a:t>
            </a:r>
          </a:p>
          <a:p>
            <a:pPr marL="514350" indent="-514350">
              <a:buFont typeface="+mj-lt"/>
              <a:buAutoNum type="arabicPeriod"/>
            </a:pPr>
            <a:r>
              <a:rPr lang="en-US" b="1" dirty="0" smtClean="0">
                <a:solidFill>
                  <a:srgbClr val="FFFF00"/>
                </a:solidFill>
              </a:rPr>
              <a:t>Have available consumer complaint hotlines to the states from which you have online students.  </a:t>
            </a:r>
          </a:p>
          <a:p>
            <a:pPr marL="914400" lvl="1" indent="-514350">
              <a:buFont typeface="Arial"/>
              <a:buChar char="•"/>
            </a:pPr>
            <a:r>
              <a:rPr lang="en-US" b="1" dirty="0" smtClean="0">
                <a:solidFill>
                  <a:srgbClr val="FFFF00"/>
                </a:solidFill>
              </a:rPr>
              <a:t>SHEEO has this data but you may not link to it.</a:t>
            </a:r>
            <a:endParaRPr lang="en-US" b="1" dirty="0">
              <a:solidFill>
                <a:srgbClr val="FFFF00"/>
              </a:solidFill>
            </a:endParaRPr>
          </a:p>
        </p:txBody>
      </p:sp>
    </p:spTree>
    <p:extLst>
      <p:ext uri="{BB962C8B-B14F-4D97-AF65-F5344CB8AC3E}">
        <p14:creationId xmlns:p14="http://schemas.microsoft.com/office/powerpoint/2010/main" xmlns="" val="35774431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79"/>
            <a:ext cx="8229600" cy="842267"/>
          </a:xfrm>
        </p:spPr>
        <p:txBody>
          <a:bodyPr/>
          <a:lstStyle/>
          <a:p>
            <a:r>
              <a:rPr lang="en-US" b="1" i="1" u="sng" dirty="0" smtClean="0">
                <a:solidFill>
                  <a:srgbClr val="FFFF00"/>
                </a:solidFill>
              </a:rPr>
              <a:t>What Do We Know?</a:t>
            </a:r>
            <a:endParaRPr lang="en-US" b="1" i="1" u="sng" dirty="0">
              <a:solidFill>
                <a:srgbClr val="FFFF00"/>
              </a:solidFill>
            </a:endParaRPr>
          </a:p>
        </p:txBody>
      </p:sp>
      <p:sp>
        <p:nvSpPr>
          <p:cNvPr id="3" name="Content Placeholder 2"/>
          <p:cNvSpPr>
            <a:spLocks noGrp="1"/>
          </p:cNvSpPr>
          <p:nvPr>
            <p:ph idx="1"/>
          </p:nvPr>
        </p:nvSpPr>
        <p:spPr>
          <a:xfrm>
            <a:off x="457200" y="1030049"/>
            <a:ext cx="8229600" cy="5526678"/>
          </a:xfrm>
        </p:spPr>
        <p:txBody>
          <a:bodyPr>
            <a:normAutofit fontScale="55000" lnSpcReduction="20000"/>
          </a:bodyPr>
          <a:lstStyle/>
          <a:p>
            <a:r>
              <a:rPr lang="en-US" dirty="0">
                <a:solidFill>
                  <a:srgbClr val="FFFF00"/>
                </a:solidFill>
              </a:rPr>
              <a:t>October 2010- U.S. Department of Education (DoE), as part of final “Program Integrity” rules, requires Title IV schools to secure any required state approvals for out-of-state distance learning- state-by-state beyond the school’s home </a:t>
            </a:r>
            <a:r>
              <a:rPr lang="en-US" dirty="0" smtClean="0">
                <a:solidFill>
                  <a:srgbClr val="FFFF00"/>
                </a:solidFill>
              </a:rPr>
              <a:t>state.</a:t>
            </a:r>
          </a:p>
          <a:p>
            <a:endParaRPr lang="en-US" dirty="0">
              <a:solidFill>
                <a:srgbClr val="FFFF00"/>
              </a:solidFill>
            </a:endParaRPr>
          </a:p>
          <a:p>
            <a:r>
              <a:rPr lang="en-US" dirty="0">
                <a:solidFill>
                  <a:srgbClr val="FFFF00"/>
                </a:solidFill>
              </a:rPr>
              <a:t>	April 2011- Following considerable debate about the rationale and practicalities of compliance, DoE shifts full implementation from July 2011 to July 2014, but in the meantime expects “good faith” compliance efforts by </a:t>
            </a:r>
            <a:r>
              <a:rPr lang="en-US" dirty="0" smtClean="0">
                <a:solidFill>
                  <a:srgbClr val="FFFF00"/>
                </a:solidFill>
              </a:rPr>
              <a:t>schools.</a:t>
            </a:r>
          </a:p>
          <a:p>
            <a:endParaRPr lang="en-US" dirty="0">
              <a:solidFill>
                <a:srgbClr val="FFFF00"/>
              </a:solidFill>
            </a:endParaRPr>
          </a:p>
          <a:p>
            <a:r>
              <a:rPr lang="en-US" dirty="0" smtClean="0">
                <a:solidFill>
                  <a:srgbClr val="FFFF00"/>
                </a:solidFill>
              </a:rPr>
              <a:t>April</a:t>
            </a:r>
            <a:r>
              <a:rPr lang="en-US" dirty="0">
                <a:solidFill>
                  <a:srgbClr val="FFFF00"/>
                </a:solidFill>
              </a:rPr>
              <a:t>-August 2011- Schools get up-to-speed on complexity of state-by-state compliance, and some states clarify or revise their requirements. Some schools opt to withdraw from certain </a:t>
            </a:r>
            <a:r>
              <a:rPr lang="en-US" dirty="0" smtClean="0">
                <a:solidFill>
                  <a:srgbClr val="FFFF00"/>
                </a:solidFill>
              </a:rPr>
              <a:t>states.</a:t>
            </a:r>
          </a:p>
          <a:p>
            <a:endParaRPr lang="en-US" dirty="0">
              <a:solidFill>
                <a:srgbClr val="FFFF00"/>
              </a:solidFill>
            </a:endParaRPr>
          </a:p>
          <a:p>
            <a:r>
              <a:rPr lang="en-US" dirty="0" smtClean="0">
                <a:solidFill>
                  <a:srgbClr val="FFFF00"/>
                </a:solidFill>
              </a:rPr>
              <a:t>April</a:t>
            </a:r>
            <a:r>
              <a:rPr lang="en-US" dirty="0">
                <a:solidFill>
                  <a:srgbClr val="FFFF00"/>
                </a:solidFill>
              </a:rPr>
              <a:t>-August 2011- SHEEO works to provide an “authoritative” guide to state requirements; and The Presidents’ Forum and COSG, supported by the Lumina Foundation, explore an interstate </a:t>
            </a:r>
            <a:r>
              <a:rPr lang="en-US" dirty="0" smtClean="0">
                <a:solidFill>
                  <a:srgbClr val="FFFF00"/>
                </a:solidFill>
              </a:rPr>
              <a:t>compact.</a:t>
            </a:r>
          </a:p>
          <a:p>
            <a:endParaRPr lang="en-US" dirty="0">
              <a:solidFill>
                <a:srgbClr val="FFFF00"/>
              </a:solidFill>
            </a:endParaRPr>
          </a:p>
          <a:p>
            <a:r>
              <a:rPr lang="en-US" dirty="0">
                <a:solidFill>
                  <a:srgbClr val="FFFF00"/>
                </a:solidFill>
              </a:rPr>
              <a:t>	July 2011- a federal court throws out DoE’s requirement on state regulation and distance learning, but on a consultation technicality. State authority unaffected. DoE next step unclear, but DoE may already have necessary statutory authority to proceed, or opt to institute formal </a:t>
            </a:r>
            <a:r>
              <a:rPr lang="en-US" dirty="0" smtClean="0">
                <a:solidFill>
                  <a:srgbClr val="FFFF00"/>
                </a:solidFill>
              </a:rPr>
              <a:t>consultation.</a:t>
            </a:r>
          </a:p>
          <a:p>
            <a:endParaRPr lang="en-US" dirty="0" smtClean="0">
              <a:solidFill>
                <a:srgbClr val="FFFF00"/>
              </a:solidFill>
            </a:endParaRPr>
          </a:p>
          <a:p>
            <a:r>
              <a:rPr lang="en-US" dirty="0" smtClean="0">
                <a:solidFill>
                  <a:srgbClr val="FFFF00"/>
                </a:solidFill>
              </a:rPr>
              <a:t>September 2011 – DOE appeals ruling that vacated state authorization ruling.</a:t>
            </a:r>
          </a:p>
          <a:p>
            <a:endParaRPr lang="en-US" dirty="0" smtClean="0">
              <a:solidFill>
                <a:srgbClr val="FFFF00"/>
              </a:solidFill>
            </a:endParaRPr>
          </a:p>
          <a:p>
            <a:endParaRPr lang="en-US" dirty="0" smtClean="0">
              <a:solidFill>
                <a:srgbClr val="FFFF00"/>
              </a:solidFill>
            </a:endParaRPr>
          </a:p>
          <a:p>
            <a:endParaRPr lang="en-US" dirty="0" smtClean="0">
              <a:solidFill>
                <a:srgbClr val="FFFF00"/>
              </a:solidFill>
            </a:endParaRPr>
          </a:p>
          <a:p>
            <a:endParaRPr lang="en-US" dirty="0">
              <a:solidFill>
                <a:srgbClr val="FFFF00"/>
              </a:solidFill>
            </a:endParaRPr>
          </a:p>
          <a:p>
            <a:endParaRPr lang="en-US" dirty="0">
              <a:solidFill>
                <a:srgbClr val="FFFF00"/>
              </a:solidFill>
            </a:endParaRPr>
          </a:p>
        </p:txBody>
      </p:sp>
    </p:spTree>
    <p:extLst>
      <p:ext uri="{BB962C8B-B14F-4D97-AF65-F5344CB8AC3E}">
        <p14:creationId xmlns:p14="http://schemas.microsoft.com/office/powerpoint/2010/main" xmlns="" val="27021723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smtClean="0">
                <a:solidFill>
                  <a:srgbClr val="FFFF00"/>
                </a:solidFill>
              </a:rPr>
              <a:t>What Do We Know?</a:t>
            </a:r>
            <a:endParaRPr lang="en-US" b="1" i="1" u="sng" dirty="0">
              <a:solidFill>
                <a:srgbClr val="FFFF00"/>
              </a:solidFill>
            </a:endParaRPr>
          </a:p>
        </p:txBody>
      </p:sp>
      <p:sp>
        <p:nvSpPr>
          <p:cNvPr id="3" name="Content Placeholder 2"/>
          <p:cNvSpPr>
            <a:spLocks noGrp="1"/>
          </p:cNvSpPr>
          <p:nvPr>
            <p:ph idx="1"/>
          </p:nvPr>
        </p:nvSpPr>
        <p:spPr/>
        <p:txBody>
          <a:bodyPr/>
          <a:lstStyle/>
          <a:p>
            <a:r>
              <a:rPr lang="en-US" b="1" dirty="0" smtClean="0">
                <a:solidFill>
                  <a:srgbClr val="FFFF00"/>
                </a:solidFill>
              </a:rPr>
              <a:t>State </a:t>
            </a:r>
            <a:r>
              <a:rPr lang="en-US" b="1" dirty="0">
                <a:solidFill>
                  <a:srgbClr val="FFFF00"/>
                </a:solidFill>
              </a:rPr>
              <a:t>regulations predate the federal regulation.</a:t>
            </a:r>
          </a:p>
          <a:p>
            <a:r>
              <a:rPr lang="en-US" b="1" dirty="0" smtClean="0">
                <a:solidFill>
                  <a:srgbClr val="FFFF00"/>
                </a:solidFill>
              </a:rPr>
              <a:t>State </a:t>
            </a:r>
            <a:r>
              <a:rPr lang="en-US" b="1" dirty="0">
                <a:solidFill>
                  <a:srgbClr val="FFFF00"/>
                </a:solidFill>
              </a:rPr>
              <a:t>regulations survive anything that happens to the federal regulation.</a:t>
            </a:r>
          </a:p>
          <a:p>
            <a:r>
              <a:rPr lang="en-US" b="1" dirty="0" smtClean="0">
                <a:solidFill>
                  <a:srgbClr val="FFFF00"/>
                </a:solidFill>
              </a:rPr>
              <a:t>States </a:t>
            </a:r>
            <a:r>
              <a:rPr lang="en-US" b="1" dirty="0">
                <a:solidFill>
                  <a:srgbClr val="FFFF00"/>
                </a:solidFill>
              </a:rPr>
              <a:t>with regulations expect you to be in compliance before you enroll the first student in that state.</a:t>
            </a:r>
          </a:p>
        </p:txBody>
      </p:sp>
    </p:spTree>
    <p:extLst>
      <p:ext uri="{BB962C8B-B14F-4D97-AF65-F5344CB8AC3E}">
        <p14:creationId xmlns:p14="http://schemas.microsoft.com/office/powerpoint/2010/main" xmlns="" val="743009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smtClean="0">
                <a:solidFill>
                  <a:srgbClr val="FFFF00"/>
                </a:solidFill>
              </a:rPr>
              <a:t>What Do We Know?</a:t>
            </a:r>
            <a:endParaRPr lang="en-US" b="1" i="1" u="sng" dirty="0">
              <a:solidFill>
                <a:srgbClr val="FFFF00"/>
              </a:solidFill>
            </a:endParaRPr>
          </a:p>
        </p:txBody>
      </p:sp>
      <p:sp>
        <p:nvSpPr>
          <p:cNvPr id="3" name="Content Placeholder 2"/>
          <p:cNvSpPr>
            <a:spLocks noGrp="1"/>
          </p:cNvSpPr>
          <p:nvPr>
            <p:ph idx="1"/>
          </p:nvPr>
        </p:nvSpPr>
        <p:spPr/>
        <p:txBody>
          <a:bodyPr>
            <a:normAutofit fontScale="92500" lnSpcReduction="10000"/>
          </a:bodyPr>
          <a:lstStyle/>
          <a:p>
            <a:r>
              <a:rPr lang="en-US" i="1" dirty="0" smtClean="0">
                <a:solidFill>
                  <a:srgbClr val="FFFF00"/>
                </a:solidFill>
              </a:rPr>
              <a:t>Confusion </a:t>
            </a:r>
            <a:r>
              <a:rPr lang="en-US" i="1" dirty="0">
                <a:solidFill>
                  <a:srgbClr val="FFFF00"/>
                </a:solidFill>
              </a:rPr>
              <a:t>– </a:t>
            </a:r>
            <a:r>
              <a:rPr lang="en-US" dirty="0">
                <a:solidFill>
                  <a:srgbClr val="FFFF00"/>
                </a:solidFill>
              </a:rPr>
              <a:t>respondents </a:t>
            </a:r>
            <a:r>
              <a:rPr lang="en-US" dirty="0" smtClean="0">
                <a:solidFill>
                  <a:srgbClr val="FFFF00"/>
                </a:solidFill>
              </a:rPr>
              <a:t>don’t </a:t>
            </a:r>
            <a:r>
              <a:rPr lang="en-US" dirty="0">
                <a:solidFill>
                  <a:srgbClr val="FFFF00"/>
                </a:solidFill>
              </a:rPr>
              <a:t>understand the nuances of regulations from state-to-state.</a:t>
            </a:r>
          </a:p>
          <a:p>
            <a:r>
              <a:rPr lang="en-US" i="1" dirty="0" smtClean="0">
                <a:solidFill>
                  <a:srgbClr val="FFFF00"/>
                </a:solidFill>
              </a:rPr>
              <a:t>Difficult </a:t>
            </a:r>
            <a:r>
              <a:rPr lang="en-US" i="1" dirty="0">
                <a:solidFill>
                  <a:srgbClr val="FFFF00"/>
                </a:solidFill>
              </a:rPr>
              <a:t>processes – </a:t>
            </a:r>
            <a:r>
              <a:rPr lang="en-US" dirty="0">
                <a:solidFill>
                  <a:srgbClr val="FFFF00"/>
                </a:solidFill>
              </a:rPr>
              <a:t>some of the requirements seem duplicative of accreditation, unnecessary, and expensive.</a:t>
            </a:r>
          </a:p>
          <a:p>
            <a:r>
              <a:rPr lang="en-US" i="1" dirty="0" smtClean="0">
                <a:solidFill>
                  <a:srgbClr val="FFFF00"/>
                </a:solidFill>
              </a:rPr>
              <a:t>Little </a:t>
            </a:r>
            <a:r>
              <a:rPr lang="en-US" i="1" dirty="0">
                <a:solidFill>
                  <a:srgbClr val="FFFF00"/>
                </a:solidFill>
              </a:rPr>
              <a:t>value added – </a:t>
            </a:r>
            <a:r>
              <a:rPr lang="en-US" dirty="0">
                <a:solidFill>
                  <a:srgbClr val="FFFF00"/>
                </a:solidFill>
              </a:rPr>
              <a:t>from their point of view this gets in the way of serving students, but they </a:t>
            </a:r>
            <a:r>
              <a:rPr lang="en-US" dirty="0" smtClean="0">
                <a:solidFill>
                  <a:srgbClr val="FFFF00"/>
                </a:solidFill>
              </a:rPr>
              <a:t>aren’t </a:t>
            </a:r>
            <a:r>
              <a:rPr lang="en-US" dirty="0">
                <a:solidFill>
                  <a:srgbClr val="FFFF00"/>
                </a:solidFill>
              </a:rPr>
              <a:t>seeing the need for consumer protection.</a:t>
            </a:r>
          </a:p>
          <a:p>
            <a:r>
              <a:rPr lang="en-US" i="1" dirty="0" smtClean="0">
                <a:solidFill>
                  <a:srgbClr val="FFFF00"/>
                </a:solidFill>
              </a:rPr>
              <a:t>Consistency </a:t>
            </a:r>
            <a:r>
              <a:rPr lang="en-US" i="1" dirty="0">
                <a:solidFill>
                  <a:srgbClr val="FFFF00"/>
                </a:solidFill>
              </a:rPr>
              <a:t>– </a:t>
            </a:r>
            <a:r>
              <a:rPr lang="en-US" dirty="0">
                <a:solidFill>
                  <a:srgbClr val="FFFF00"/>
                </a:solidFill>
              </a:rPr>
              <a:t>they would like to see more uniformity or reciprocity among states.</a:t>
            </a:r>
          </a:p>
        </p:txBody>
      </p:sp>
    </p:spTree>
    <p:extLst>
      <p:ext uri="{BB962C8B-B14F-4D97-AF65-F5344CB8AC3E}">
        <p14:creationId xmlns:p14="http://schemas.microsoft.com/office/powerpoint/2010/main" xmlns="" val="9391685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537"/>
            <a:ext cx="8229600" cy="816351"/>
          </a:xfrm>
        </p:spPr>
        <p:txBody>
          <a:bodyPr/>
          <a:lstStyle/>
          <a:p>
            <a:r>
              <a:rPr lang="en-US" b="1" i="1" u="sng" dirty="0" smtClean="0">
                <a:solidFill>
                  <a:srgbClr val="FFFF00"/>
                </a:solidFill>
              </a:rPr>
              <a:t>What Has the USG Done?</a:t>
            </a:r>
            <a:endParaRPr lang="en-US" b="1" i="1" u="sng" dirty="0">
              <a:solidFill>
                <a:srgbClr val="FFFF00"/>
              </a:solidFill>
            </a:endParaRPr>
          </a:p>
        </p:txBody>
      </p:sp>
      <p:sp>
        <p:nvSpPr>
          <p:cNvPr id="3" name="Content Placeholder 2"/>
          <p:cNvSpPr>
            <a:spLocks noGrp="1"/>
          </p:cNvSpPr>
          <p:nvPr>
            <p:ph idx="1"/>
          </p:nvPr>
        </p:nvSpPr>
        <p:spPr>
          <a:xfrm>
            <a:off x="116628" y="965259"/>
            <a:ext cx="8910743" cy="5892741"/>
          </a:xfrm>
        </p:spPr>
        <p:txBody>
          <a:bodyPr>
            <a:normAutofit fontScale="92500" lnSpcReduction="20000"/>
          </a:bodyPr>
          <a:lstStyle/>
          <a:p>
            <a:r>
              <a:rPr lang="en-US" sz="2400" b="1" dirty="0" smtClean="0">
                <a:solidFill>
                  <a:srgbClr val="FFFF00"/>
                </a:solidFill>
              </a:rPr>
              <a:t>Established a website to track ALL information about </a:t>
            </a:r>
            <a:r>
              <a:rPr lang="en-US" sz="2400" b="1" dirty="0">
                <a:solidFill>
                  <a:srgbClr val="FFFF00"/>
                </a:solidFill>
              </a:rPr>
              <a:t>this issue </a:t>
            </a:r>
            <a:r>
              <a:rPr lang="en-US" sz="2400" b="1" dirty="0" smtClean="0">
                <a:solidFill>
                  <a:srgbClr val="FFFF00"/>
                </a:solidFill>
              </a:rPr>
              <a:t>– </a:t>
            </a:r>
            <a:r>
              <a:rPr lang="en-US" sz="2400" b="1" dirty="0">
                <a:solidFill>
                  <a:srgbClr val="FFFF00"/>
                </a:solidFill>
              </a:rPr>
              <a:t>http://</a:t>
            </a:r>
            <a:r>
              <a:rPr lang="en-US" sz="2400" b="1" dirty="0" err="1">
                <a:solidFill>
                  <a:srgbClr val="FFFF00"/>
                </a:solidFill>
              </a:rPr>
              <a:t>www.usg.edu</a:t>
            </a:r>
            <a:r>
              <a:rPr lang="en-US" sz="2400" b="1" dirty="0">
                <a:solidFill>
                  <a:srgbClr val="FFFF00"/>
                </a:solidFill>
              </a:rPr>
              <a:t>/academics/</a:t>
            </a:r>
            <a:r>
              <a:rPr lang="en-US" sz="2400" b="1" dirty="0" err="1" smtClean="0">
                <a:solidFill>
                  <a:srgbClr val="FFFF00"/>
                </a:solidFill>
              </a:rPr>
              <a:t>distance_education_regulations</a:t>
            </a:r>
            <a:r>
              <a:rPr lang="en-US" sz="2400" b="1" dirty="0" smtClean="0">
                <a:solidFill>
                  <a:srgbClr val="FFFF00"/>
                </a:solidFill>
              </a:rPr>
              <a:t>.</a:t>
            </a:r>
          </a:p>
          <a:p>
            <a:endParaRPr lang="en-US" sz="2400" b="1" dirty="0" smtClean="0">
              <a:solidFill>
                <a:srgbClr val="FFFF00"/>
              </a:solidFill>
            </a:endParaRPr>
          </a:p>
          <a:p>
            <a:r>
              <a:rPr lang="en-US" sz="2400" b="1" dirty="0" smtClean="0">
                <a:solidFill>
                  <a:srgbClr val="FFFF00"/>
                </a:solidFill>
              </a:rPr>
              <a:t>March 2011– sent email to each state asking if USG could apply as a system.  Alabama, Vermont and Nebraska said yes.  Florida - ?</a:t>
            </a:r>
          </a:p>
          <a:p>
            <a:pPr marL="0" indent="0">
              <a:buNone/>
            </a:pPr>
            <a:endParaRPr lang="en-US" sz="2400" b="1" dirty="0" smtClean="0">
              <a:solidFill>
                <a:srgbClr val="FFFF00"/>
              </a:solidFill>
            </a:endParaRPr>
          </a:p>
          <a:p>
            <a:r>
              <a:rPr lang="en-US" sz="2400" b="1" dirty="0" smtClean="0">
                <a:solidFill>
                  <a:srgbClr val="FFFF00"/>
                </a:solidFill>
              </a:rPr>
              <a:t>May 2011 – held a state wide DE Regulations meeting.</a:t>
            </a:r>
          </a:p>
          <a:p>
            <a:endParaRPr lang="en-US" sz="2400" b="1" dirty="0" smtClean="0">
              <a:solidFill>
                <a:srgbClr val="FFFF00"/>
              </a:solidFill>
            </a:endParaRPr>
          </a:p>
          <a:p>
            <a:r>
              <a:rPr lang="en-US" sz="2400" b="1" dirty="0" smtClean="0">
                <a:solidFill>
                  <a:srgbClr val="FFFF00"/>
                </a:solidFill>
              </a:rPr>
              <a:t>May 2011 – established a state by state matrix of responses.</a:t>
            </a:r>
          </a:p>
          <a:p>
            <a:endParaRPr lang="en-US" sz="2400" b="1" dirty="0" smtClean="0">
              <a:solidFill>
                <a:srgbClr val="FFFF00"/>
              </a:solidFill>
            </a:endParaRPr>
          </a:p>
          <a:p>
            <a:r>
              <a:rPr lang="en-US" sz="2400" b="1" dirty="0" smtClean="0">
                <a:solidFill>
                  <a:srgbClr val="FFFF00"/>
                </a:solidFill>
              </a:rPr>
              <a:t>May 2011 – posted information regarding what USG institutions should do regarding acceptance of students.</a:t>
            </a:r>
          </a:p>
          <a:p>
            <a:endParaRPr lang="en-US" sz="2400" b="1" dirty="0">
              <a:solidFill>
                <a:srgbClr val="FFFF00"/>
              </a:solidFill>
            </a:endParaRPr>
          </a:p>
          <a:p>
            <a:r>
              <a:rPr lang="en-US" sz="2400" b="1" dirty="0" smtClean="0">
                <a:solidFill>
                  <a:srgbClr val="FFFF00"/>
                </a:solidFill>
              </a:rPr>
              <a:t>May 2011 – advised institutions to begin to seek approval.</a:t>
            </a:r>
          </a:p>
          <a:p>
            <a:endParaRPr lang="en-US" sz="2400" b="1" dirty="0">
              <a:solidFill>
                <a:srgbClr val="FFFF00"/>
              </a:solidFill>
            </a:endParaRPr>
          </a:p>
          <a:p>
            <a:r>
              <a:rPr lang="en-US" sz="2400" b="1" dirty="0" smtClean="0">
                <a:solidFill>
                  <a:srgbClr val="FFFF00"/>
                </a:solidFill>
              </a:rPr>
              <a:t>Continue to update website </a:t>
            </a:r>
            <a:r>
              <a:rPr lang="en-US" sz="2400" b="1" dirty="0" err="1" smtClean="0">
                <a:solidFill>
                  <a:srgbClr val="FFFF00"/>
                </a:solidFill>
              </a:rPr>
              <a:t>frequently</a:t>
            </a:r>
            <a:r>
              <a:rPr lang="en-US" sz="2400" b="1" dirty="0" err="1" smtClean="0">
                <a:solidFill>
                  <a:srgbClr val="FFFF00"/>
                </a:solidFill>
                <a:hlinkClick r:id="rId2"/>
              </a:rPr>
              <a:t>http</a:t>
            </a:r>
            <a:r>
              <a:rPr lang="en-US" sz="2400" b="1" dirty="0" smtClean="0">
                <a:solidFill>
                  <a:srgbClr val="FFFF00"/>
                </a:solidFill>
                <a:hlinkClick r:id="rId2"/>
              </a:rPr>
              <a:t>://www.usg.edu/academics/distance_education_regulations</a:t>
            </a:r>
            <a:endParaRPr lang="en-US" sz="2400" b="1" dirty="0" smtClean="0">
              <a:solidFill>
                <a:srgbClr val="FFFF00"/>
              </a:solidFill>
            </a:endParaRPr>
          </a:p>
          <a:p>
            <a:endParaRPr lang="en-US" sz="2400" b="1" dirty="0" smtClean="0">
              <a:solidFill>
                <a:srgbClr val="FFFF00"/>
              </a:solidFill>
            </a:endParaRPr>
          </a:p>
          <a:p>
            <a:endParaRPr lang="en-US" sz="2400" b="1" dirty="0" smtClean="0">
              <a:solidFill>
                <a:srgbClr val="FFFF00"/>
              </a:solidFill>
            </a:endParaRPr>
          </a:p>
          <a:p>
            <a:endParaRPr lang="en-US" sz="2400" b="1" dirty="0" smtClean="0">
              <a:solidFill>
                <a:srgbClr val="FFFF00"/>
              </a:solidFill>
            </a:endParaRPr>
          </a:p>
          <a:p>
            <a:endParaRPr lang="en-US" b="1" dirty="0" smtClean="0">
              <a:solidFill>
                <a:srgbClr val="FFFF00"/>
              </a:solidFill>
            </a:endParaRPr>
          </a:p>
          <a:p>
            <a:pPr marL="400050" lvl="1" indent="0">
              <a:buNone/>
            </a:pPr>
            <a:endParaRPr lang="en-US" b="1" dirty="0" smtClean="0">
              <a:solidFill>
                <a:srgbClr val="FFFF00"/>
              </a:solidFill>
            </a:endParaRPr>
          </a:p>
          <a:p>
            <a:endParaRPr lang="en-US" dirty="0"/>
          </a:p>
        </p:txBody>
      </p:sp>
    </p:spTree>
    <p:extLst>
      <p:ext uri="{BB962C8B-B14F-4D97-AF65-F5344CB8AC3E}">
        <p14:creationId xmlns:p14="http://schemas.microsoft.com/office/powerpoint/2010/main" xmlns="" val="28323785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u="sng" dirty="0" smtClean="0">
                <a:solidFill>
                  <a:srgbClr val="FFFF00"/>
                </a:solidFill>
              </a:rPr>
              <a:t>SREB ACTIONS</a:t>
            </a:r>
            <a:endParaRPr lang="en-US" b="1" i="1" u="sng" dirty="0">
              <a:solidFill>
                <a:srgbClr val="FFFF00"/>
              </a:solidFill>
            </a:endParaRPr>
          </a:p>
        </p:txBody>
      </p:sp>
      <p:sp>
        <p:nvSpPr>
          <p:cNvPr id="3" name="Content Placeholder 2"/>
          <p:cNvSpPr>
            <a:spLocks noGrp="1"/>
          </p:cNvSpPr>
          <p:nvPr>
            <p:ph idx="1"/>
          </p:nvPr>
        </p:nvSpPr>
        <p:spPr/>
        <p:txBody>
          <a:bodyPr/>
          <a:lstStyle/>
          <a:p>
            <a:r>
              <a:rPr lang="en-US" b="1" dirty="0" smtClean="0">
                <a:solidFill>
                  <a:srgbClr val="FFFF00"/>
                </a:solidFill>
              </a:rPr>
              <a:t>Programs listed in the Electronic Campus are considered part of an SREB reciprocal agreement between 15 of the 16 SREB states.</a:t>
            </a:r>
          </a:p>
          <a:p>
            <a:endParaRPr lang="en-US" b="1" dirty="0" smtClean="0">
              <a:solidFill>
                <a:srgbClr val="FFFF00"/>
              </a:solidFill>
            </a:endParaRPr>
          </a:p>
          <a:p>
            <a:r>
              <a:rPr lang="en-US" b="1" dirty="0" smtClean="0">
                <a:solidFill>
                  <a:srgbClr val="FFFF00"/>
                </a:solidFill>
              </a:rPr>
              <a:t>Free Trade Zone Agreement.</a:t>
            </a:r>
          </a:p>
          <a:p>
            <a:endParaRPr lang="en-US" b="1" dirty="0" smtClean="0">
              <a:solidFill>
                <a:srgbClr val="FFFF00"/>
              </a:solidFill>
            </a:endParaRPr>
          </a:p>
          <a:p>
            <a:r>
              <a:rPr lang="en-US" b="1" dirty="0" smtClean="0">
                <a:solidFill>
                  <a:srgbClr val="FFFF00"/>
                </a:solidFill>
              </a:rPr>
              <a:t>Working to achieve reciprocity with other regional organizations.</a:t>
            </a:r>
            <a:endParaRPr lang="en-US" b="1" dirty="0">
              <a:solidFill>
                <a:srgbClr val="FFFF00"/>
              </a:solidFill>
            </a:endParaRPr>
          </a:p>
        </p:txBody>
      </p:sp>
    </p:spTree>
    <p:extLst>
      <p:ext uri="{BB962C8B-B14F-4D97-AF65-F5344CB8AC3E}">
        <p14:creationId xmlns:p14="http://schemas.microsoft.com/office/powerpoint/2010/main" xmlns="" val="25439533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0298" y="1561326"/>
            <a:ext cx="8682346" cy="4525963"/>
          </a:xfrm>
        </p:spPr>
        <p:txBody>
          <a:bodyPr>
            <a:normAutofit fontScale="85000" lnSpcReduction="20000"/>
          </a:bodyPr>
          <a:lstStyle/>
          <a:p>
            <a:r>
              <a:rPr lang="en-US" b="1" dirty="0">
                <a:solidFill>
                  <a:srgbClr val="FFFF00"/>
                </a:solidFill>
              </a:rPr>
              <a:t>Dr. Linda Noble from the University System of Georgia recently contacted you asking for instructions for our state institutions to obtain authorization to offer distance education courses to students from your state. Through this letter we are following up to your response to her March 22, 2011 email.  As sister SREB member states participating in electronic </a:t>
            </a:r>
            <a:r>
              <a:rPr lang="en-US" b="1" dirty="0" err="1">
                <a:solidFill>
                  <a:srgbClr val="FFFF00"/>
                </a:solidFill>
              </a:rPr>
              <a:t>campus.org</a:t>
            </a:r>
            <a:r>
              <a:rPr lang="en-US" b="1" dirty="0">
                <a:solidFill>
                  <a:srgbClr val="FFFF00"/>
                </a:solidFill>
              </a:rPr>
              <a:t> and through the current SREB Free Trade Zone agreement, we believe our institution is in compliance with your state regulations by having programs listed in the electronic campus.  Please let us know if any further action is required for authorization to offer distance education programs in your state.</a:t>
            </a:r>
          </a:p>
        </p:txBody>
      </p:sp>
      <p:sp>
        <p:nvSpPr>
          <p:cNvPr id="4" name="TextBox 3"/>
          <p:cNvSpPr txBox="1"/>
          <p:nvPr/>
        </p:nvSpPr>
        <p:spPr>
          <a:xfrm>
            <a:off x="634978" y="453529"/>
            <a:ext cx="6984752" cy="523220"/>
          </a:xfrm>
          <a:prstGeom prst="rect">
            <a:avLst/>
          </a:prstGeom>
          <a:noFill/>
        </p:spPr>
        <p:txBody>
          <a:bodyPr wrap="square" rtlCol="0">
            <a:spAutoFit/>
          </a:bodyPr>
          <a:lstStyle/>
          <a:p>
            <a:pPr algn="ctr"/>
            <a:r>
              <a:rPr lang="en-US" sz="2800" b="1" dirty="0" smtClean="0">
                <a:solidFill>
                  <a:srgbClr val="FFFF00"/>
                </a:solidFill>
              </a:rPr>
              <a:t>Letter Sent to SREB States:</a:t>
            </a:r>
            <a:endParaRPr lang="en-US" sz="2800" b="1" dirty="0">
              <a:solidFill>
                <a:srgbClr val="FFFF00"/>
              </a:solidFill>
            </a:endParaRPr>
          </a:p>
        </p:txBody>
      </p:sp>
    </p:spTree>
    <p:extLst>
      <p:ext uri="{BB962C8B-B14F-4D97-AF65-F5344CB8AC3E}">
        <p14:creationId xmlns:p14="http://schemas.microsoft.com/office/powerpoint/2010/main" xmlns="" val="35977610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u="sng" dirty="0" smtClean="0">
                <a:solidFill>
                  <a:srgbClr val="FFFF00"/>
                </a:solidFill>
              </a:rPr>
              <a:t>What Should Institutions Be Doing?</a:t>
            </a:r>
            <a:endParaRPr lang="en-US" b="1" i="1" u="sng" dirty="0">
              <a:solidFill>
                <a:srgbClr val="FFFF00"/>
              </a:solidFill>
            </a:endParaRPr>
          </a:p>
        </p:txBody>
      </p:sp>
      <p:sp>
        <p:nvSpPr>
          <p:cNvPr id="3" name="Content Placeholder 2"/>
          <p:cNvSpPr>
            <a:spLocks noGrp="1"/>
          </p:cNvSpPr>
          <p:nvPr>
            <p:ph idx="1"/>
          </p:nvPr>
        </p:nvSpPr>
        <p:spPr>
          <a:xfrm>
            <a:off x="272133" y="1600200"/>
            <a:ext cx="8734181" cy="4525963"/>
          </a:xfrm>
        </p:spPr>
        <p:txBody>
          <a:bodyPr>
            <a:normAutofit lnSpcReduction="10000"/>
          </a:bodyPr>
          <a:lstStyle/>
          <a:p>
            <a:pPr marL="514350" indent="-514350">
              <a:buFont typeface="+mj-lt"/>
              <a:buAutoNum type="arabicPeriod"/>
            </a:pPr>
            <a:r>
              <a:rPr lang="en-US" b="1" dirty="0" smtClean="0">
                <a:solidFill>
                  <a:srgbClr val="FFFF00"/>
                </a:solidFill>
              </a:rPr>
              <a:t>Determine where your out-of-state DE students are coming from.</a:t>
            </a:r>
            <a:r>
              <a:rPr lang="en-US" b="1" dirty="0">
                <a:solidFill>
                  <a:srgbClr val="FFFF00"/>
                </a:solidFill>
              </a:rPr>
              <a:t> </a:t>
            </a:r>
            <a:endParaRPr lang="en-US" b="1" dirty="0" smtClean="0">
              <a:solidFill>
                <a:srgbClr val="FFFF00"/>
              </a:solidFill>
            </a:endParaRPr>
          </a:p>
          <a:p>
            <a:pPr marL="514350" indent="-514350">
              <a:buFont typeface="+mj-lt"/>
              <a:buAutoNum type="arabicPeriod"/>
            </a:pPr>
            <a:endParaRPr lang="en-US" b="1" dirty="0">
              <a:solidFill>
                <a:srgbClr val="FFFF00"/>
              </a:solidFill>
            </a:endParaRPr>
          </a:p>
          <a:p>
            <a:pPr marL="514350" indent="-514350">
              <a:buFont typeface="+mj-lt"/>
              <a:buAutoNum type="arabicPeriod"/>
            </a:pPr>
            <a:r>
              <a:rPr lang="en-US" b="1" dirty="0" smtClean="0">
                <a:solidFill>
                  <a:srgbClr val="FFFF00"/>
                </a:solidFill>
              </a:rPr>
              <a:t>Use </a:t>
            </a:r>
            <a:r>
              <a:rPr lang="en-US" b="1" dirty="0">
                <a:solidFill>
                  <a:srgbClr val="FFFF00"/>
                </a:solidFill>
              </a:rPr>
              <a:t>a sound business decision </a:t>
            </a:r>
            <a:r>
              <a:rPr lang="en-US" b="1" dirty="0" smtClean="0">
                <a:solidFill>
                  <a:srgbClr val="FFFF00"/>
                </a:solidFill>
              </a:rPr>
              <a:t>process to determine whether to seek approval from: </a:t>
            </a:r>
          </a:p>
          <a:p>
            <a:pPr marL="857250" lvl="1" indent="-457200">
              <a:buFont typeface="Arial"/>
              <a:buChar char="•"/>
            </a:pPr>
            <a:r>
              <a:rPr lang="en-US" b="1" dirty="0" smtClean="0">
                <a:solidFill>
                  <a:srgbClr val="FFFF00"/>
                </a:solidFill>
              </a:rPr>
              <a:t> </a:t>
            </a:r>
            <a:r>
              <a:rPr lang="en-US" b="1" dirty="0">
                <a:solidFill>
                  <a:srgbClr val="FFFF00"/>
                </a:solidFill>
              </a:rPr>
              <a:t>A</a:t>
            </a:r>
            <a:r>
              <a:rPr lang="en-US" b="1" dirty="0" smtClean="0">
                <a:solidFill>
                  <a:srgbClr val="FFFF00"/>
                </a:solidFill>
              </a:rPr>
              <a:t>ll 50+ states and territories or…</a:t>
            </a:r>
          </a:p>
          <a:p>
            <a:pPr lvl="1">
              <a:buFont typeface="Arial"/>
              <a:buChar char="•"/>
            </a:pPr>
            <a:r>
              <a:rPr lang="en-US" b="1" dirty="0" smtClean="0">
                <a:solidFill>
                  <a:srgbClr val="FFFF00"/>
                </a:solidFill>
              </a:rPr>
              <a:t>A specific geographic area or…</a:t>
            </a:r>
          </a:p>
          <a:p>
            <a:pPr lvl="1">
              <a:buFont typeface="Arial"/>
              <a:buChar char="•"/>
            </a:pPr>
            <a:r>
              <a:rPr lang="en-US" b="1" dirty="0">
                <a:solidFill>
                  <a:srgbClr val="FFFF00"/>
                </a:solidFill>
              </a:rPr>
              <a:t>S</a:t>
            </a:r>
            <a:r>
              <a:rPr lang="en-US" b="1" dirty="0" smtClean="0">
                <a:solidFill>
                  <a:srgbClr val="FFFF00"/>
                </a:solidFill>
              </a:rPr>
              <a:t>tates with high student population for you or …</a:t>
            </a:r>
          </a:p>
          <a:p>
            <a:pPr lvl="1">
              <a:buFont typeface="Arial"/>
              <a:buChar char="•"/>
            </a:pPr>
            <a:r>
              <a:rPr lang="en-US" b="1" dirty="0">
                <a:solidFill>
                  <a:srgbClr val="FFFF00"/>
                </a:solidFill>
              </a:rPr>
              <a:t>Y</a:t>
            </a:r>
            <a:r>
              <a:rPr lang="en-US" b="1" dirty="0" smtClean="0">
                <a:solidFill>
                  <a:srgbClr val="FFFF00"/>
                </a:solidFill>
              </a:rPr>
              <a:t>our criteria</a:t>
            </a:r>
          </a:p>
          <a:p>
            <a:pPr lvl="1"/>
            <a:endParaRPr lang="en-US" dirty="0" smtClean="0"/>
          </a:p>
          <a:p>
            <a:endParaRPr lang="en-US" dirty="0"/>
          </a:p>
        </p:txBody>
      </p:sp>
    </p:spTree>
    <p:extLst>
      <p:ext uri="{BB962C8B-B14F-4D97-AF65-F5344CB8AC3E}">
        <p14:creationId xmlns:p14="http://schemas.microsoft.com/office/powerpoint/2010/main" xmlns="" val="38023337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3257" y="1600200"/>
            <a:ext cx="8656428" cy="4525963"/>
          </a:xfrm>
        </p:spPr>
        <p:txBody>
          <a:bodyPr/>
          <a:lstStyle/>
          <a:p>
            <a:r>
              <a:rPr lang="en-US" b="1" i="1" dirty="0">
                <a:solidFill>
                  <a:srgbClr val="FFFF00"/>
                </a:solidFill>
              </a:rPr>
              <a:t>Until such time as your institution makes a business decision that it will not accept students from certain states due to additional costs required to attain authorization resulting from authorization to offer DE course in those states, you should conduct your business as usual.</a:t>
            </a:r>
            <a:endParaRPr lang="en-US" b="1" dirty="0">
              <a:solidFill>
                <a:srgbClr val="FFFF00"/>
              </a:solidFill>
            </a:endParaRPr>
          </a:p>
          <a:p>
            <a:endParaRPr lang="en-US" dirty="0"/>
          </a:p>
        </p:txBody>
      </p:sp>
    </p:spTree>
    <p:extLst>
      <p:ext uri="{BB962C8B-B14F-4D97-AF65-F5344CB8AC3E}">
        <p14:creationId xmlns:p14="http://schemas.microsoft.com/office/powerpoint/2010/main" xmlns="" val="426823548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F9FF"/>
      </a:hlink>
      <a:folHlink>
        <a:srgbClr val="FCFDE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497</TotalTime>
  <Words>600</Words>
  <Application>Microsoft Office PowerPoint</Application>
  <PresentationFormat>On-screen Show (4:3)</PresentationFormat>
  <Paragraphs>84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Distance Education Regulations Update</vt:lpstr>
      <vt:lpstr>What Do We Know?</vt:lpstr>
      <vt:lpstr>What Do We Know?</vt:lpstr>
      <vt:lpstr>What Do We Know?</vt:lpstr>
      <vt:lpstr>What Has the USG Done?</vt:lpstr>
      <vt:lpstr>SREB ACTIONS</vt:lpstr>
      <vt:lpstr>Slide 7</vt:lpstr>
      <vt:lpstr>What Should Institutions Be Doing?</vt:lpstr>
      <vt:lpstr>Slide 9</vt:lpstr>
      <vt:lpstr>What Should Institutions Be Doing ?</vt:lpstr>
      <vt:lpstr>What Should Institutions Be Doing?</vt:lpstr>
      <vt:lpstr>Slide 12</vt:lpstr>
      <vt:lpstr>CONSUMER COMPLAINT PROCESS</vt:lpstr>
    </vt:vector>
  </TitlesOfParts>
  <Company>Georgia Board of Regents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Distance Education Regulations Update</dc:title>
  <dc:creator>BOR User</dc:creator>
  <cp:lastModifiedBy>Board of Regents</cp:lastModifiedBy>
  <cp:revision>24</cp:revision>
  <cp:lastPrinted>2011-09-15T20:25:00Z</cp:lastPrinted>
  <dcterms:created xsi:type="dcterms:W3CDTF">2011-09-14T15:08:42Z</dcterms:created>
  <dcterms:modified xsi:type="dcterms:W3CDTF">2011-09-21T13:05:41Z</dcterms:modified>
</cp:coreProperties>
</file>