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3568" autoAdjust="0"/>
  </p:normalViewPr>
  <p:slideViewPr>
    <p:cSldViewPr snapToGrid="0" snapToObjects="1">
      <p:cViewPr varScale="1">
        <p:scale>
          <a:sx n="99" d="100"/>
          <a:sy n="99" d="100"/>
        </p:scale>
        <p:origin x="-13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4BFBD9E-A8F6-6D4E-954F-81B5CFB033F7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8D2E1CC-29F1-7944-90DA-C821687A1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74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2E1CC-29F1-7944-90DA-C821687A1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21" y="3261186"/>
            <a:ext cx="8229600" cy="32576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162713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7367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17367"/>
            <a:ext cx="5111750" cy="363172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18958"/>
            <a:ext cx="3008313" cy="35072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554020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  <a:alpha val="80000"/>
              </a:schemeClr>
            </a:gs>
            <a:gs pos="64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lumMod val="6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R_logo_blue-transparent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31380" y="6071407"/>
            <a:ext cx="629227" cy="6309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0" y="6819975"/>
            <a:ext cx="9144000" cy="45719"/>
          </a:xfrm>
          <a:prstGeom prst="roundRect">
            <a:avLst/>
          </a:prstGeom>
          <a:solidFill>
            <a:srgbClr val="2E36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0" y="6498840"/>
            <a:ext cx="7137893" cy="230832"/>
            <a:chOff x="22031" y="6497042"/>
            <a:chExt cx="7137893" cy="230832"/>
          </a:xfrm>
        </p:grpSpPr>
        <p:sp>
          <p:nvSpPr>
            <p:cNvPr id="12" name="TextBox 11"/>
            <p:cNvSpPr txBox="1"/>
            <p:nvPr/>
          </p:nvSpPr>
          <p:spPr>
            <a:xfrm>
              <a:off x="22031" y="6497042"/>
              <a:ext cx="713789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0090"/>
                  </a:solidFill>
                </a:rPr>
                <a:t>GALILEO         GeorgiaBEST         GeorgiaFIRST         Georgia ONmyLINE         GeorgiaVIEW         GIL          PeachNet          </a:t>
              </a:r>
              <a:r>
                <a:rPr lang="en-US" sz="900" dirty="0" smtClean="0">
                  <a:solidFill>
                    <a:srgbClr val="000090"/>
                  </a:solidFill>
                  <a:latin typeface="+mn-lt"/>
                </a:rPr>
                <a:t>U</a:t>
              </a:r>
              <a:r>
                <a:rPr lang="en-US" sz="900" dirty="0" smtClean="0">
                  <a:solidFill>
                    <a:srgbClr val="000090"/>
                  </a:solidFill>
                </a:rPr>
                <a:t>SG123</a:t>
              </a:r>
              <a:endParaRPr lang="en-US" sz="900" dirty="0">
                <a:solidFill>
                  <a:srgbClr val="000090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595753" y="6597758"/>
              <a:ext cx="43942" cy="40386"/>
            </a:xfrm>
            <a:prstGeom prst="ellipse">
              <a:avLst/>
            </a:prstGeom>
            <a:solidFill>
              <a:srgbClr val="00009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607741" y="6596807"/>
              <a:ext cx="43942" cy="40386"/>
            </a:xfrm>
            <a:prstGeom prst="ellipse">
              <a:avLst/>
            </a:prstGeom>
            <a:solidFill>
              <a:srgbClr val="00009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rgbClr val="000090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4223419" y="6597758"/>
              <a:ext cx="43942" cy="40386"/>
            </a:xfrm>
            <a:prstGeom prst="ellipse">
              <a:avLst/>
            </a:prstGeom>
            <a:solidFill>
              <a:srgbClr val="00009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3381630" y="6597758"/>
              <a:ext cx="43942" cy="40386"/>
            </a:xfrm>
            <a:prstGeom prst="ellipse">
              <a:avLst/>
            </a:prstGeom>
            <a:solidFill>
              <a:srgbClr val="00009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1419228" y="6596807"/>
              <a:ext cx="43942" cy="40386"/>
            </a:xfrm>
            <a:prstGeom prst="ellipse">
              <a:avLst/>
            </a:prstGeom>
            <a:solidFill>
              <a:srgbClr val="00009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2264662" y="6597758"/>
              <a:ext cx="43942" cy="40386"/>
            </a:xfrm>
            <a:prstGeom prst="ellipse">
              <a:avLst/>
            </a:prstGeom>
            <a:solidFill>
              <a:srgbClr val="00009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90"/>
                </a:solidFill>
              </a:endParaRPr>
            </a:p>
          </p:txBody>
        </p:sp>
      </p:grpSp>
      <p:pic>
        <p:nvPicPr>
          <p:cNvPr id="19" name="Picture 18" descr="its_powerpoint_banner_mar11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" y="1307"/>
            <a:ext cx="9143997" cy="1382364"/>
          </a:xfrm>
          <a:prstGeom prst="rect">
            <a:avLst/>
          </a:prstGeom>
        </p:spPr>
      </p:pic>
      <p:sp>
        <p:nvSpPr>
          <p:cNvPr id="21" name="Oval 20"/>
          <p:cNvSpPr/>
          <p:nvPr/>
        </p:nvSpPr>
        <p:spPr>
          <a:xfrm>
            <a:off x="5287996" y="6591122"/>
            <a:ext cx="43942" cy="40386"/>
          </a:xfrm>
          <a:prstGeom prst="ellipse">
            <a:avLst/>
          </a:prstGeom>
          <a:solidFill>
            <a:srgbClr val="000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rgbClr val="00009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6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LMS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 Delaney, </a:t>
            </a:r>
            <a:r>
              <a:rPr lang="en-US" dirty="0" err="1" smtClean="0"/>
              <a:t>Ed.D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Associate Vice Chancellor</a:t>
            </a:r>
            <a:br>
              <a:rPr lang="en-US" dirty="0" smtClean="0"/>
            </a:br>
            <a:r>
              <a:rPr lang="en-US" dirty="0" smtClean="0"/>
              <a:t>Information Technology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816975"/>
              </p:ext>
            </p:extLst>
          </p:nvPr>
        </p:nvGraphicFramePr>
        <p:xfrm>
          <a:off x="392464" y="1718770"/>
          <a:ext cx="1676968" cy="1144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696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IG1 – Aug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Augusta State College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9525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Bainbridge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9525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College of Coastal Georgia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East Georgia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Middle Georgia College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69446"/>
              </p:ext>
            </p:extLst>
          </p:nvPr>
        </p:nvGraphicFramePr>
        <p:xfrm>
          <a:off x="2279450" y="1718770"/>
          <a:ext cx="4546600" cy="2983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0100"/>
                <a:gridCol w="2476500"/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IG2 – Jan 2013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Abraham Baldwin Agricultural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Georgia ONmyLINE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Albany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Georgia Perimeter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Armstrong Atlantic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Georgia Southwestern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Atlanta Metropolitan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Georgia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Clayton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Gordon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Columbus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Kennesaw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Dalton State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Macon State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Darton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North Georgia College and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Fort Valley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Savannah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Gainesville State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Skidaway Institute of Oceanography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Georgia College and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South Georgia College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Georgia Gwinnett College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Southern Polytechnic State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Georgia Highlands College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University of West Georgia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Waycross College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833441"/>
              </p:ext>
            </p:extLst>
          </p:nvPr>
        </p:nvGraphicFramePr>
        <p:xfrm>
          <a:off x="6963543" y="1718770"/>
          <a:ext cx="1766571" cy="7734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6571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IG3 – May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2013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9525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Georgia Health Sciences University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9525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University of Georgia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Valdosta State University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936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707524"/>
              </p:ext>
            </p:extLst>
          </p:nvPr>
        </p:nvGraphicFramePr>
        <p:xfrm>
          <a:off x="1449772" y="2346025"/>
          <a:ext cx="6462194" cy="371416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92533"/>
                <a:gridCol w="4023630"/>
                <a:gridCol w="670605"/>
                <a:gridCol w="975426"/>
              </a:tblGrid>
              <a:tr h="3376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 dirty="0">
                          <a:effectLst/>
                        </a:rPr>
                        <a:t>Status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	Project Milestones and Tasks	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% Complete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Completion Date*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6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Project Core Team Kickoff : draft charter, org chart, initial communication plan, roles &amp; responsibilities, change management plan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10/13/11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Campus Meetings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11/16/11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Implementation Groups Communicated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1/12/12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Project Milestone Plan Communicated – High Level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1/18/12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Architecture Design 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1/20/12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Hardware Ordered for IG1 &amp; IG2 (non-unique)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1/27/12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IG1 Kickoff Meeting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1/27/12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Onsite D2L Consulting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1/27/12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Faculty Training Environment Complete for IG1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1/31/12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Hardware Received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2/16/12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D2L Install  / Org Setup Complete (qdev)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2/24/12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Admin &amp; Faculty Train-the-Trainer for IG1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2/24/12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5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Storage Upgrade 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3/12/12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76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D2L Install / Org Setup / Refresh Complete (fdev2) – New Confirmed Date with D2L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3/13/12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Status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52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Status Report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806609"/>
              </p:ext>
            </p:extLst>
          </p:nvPr>
        </p:nvGraphicFramePr>
        <p:xfrm>
          <a:off x="1440145" y="2338939"/>
          <a:ext cx="6462195" cy="346509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92533"/>
                <a:gridCol w="4023632"/>
                <a:gridCol w="670605"/>
                <a:gridCol w="975425"/>
              </a:tblGrid>
              <a:tr h="3667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 dirty="0">
                          <a:effectLst/>
                        </a:rPr>
                        <a:t>Status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 dirty="0">
                          <a:effectLst/>
                        </a:rPr>
                        <a:t>	Project Milestones and Tasks	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% Complete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Completion Date*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Not Started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Conduct IG2 Kickoff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4/04/12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At Risk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Ga</a:t>
                      </a:r>
                      <a:r>
                        <a:rPr lang="en-US" sz="900" dirty="0">
                          <a:effectLst/>
                        </a:rPr>
                        <a:t> Southern Content Migration – Phase I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5%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4/13/12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At Risk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GaMod</a:t>
                      </a:r>
                      <a:r>
                        <a:rPr lang="en-US" sz="900" dirty="0">
                          <a:effectLst/>
                        </a:rPr>
                        <a:t> Development &amp; Testing Complete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4/20/12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Not Started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Install #3 (</a:t>
                      </a:r>
                      <a:r>
                        <a:rPr lang="en-US" sz="900" dirty="0" err="1">
                          <a:effectLst/>
                        </a:rPr>
                        <a:t>xprod</a:t>
                      </a:r>
                      <a:r>
                        <a:rPr lang="en-US" sz="900" dirty="0">
                          <a:effectLst/>
                        </a:rPr>
                        <a:t>)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4/26/12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At Risk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Pre-Production Environment Released to IG1 Institutions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5/10/12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At Risk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Beta Testing </a:t>
                      </a:r>
                      <a:r>
                        <a:rPr lang="en-US" sz="900" dirty="0" smtClean="0">
                          <a:effectLst/>
                        </a:rPr>
                        <a:t>Complete (SIS batch)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5/25/12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At Risk 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Content Migration – IG1 Phase I Complete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5/30/12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Not Started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Install #4 (</a:t>
                      </a:r>
                      <a:r>
                        <a:rPr lang="en-US" sz="900" dirty="0" err="1">
                          <a:effectLst/>
                        </a:rPr>
                        <a:t>qprod</a:t>
                      </a:r>
                      <a:r>
                        <a:rPr lang="en-US" sz="900" dirty="0" smtClean="0">
                          <a:effectLst/>
                        </a:rPr>
                        <a:t>) cluster at UGA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5/31/12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At Risk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Pre-Production Environment Released to IG2 Institutions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6/10/12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Not Started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Install #5 (xtest)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6/11/12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Not Started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Install #6 (</a:t>
                      </a:r>
                      <a:r>
                        <a:rPr lang="en-US" sz="900" dirty="0" err="1">
                          <a:effectLst/>
                        </a:rPr>
                        <a:t>qtest</a:t>
                      </a:r>
                      <a:r>
                        <a:rPr lang="en-US" sz="900" dirty="0">
                          <a:effectLst/>
                        </a:rPr>
                        <a:t>)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7/16/12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Not Started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Install #7 (xdev)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7/16/12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At Risk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Implementation Group 1 – Live/Teaching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08/2012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At Risk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Implementation Group 2 – Live/Teaching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01/2013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At Risk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Implementation Group 3 – Live/Teaching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05/2013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926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Warehouse (ADM)</a:t>
            </a:r>
            <a:br>
              <a:rPr lang="en-US" dirty="0" smtClean="0"/>
            </a:br>
            <a:r>
              <a:rPr lang="en-US" dirty="0" smtClean="0"/>
              <a:t>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3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573633"/>
              </p:ext>
            </p:extLst>
          </p:nvPr>
        </p:nvGraphicFramePr>
        <p:xfrm>
          <a:off x="1039794" y="2477837"/>
          <a:ext cx="7418405" cy="299893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10414"/>
                <a:gridCol w="3989730"/>
                <a:gridCol w="685735"/>
                <a:gridCol w="935093"/>
                <a:gridCol w="997433"/>
              </a:tblGrid>
              <a:tr h="4048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 dirty="0">
                          <a:effectLst/>
                        </a:rPr>
                        <a:t>Status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Milestones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% Comp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Start Date*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Completion Date*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99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Campus Kick Off Meeting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11/11/11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11/11/11 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99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Final ETL Requirements released to Campuses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11/11/11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12/23/11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99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Campus Data Submission Training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03/01/12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03/22/12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99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Complete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USG ODS available for early data loading 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01/04/12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03/01/12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11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Campus submit data into new data warehouse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17%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03/01/12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04/24/12 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11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Campus Data Submission Assistance Period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04/24/12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05/07/12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11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Parallel Testing of new system and current ADM begins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Aug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11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Second Prototype USO Reporting System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(A) Mar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05/02/12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99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Strategic Planning for Information Access 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Apr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(P) 07/03/12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Status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960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02136"/>
              </p:ext>
            </p:extLst>
          </p:nvPr>
        </p:nvGraphicFramePr>
        <p:xfrm>
          <a:off x="1001294" y="2557779"/>
          <a:ext cx="7456906" cy="295165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14620"/>
                <a:gridCol w="4010437"/>
                <a:gridCol w="689294"/>
                <a:gridCol w="939946"/>
                <a:gridCol w="1002609"/>
              </a:tblGrid>
              <a:tr h="4563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 dirty="0">
                          <a:effectLst/>
                        </a:rPr>
                        <a:t>Status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Milestones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% Comp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Start Date*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Completion Date*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Current ADM History Load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May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07/15/12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4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BI Tool Set (</a:t>
                      </a:r>
                      <a:r>
                        <a:rPr lang="en-US" sz="1200" dirty="0" err="1">
                          <a:effectLst/>
                        </a:rPr>
                        <a:t>Cognos</a:t>
                      </a:r>
                      <a:r>
                        <a:rPr lang="en-US" sz="1200" dirty="0">
                          <a:effectLst/>
                        </a:rPr>
                        <a:t>) Training for USO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July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07/15/12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4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First Iteration Enterprise Data Warehouse available for reporting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May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8/1/12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4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BI Tool Set (</a:t>
                      </a:r>
                      <a:r>
                        <a:rPr lang="en-US" sz="1200" dirty="0" err="1">
                          <a:effectLst/>
                        </a:rPr>
                        <a:t>Cognos</a:t>
                      </a:r>
                      <a:r>
                        <a:rPr lang="en-US" sz="1200" dirty="0">
                          <a:effectLst/>
                        </a:rPr>
                        <a:t>) Training for Campuses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Aug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09/16/12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4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First SIRS History Load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July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08/26/12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4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Third Prototype USO Reporting System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July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09/15/12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4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Final History Load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Aug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10/15/12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42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On-Time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Retire OLD ADM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(P) May 2012</a:t>
                      </a:r>
                      <a:endParaRPr lang="en-US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(P) 03/15/13</a:t>
                      </a:r>
                      <a:endParaRPr lang="en-US" sz="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Status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846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714021"/>
      </p:ext>
    </p:extLst>
  </p:cSld>
  <p:clrMapOvr>
    <a:masterClrMapping/>
  </p:clrMapOvr>
</p:sld>
</file>

<file path=ppt/theme/theme1.xml><?xml version="1.0" encoding="utf-8"?>
<a:theme xmlns:a="http://schemas.openxmlformats.org/drawingml/2006/main" name="ITS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0B328FC20A643ADC648C4683749C1" ma:contentTypeVersion="" ma:contentTypeDescription="Create a new document." ma:contentTypeScope="" ma:versionID="b45d2a205a186f88605697f5c1ffa31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0dfa3a37f45b259322daf90cd70d3c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A161C5-73A6-49B2-8277-23477DBE40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FCDDEA-29A5-43B0-8AD4-863E3B1BA98C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2C0C101-1EB1-4FDD-91C1-3E485B827F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ITS-PPT-template</Template>
  <TotalTime>148</TotalTime>
  <Words>760</Words>
  <Application>Microsoft Office PowerPoint</Application>
  <PresentationFormat>On-screen Show (4:3)</PresentationFormat>
  <Paragraphs>266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ITS-PPT-template</vt:lpstr>
      <vt:lpstr>LMS update</vt:lpstr>
      <vt:lpstr>PowerPoint Presentation</vt:lpstr>
      <vt:lpstr>Status Report</vt:lpstr>
      <vt:lpstr>Status Report</vt:lpstr>
      <vt:lpstr>Data Warehouse (ADM) Update</vt:lpstr>
      <vt:lpstr>Status Report</vt:lpstr>
      <vt:lpstr>Status Report</vt:lpstr>
      <vt:lpstr>Questions?</vt:lpstr>
    </vt:vector>
  </TitlesOfParts>
  <Company>BOR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ITS powerpoint</dc:subject>
  <dc:creator>Jeff Delaney</dc:creator>
  <cp:keywords>PowerPoint Template</cp:keywords>
  <cp:lastModifiedBy>Jeff Delaney</cp:lastModifiedBy>
  <cp:revision>10</cp:revision>
  <dcterms:created xsi:type="dcterms:W3CDTF">2012-04-02T16:56:59Z</dcterms:created>
  <dcterms:modified xsi:type="dcterms:W3CDTF">2012-04-03T17:46:44Z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0x0101002C10B328FC20A643ADC648C4683749C1</vt:lpwstr>
  </property>
</Properties>
</file>