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61" r:id="rId2"/>
    <p:sldId id="401" r:id="rId3"/>
    <p:sldId id="363" r:id="rId4"/>
    <p:sldId id="389" r:id="rId5"/>
    <p:sldId id="400" r:id="rId6"/>
    <p:sldId id="350" r:id="rId7"/>
    <p:sldId id="342" r:id="rId8"/>
    <p:sldId id="351" r:id="rId9"/>
    <p:sldId id="399" r:id="rId10"/>
    <p:sldId id="296" r:id="rId11"/>
    <p:sldId id="366" r:id="rId12"/>
    <p:sldId id="291" r:id="rId13"/>
    <p:sldId id="312" r:id="rId14"/>
    <p:sldId id="395" r:id="rId15"/>
    <p:sldId id="391" r:id="rId16"/>
    <p:sldId id="392" r:id="rId17"/>
    <p:sldId id="393" r:id="rId18"/>
    <p:sldId id="394" r:id="rId19"/>
    <p:sldId id="390" r:id="rId20"/>
    <p:sldId id="381" r:id="rId21"/>
    <p:sldId id="404" r:id="rId22"/>
    <p:sldId id="396" r:id="rId23"/>
    <p:sldId id="397" r:id="rId24"/>
    <p:sldId id="398" r:id="rId25"/>
    <p:sldId id="379" r:id="rId26"/>
    <p:sldId id="40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2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830" autoAdjust="0"/>
  </p:normalViewPr>
  <p:slideViewPr>
    <p:cSldViewPr snapToGrid="0" snapToObjects="1">
      <p:cViewPr varScale="1">
        <p:scale>
          <a:sx n="47" d="100"/>
          <a:sy n="47" d="100"/>
        </p:scale>
        <p:origin x="522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46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Sheet1!$A$2:$A$6</c:f>
              <c:strCache>
                <c:ptCount val="5"/>
                <c:pt idx="0">
                  <c:v>Faculty</c:v>
                </c:pt>
                <c:pt idx="1">
                  <c:v>Institution Administration</c:v>
                </c:pt>
                <c:pt idx="2">
                  <c:v>USO Staff</c:v>
                </c:pt>
                <c:pt idx="3">
                  <c:v>Finance/Budget</c:v>
                </c:pt>
                <c:pt idx="4">
                  <c:v>Students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34</c:v>
                </c:pt>
                <c:pt idx="2">
                  <c:v>22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6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Faculty</c:v>
                </c:pt>
                <c:pt idx="1">
                  <c:v>HEd Administration</c:v>
                </c:pt>
                <c:pt idx="2">
                  <c:v>Students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42.3</c:v>
                </c:pt>
                <c:pt idx="1">
                  <c:v>23.1</c:v>
                </c:pt>
                <c:pt idx="2">
                  <c:v>23.1</c:v>
                </c:pt>
                <c:pt idx="3">
                  <c:v>11.5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6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Sheet1!$A$2:$A$6</c:f>
              <c:strCache>
                <c:ptCount val="5"/>
                <c:pt idx="0">
                  <c:v>Faculty</c:v>
                </c:pt>
                <c:pt idx="1">
                  <c:v>Institution Administration</c:v>
                </c:pt>
                <c:pt idx="2">
                  <c:v>USO Staff</c:v>
                </c:pt>
                <c:pt idx="3">
                  <c:v>Finance/Budget</c:v>
                </c:pt>
                <c:pt idx="4">
                  <c:v>Students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34</c:v>
                </c:pt>
                <c:pt idx="2">
                  <c:v>22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0B9DC-AB5A-9942-96ED-7B6644678540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E98B6-C4F9-414F-99DE-EF47A8A85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21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1CE0C-7E13-BA4C-8512-4FA5D9580C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72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dirty="0" smtClean="0"/>
              <a:t>Describe the drivers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1FEED-9C53-144E-A731-6E27369A24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1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1CE0C-7E13-BA4C-8512-4FA5D9580C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87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“Our future is not about our past success.” (</a:t>
            </a:r>
            <a:r>
              <a:rPr lang="en-US" dirty="0" err="1" smtClean="0"/>
              <a:t>Nadella</a:t>
            </a:r>
            <a:r>
              <a:rPr lang="en-US" dirty="0" smtClean="0"/>
              <a:t>,</a:t>
            </a:r>
            <a:r>
              <a:rPr lang="en-US" baseline="0" dirty="0" smtClean="0"/>
              <a:t> 2013)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830AE-B475-D342-A4F8-835D7F309B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96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1CE0C-7E13-BA4C-8512-4FA5D9580C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78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1CE0C-7E13-BA4C-8512-4FA5D9580C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47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“Our future is not about our past success.” (</a:t>
            </a:r>
            <a:r>
              <a:rPr lang="en-US" dirty="0" err="1" smtClean="0"/>
              <a:t>Nadella</a:t>
            </a:r>
            <a:r>
              <a:rPr lang="en-US" dirty="0" smtClean="0"/>
              <a:t>,</a:t>
            </a:r>
            <a:r>
              <a:rPr lang="en-US" baseline="0" dirty="0" smtClean="0"/>
              <a:t> 2013)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830AE-B475-D342-A4F8-835D7F309B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96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“Our future is not about our past success.” (</a:t>
            </a:r>
            <a:r>
              <a:rPr lang="en-US" dirty="0" err="1" smtClean="0"/>
              <a:t>Nadella</a:t>
            </a:r>
            <a:r>
              <a:rPr lang="en-US" dirty="0" smtClean="0"/>
              <a:t>,</a:t>
            </a:r>
            <a:r>
              <a:rPr lang="en-US" baseline="0" dirty="0" smtClean="0"/>
              <a:t> 2013)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830AE-B475-D342-A4F8-835D7F309B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96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“Our future is not about our past success.” (</a:t>
            </a:r>
            <a:r>
              <a:rPr lang="en-US" dirty="0" err="1" smtClean="0"/>
              <a:t>Nadella</a:t>
            </a:r>
            <a:r>
              <a:rPr lang="en-US" dirty="0" smtClean="0"/>
              <a:t>,</a:t>
            </a:r>
            <a:r>
              <a:rPr lang="en-US" baseline="0" dirty="0" smtClean="0"/>
              <a:t> 2013)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830AE-B475-D342-A4F8-835D7F309B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96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“Our future is not about our past success.” (</a:t>
            </a:r>
            <a:r>
              <a:rPr lang="en-US" dirty="0" err="1" smtClean="0"/>
              <a:t>Nadella</a:t>
            </a:r>
            <a:r>
              <a:rPr lang="en-US" dirty="0" smtClean="0"/>
              <a:t>,</a:t>
            </a:r>
            <a:r>
              <a:rPr lang="en-US" baseline="0" dirty="0" smtClean="0"/>
              <a:t> 2013)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830AE-B475-D342-A4F8-835D7F309B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96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1CE0C-7E13-BA4C-8512-4FA5D9580CC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47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1CE0C-7E13-BA4C-8512-4FA5D9580C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47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1CE0C-7E13-BA4C-8512-4FA5D9580C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72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1CE0C-7E13-BA4C-8512-4FA5D9580C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47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1CE0C-7E13-BA4C-8512-4FA5D9580C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47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1CE0C-7E13-BA4C-8512-4FA5D9580C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87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1CE0C-7E13-BA4C-8512-4FA5D9580C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0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1CE0C-7E13-BA4C-8512-4FA5D9580C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72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1CE0C-7E13-BA4C-8512-4FA5D9580C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82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B6BC-2A04-7D47-B4B8-6DF0FF6F762A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3D20-706E-8A4C-8E63-CA35F797D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9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B6BC-2A04-7D47-B4B8-6DF0FF6F762A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3D20-706E-8A4C-8E63-CA35F797D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88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B6BC-2A04-7D47-B4B8-6DF0FF6F762A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3D20-706E-8A4C-8E63-CA35F797D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9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B6BC-2A04-7D47-B4B8-6DF0FF6F762A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3D20-706E-8A4C-8E63-CA35F797D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30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B6BC-2A04-7D47-B4B8-6DF0FF6F762A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3D20-706E-8A4C-8E63-CA35F797D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B6BC-2A04-7D47-B4B8-6DF0FF6F762A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3D20-706E-8A4C-8E63-CA35F797D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41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B6BC-2A04-7D47-B4B8-6DF0FF6F762A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3D20-706E-8A4C-8E63-CA35F797D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7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B6BC-2A04-7D47-B4B8-6DF0FF6F762A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3D20-706E-8A4C-8E63-CA35F797D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13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B6BC-2A04-7D47-B4B8-6DF0FF6F762A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3D20-706E-8A4C-8E63-CA35F797D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44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B6BC-2A04-7D47-B4B8-6DF0FF6F762A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3D20-706E-8A4C-8E63-CA35F797D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24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B6BC-2A04-7D47-B4B8-6DF0FF6F762A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3D20-706E-8A4C-8E63-CA35F797D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8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idBG_edited-1.ps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Light"/>
                <a:cs typeface="Avenir Light"/>
              </a:defRPr>
            </a:lvl1pPr>
          </a:lstStyle>
          <a:p>
            <a:fld id="{58B9B6BC-2A04-7D47-B4B8-6DF0FF6F762A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Light"/>
                <a:cs typeface="Avenir Ligh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Light"/>
                <a:cs typeface="Avenir Light"/>
              </a:defRPr>
            </a:lvl1pPr>
          </a:lstStyle>
          <a:p>
            <a:fld id="{9A4E3D20-706E-8A4C-8E63-CA35F797D8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5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Light"/>
          <a:ea typeface="+mj-ea"/>
          <a:cs typeface="Avenir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Light"/>
          <a:ea typeface="+mn-ea"/>
          <a:cs typeface="Avenir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Light"/>
          <a:ea typeface="+mn-ea"/>
          <a:cs typeface="Avenir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Light"/>
          <a:ea typeface="+mn-ea"/>
          <a:cs typeface="Avenir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Light"/>
          <a:ea typeface="+mn-ea"/>
          <a:cs typeface="Avenir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Light"/>
          <a:ea typeface="+mn-ea"/>
          <a:cs typeface="Avenir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3.png"/><Relationship Id="rId5" Type="http://schemas.openxmlformats.org/officeDocument/2006/relationships/image" Target="../media/image31.png"/><Relationship Id="rId10" Type="http://schemas.openxmlformats.org/officeDocument/2006/relationships/image" Target="../media/image22.png"/><Relationship Id="rId4" Type="http://schemas.openxmlformats.org/officeDocument/2006/relationships/image" Target="../media/image30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210813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638" y="2443720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cap="small" dirty="0" smtClean="0">
                <a:latin typeface="Gill Sans Light"/>
                <a:cs typeface="Gill Sans Light"/>
              </a:rPr>
              <a:t>New Learning Models</a:t>
            </a:r>
          </a:p>
          <a:p>
            <a:pPr algn="ctr">
              <a:spcAft>
                <a:spcPts val="1200"/>
              </a:spcAft>
            </a:pPr>
            <a:r>
              <a:rPr lang="en-US" sz="4800" cap="small" dirty="0" smtClean="0">
                <a:latin typeface="Gill Sans Light"/>
                <a:cs typeface="Gill Sans Light"/>
              </a:rPr>
              <a:t>2030 Taskforce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189859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cap="small" dirty="0" smtClean="0">
                <a:latin typeface="Gill Sans Light"/>
                <a:cs typeface="Gill Sans Light"/>
              </a:rPr>
              <a:t>New </a:t>
            </a:r>
            <a:r>
              <a:rPr lang="en-US" sz="1200" cap="small" dirty="0">
                <a:latin typeface="Gill Sans Light"/>
                <a:cs typeface="Gill Sans Light"/>
              </a:rPr>
              <a:t>Learning Models </a:t>
            </a:r>
            <a:r>
              <a:rPr lang="en-US" sz="1200" cap="small" dirty="0" smtClean="0">
                <a:latin typeface="Gill Sans Light"/>
                <a:cs typeface="Gill Sans Light"/>
              </a:rPr>
              <a:t>Occur </a:t>
            </a:r>
            <a:r>
              <a:rPr lang="en-US" sz="1200" cap="small" dirty="0">
                <a:latin typeface="Gill Sans Light"/>
                <a:cs typeface="Gill Sans Light"/>
              </a:rPr>
              <a:t>in the </a:t>
            </a:r>
            <a:r>
              <a:rPr lang="en-US" sz="1200" cap="small" dirty="0" smtClean="0">
                <a:latin typeface="Gill Sans Light"/>
                <a:cs typeface="Gill Sans Light"/>
              </a:rPr>
              <a:t>Opportunity Spaces Where Teaching </a:t>
            </a:r>
            <a:r>
              <a:rPr lang="en-US" sz="1200" cap="small" dirty="0">
                <a:latin typeface="Gill Sans Light"/>
                <a:cs typeface="Gill Sans Light"/>
              </a:rPr>
              <a:t>and </a:t>
            </a:r>
            <a:r>
              <a:rPr lang="en-US" sz="1200" cap="small" dirty="0" smtClean="0">
                <a:latin typeface="Gill Sans Light"/>
                <a:cs typeface="Gill Sans Light"/>
              </a:rPr>
              <a:t>Learning </a:t>
            </a:r>
            <a:r>
              <a:rPr lang="en-US" sz="1200" cap="small" dirty="0">
                <a:latin typeface="Gill Sans Light"/>
                <a:cs typeface="Gill Sans Light"/>
              </a:rPr>
              <a:t>are </a:t>
            </a:r>
            <a:r>
              <a:rPr lang="en-US" sz="1200" cap="small" dirty="0" smtClean="0">
                <a:latin typeface="Gill Sans Light"/>
                <a:cs typeface="Gill Sans Light"/>
              </a:rPr>
              <a:t>Catalyzed </a:t>
            </a:r>
            <a:r>
              <a:rPr lang="en-US" sz="1200" cap="small" dirty="0">
                <a:latin typeface="Gill Sans Light"/>
                <a:cs typeface="Gill Sans Light"/>
              </a:rPr>
              <a:t>by T</a:t>
            </a:r>
            <a:r>
              <a:rPr lang="en-US" sz="1200" cap="small" dirty="0" smtClean="0">
                <a:latin typeface="Gill Sans Light"/>
                <a:cs typeface="Gill Sans Light"/>
              </a:rPr>
              <a:t>echnology</a:t>
            </a:r>
            <a:endParaRPr lang="en-US" sz="1200" cap="small" dirty="0">
              <a:latin typeface="Gill Sans Light"/>
              <a:cs typeface="Gill Sans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463596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cap="small" dirty="0" smtClean="0">
                <a:latin typeface="Gill Sans Light"/>
                <a:cs typeface="Gill Sans Light"/>
              </a:rPr>
              <a:t>Update: RACAA – February 18, 2015</a:t>
            </a:r>
          </a:p>
        </p:txBody>
      </p:sp>
      <p:pic>
        <p:nvPicPr>
          <p:cNvPr id="17" name="Picture 16" descr="NLM LOGONB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81" y="329912"/>
            <a:ext cx="3299733" cy="137408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2365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67997" y="1476411"/>
            <a:ext cx="8802968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00980">
            <a:off x="868594" y="1724276"/>
            <a:ext cx="3940550" cy="4110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482" y="2993035"/>
            <a:ext cx="4725595" cy="288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7300">
            <a:off x="4541915" y="1440375"/>
            <a:ext cx="3042440" cy="1714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88216">
            <a:off x="5958663" y="4170217"/>
            <a:ext cx="2598932" cy="2186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70554" y="166165"/>
            <a:ext cx="7400410" cy="1135160"/>
          </a:xfrm>
        </p:spPr>
        <p:txBody>
          <a:bodyPr>
            <a:normAutofit/>
          </a:bodyPr>
          <a:lstStyle/>
          <a:p>
            <a:r>
              <a:rPr lang="en-US" cap="small" dirty="0">
                <a:latin typeface="Gill Sans Light"/>
                <a:cs typeface="Gill Sans Light"/>
              </a:rPr>
              <a:t>	</a:t>
            </a:r>
            <a:r>
              <a:rPr lang="en-US" cap="small" dirty="0" smtClean="0">
                <a:latin typeface="Gill Sans Light"/>
                <a:cs typeface="Gill Sans Light"/>
              </a:rPr>
              <a:t>Inventing the Beyond</a:t>
            </a:r>
            <a:endParaRPr lang="en-US" cap="small" dirty="0">
              <a:latin typeface="Gill Sans Light"/>
              <a:cs typeface="Gill Sans Light"/>
            </a:endParaRPr>
          </a:p>
        </p:txBody>
      </p:sp>
      <p:pic>
        <p:nvPicPr>
          <p:cNvPr id="10" name="Picture 9" descr="ITB-LOGOA-NBG_edited-2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b="27133"/>
          <a:stretch/>
        </p:blipFill>
        <p:spPr>
          <a:xfrm>
            <a:off x="168000" y="356088"/>
            <a:ext cx="1740102" cy="945237"/>
          </a:xfrm>
          <a:prstGeom prst="rect">
            <a:avLst/>
          </a:prstGeom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46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2"/>
            <a:ext cx="9144000" cy="16804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1856" y="4403066"/>
            <a:ext cx="83004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cap="small" dirty="0" smtClean="0">
                <a:latin typeface="Gill Sans Light"/>
                <a:cs typeface="Gill Sans Light"/>
              </a:rPr>
              <a:t>Economic</a:t>
            </a:r>
            <a:endParaRPr lang="en-US" sz="2800" cap="small" dirty="0">
              <a:latin typeface="Gill Sans Light"/>
              <a:cs typeface="Gill Sans Light"/>
            </a:endParaRPr>
          </a:p>
          <a:p>
            <a:pPr algn="ctr"/>
            <a:r>
              <a:rPr lang="en-US" sz="2800" cap="small" dirty="0">
                <a:latin typeface="Gill Sans Light"/>
                <a:cs typeface="Gill Sans Light"/>
              </a:rPr>
              <a:t>Workforce</a:t>
            </a:r>
          </a:p>
          <a:p>
            <a:pPr algn="ctr"/>
            <a:r>
              <a:rPr lang="en-US" sz="2800" cap="small" dirty="0" smtClean="0">
                <a:latin typeface="Gill Sans Light"/>
                <a:cs typeface="Gill Sans Light"/>
              </a:rPr>
              <a:t>Technology &amp; Instruction</a:t>
            </a:r>
            <a:endParaRPr lang="en-US" sz="2800" cap="small" dirty="0">
              <a:latin typeface="Gill Sans Light"/>
              <a:cs typeface="Gill Sans Light"/>
            </a:endParaRPr>
          </a:p>
          <a:p>
            <a:pPr algn="ctr"/>
            <a:r>
              <a:rPr lang="en-US" sz="2800" cap="small" dirty="0">
                <a:latin typeface="Gill Sans Light"/>
                <a:cs typeface="Gill Sans Light"/>
              </a:rPr>
              <a:t>Social &amp; Cultural</a:t>
            </a:r>
          </a:p>
          <a:p>
            <a:pPr algn="ctr"/>
            <a:r>
              <a:rPr lang="en-US" sz="2800" cap="small" dirty="0" smtClean="0">
                <a:latin typeface="Gill Sans Light"/>
                <a:cs typeface="Gill Sans Light"/>
              </a:rPr>
              <a:t>Policy </a:t>
            </a:r>
            <a:r>
              <a:rPr lang="en-US" sz="2800" cap="small" dirty="0">
                <a:latin typeface="Gill Sans Light"/>
                <a:cs typeface="Gill Sans Light"/>
              </a:rPr>
              <a:t>&amp; Politics</a:t>
            </a:r>
            <a:endParaRPr lang="en-US" sz="2800" cap="small" dirty="0" smtClean="0">
              <a:latin typeface="Gill Sans Light"/>
              <a:cs typeface="Gill Sans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137003"/>
            <a:ext cx="8026400" cy="3378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5972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cap="small" dirty="0" smtClean="0">
                <a:latin typeface="Gill Sans Light"/>
                <a:cs typeface="Gill Sans Light"/>
              </a:rPr>
              <a:t>Change Drivers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01" b="99291" l="4695" r="70188">
                        <a14:backgroundMark x1="33568" y1="95390" x2="33568" y2="95390"/>
                        <a14:backgroundMark x1="38028" y1="94326" x2="38028" y2="94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66578">
            <a:off x="5817026" y="2545547"/>
            <a:ext cx="4356092" cy="2883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1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570554" y="166165"/>
            <a:ext cx="7400410" cy="1135160"/>
          </a:xfrm>
        </p:spPr>
        <p:txBody>
          <a:bodyPr>
            <a:normAutofit/>
          </a:bodyPr>
          <a:lstStyle/>
          <a:p>
            <a:r>
              <a:rPr lang="en-US" cap="small" dirty="0">
                <a:latin typeface="Gill Sans Light"/>
                <a:cs typeface="Gill Sans Light"/>
              </a:rPr>
              <a:t>	</a:t>
            </a:r>
            <a:r>
              <a:rPr lang="en-US" cap="small" dirty="0" smtClean="0">
                <a:latin typeface="Gill Sans Light"/>
                <a:cs typeface="Gill Sans Light"/>
              </a:rPr>
              <a:t>Rating the Uncertainties</a:t>
            </a:r>
            <a:endParaRPr lang="en-US" cap="small" dirty="0">
              <a:latin typeface="Gill Sans Light"/>
              <a:cs typeface="Gill Sans Ligh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67997" y="1476411"/>
            <a:ext cx="8802968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41" y="1718935"/>
            <a:ext cx="4129243" cy="309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666" y="2498133"/>
            <a:ext cx="4135298" cy="309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ITB-LOGOA-NBG_edited-2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b="27133"/>
          <a:stretch/>
        </p:blipFill>
        <p:spPr>
          <a:xfrm>
            <a:off x="168000" y="356088"/>
            <a:ext cx="1740102" cy="945237"/>
          </a:xfrm>
          <a:prstGeom prst="rect">
            <a:avLst/>
          </a:prstGeom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08213">
            <a:off x="1580794" y="3170817"/>
            <a:ext cx="2561092" cy="3153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12232">
            <a:off x="4074134" y="4095284"/>
            <a:ext cx="4255672" cy="2134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9457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-Right Arrow 2"/>
          <p:cNvSpPr/>
          <p:nvPr/>
        </p:nvSpPr>
        <p:spPr>
          <a:xfrm>
            <a:off x="708238" y="3557734"/>
            <a:ext cx="7774333" cy="227955"/>
          </a:xfrm>
          <a:prstGeom prst="leftRightArrow">
            <a:avLst/>
          </a:prstGeom>
          <a:gradFill flip="none" rotWithShape="1">
            <a:gsLst>
              <a:gs pos="24000">
                <a:schemeClr val="bg1">
                  <a:lumMod val="50000"/>
                </a:schemeClr>
              </a:gs>
              <a:gs pos="78000">
                <a:srgbClr val="FFFFFF"/>
              </a:gs>
            </a:gsLst>
            <a:lin ang="16200000" scaled="0"/>
            <a:tileRect/>
          </a:gra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Right Arrow 8"/>
          <p:cNvSpPr/>
          <p:nvPr/>
        </p:nvSpPr>
        <p:spPr>
          <a:xfrm rot="5400000">
            <a:off x="2012346" y="3401954"/>
            <a:ext cx="5251115" cy="227955"/>
          </a:xfrm>
          <a:prstGeom prst="leftRightArrow">
            <a:avLst/>
          </a:prstGeom>
          <a:gradFill flip="none" rotWithShape="1">
            <a:gsLst>
              <a:gs pos="24000">
                <a:schemeClr val="bg1">
                  <a:lumMod val="50000"/>
                </a:schemeClr>
              </a:gs>
              <a:gs pos="78000">
                <a:srgbClr val="FFFFFF"/>
              </a:gs>
            </a:gsLst>
            <a:lin ang="16200000" scaled="0"/>
            <a:tileRect/>
          </a:gra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1751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 smtClean="0">
                <a:solidFill>
                  <a:srgbClr val="7F7F7F"/>
                </a:solidFill>
                <a:latin typeface="Chalkboard"/>
                <a:cs typeface="Chalkboard"/>
              </a:rPr>
              <a:t>Rapid Change</a:t>
            </a:r>
            <a:endParaRPr lang="en-US" sz="2000" b="1" cap="small" dirty="0">
              <a:solidFill>
                <a:srgbClr val="7F7F7F"/>
              </a:solidFill>
              <a:latin typeface="Chalkboard"/>
              <a:cs typeface="Chalkboar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28764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halkboard"/>
                <a:cs typeface="Chalkboard"/>
              </a:rPr>
              <a:t>Managed/Slow Change</a:t>
            </a:r>
            <a:endParaRPr lang="en-US" sz="2000" b="1" cap="small" dirty="0">
              <a:solidFill>
                <a:schemeClr val="tx1">
                  <a:lumMod val="50000"/>
                  <a:lumOff val="50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523276" y="2561440"/>
            <a:ext cx="2916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 smtClean="0">
                <a:solidFill>
                  <a:srgbClr val="7F7F7F"/>
                </a:solidFill>
                <a:latin typeface="Chalkboard"/>
                <a:cs typeface="Chalkboard"/>
              </a:rPr>
              <a:t>Open</a:t>
            </a:r>
          </a:p>
          <a:p>
            <a:pPr algn="ctr"/>
            <a:r>
              <a:rPr lang="en-US" sz="2000" b="1" cap="small" dirty="0" smtClean="0">
                <a:solidFill>
                  <a:srgbClr val="7F7F7F"/>
                </a:solidFill>
                <a:latin typeface="Chalkboard"/>
                <a:cs typeface="Chalkboard"/>
              </a:rPr>
              <a:t>Open Source</a:t>
            </a:r>
          </a:p>
          <a:p>
            <a:pPr algn="ctr"/>
            <a:r>
              <a:rPr lang="en-US" sz="2000" b="1" cap="small" dirty="0" smtClean="0">
                <a:solidFill>
                  <a:srgbClr val="7F7F7F"/>
                </a:solidFill>
                <a:latin typeface="Chalkboard"/>
                <a:cs typeface="Chalkboard"/>
              </a:rPr>
              <a:t>Co-Created</a:t>
            </a:r>
            <a:endParaRPr lang="en-US" sz="2000" b="1" cap="small" dirty="0">
              <a:solidFill>
                <a:srgbClr val="7F7F7F"/>
              </a:solidFill>
              <a:latin typeface="Chalkboard"/>
              <a:cs typeface="Chalkboar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90604" y="2877879"/>
            <a:ext cx="29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 smtClean="0">
                <a:solidFill>
                  <a:srgbClr val="7F7F7F"/>
                </a:solidFill>
                <a:latin typeface="Chalkboard"/>
                <a:cs typeface="Chalkboard"/>
              </a:rPr>
              <a:t>Closed/</a:t>
            </a:r>
          </a:p>
          <a:p>
            <a:pPr algn="ctr"/>
            <a:r>
              <a:rPr lang="en-US" sz="2000" b="1" cap="small" dirty="0" smtClean="0">
                <a:solidFill>
                  <a:srgbClr val="7F7F7F"/>
                </a:solidFill>
                <a:latin typeface="Chalkboard"/>
                <a:cs typeface="Chalkboard"/>
              </a:rPr>
              <a:t>Academy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712728"/>
            <a:ext cx="8979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 smtClean="0">
                <a:solidFill>
                  <a:srgbClr val="800000"/>
                </a:solidFill>
                <a:latin typeface="Chalkboard"/>
                <a:cs typeface="Chalkboard"/>
              </a:rPr>
              <a:t>Sources of   Learning</a:t>
            </a:r>
            <a:endParaRPr lang="en-US" sz="2400" b="1" cap="small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910575" y="3198168"/>
            <a:ext cx="6858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 smtClean="0">
                <a:solidFill>
                  <a:srgbClr val="800000"/>
                </a:solidFill>
                <a:latin typeface="Chalkboard"/>
                <a:cs typeface="Chalkboard"/>
              </a:rPr>
              <a:t>Pace         of Change</a:t>
            </a:r>
            <a:endParaRPr lang="en-US" sz="2400" b="1" cap="small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0233" y="1803712"/>
            <a:ext cx="2517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 smtClean="0">
                <a:latin typeface="Chalkboard"/>
                <a:cs typeface="Chalkboard"/>
              </a:rPr>
              <a:t>Find Your </a:t>
            </a:r>
          </a:p>
          <a:p>
            <a:pPr algn="ctr"/>
            <a:r>
              <a:rPr lang="en-US" sz="2400" b="1" cap="small" dirty="0" smtClean="0">
                <a:latin typeface="Chalkboard"/>
                <a:cs typeface="Chalkboard"/>
              </a:rPr>
              <a:t>Own Path</a:t>
            </a:r>
            <a:endParaRPr lang="en-US" sz="2400" b="1" cap="small" dirty="0">
              <a:latin typeface="Chalkboard"/>
              <a:cs typeface="Chalkboar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73531" y="1740254"/>
            <a:ext cx="2517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 smtClean="0">
                <a:solidFill>
                  <a:srgbClr val="000000"/>
                </a:solidFill>
                <a:latin typeface="Chalkboard"/>
                <a:cs typeface="Chalkboard"/>
              </a:rPr>
              <a:t>To Each </a:t>
            </a:r>
          </a:p>
          <a:p>
            <a:pPr algn="ctr"/>
            <a:r>
              <a:rPr lang="en-US" sz="2400" b="1" cap="small" dirty="0" smtClean="0">
                <a:solidFill>
                  <a:srgbClr val="000000"/>
                </a:solidFill>
                <a:latin typeface="Chalkboard"/>
                <a:cs typeface="Chalkboard"/>
              </a:rPr>
              <a:t>Their Own</a:t>
            </a:r>
            <a:endParaRPr lang="en-US" sz="2400" b="1" cap="small" dirty="0">
              <a:solidFill>
                <a:srgbClr val="000000"/>
              </a:solidFill>
              <a:latin typeface="Chalkboard"/>
              <a:cs typeface="Chalkboard"/>
            </a:endParaRPr>
          </a:p>
        </p:txBody>
      </p:sp>
      <p:pic>
        <p:nvPicPr>
          <p:cNvPr id="19" name="Picture 18" descr="ITB-LOGO-FINALNBG_edited-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5" y="103861"/>
            <a:ext cx="1652827" cy="1081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29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797877" y="675593"/>
            <a:ext cx="1535791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500" b="1" dirty="0" smtClean="0">
                <a:solidFill>
                  <a:srgbClr val="800000">
                    <a:alpha val="15000"/>
                  </a:srgbClr>
                </a:solidFill>
                <a:latin typeface="Futura Condensed"/>
                <a:cs typeface="Futura Condensed"/>
              </a:rPr>
              <a:t>A</a:t>
            </a:r>
            <a:endParaRPr lang="en-US" sz="17500" b="1" dirty="0">
              <a:solidFill>
                <a:srgbClr val="800000">
                  <a:alpha val="15000"/>
                </a:srgbClr>
              </a:solidFill>
              <a:latin typeface="Futura Condensed"/>
              <a:cs typeface="Futura Condensed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50176" y="740721"/>
            <a:ext cx="1530312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500" b="1" dirty="0">
                <a:solidFill>
                  <a:srgbClr val="800000">
                    <a:alpha val="15000"/>
                  </a:srgbClr>
                </a:solidFill>
                <a:latin typeface="Futura Condensed"/>
                <a:cs typeface="Futura Condensed"/>
              </a:rPr>
              <a:t>B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283728" y="3585765"/>
            <a:ext cx="2517738" cy="2785378"/>
            <a:chOff x="5283728" y="3585765"/>
            <a:chExt cx="2517738" cy="2785378"/>
          </a:xfrm>
        </p:grpSpPr>
        <p:sp>
          <p:nvSpPr>
            <p:cNvPr id="18" name="TextBox 17"/>
            <p:cNvSpPr txBox="1"/>
            <p:nvPr/>
          </p:nvSpPr>
          <p:spPr>
            <a:xfrm>
              <a:off x="5283728" y="4569371"/>
              <a:ext cx="25177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cap="small" dirty="0" smtClean="0">
                  <a:latin typeface="Chalkboard"/>
                  <a:cs typeface="Chalkboard"/>
                </a:rPr>
                <a:t>Walled</a:t>
              </a:r>
            </a:p>
            <a:p>
              <a:pPr algn="ctr"/>
              <a:r>
                <a:rPr lang="en-US" sz="2400" b="1" cap="small" dirty="0" smtClean="0">
                  <a:latin typeface="Chalkboard"/>
                  <a:cs typeface="Chalkboard"/>
                </a:rPr>
                <a:t>City</a:t>
              </a:r>
              <a:endParaRPr lang="en-US" sz="2400" b="1" cap="small" dirty="0">
                <a:latin typeface="Chalkboard"/>
                <a:cs typeface="Chalkboard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850152" y="3585765"/>
              <a:ext cx="1314439" cy="27853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500" b="1" dirty="0" smtClean="0">
                  <a:solidFill>
                    <a:srgbClr val="800000">
                      <a:alpha val="15000"/>
                    </a:srgbClr>
                  </a:solidFill>
                  <a:latin typeface="Futura Condensed"/>
                  <a:cs typeface="Futura Condensed"/>
                </a:rPr>
                <a:t>C</a:t>
              </a:r>
              <a:endParaRPr lang="en-US" sz="17500" b="1" dirty="0">
                <a:solidFill>
                  <a:srgbClr val="800000">
                    <a:alpha val="15000"/>
                  </a:srgbClr>
                </a:solidFill>
                <a:latin typeface="Futura Condensed"/>
                <a:cs typeface="Futura Condensed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85233" y="3744540"/>
            <a:ext cx="2517738" cy="2785378"/>
            <a:chOff x="1385233" y="3744540"/>
            <a:chExt cx="2517738" cy="2785378"/>
          </a:xfrm>
        </p:grpSpPr>
        <p:sp>
          <p:nvSpPr>
            <p:cNvPr id="23" name="TextBox 22"/>
            <p:cNvSpPr txBox="1"/>
            <p:nvPr/>
          </p:nvSpPr>
          <p:spPr>
            <a:xfrm>
              <a:off x="1887655" y="3744540"/>
              <a:ext cx="1548940" cy="27853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500" b="1" dirty="0">
                  <a:solidFill>
                    <a:srgbClr val="800000">
                      <a:alpha val="15000"/>
                    </a:srgbClr>
                  </a:solidFill>
                  <a:latin typeface="Futura Condensed"/>
                  <a:cs typeface="Futura Condensed"/>
                </a:rPr>
                <a:t>D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85233" y="4639812"/>
              <a:ext cx="25177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cap="small" dirty="0" smtClean="0">
                  <a:solidFill>
                    <a:srgbClr val="000000"/>
                  </a:solidFill>
                  <a:latin typeface="Chalkboard"/>
                  <a:cs typeface="Chalkboard"/>
                </a:rPr>
                <a:t>Drowning </a:t>
              </a:r>
            </a:p>
            <a:p>
              <a:pPr algn="ctr"/>
              <a:r>
                <a:rPr lang="en-US" sz="2400" b="1" cap="small" dirty="0" smtClean="0">
                  <a:solidFill>
                    <a:srgbClr val="000000"/>
                  </a:solidFill>
                  <a:latin typeface="Chalkboard"/>
                  <a:cs typeface="Chalkboard"/>
                </a:rPr>
                <a:t>in Riches</a:t>
              </a:r>
              <a:endParaRPr lang="en-US" sz="2400" b="1" cap="small" dirty="0">
                <a:solidFill>
                  <a:srgbClr val="000000"/>
                </a:solidFill>
                <a:latin typeface="Chalkboard"/>
                <a:cs typeface="Chalkboard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507372" y="6610164"/>
            <a:ext cx="26801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2014 Daniel W. Rasmus and Serious Insights LLC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34666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280" y="2407945"/>
            <a:ext cx="2367901" cy="3072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295" y="2248689"/>
            <a:ext cx="2357929" cy="3072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325" y="2090445"/>
            <a:ext cx="2384106" cy="3072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40" y="1900250"/>
            <a:ext cx="2376569" cy="3072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0" y="166165"/>
            <a:ext cx="9143999" cy="1135160"/>
          </a:xfrm>
        </p:spPr>
        <p:txBody>
          <a:bodyPr>
            <a:normAutofit fontScale="90000"/>
          </a:bodyPr>
          <a:lstStyle/>
          <a:p>
            <a:r>
              <a:rPr lang="en-US" cap="small" dirty="0" smtClean="0">
                <a:latin typeface="Gill Sans Light"/>
                <a:cs typeface="Gill Sans Light"/>
              </a:rPr>
              <a:t>The USG Scenarios</a:t>
            </a:r>
            <a:br>
              <a:rPr lang="en-US" cap="small" dirty="0" smtClean="0">
                <a:latin typeface="Gill Sans Light"/>
                <a:cs typeface="Gill Sans Light"/>
              </a:rPr>
            </a:br>
            <a:r>
              <a:rPr lang="en-US" sz="2700" cap="sm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SemiBold"/>
                <a:cs typeface="Gill Sans SemiBold"/>
              </a:rPr>
              <a:t>The Futures of Learning in 2030</a:t>
            </a:r>
            <a:endParaRPr lang="en-US" sz="2700" cap="small" dirty="0">
              <a:solidFill>
                <a:schemeClr val="tx1">
                  <a:lumMod val="50000"/>
                  <a:lumOff val="50000"/>
                </a:schemeClr>
              </a:solidFill>
              <a:latin typeface="Gill Sans SemiBold"/>
              <a:cs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72057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866216" y="2528394"/>
            <a:ext cx="7400410" cy="1135160"/>
          </a:xfrm>
        </p:spPr>
        <p:txBody>
          <a:bodyPr>
            <a:normAutofit/>
          </a:bodyPr>
          <a:lstStyle/>
          <a:p>
            <a:r>
              <a:rPr lang="en-US" sz="3600" cap="small" dirty="0" smtClean="0">
                <a:latin typeface="Avenir Heavy"/>
                <a:cs typeface="Avenir Heavy"/>
              </a:rPr>
              <a:t>Find Your Own Path</a:t>
            </a:r>
          </a:p>
          <a:p>
            <a:r>
              <a:rPr lang="en-US" sz="1600" cap="small" dirty="0" smtClean="0">
                <a:latin typeface="Avenir Heavy"/>
                <a:cs typeface="Avenir Heavy"/>
              </a:rPr>
              <a:t>Open Source – Rapid Change</a:t>
            </a:r>
            <a:endParaRPr lang="en-US" sz="1600" cap="small" dirty="0">
              <a:latin typeface="Avenir Heavy"/>
              <a:cs typeface="Avenir Heavy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37836" b="20967"/>
          <a:stretch/>
        </p:blipFill>
        <p:spPr>
          <a:xfrm>
            <a:off x="-11158" y="0"/>
            <a:ext cx="9155158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ITB-LOGOA-NBG_edited-2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b="27133"/>
          <a:stretch/>
        </p:blipFill>
        <p:spPr>
          <a:xfrm>
            <a:off x="106575" y="5766932"/>
            <a:ext cx="1740102" cy="945237"/>
          </a:xfrm>
          <a:prstGeom prst="rect">
            <a:avLst/>
          </a:prstGeom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 txBox="1"/>
          <p:nvPr/>
        </p:nvSpPr>
        <p:spPr>
          <a:xfrm>
            <a:off x="4678576" y="3692020"/>
            <a:ext cx="3731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 EVERYONE IS AN EXPERT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– BUT NO ONE IS A GATEKEEPER</a:t>
            </a:r>
          </a:p>
        </p:txBody>
      </p:sp>
      <p:sp>
        <p:nvSpPr>
          <p:cNvPr id="3" name="Rectangle 2"/>
          <p:cNvSpPr txBox="1"/>
          <p:nvPr/>
        </p:nvSpPr>
        <p:spPr>
          <a:xfrm>
            <a:off x="4011613" y="44306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/>
              <a:t> WORKPLACES PREFER ‘MICRO-DEGREES’ TIED TO SKILLS</a:t>
            </a:r>
          </a:p>
        </p:txBody>
      </p:sp>
      <p:sp>
        <p:nvSpPr>
          <p:cNvPr id="8" name="Rectangle 7"/>
          <p:cNvSpPr txBox="1"/>
          <p:nvPr/>
        </p:nvSpPr>
        <p:spPr>
          <a:xfrm>
            <a:off x="106575" y="4020378"/>
            <a:ext cx="4572001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INVENTION AND REINVENTION ARE RAMPANT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Rectangle 7"/>
          <p:cNvSpPr txBox="1"/>
          <p:nvPr/>
        </p:nvSpPr>
        <p:spPr>
          <a:xfrm>
            <a:off x="4345094" y="5175207"/>
            <a:ext cx="4572001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PRIVATE </a:t>
            </a:r>
            <a:r>
              <a:rPr lang="en-US" dirty="0"/>
              <a:t>ENTITIES ARE MORE NIMPLE AND LESS BURDENED THAN PUBLIC </a:t>
            </a:r>
            <a:r>
              <a:rPr lang="en-US" dirty="0" smtClean="0"/>
              <a:t>INSTITUTIONS</a:t>
            </a:r>
            <a:endParaRPr lang="en-US" dirty="0"/>
          </a:p>
        </p:txBody>
      </p:sp>
      <p:sp>
        <p:nvSpPr>
          <p:cNvPr id="11" name="Rectangle 7"/>
          <p:cNvSpPr txBox="1"/>
          <p:nvPr/>
        </p:nvSpPr>
        <p:spPr>
          <a:xfrm>
            <a:off x="106575" y="4833629"/>
            <a:ext cx="4335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PUBLIC INSTITUTIONS ARE </a:t>
            </a:r>
            <a:r>
              <a:rPr lang="en-US" b="1" dirty="0">
                <a:solidFill>
                  <a:srgbClr val="FF0000"/>
                </a:solidFill>
              </a:rPr>
              <a:t>BARELY FUNDED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BY THEIR STATES.</a:t>
            </a:r>
          </a:p>
        </p:txBody>
      </p:sp>
      <p:sp>
        <p:nvSpPr>
          <p:cNvPr id="12" name="Rectangle 11"/>
          <p:cNvSpPr txBox="1"/>
          <p:nvPr/>
        </p:nvSpPr>
        <p:spPr>
          <a:xfrm>
            <a:off x="2392575" y="6041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EARLY WEALTH IS THE </a:t>
            </a:r>
            <a:r>
              <a:rPr lang="en-US" b="1" dirty="0" smtClean="0">
                <a:solidFill>
                  <a:srgbClr val="FF0000"/>
                </a:solidFill>
              </a:rPr>
              <a:t>GOAL</a:t>
            </a:r>
          </a:p>
          <a:p>
            <a:pPr algn="ctr"/>
            <a:r>
              <a:rPr lang="en-US" dirty="0" smtClean="0"/>
              <a:t>MARK </a:t>
            </a:r>
            <a:r>
              <a:rPr lang="en-US" dirty="0" err="1" smtClean="0"/>
              <a:t>ZUCKERBERG</a:t>
            </a:r>
            <a:r>
              <a:rPr lang="en-US" dirty="0" smtClean="0"/>
              <a:t> </a:t>
            </a:r>
            <a:r>
              <a:rPr lang="en-US" dirty="0"/>
              <a:t>IS THE GOD</a:t>
            </a:r>
          </a:p>
        </p:txBody>
      </p:sp>
    </p:spTree>
    <p:extLst>
      <p:ext uri="{BB962C8B-B14F-4D97-AF65-F5344CB8AC3E}">
        <p14:creationId xmlns:p14="http://schemas.microsoft.com/office/powerpoint/2010/main" val="2957823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2944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ITB-LOGOA-NBG_edited-2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b="27133"/>
          <a:stretch/>
        </p:blipFill>
        <p:spPr>
          <a:xfrm>
            <a:off x="118506" y="5812792"/>
            <a:ext cx="1740102" cy="945237"/>
          </a:xfrm>
          <a:prstGeom prst="rect">
            <a:avLst/>
          </a:prstGeom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871794" y="2968248"/>
            <a:ext cx="7400410" cy="1135160"/>
          </a:xfrm>
        </p:spPr>
        <p:txBody>
          <a:bodyPr>
            <a:normAutofit/>
          </a:bodyPr>
          <a:lstStyle/>
          <a:p>
            <a:r>
              <a:rPr lang="en-US" sz="3600" cap="small" dirty="0" smtClean="0">
                <a:latin typeface="Avenir Heavy"/>
                <a:cs typeface="Avenir Heavy"/>
              </a:rPr>
              <a:t>To Each Their Own</a:t>
            </a:r>
          </a:p>
          <a:p>
            <a:r>
              <a:rPr lang="en-US" sz="1600" cap="small" dirty="0" smtClean="0">
                <a:latin typeface="Avenir Heavy"/>
                <a:cs typeface="Avenir Heavy"/>
              </a:rPr>
              <a:t>Rapid Change – Closed Academy</a:t>
            </a:r>
            <a:endParaRPr lang="en-US" sz="1600" cap="small" dirty="0">
              <a:latin typeface="Avenir Heavy"/>
              <a:cs typeface="Avenir Heavy"/>
            </a:endParaRPr>
          </a:p>
        </p:txBody>
      </p:sp>
      <p:sp>
        <p:nvSpPr>
          <p:cNvPr id="9" name="Rectangle 8"/>
          <p:cNvSpPr txBox="1"/>
          <p:nvPr/>
        </p:nvSpPr>
        <p:spPr>
          <a:xfrm>
            <a:off x="118506" y="41811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TECHNOLOGICAL, EDUCATIONAL AND SOCIAL </a:t>
            </a:r>
            <a:r>
              <a:rPr lang="en-US" b="1" dirty="0">
                <a:solidFill>
                  <a:srgbClr val="FF0000"/>
                </a:solidFill>
              </a:rPr>
              <a:t>CHANGES ARE </a:t>
            </a:r>
            <a:r>
              <a:rPr lang="en-US" b="1" dirty="0" smtClean="0">
                <a:solidFill>
                  <a:srgbClr val="FF0000"/>
                </a:solidFill>
              </a:rPr>
              <a:t>MANAGED BY </a:t>
            </a:r>
            <a:r>
              <a:rPr lang="en-US" b="1" dirty="0">
                <a:solidFill>
                  <a:srgbClr val="FF0000"/>
                </a:solidFill>
              </a:rPr>
              <a:t>GATEKEEPERS</a:t>
            </a:r>
            <a:r>
              <a:rPr lang="en-US" dirty="0"/>
              <a:t>. </a:t>
            </a:r>
          </a:p>
        </p:txBody>
      </p:sp>
      <p:sp>
        <p:nvSpPr>
          <p:cNvPr id="10" name="Rectangle 9"/>
          <p:cNvSpPr txBox="1"/>
          <p:nvPr/>
        </p:nvSpPr>
        <p:spPr>
          <a:xfrm>
            <a:off x="4264096" y="5267052"/>
            <a:ext cx="2168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REPUTATION IS KING.</a:t>
            </a:r>
          </a:p>
        </p:txBody>
      </p:sp>
      <p:sp>
        <p:nvSpPr>
          <p:cNvPr id="11" name="Rectangle 10"/>
          <p:cNvSpPr txBox="1"/>
          <p:nvPr/>
        </p:nvSpPr>
        <p:spPr>
          <a:xfrm>
            <a:off x="302614" y="4983104"/>
            <a:ext cx="37151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RULES AND ROADS TO SUCCESS ARE </a:t>
            </a:r>
            <a:r>
              <a:rPr lang="en-US" dirty="0" smtClean="0"/>
              <a:t>CLEAR…BUT USUALLY PRIVATE</a:t>
            </a:r>
            <a:endParaRPr lang="en-US" dirty="0"/>
          </a:p>
        </p:txBody>
      </p:sp>
      <p:sp>
        <p:nvSpPr>
          <p:cNvPr id="12" name="Rectangle 11"/>
          <p:cNvSpPr txBox="1"/>
          <p:nvPr/>
        </p:nvSpPr>
        <p:spPr>
          <a:xfrm>
            <a:off x="4572000" y="403955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UNIVERSITIES </a:t>
            </a:r>
            <a:r>
              <a:rPr lang="en-US" dirty="0"/>
              <a:t>ABSORB THEIR FEEDER COLLEGES AND RUN CHARTER SCHOOLS - </a:t>
            </a:r>
            <a:r>
              <a:rPr lang="en-US" b="1" dirty="0">
                <a:solidFill>
                  <a:srgbClr val="FF0000"/>
                </a:solidFill>
              </a:rPr>
              <a:t>CONTROLLING </a:t>
            </a:r>
            <a:r>
              <a:rPr lang="en-US" b="1" dirty="0" smtClean="0">
                <a:solidFill>
                  <a:srgbClr val="FF0000"/>
                </a:solidFill>
              </a:rPr>
              <a:t>THE </a:t>
            </a:r>
            <a:r>
              <a:rPr lang="en-US" b="1" dirty="0">
                <a:solidFill>
                  <a:srgbClr val="FF0000"/>
                </a:solidFill>
              </a:rPr>
              <a:t>EDUCATIONAL PIPELINE</a:t>
            </a:r>
            <a:r>
              <a:rPr lang="en-US" dirty="0"/>
              <a:t>. </a:t>
            </a:r>
          </a:p>
        </p:txBody>
      </p:sp>
      <p:sp>
        <p:nvSpPr>
          <p:cNvPr id="13" name="Rectangle 12"/>
          <p:cNvSpPr txBox="1"/>
          <p:nvPr/>
        </p:nvSpPr>
        <p:spPr>
          <a:xfrm>
            <a:off x="6708216" y="5103674"/>
            <a:ext cx="24209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 INSTITUTIONS AND CORPORATIONS ENFORCE THEIR OWN PROPRIETARY SOLUTIONS…STANDARDIZATION IS RARE.</a:t>
            </a:r>
          </a:p>
        </p:txBody>
      </p:sp>
      <p:sp>
        <p:nvSpPr>
          <p:cNvPr id="14" name="Rectangle 13"/>
          <p:cNvSpPr txBox="1"/>
          <p:nvPr/>
        </p:nvSpPr>
        <p:spPr>
          <a:xfrm>
            <a:off x="1698058" y="5761055"/>
            <a:ext cx="51320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REINVENTION COMES FROM WITHIN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THE ACADEMY WHICH HAS USED IT’S POLITICAL MUSCLE TO BLOCK EXTERNAL TRESPASSERS TO THE CAMPUS. </a:t>
            </a:r>
          </a:p>
        </p:txBody>
      </p:sp>
    </p:spTree>
    <p:extLst>
      <p:ext uri="{BB962C8B-B14F-4D97-AF65-F5344CB8AC3E}">
        <p14:creationId xmlns:p14="http://schemas.microsoft.com/office/powerpoint/2010/main" val="2849446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783" b="11068"/>
          <a:stretch/>
        </p:blipFill>
        <p:spPr>
          <a:xfrm>
            <a:off x="0" y="0"/>
            <a:ext cx="9144001" cy="2982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ITB-LOGOA-NBG_edited-2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b="27133"/>
          <a:stretch/>
        </p:blipFill>
        <p:spPr>
          <a:xfrm>
            <a:off x="50800" y="5781740"/>
            <a:ext cx="1740102" cy="945237"/>
          </a:xfrm>
          <a:prstGeom prst="rect">
            <a:avLst/>
          </a:prstGeom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889917" y="2982008"/>
            <a:ext cx="7400410" cy="1135160"/>
          </a:xfrm>
        </p:spPr>
        <p:txBody>
          <a:bodyPr>
            <a:normAutofit/>
          </a:bodyPr>
          <a:lstStyle/>
          <a:p>
            <a:r>
              <a:rPr lang="en-US" sz="3600" cap="small" dirty="0" smtClean="0">
                <a:latin typeface="Avenir Heavy"/>
                <a:cs typeface="Avenir Heavy"/>
              </a:rPr>
              <a:t>Walled City</a:t>
            </a:r>
          </a:p>
          <a:p>
            <a:r>
              <a:rPr lang="en-US" sz="1600" cap="small" dirty="0" smtClean="0">
                <a:latin typeface="Avenir Heavy"/>
                <a:cs typeface="Avenir Heavy"/>
              </a:rPr>
              <a:t>Closed Academy – Slow Change</a:t>
            </a:r>
            <a:endParaRPr lang="en-US" sz="1600" cap="small" dirty="0">
              <a:latin typeface="Avenir Heavy"/>
              <a:cs typeface="Avenir Heavy"/>
            </a:endParaRPr>
          </a:p>
        </p:txBody>
      </p:sp>
      <p:sp>
        <p:nvSpPr>
          <p:cNvPr id="9" name="Rectangle 8"/>
          <p:cNvSpPr txBox="1"/>
          <p:nvPr/>
        </p:nvSpPr>
        <p:spPr>
          <a:xfrm>
            <a:off x="-110055" y="4026124"/>
            <a:ext cx="43446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CHANGE IS </a:t>
            </a:r>
            <a:r>
              <a:rPr lang="en-US" b="1" dirty="0" smtClean="0">
                <a:solidFill>
                  <a:srgbClr val="FF0000"/>
                </a:solidFill>
              </a:rPr>
              <a:t>CONTROLLED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/>
              <a:t>DRIVEN </a:t>
            </a:r>
            <a:r>
              <a:rPr lang="en-US" dirty="0"/>
              <a:t>BY – BUSINESS AND </a:t>
            </a:r>
            <a:r>
              <a:rPr lang="en-US" dirty="0" smtClean="0"/>
              <a:t>THE </a:t>
            </a:r>
            <a:r>
              <a:rPr lang="en-US" dirty="0"/>
              <a:t>GOVERNMENT – BUT ITS PACE IS GLACIAL. </a:t>
            </a:r>
          </a:p>
        </p:txBody>
      </p:sp>
      <p:sp>
        <p:nvSpPr>
          <p:cNvPr id="10" name="Rectangle 9"/>
          <p:cNvSpPr txBox="1"/>
          <p:nvPr/>
        </p:nvSpPr>
        <p:spPr>
          <a:xfrm>
            <a:off x="4395414" y="41171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INNOVATION FOCUSES NOT ON ‘THE NEXT BIG THING’ BUT ON </a:t>
            </a:r>
            <a:r>
              <a:rPr lang="en-US" b="1" dirty="0">
                <a:solidFill>
                  <a:srgbClr val="FF0000"/>
                </a:solidFill>
              </a:rPr>
              <a:t>OPTIMIZATION THROUGH STANDARDIZED APPROACHES</a:t>
            </a:r>
            <a:r>
              <a:rPr lang="en-US" dirty="0"/>
              <a:t>. </a:t>
            </a:r>
          </a:p>
        </p:txBody>
      </p:sp>
      <p:sp>
        <p:nvSpPr>
          <p:cNvPr id="11" name="Rectangle 10"/>
          <p:cNvSpPr txBox="1"/>
          <p:nvPr/>
        </p:nvSpPr>
        <p:spPr>
          <a:xfrm>
            <a:off x="4839444" y="5224412"/>
            <a:ext cx="36839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 JOB AND SCHOOL FOR LIFE </a:t>
            </a:r>
          </a:p>
          <a:p>
            <a:pPr algn="ctr"/>
            <a:r>
              <a:rPr lang="en-US" dirty="0" smtClean="0"/>
              <a:t>GOWN TO COMPANY COOPERATION LETS FACULTY </a:t>
            </a:r>
            <a:r>
              <a:rPr lang="en-US" dirty="0"/>
              <a:t>AND STUDENTS </a:t>
            </a:r>
            <a:r>
              <a:rPr lang="en-US" dirty="0" smtClean="0"/>
              <a:t>MOVE </a:t>
            </a:r>
            <a:r>
              <a:rPr lang="en-US" dirty="0"/>
              <a:t>BACK AND FORTH AT SEVERAL CAREER </a:t>
            </a:r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12" name="Rectangle 11"/>
          <p:cNvSpPr txBox="1"/>
          <p:nvPr/>
        </p:nvSpPr>
        <p:spPr>
          <a:xfrm>
            <a:off x="1546684" y="5040498"/>
            <a:ext cx="32927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PUBLIC FUNDING INCREASES</a:t>
            </a:r>
          </a:p>
          <a:p>
            <a:pPr algn="ctr"/>
            <a:r>
              <a:rPr lang="en-US" dirty="0" smtClean="0"/>
              <a:t>A STABLE </a:t>
            </a:r>
            <a:r>
              <a:rPr lang="en-US" dirty="0"/>
              <a:t>ECONOMY AND INCREASES IN NEW MAJORITY STUDENTS INCREASES TAX REVENUES &amp;</a:t>
            </a:r>
            <a:r>
              <a:rPr lang="en-US" dirty="0" smtClean="0"/>
              <a:t> </a:t>
            </a:r>
            <a:r>
              <a:rPr lang="en-US" dirty="0"/>
              <a:t>PUBLIC FUNDING TO </a:t>
            </a:r>
            <a:r>
              <a:rPr lang="en-US" dirty="0" smtClean="0"/>
              <a:t>COLLEGES.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27129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964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ITB-LOGOA-NBG_edited-2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b="27133"/>
          <a:stretch/>
        </p:blipFill>
        <p:spPr>
          <a:xfrm>
            <a:off x="0" y="5775672"/>
            <a:ext cx="1740102" cy="945237"/>
          </a:xfrm>
          <a:prstGeom prst="rect">
            <a:avLst/>
          </a:prstGeom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9917" y="2982008"/>
            <a:ext cx="7400410" cy="1135160"/>
          </a:xfrm>
        </p:spPr>
        <p:txBody>
          <a:bodyPr>
            <a:normAutofit/>
          </a:bodyPr>
          <a:lstStyle/>
          <a:p>
            <a:r>
              <a:rPr lang="en-US" sz="3600" cap="small" dirty="0" smtClean="0">
                <a:latin typeface="Avenir Heavy"/>
                <a:cs typeface="Avenir Heavy"/>
              </a:rPr>
              <a:t>Drowning in Riches</a:t>
            </a:r>
          </a:p>
          <a:p>
            <a:r>
              <a:rPr lang="en-US" sz="1600" cap="small" dirty="0" smtClean="0">
                <a:latin typeface="Avenir Heavy"/>
                <a:cs typeface="Avenir Heavy"/>
              </a:rPr>
              <a:t>Slow Change – Open Source</a:t>
            </a:r>
            <a:endParaRPr lang="en-US" sz="1600" cap="small" dirty="0">
              <a:latin typeface="Avenir Heavy"/>
              <a:cs typeface="Avenir Heavy"/>
            </a:endParaRPr>
          </a:p>
        </p:txBody>
      </p:sp>
      <p:sp>
        <p:nvSpPr>
          <p:cNvPr id="4" name="Rectangle 3"/>
          <p:cNvSpPr txBox="1"/>
          <p:nvPr/>
        </p:nvSpPr>
        <p:spPr>
          <a:xfrm>
            <a:off x="117110" y="397609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MUCH EXPERIMENTATION</a:t>
            </a:r>
          </a:p>
          <a:p>
            <a:pPr algn="ctr"/>
            <a:r>
              <a:rPr lang="en-US" dirty="0" smtClean="0"/>
              <a:t>BUT </a:t>
            </a:r>
            <a:r>
              <a:rPr lang="en-US" dirty="0"/>
              <a:t>FEW </a:t>
            </a:r>
            <a:r>
              <a:rPr lang="en-US" dirty="0" smtClean="0"/>
              <a:t>EXPERIMENTS </a:t>
            </a:r>
            <a:r>
              <a:rPr lang="en-US" dirty="0"/>
              <a:t>GO BEYOND </a:t>
            </a:r>
            <a:r>
              <a:rPr lang="en-US" dirty="0" smtClean="0"/>
              <a:t>TESTING TO ADOPTION.</a:t>
            </a:r>
            <a:r>
              <a:rPr lang="en-US" dirty="0"/>
              <a:t> </a:t>
            </a:r>
          </a:p>
        </p:txBody>
      </p:sp>
      <p:sp>
        <p:nvSpPr>
          <p:cNvPr id="10" name="Rectangle 9"/>
          <p:cNvSpPr txBox="1"/>
          <p:nvPr/>
        </p:nvSpPr>
        <p:spPr>
          <a:xfrm>
            <a:off x="500826" y="5128514"/>
            <a:ext cx="3804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SHIFTS ARE SMALL AND INCREMENTAL</a:t>
            </a:r>
          </a:p>
        </p:txBody>
      </p:sp>
      <p:sp>
        <p:nvSpPr>
          <p:cNvPr id="11" name="Rectangle 10"/>
          <p:cNvSpPr txBox="1"/>
          <p:nvPr/>
        </p:nvSpPr>
        <p:spPr>
          <a:xfrm>
            <a:off x="5124191" y="4135125"/>
            <a:ext cx="3623858" cy="954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 OPEN COMPETITION FROM FOR-PROFITS HAS </a:t>
            </a:r>
            <a:r>
              <a:rPr lang="en-US" b="1" dirty="0">
                <a:solidFill>
                  <a:srgbClr val="FF0000"/>
                </a:solidFill>
              </a:rPr>
              <a:t>GUTTED PUBLIC COLLEGE REVENUES</a:t>
            </a:r>
          </a:p>
        </p:txBody>
      </p:sp>
      <p:sp>
        <p:nvSpPr>
          <p:cNvPr id="12" name="Rectangle 11"/>
          <p:cNvSpPr txBox="1"/>
          <p:nvPr/>
        </p:nvSpPr>
        <p:spPr>
          <a:xfrm>
            <a:off x="1740102" y="560883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FACULTY ARE FREE AGENTS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SELLING SERVICES AS INFORMATION </a:t>
            </a:r>
            <a:r>
              <a:rPr lang="en-US" dirty="0" smtClean="0"/>
              <a:t>NAVIGATORS, VALIDATORS </a:t>
            </a:r>
            <a:r>
              <a:rPr lang="en-US" dirty="0"/>
              <a:t>AND CAREER PATHFINDERS. </a:t>
            </a:r>
          </a:p>
        </p:txBody>
      </p:sp>
      <p:sp>
        <p:nvSpPr>
          <p:cNvPr id="13" name="Rectangle 12"/>
          <p:cNvSpPr txBox="1"/>
          <p:nvPr/>
        </p:nvSpPr>
        <p:spPr>
          <a:xfrm>
            <a:off x="6188990" y="5313180"/>
            <a:ext cx="2658046" cy="1237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RISE OF THE PUBLIC LIBRARY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AS THEY MOVE FROM CURATOR TO CULTIVATOR. </a:t>
            </a:r>
          </a:p>
        </p:txBody>
      </p:sp>
    </p:spTree>
    <p:extLst>
      <p:ext uri="{BB962C8B-B14F-4D97-AF65-F5344CB8AC3E}">
        <p14:creationId xmlns:p14="http://schemas.microsoft.com/office/powerpoint/2010/main" val="2669729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68816"/>
            <a:ext cx="9144000" cy="1301221"/>
          </a:xfrm>
        </p:spPr>
        <p:txBody>
          <a:bodyPr>
            <a:normAutofit/>
          </a:bodyPr>
          <a:lstStyle/>
          <a:p>
            <a:r>
              <a:rPr lang="en-US" sz="5600" cap="small" dirty="0" smtClean="0">
                <a:latin typeface="Gill Sans Light"/>
                <a:cs typeface="Gill Sans Light"/>
              </a:rPr>
              <a:t>Join the Crowd</a:t>
            </a:r>
            <a:endParaRPr lang="en-US" sz="5600" cap="small" dirty="0">
              <a:latin typeface="Gill Sans Light"/>
              <a:cs typeface="Gill Sans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1242" y="5921805"/>
            <a:ext cx="6089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https://opencourses.desire2learn.com</a:t>
            </a:r>
            <a:r>
              <a:rPr lang="en-US" sz="2800" b="1" dirty="0" smtClean="0"/>
              <a:t>/</a:t>
            </a:r>
            <a:endParaRPr lang="en-US" sz="2800" b="1" dirty="0"/>
          </a:p>
        </p:txBody>
      </p:sp>
      <p:pic>
        <p:nvPicPr>
          <p:cNvPr id="9" name="Picture 8" descr="ETB-NBG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5"/>
          <a:stretch/>
        </p:blipFill>
        <p:spPr>
          <a:xfrm>
            <a:off x="1408735" y="1674163"/>
            <a:ext cx="6385712" cy="382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lumMod val="50000"/>
                <a:alpha val="76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43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05"/>
            <a:ext cx="9144000" cy="53035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54230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cap="small" dirty="0" smtClean="0">
                <a:latin typeface="Gill Sans Light"/>
                <a:cs typeface="Gill Sans Light"/>
              </a:rPr>
              <a:t>New </a:t>
            </a:r>
            <a:r>
              <a:rPr lang="en-US" sz="2400" cap="small" dirty="0">
                <a:latin typeface="Gill Sans Light"/>
                <a:cs typeface="Gill Sans Light"/>
              </a:rPr>
              <a:t>Learning Models </a:t>
            </a:r>
            <a:r>
              <a:rPr lang="en-US" sz="2400" cap="small" dirty="0" smtClean="0">
                <a:latin typeface="Gill Sans Light"/>
                <a:cs typeface="Gill Sans Light"/>
              </a:rPr>
              <a:t>Occur </a:t>
            </a:r>
            <a:r>
              <a:rPr lang="en-US" sz="2400" cap="small" dirty="0">
                <a:latin typeface="Gill Sans Light"/>
                <a:cs typeface="Gill Sans Light"/>
              </a:rPr>
              <a:t>in the </a:t>
            </a:r>
            <a:r>
              <a:rPr lang="en-US" sz="2400" cap="small" dirty="0" smtClean="0">
                <a:latin typeface="Gill Sans Light"/>
                <a:cs typeface="Gill Sans Light"/>
              </a:rPr>
              <a:t>Opportunity Spaces Where Teaching </a:t>
            </a:r>
            <a:r>
              <a:rPr lang="en-US" sz="2400" cap="small" dirty="0">
                <a:latin typeface="Gill Sans Light"/>
                <a:cs typeface="Gill Sans Light"/>
              </a:rPr>
              <a:t>and </a:t>
            </a:r>
            <a:r>
              <a:rPr lang="en-US" sz="2400" cap="small" dirty="0" smtClean="0">
                <a:latin typeface="Gill Sans Light"/>
                <a:cs typeface="Gill Sans Light"/>
              </a:rPr>
              <a:t>Learning </a:t>
            </a:r>
            <a:r>
              <a:rPr lang="en-US" sz="2400" cap="small" dirty="0">
                <a:latin typeface="Gill Sans Light"/>
                <a:cs typeface="Gill Sans Light"/>
              </a:rPr>
              <a:t>are </a:t>
            </a:r>
            <a:r>
              <a:rPr lang="en-US" sz="2400" cap="small" dirty="0" smtClean="0">
                <a:latin typeface="Gill Sans Light"/>
                <a:cs typeface="Gill Sans Light"/>
              </a:rPr>
              <a:t>Catalyzed </a:t>
            </a:r>
            <a:r>
              <a:rPr lang="en-US" sz="2400" cap="small" dirty="0">
                <a:latin typeface="Gill Sans Light"/>
                <a:cs typeface="Gill Sans Light"/>
              </a:rPr>
              <a:t>by T</a:t>
            </a:r>
            <a:r>
              <a:rPr lang="en-US" sz="2400" cap="small" dirty="0" smtClean="0">
                <a:latin typeface="Gill Sans Light"/>
                <a:cs typeface="Gill Sans Light"/>
              </a:rPr>
              <a:t>echnology</a:t>
            </a:r>
            <a:endParaRPr lang="en-US" sz="2400" cap="small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9821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039" y="4461980"/>
            <a:ext cx="3898561" cy="2187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16" y="4287370"/>
            <a:ext cx="3877684" cy="2187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3" y="1732232"/>
            <a:ext cx="3809606" cy="214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5994" y="1650622"/>
            <a:ext cx="3809606" cy="2148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68816"/>
            <a:ext cx="9144000" cy="1301221"/>
          </a:xfrm>
        </p:spPr>
        <p:txBody>
          <a:bodyPr>
            <a:normAutofit/>
          </a:bodyPr>
          <a:lstStyle/>
          <a:p>
            <a:r>
              <a:rPr lang="en-US" sz="5600" cap="small" dirty="0" smtClean="0">
                <a:latin typeface="Gill Sans Light"/>
                <a:cs typeface="Gill Sans Light"/>
              </a:rPr>
              <a:t>Explore with Experts</a:t>
            </a:r>
            <a:endParaRPr lang="en-US" sz="5600" cap="small" dirty="0">
              <a:latin typeface="Gill Sans Light"/>
              <a:cs typeface="Gill Sans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3764" y="1249084"/>
            <a:ext cx="2766871" cy="156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3489133" y="3109527"/>
            <a:ext cx="1957303" cy="2263663"/>
            <a:chOff x="8059140" y="3170513"/>
            <a:chExt cx="2829702" cy="35804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20941" y="3678208"/>
              <a:ext cx="2367901" cy="30727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78195" y="3490827"/>
              <a:ext cx="2357929" cy="30727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93325" y="3318166"/>
              <a:ext cx="2384106" cy="30727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59140" y="3170513"/>
              <a:ext cx="2376569" cy="30727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5" name="Rectangle 14"/>
          <p:cNvSpPr/>
          <p:nvPr/>
        </p:nvSpPr>
        <p:spPr>
          <a:xfrm>
            <a:off x="161928" y="3613582"/>
            <a:ext cx="2671836" cy="3714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ill Sans"/>
                <a:cs typeface="Gill Sans"/>
              </a:rPr>
              <a:t>Susan </a:t>
            </a:r>
            <a:r>
              <a:rPr lang="en-US" dirty="0" err="1" smtClean="0">
                <a:latin typeface="Gill Sans"/>
                <a:cs typeface="Gill Sans"/>
              </a:rPr>
              <a:t>Albertine</a:t>
            </a:r>
            <a:r>
              <a:rPr lang="en-US" dirty="0" smtClean="0">
                <a:latin typeface="Gill Sans"/>
                <a:cs typeface="Gill Sans"/>
              </a:rPr>
              <a:t>, </a:t>
            </a:r>
            <a:r>
              <a:rPr lang="en-US" sz="1400" dirty="0" smtClean="0">
                <a:latin typeface="Gill Sans"/>
                <a:cs typeface="Gill Sans"/>
              </a:rPr>
              <a:t>AAC&amp;U</a:t>
            </a:r>
            <a:endParaRPr lang="en-US" sz="1400" dirty="0">
              <a:latin typeface="Gill Sans"/>
              <a:cs typeface="Gill San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00013" y="6278498"/>
            <a:ext cx="2671836" cy="3714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ill Sans"/>
                <a:cs typeface="Gill Sans"/>
              </a:rPr>
              <a:t>Martha </a:t>
            </a:r>
            <a:r>
              <a:rPr lang="en-US" dirty="0" err="1" smtClean="0">
                <a:latin typeface="Gill Sans"/>
                <a:cs typeface="Gill Sans"/>
              </a:rPr>
              <a:t>Kanter</a:t>
            </a:r>
            <a:r>
              <a:rPr lang="en-US" dirty="0" smtClean="0">
                <a:latin typeface="Gill Sans"/>
                <a:cs typeface="Gill Sans"/>
              </a:rPr>
              <a:t>, </a:t>
            </a:r>
            <a:r>
              <a:rPr lang="en-US" sz="1400" dirty="0" smtClean="0">
                <a:latin typeface="Gill Sans"/>
                <a:cs typeface="Gill Sans"/>
              </a:rPr>
              <a:t>NYU</a:t>
            </a:r>
            <a:endParaRPr lang="en-US" sz="1400" dirty="0">
              <a:latin typeface="Gill Sans"/>
              <a:cs typeface="Gill San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09934" y="6403303"/>
            <a:ext cx="2671836" cy="3714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ill Sans"/>
                <a:cs typeface="Gill Sans"/>
              </a:rPr>
              <a:t>Christine Ziegler, </a:t>
            </a:r>
            <a:r>
              <a:rPr lang="en-US" sz="1400" dirty="0" smtClean="0">
                <a:latin typeface="Gill Sans"/>
                <a:cs typeface="Gill Sans"/>
              </a:rPr>
              <a:t>KSU</a:t>
            </a:r>
            <a:endParaRPr lang="en-US" sz="1400" dirty="0">
              <a:latin typeface="Gill Sans"/>
              <a:cs typeface="Gill San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09934" y="3613582"/>
            <a:ext cx="2671836" cy="3714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ill Sans"/>
                <a:cs typeface="Gill Sans"/>
              </a:rPr>
              <a:t>Belle </a:t>
            </a:r>
            <a:r>
              <a:rPr lang="en-US" dirty="0" err="1" smtClean="0">
                <a:latin typeface="Gill Sans"/>
                <a:cs typeface="Gill Sans"/>
              </a:rPr>
              <a:t>Wheelan</a:t>
            </a:r>
            <a:r>
              <a:rPr lang="en-US" dirty="0" smtClean="0">
                <a:latin typeface="Gill Sans"/>
                <a:cs typeface="Gill Sans"/>
              </a:rPr>
              <a:t>, </a:t>
            </a:r>
            <a:r>
              <a:rPr lang="en-US" sz="1400" dirty="0" smtClean="0">
                <a:latin typeface="Gill Sans"/>
                <a:cs typeface="Gill Sans"/>
              </a:rPr>
              <a:t>SACS</a:t>
            </a:r>
            <a:endParaRPr lang="en-US" sz="1400" dirty="0">
              <a:latin typeface="Gill Sans"/>
              <a:cs typeface="Gill San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69310" y="2573808"/>
            <a:ext cx="2671836" cy="3714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ill Sans"/>
                <a:cs typeface="Gill Sans"/>
              </a:rPr>
              <a:t>Kevin Carey, </a:t>
            </a:r>
            <a:r>
              <a:rPr lang="en-US" sz="1400" dirty="0" smtClean="0">
                <a:latin typeface="Gill Sans"/>
                <a:cs typeface="Gill Sans"/>
              </a:rPr>
              <a:t>New America</a:t>
            </a:r>
            <a:endParaRPr lang="en-US" sz="14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1816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2806700"/>
            <a:ext cx="58546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Gill Sans Light"/>
                <a:cs typeface="Gill Sans Light"/>
              </a:rPr>
              <a:t>“The Future is scary, but you can’t just run back to the past because it’s familiar”</a:t>
            </a:r>
            <a:endParaRPr lang="en-US" sz="4800" dirty="0">
              <a:latin typeface="Gill Sans Light"/>
              <a:cs typeface="Gill Sans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" y="6390840"/>
            <a:ext cx="91439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cap="small" dirty="0" smtClean="0">
                <a:latin typeface="Gill Sans Light"/>
                <a:cs typeface="Gill Sans Light"/>
              </a:rPr>
              <a:t>Robin </a:t>
            </a:r>
            <a:r>
              <a:rPr lang="en-US" sz="1200" b="1" cap="small" dirty="0" err="1" smtClean="0">
                <a:latin typeface="Gill Sans Light"/>
                <a:cs typeface="Gill Sans Light"/>
              </a:rPr>
              <a:t>Sherbatsky</a:t>
            </a:r>
            <a:endParaRPr lang="en-US" sz="1200" b="1" cap="small" dirty="0" smtClean="0">
              <a:latin typeface="Gill Sans Light"/>
              <a:cs typeface="Gill Sans Light"/>
            </a:endParaRPr>
          </a:p>
        </p:txBody>
      </p:sp>
      <p:pic>
        <p:nvPicPr>
          <p:cNvPr id="4" name="Picture 3" descr="ETB-NBG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5"/>
          <a:stretch/>
        </p:blipFill>
        <p:spPr>
          <a:xfrm>
            <a:off x="2945918" y="378763"/>
            <a:ext cx="3252165" cy="1947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lumMod val="50000"/>
                <a:alpha val="76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10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39444" y="1569597"/>
            <a:ext cx="552516" cy="502031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noFill/>
          </a:ln>
          <a:effectLst>
            <a:outerShdw blurRad="113030" dist="61087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68816"/>
            <a:ext cx="9144000" cy="1301221"/>
          </a:xfrm>
        </p:spPr>
        <p:txBody>
          <a:bodyPr>
            <a:normAutofit/>
          </a:bodyPr>
          <a:lstStyle/>
          <a:p>
            <a:r>
              <a:rPr lang="en-US" sz="5600" cap="small" dirty="0" smtClean="0">
                <a:latin typeface="Gill Sans Light"/>
                <a:cs typeface="Gill Sans Light"/>
              </a:rPr>
              <a:t>Pressure to Change</a:t>
            </a:r>
            <a:endParaRPr lang="en-US" sz="5600" cap="small" dirty="0">
              <a:latin typeface="Gill Sans Light"/>
              <a:cs typeface="Gill Sans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00296" y="1879180"/>
            <a:ext cx="61141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Gill Sans"/>
                <a:cs typeface="Gill Sans"/>
              </a:rPr>
              <a:t>1</a:t>
            </a:r>
          </a:p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Gill Sans"/>
                <a:cs typeface="Gill Sans"/>
              </a:rPr>
              <a:t>2</a:t>
            </a:r>
          </a:p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Gill Sans"/>
                <a:cs typeface="Gill Sans"/>
              </a:rPr>
              <a:t>3</a:t>
            </a:r>
          </a:p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Gill Sans"/>
                <a:cs typeface="Gill Sans"/>
              </a:rPr>
              <a:t>4</a:t>
            </a:r>
          </a:p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Gill Sans"/>
                <a:cs typeface="Gill Sans"/>
              </a:rPr>
              <a:t>5</a:t>
            </a:r>
          </a:p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Gill Sans"/>
                <a:cs typeface="Gill Sans"/>
              </a:rPr>
              <a:t>6</a:t>
            </a:r>
          </a:p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Gill Sans"/>
                <a:cs typeface="Gill Sans"/>
              </a:rPr>
              <a:t>7</a:t>
            </a:r>
          </a:p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Gill Sans"/>
                <a:cs typeface="Gill Sans"/>
              </a:rPr>
              <a:t>8</a:t>
            </a:r>
          </a:p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Gill Sans"/>
                <a:cs typeface="Gill Sans"/>
              </a:rPr>
              <a:t>9</a:t>
            </a:r>
          </a:p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Gill Sans"/>
                <a:cs typeface="Gill Sans"/>
              </a:rPr>
              <a:t>10</a:t>
            </a:r>
            <a:endParaRPr lang="en-US" sz="28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78467" y="1976874"/>
            <a:ext cx="3553039" cy="4181595"/>
            <a:chOff x="686305" y="1976874"/>
            <a:chExt cx="3553039" cy="4181595"/>
          </a:xfrm>
        </p:grpSpPr>
        <p:sp>
          <p:nvSpPr>
            <p:cNvPr id="4" name="TextBox 3"/>
            <p:cNvSpPr txBox="1"/>
            <p:nvPr/>
          </p:nvSpPr>
          <p:spPr>
            <a:xfrm>
              <a:off x="825353" y="1976874"/>
              <a:ext cx="3413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Instruction </a:t>
              </a:r>
              <a:r>
                <a:rPr lang="en-US" sz="1200" dirty="0" smtClean="0">
                  <a:latin typeface="Gill Sans"/>
                  <a:cs typeface="Gill Sans"/>
                </a:rPr>
                <a:t>(Undergraduate – Lower Division)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02319" y="2400459"/>
              <a:ext cx="1337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Financial Aid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72413" y="3247629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Advising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28960" y="2824044"/>
              <a:ext cx="3410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Instruction </a:t>
              </a:r>
              <a:r>
                <a:rPr lang="en-US" sz="1200" dirty="0" smtClean="0">
                  <a:latin typeface="Gill Sans"/>
                  <a:cs typeface="Gill Sans"/>
                </a:rPr>
                <a:t>(Undergraduate – Upper Division)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3024" y="3671214"/>
              <a:ext cx="3416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Information Services &amp; Technology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6305" y="4518384"/>
              <a:ext cx="3553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Admissions, Registration, Transcripts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87518" y="4094799"/>
              <a:ext cx="1951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Instruction </a:t>
              </a:r>
              <a:r>
                <a:rPr lang="en-US" sz="1200" dirty="0" smtClean="0">
                  <a:latin typeface="Gill Sans"/>
                  <a:cs typeface="Gill Sans"/>
                </a:rPr>
                <a:t>(Graduate)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55282" y="4941969"/>
              <a:ext cx="1684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Library Services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69019" y="5365554"/>
              <a:ext cx="1170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Bookstore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62495" y="5789137"/>
              <a:ext cx="1676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Career Services</a:t>
              </a:r>
              <a:endParaRPr lang="en-US" sz="1200" dirty="0">
                <a:latin typeface="Gill Sans"/>
                <a:cs typeface="Gill Sans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86713" y="1370037"/>
            <a:ext cx="3020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146050" dist="63500" dir="2700000" algn="tl" rotWithShape="0">
                    <a:srgbClr val="000000">
                      <a:alpha val="35000"/>
                    </a:srgbClr>
                  </a:outerShdw>
                </a:effectLst>
                <a:latin typeface="Gill Sans SemiBold"/>
                <a:ea typeface="Avenir Light" charset="0"/>
                <a:cs typeface="Gill Sans SemiBold"/>
              </a:rPr>
              <a:t>Services for Students</a:t>
            </a:r>
            <a:endParaRPr lang="en-US" sz="2400" dirty="0">
              <a:solidFill>
                <a:schemeClr val="accent2">
                  <a:lumMod val="75000"/>
                </a:schemeClr>
              </a:solidFill>
              <a:effectLst>
                <a:outerShdw blurRad="146050" dist="63500" dir="2700000" algn="tl" rotWithShape="0">
                  <a:srgbClr val="000000">
                    <a:alpha val="35000"/>
                  </a:srgbClr>
                </a:outerShdw>
              </a:effectLst>
              <a:latin typeface="Gill Sans SemiBold"/>
              <a:ea typeface="Avenir Light" charset="0"/>
              <a:cs typeface="Gill Sans SemiBold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771790" y="1976874"/>
            <a:ext cx="3421955" cy="4181595"/>
            <a:chOff x="4628006" y="1976874"/>
            <a:chExt cx="3421955" cy="4181595"/>
          </a:xfrm>
        </p:grpSpPr>
        <p:sp>
          <p:nvSpPr>
            <p:cNvPr id="16" name="TextBox 15"/>
            <p:cNvSpPr txBox="1"/>
            <p:nvPr/>
          </p:nvSpPr>
          <p:spPr>
            <a:xfrm>
              <a:off x="4628006" y="1976874"/>
              <a:ext cx="3413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Instruction </a:t>
              </a:r>
              <a:r>
                <a:rPr lang="en-US" sz="1200" dirty="0" smtClean="0">
                  <a:latin typeface="Gill Sans"/>
                  <a:cs typeface="Gill Sans"/>
                </a:rPr>
                <a:t>(Undergraduate – Lower Division)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28006" y="2400459"/>
              <a:ext cx="3410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Instruction </a:t>
              </a:r>
              <a:r>
                <a:rPr lang="en-US" sz="1200" dirty="0" smtClean="0">
                  <a:latin typeface="Gill Sans"/>
                  <a:cs typeface="Gill Sans"/>
                </a:rPr>
                <a:t>(Undergraduate – Upper Division)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28006" y="3671214"/>
              <a:ext cx="1951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Instruction </a:t>
              </a:r>
              <a:r>
                <a:rPr lang="en-US" sz="1200" dirty="0" smtClean="0">
                  <a:latin typeface="Gill Sans"/>
                  <a:cs typeface="Gill Sans"/>
                </a:rPr>
                <a:t>(Graduate)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28006" y="2824044"/>
              <a:ext cx="2544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Tenure and Advancement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28006" y="3247629"/>
              <a:ext cx="3421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Textbook &amp; Instructional Materials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28006" y="4094799"/>
              <a:ext cx="1034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Research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28006" y="4518384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Advising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28006" y="4941969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Employment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28006" y="5365554"/>
              <a:ext cx="82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Grants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28006" y="5789137"/>
              <a:ext cx="862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Service</a:t>
              </a:r>
              <a:endParaRPr lang="en-US" sz="1200" dirty="0">
                <a:latin typeface="Gill Sans"/>
                <a:cs typeface="Gill Sans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5039110" y="1384115"/>
            <a:ext cx="2462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146050" dist="63500" dir="2700000" algn="tl" rotWithShape="0">
                    <a:srgbClr val="000000">
                      <a:alpha val="35000"/>
                    </a:srgbClr>
                  </a:outerShdw>
                </a:effectLst>
                <a:latin typeface="Gill Sans SemiBold"/>
                <a:ea typeface="Avenir Light" charset="0"/>
                <a:cs typeface="Gill Sans SemiBold"/>
              </a:rPr>
              <a:t>Faculty Activities</a:t>
            </a:r>
            <a:endParaRPr lang="en-US" sz="2400" dirty="0">
              <a:solidFill>
                <a:schemeClr val="accent2">
                  <a:lumMod val="75000"/>
                </a:schemeClr>
              </a:solidFill>
              <a:effectLst>
                <a:outerShdw blurRad="146050" dist="63500" dir="2700000" algn="tl" rotWithShape="0">
                  <a:srgbClr val="000000">
                    <a:alpha val="35000"/>
                  </a:srgbClr>
                </a:outerShdw>
              </a:effectLst>
              <a:latin typeface="Gill Sans SemiBold"/>
              <a:ea typeface="Avenir Light" charset="0"/>
              <a:cs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72502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68816"/>
            <a:ext cx="9144000" cy="1301221"/>
          </a:xfrm>
        </p:spPr>
        <p:txBody>
          <a:bodyPr>
            <a:normAutofit/>
          </a:bodyPr>
          <a:lstStyle/>
          <a:p>
            <a:r>
              <a:rPr lang="en-US" sz="5600" cap="small" dirty="0" smtClean="0">
                <a:latin typeface="Gill Sans Light"/>
                <a:cs typeface="Gill Sans Light"/>
              </a:rPr>
              <a:t>Critical Success Factors</a:t>
            </a:r>
            <a:endParaRPr lang="en-US" sz="5600" cap="small" dirty="0">
              <a:latin typeface="Gill Sans Light"/>
              <a:cs typeface="Gill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7457" y="1999911"/>
            <a:ext cx="6392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small" dirty="0" smtClean="0">
                <a:latin typeface="Gill Sans"/>
                <a:cs typeface="Gill Sans"/>
              </a:rPr>
              <a:t>Must be willing to be generalists to accumulate credentials in a variety of ways, formats and locations</a:t>
            </a:r>
            <a:endParaRPr lang="en-US" sz="1200" cap="small" dirty="0">
              <a:latin typeface="Gill Sans"/>
              <a:cs typeface="Gill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19763" y="1479224"/>
            <a:ext cx="196760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cap="small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146050" dist="63500" dir="2700000" algn="tl" rotWithShape="0">
                    <a:srgbClr val="000000">
                      <a:alpha val="35000"/>
                    </a:srgbClr>
                  </a:outerShdw>
                </a:effectLst>
                <a:latin typeface="Gill Sans SemiBold"/>
                <a:ea typeface="Avenir Light" charset="0"/>
                <a:cs typeface="Gill Sans SemiBold"/>
              </a:rPr>
              <a:t>Students</a:t>
            </a:r>
            <a:endParaRPr lang="en-US" sz="3200" cap="small" dirty="0">
              <a:solidFill>
                <a:schemeClr val="accent2">
                  <a:lumMod val="75000"/>
                </a:schemeClr>
              </a:solidFill>
              <a:effectLst>
                <a:outerShdw blurRad="146050" dist="63500" dir="2700000" algn="tl" rotWithShape="0">
                  <a:srgbClr val="000000">
                    <a:alpha val="35000"/>
                  </a:srgbClr>
                </a:outerShdw>
              </a:effectLst>
              <a:latin typeface="Gill Sans SemiBold"/>
              <a:ea typeface="Avenir Light" charset="0"/>
              <a:cs typeface="Gill Sans SemiBold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59146" y="3406580"/>
            <a:ext cx="6688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small" dirty="0" smtClean="0">
                <a:latin typeface="Gill Sans"/>
                <a:cs typeface="Gill Sans"/>
              </a:rPr>
              <a:t>Will need to be highly specialized free agents , focused on being a brand and a superstar in their field, adept at recruiting </a:t>
            </a:r>
            <a:r>
              <a:rPr lang="en-US" cap="small" dirty="0">
                <a:latin typeface="Gill Sans"/>
                <a:cs typeface="Gill Sans"/>
              </a:rPr>
              <a:t>the best </a:t>
            </a:r>
            <a:r>
              <a:rPr lang="en-US" cap="small" dirty="0" smtClean="0">
                <a:latin typeface="Gill Sans"/>
                <a:cs typeface="Gill Sans"/>
              </a:rPr>
              <a:t>students</a:t>
            </a:r>
            <a:r>
              <a:rPr lang="en-US" sz="1200" cap="small" dirty="0">
                <a:latin typeface="Gill Sans"/>
                <a:cs typeface="Gill Sans"/>
              </a:rPr>
              <a:t> </a:t>
            </a:r>
            <a:r>
              <a:rPr lang="en-US" cap="small" dirty="0" smtClean="0">
                <a:latin typeface="Gill Sans"/>
                <a:cs typeface="Gill Sans"/>
              </a:rPr>
              <a:t>and creating stars</a:t>
            </a:r>
            <a:endParaRPr lang="en-US" sz="1200" cap="small" dirty="0">
              <a:latin typeface="Gill Sans"/>
              <a:cs typeface="Gill San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48203" y="2889196"/>
            <a:ext cx="171072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cap="small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146050" dist="63500" dir="2700000" algn="tl" rotWithShape="0">
                    <a:srgbClr val="000000">
                      <a:alpha val="35000"/>
                    </a:srgbClr>
                  </a:outerShdw>
                </a:effectLst>
                <a:latin typeface="Gill Sans SemiBold"/>
                <a:ea typeface="Avenir Light" charset="0"/>
                <a:cs typeface="Gill Sans SemiBold"/>
              </a:rPr>
              <a:t>Faculty</a:t>
            </a:r>
            <a:endParaRPr lang="en-US" sz="3200" cap="small" dirty="0">
              <a:solidFill>
                <a:schemeClr val="accent2">
                  <a:lumMod val="75000"/>
                </a:schemeClr>
              </a:solidFill>
              <a:effectLst>
                <a:outerShdw blurRad="146050" dist="63500" dir="2700000" algn="tl" rotWithShape="0">
                  <a:srgbClr val="000000">
                    <a:alpha val="35000"/>
                  </a:srgbClr>
                </a:outerShdw>
              </a:effectLst>
              <a:latin typeface="Gill Sans SemiBold"/>
              <a:ea typeface="Avenir Light" charset="0"/>
              <a:cs typeface="Gill Sans SemiBold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07457" y="5077410"/>
            <a:ext cx="6392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small" dirty="0" smtClean="0">
                <a:latin typeface="Gill Sans"/>
                <a:cs typeface="Gill Sans"/>
              </a:rPr>
              <a:t>Will create partnerships to resource, repackage, share and syndicate knowledge; able to articulate &amp; demonstrate value while sustaining a solid pricing model</a:t>
            </a:r>
            <a:endParaRPr lang="en-US" sz="1200" cap="small" dirty="0">
              <a:latin typeface="Gill Sans"/>
              <a:cs typeface="Gill San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330261" y="4505002"/>
            <a:ext cx="254660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cap="small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146050" dist="63500" dir="2700000" algn="tl" rotWithShape="0">
                    <a:srgbClr val="000000">
                      <a:alpha val="35000"/>
                    </a:srgbClr>
                  </a:outerShdw>
                </a:effectLst>
                <a:latin typeface="Gill Sans SemiBold"/>
                <a:ea typeface="Avenir Light" charset="0"/>
                <a:cs typeface="Gill Sans SemiBold"/>
              </a:rPr>
              <a:t>Institutions</a:t>
            </a:r>
            <a:endParaRPr lang="en-US" sz="3200" cap="small" dirty="0">
              <a:solidFill>
                <a:schemeClr val="accent2">
                  <a:lumMod val="75000"/>
                </a:schemeClr>
              </a:solidFill>
              <a:effectLst>
                <a:outerShdw blurRad="146050" dist="63500" dir="2700000" algn="tl" rotWithShape="0">
                  <a:srgbClr val="000000">
                    <a:alpha val="35000"/>
                  </a:srgbClr>
                </a:outerShdw>
              </a:effectLst>
              <a:latin typeface="Gill Sans SemiBold"/>
              <a:ea typeface="Avenir Light" charset="0"/>
              <a:cs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1427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68816"/>
            <a:ext cx="9144000" cy="1301221"/>
          </a:xfrm>
        </p:spPr>
        <p:txBody>
          <a:bodyPr>
            <a:normAutofit fontScale="90000"/>
          </a:bodyPr>
          <a:lstStyle/>
          <a:p>
            <a:r>
              <a:rPr lang="en-US" sz="5600" cap="small" dirty="0" smtClean="0">
                <a:latin typeface="Gill Sans Light"/>
                <a:cs typeface="Gill Sans Light"/>
              </a:rPr>
              <a:t>IMPLICATIONS</a:t>
            </a:r>
            <a:br>
              <a:rPr lang="en-US" sz="5600" cap="small" dirty="0" smtClean="0">
                <a:latin typeface="Gill Sans Light"/>
                <a:cs typeface="Gill Sans Light"/>
              </a:rPr>
            </a:br>
            <a:r>
              <a:rPr lang="en-US" sz="2400" cap="small" dirty="0" smtClean="0">
                <a:latin typeface="Gill Sans Light"/>
                <a:cs typeface="Gill Sans Light"/>
              </a:rPr>
              <a:t>for New Learning Models</a:t>
            </a:r>
            <a:endParaRPr lang="en-US" sz="5600" cap="small" dirty="0">
              <a:latin typeface="Gill Sans Light"/>
              <a:cs typeface="Gill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5515" y="3319211"/>
            <a:ext cx="6975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small" dirty="0" smtClean="0">
                <a:latin typeface="Gill Sans"/>
                <a:cs typeface="Gill Sans"/>
              </a:rPr>
              <a:t>Course development will take a ‘micro’ approach to content delivery focusing on smaller units/skills that are clearly defined, sequenced and linked</a:t>
            </a:r>
            <a:endParaRPr lang="en-US" sz="1200" cap="small" dirty="0">
              <a:latin typeface="Gill Sans"/>
              <a:cs typeface="Gill San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61964" y="4917626"/>
            <a:ext cx="7499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small" dirty="0" smtClean="0">
                <a:latin typeface="Gill Sans"/>
                <a:cs typeface="Gill Sans"/>
              </a:rPr>
              <a:t>Faculty experts direct change quickly and nimbly using innovative assembly and delivery modes such as: directed learning, competency-based learning, micro-credentialing, badges </a:t>
            </a:r>
          </a:p>
          <a:p>
            <a:pPr algn="ctr"/>
            <a:r>
              <a:rPr lang="en-US" cap="small" dirty="0" smtClean="0">
                <a:latin typeface="Gill Sans"/>
                <a:cs typeface="Gill Sans"/>
              </a:rPr>
              <a:t>and service/experiential learning</a:t>
            </a:r>
            <a:endParaRPr lang="en-US" sz="1200" cap="small" dirty="0">
              <a:latin typeface="Gill Sans"/>
              <a:cs typeface="Gill 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4136" y="4336461"/>
            <a:ext cx="661498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cap="small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146050" dist="63500" dir="2700000" algn="tl" rotWithShape="0">
                    <a:srgbClr val="000000">
                      <a:alpha val="35000"/>
                    </a:srgbClr>
                  </a:outerShdw>
                </a:effectLst>
                <a:latin typeface="Gill Sans SemiBold"/>
                <a:ea typeface="Avenir Light" charset="0"/>
                <a:cs typeface="Gill Sans SemiBold"/>
              </a:rPr>
              <a:t>Agile Development &amp; Deployment</a:t>
            </a:r>
            <a:endParaRPr lang="en-US" sz="3200" cap="small" dirty="0">
              <a:solidFill>
                <a:schemeClr val="accent2">
                  <a:lumMod val="75000"/>
                </a:schemeClr>
              </a:solidFill>
              <a:effectLst>
                <a:outerShdw blurRad="146050" dist="63500" dir="2700000" algn="tl" rotWithShape="0">
                  <a:srgbClr val="000000">
                    <a:alpha val="35000"/>
                  </a:srgbClr>
                </a:outerShdw>
              </a:effectLst>
              <a:latin typeface="Gill Sans SemiBold"/>
              <a:ea typeface="Avenir Light" charset="0"/>
              <a:cs typeface="Gill Sans Semi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8000" y="2782872"/>
            <a:ext cx="352724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cap="small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146050" dist="63500" dir="2700000" algn="tl" rotWithShape="0">
                    <a:srgbClr val="000000">
                      <a:alpha val="35000"/>
                    </a:srgbClr>
                  </a:outerShdw>
                </a:effectLst>
                <a:latin typeface="Gill Sans SemiBold"/>
                <a:ea typeface="Avenir Light" charset="0"/>
                <a:cs typeface="Gill Sans SemiBold"/>
              </a:rPr>
              <a:t>Smaller Learning</a:t>
            </a:r>
            <a:endParaRPr lang="en-US" sz="3200" cap="small" dirty="0">
              <a:solidFill>
                <a:schemeClr val="accent2">
                  <a:lumMod val="75000"/>
                </a:schemeClr>
              </a:solidFill>
              <a:effectLst>
                <a:outerShdw blurRad="146050" dist="63500" dir="2700000" algn="tl" rotWithShape="0">
                  <a:srgbClr val="000000">
                    <a:alpha val="35000"/>
                  </a:srgbClr>
                </a:outerShdw>
              </a:effectLst>
              <a:latin typeface="Gill Sans SemiBold"/>
              <a:ea typeface="Avenir Light" charset="0"/>
              <a:cs typeface="Gill Sans Semi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7204" y="2218118"/>
            <a:ext cx="668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small" dirty="0" smtClean="0">
                <a:latin typeface="Gill Sans"/>
                <a:cs typeface="Gill Sans"/>
              </a:rPr>
              <a:t>Content will be easily available and very cost efficient</a:t>
            </a:r>
            <a:endParaRPr lang="en-US" sz="1200" cap="small" dirty="0">
              <a:latin typeface="Gill Sans"/>
              <a:cs typeface="Gill 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9807" y="1648325"/>
            <a:ext cx="390363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cap="small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146050" dist="63500" dir="2700000" algn="tl" rotWithShape="0">
                    <a:srgbClr val="000000">
                      <a:alpha val="35000"/>
                    </a:srgbClr>
                  </a:outerShdw>
                </a:effectLst>
                <a:latin typeface="Gill Sans SemiBold"/>
                <a:ea typeface="Avenir Light" charset="0"/>
                <a:cs typeface="Gill Sans SemiBold"/>
              </a:rPr>
              <a:t>Plenty of Content</a:t>
            </a:r>
            <a:endParaRPr lang="en-US" sz="3200" cap="small" dirty="0">
              <a:solidFill>
                <a:schemeClr val="accent2">
                  <a:lumMod val="75000"/>
                </a:schemeClr>
              </a:solidFill>
              <a:effectLst>
                <a:outerShdw blurRad="146050" dist="63500" dir="2700000" algn="tl" rotWithShape="0">
                  <a:srgbClr val="000000">
                    <a:alpha val="35000"/>
                  </a:srgbClr>
                </a:outerShdw>
              </a:effectLst>
              <a:latin typeface="Gill Sans SemiBold"/>
              <a:ea typeface="Avenir Light" charset="0"/>
              <a:cs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0968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68816"/>
            <a:ext cx="9144000" cy="1301221"/>
          </a:xfrm>
        </p:spPr>
        <p:txBody>
          <a:bodyPr>
            <a:normAutofit/>
          </a:bodyPr>
          <a:lstStyle/>
          <a:p>
            <a:r>
              <a:rPr lang="en-US" sz="5600" cap="small" dirty="0" smtClean="0">
                <a:latin typeface="Gill Sans Light"/>
                <a:cs typeface="Gill Sans Light"/>
              </a:rPr>
              <a:t>What’s Next</a:t>
            </a:r>
            <a:endParaRPr lang="en-US" sz="5600" cap="small" dirty="0">
              <a:latin typeface="Gill Sans Light"/>
              <a:cs typeface="Gill Sans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248086"/>
            <a:ext cx="914400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cap="small" dirty="0" smtClean="0">
                <a:latin typeface="Gill Sans"/>
                <a:ea typeface="Avenir Light" charset="0"/>
                <a:cs typeface="Gill Sans"/>
              </a:rPr>
              <a:t>Explore the Beyond</a:t>
            </a:r>
          </a:p>
          <a:p>
            <a:pPr lvl="0" algn="ctr">
              <a:spcAft>
                <a:spcPts val="1200"/>
              </a:spcAft>
            </a:pPr>
            <a:r>
              <a:rPr lang="en-US" sz="3200" cap="small" dirty="0" smtClean="0">
                <a:latin typeface="Gill Sans SemiBold"/>
                <a:ea typeface="Avenir Light" charset="0"/>
                <a:cs typeface="Gill Sans SemiBold"/>
              </a:rPr>
              <a:t>LIVE Webcast – March 24</a:t>
            </a:r>
          </a:p>
          <a:p>
            <a:pPr lvl="0" algn="ctr">
              <a:spcBef>
                <a:spcPts val="1200"/>
              </a:spcBef>
            </a:pPr>
            <a:r>
              <a:rPr lang="en-US" cap="small" dirty="0" smtClean="0">
                <a:latin typeface="Gill Sans"/>
                <a:ea typeface="Avenir Light" charset="0"/>
                <a:cs typeface="Gill Sans"/>
              </a:rPr>
              <a:t>NLM 2030 Taskforce</a:t>
            </a:r>
          </a:p>
          <a:p>
            <a:pPr lvl="0" algn="ctr">
              <a:spcAft>
                <a:spcPts val="1800"/>
              </a:spcAft>
            </a:pPr>
            <a:r>
              <a:rPr lang="en-US" sz="3200" cap="small" dirty="0" smtClean="0">
                <a:latin typeface="Gill Sans SemiBold"/>
                <a:ea typeface="Avenir Light" charset="0"/>
                <a:cs typeface="Gill Sans SemiBold"/>
              </a:rPr>
              <a:t>Recommendations for Strategic Action</a:t>
            </a:r>
          </a:p>
          <a:p>
            <a:pPr algn="ctr"/>
            <a:r>
              <a:rPr lang="en-US" cap="small" dirty="0" smtClean="0">
                <a:latin typeface="Gill Sans"/>
                <a:ea typeface="Avenir Light" charset="0"/>
                <a:cs typeface="Gill Sans"/>
              </a:rPr>
              <a:t>Summer 2015</a:t>
            </a:r>
            <a:endParaRPr lang="en-US" sz="3200" cap="small" dirty="0" smtClean="0">
              <a:latin typeface="Gill Sans SemiBold"/>
              <a:ea typeface="Avenir Light" charset="0"/>
              <a:cs typeface="Gill Sans SemiBold"/>
            </a:endParaRPr>
          </a:p>
          <a:p>
            <a:pPr lvl="0" algn="ctr"/>
            <a:r>
              <a:rPr lang="en-US" sz="3200" cap="small" dirty="0" smtClean="0">
                <a:latin typeface="Gill Sans SemiBold"/>
                <a:cs typeface="Gill Sans SemiBold"/>
              </a:rPr>
              <a:t>New Learning Models Symposium</a:t>
            </a:r>
            <a:endParaRPr lang="en-US" sz="3200" dirty="0">
              <a:latin typeface="Gill Sans SemiBold"/>
              <a:ea typeface="Avenir Light" charset="0"/>
              <a:cs typeface="Gill Sans SemiBold"/>
            </a:endParaRPr>
          </a:p>
        </p:txBody>
      </p:sp>
      <p:pic>
        <p:nvPicPr>
          <p:cNvPr id="6" name="Picture 5" descr="ETB-NBG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5"/>
          <a:stretch/>
        </p:blipFill>
        <p:spPr>
          <a:xfrm>
            <a:off x="3403272" y="1370037"/>
            <a:ext cx="2337456" cy="1399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lumMod val="50000"/>
                <a:alpha val="76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691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2" b="96014" l="2673" r="98664">
                        <a14:foregroundMark x1="12472" y1="85870" x2="12472" y2="85870"/>
                        <a14:foregroundMark x1="15590" y1="85145" x2="15590" y2="85145"/>
                        <a14:foregroundMark x1="23385" y1="84783" x2="23385" y2="84783"/>
                        <a14:foregroundMark x1="32071" y1="85145" x2="32071" y2="85145"/>
                        <a14:foregroundMark x1="46102" y1="77899" x2="46102" y2="77899"/>
                        <a14:foregroundMark x1="59911" y1="85507" x2="59911" y2="85507"/>
                        <a14:foregroundMark x1="66815" y1="85145" x2="66815" y2="85145"/>
                        <a14:foregroundMark x1="82183" y1="78623" x2="82183" y2="78623"/>
                        <a14:foregroundMark x1="81514" y1="85145" x2="81514" y2="85145"/>
                        <a14:foregroundMark x1="81292" y1="88768" x2="81292" y2="88768"/>
                        <a14:foregroundMark x1="77506" y1="86957" x2="77506" y2="86957"/>
                        <a14:foregroundMark x1="77728" y1="84783" x2="77728" y2="84783"/>
                        <a14:foregroundMark x1="71938" y1="79710" x2="71938" y2="79710"/>
                        <a14:foregroundMark x1="86414" y1="78623" x2="86414" y2="78623"/>
                        <a14:foregroundMark x1="91759" y1="83696" x2="91759" y2="83696"/>
                        <a14:foregroundMark x1="46325" y1="85507" x2="46325" y2="85507"/>
                        <a14:foregroundMark x1="10245" y1="64493" x2="10245" y2="64493"/>
                        <a14:foregroundMark x1="14922" y1="57971" x2="14922" y2="57971"/>
                        <a14:foregroundMark x1="22494" y1="60145" x2="22494" y2="60145"/>
                        <a14:foregroundMark x1="28062" y1="63406" x2="28062" y2="63406"/>
                        <a14:foregroundMark x1="40980" y1="60507" x2="40980" y2="60507"/>
                        <a14:foregroundMark x1="37639" y1="59420" x2="37639" y2="59420"/>
                        <a14:foregroundMark x1="38085" y1="64855" x2="38085" y2="64855"/>
                        <a14:foregroundMark x1="44989" y1="64130" x2="44989" y2="64130"/>
                        <a14:foregroundMark x1="52116" y1="60145" x2="52116" y2="60145"/>
                        <a14:foregroundMark x1="51893" y1="56522" x2="51893" y2="56522"/>
                        <a14:foregroundMark x1="75056" y1="42029" x2="75056" y2="42029"/>
                        <a14:foregroundMark x1="79733" y1="42754" x2="79733" y2="42754"/>
                        <a14:foregroundMark x1="86860" y1="44203" x2="86860" y2="44203"/>
                        <a14:foregroundMark x1="92873" y1="43478" x2="92873" y2="43478"/>
                        <a14:foregroundMark x1="87082" y1="18116" x2="87082" y2="18116"/>
                        <a14:foregroundMark x1="57016" y1="37681" x2="57016" y2="37681"/>
                        <a14:foregroundMark x1="52561" y1="40217" x2="52561" y2="40217"/>
                        <a14:foregroundMark x1="49443" y1="38406" x2="49443" y2="38406"/>
                        <a14:foregroundMark x1="46771" y1="43478" x2="46771" y2="43478"/>
                        <a14:foregroundMark x1="42762" y1="42029" x2="42762" y2="42029"/>
                        <a14:foregroundMark x1="29621" y1="34420" x2="29621" y2="34420"/>
                        <a14:foregroundMark x1="26058" y1="33696" x2="26058" y2="33696"/>
                        <a14:foregroundMark x1="23385" y1="43478" x2="23385" y2="43478"/>
                        <a14:foregroundMark x1="16036" y1="44565" x2="16036" y2="44565"/>
                        <a14:foregroundMark x1="11359" y1="43478" x2="11359" y2="43478"/>
                        <a14:foregroundMark x1="10245" y1="23188" x2="10245" y2="23188"/>
                        <a14:foregroundMark x1="14922" y1="22826" x2="14922" y2="22826"/>
                        <a14:foregroundMark x1="27394" y1="21377" x2="27394" y2="21377"/>
                        <a14:foregroundMark x1="31626" y1="22464" x2="31626" y2="22464"/>
                        <a14:foregroundMark x1="40312" y1="22464" x2="40312" y2="22464"/>
                        <a14:foregroundMark x1="44543" y1="22826" x2="44543" y2="22826"/>
                        <a14:foregroundMark x1="58352" y1="21739" x2="58352" y2="21739"/>
                        <a14:foregroundMark x1="55011" y1="21014" x2="55011" y2="21014"/>
                        <a14:foregroundMark x1="62138" y1="15942" x2="62138" y2="15942"/>
                        <a14:foregroundMark x1="68820" y1="18478" x2="68820" y2="18478"/>
                        <a14:foregroundMark x1="75947" y1="19203" x2="75947" y2="19203"/>
                        <a14:foregroundMark x1="72606" y1="17029" x2="72606" y2="17029"/>
                        <a14:foregroundMark x1="57238" y1="81884" x2="57238" y2="81884"/>
                        <a14:foregroundMark x1="42316" y1="84783" x2="42316" y2="84783"/>
                        <a14:foregroundMark x1="43430" y1="84420" x2="43430" y2="84420"/>
                        <a14:foregroundMark x1="38530" y1="85145" x2="38530" y2="85145"/>
                        <a14:foregroundMark x1="38307" y1="76087" x2="38307" y2="76087"/>
                        <a14:foregroundMark x1="63252" y1="43478" x2="63252" y2="43478"/>
                        <a14:foregroundMark x1="78842" y1="88406" x2="78842" y2="88406"/>
                        <a14:foregroundMark x1="42984" y1="88768" x2="42984" y2="88768"/>
                        <a14:backgroundMark x1="43875" y1="80072" x2="43875" y2="80072"/>
                        <a14:backgroundMark x1="44989" y1="83696" x2="44989" y2="83696"/>
                        <a14:backgroundMark x1="42762" y1="83696" x2="42762" y2="83696"/>
                        <a14:backgroundMark x1="54566" y1="79348" x2="54566" y2="79348"/>
                        <a14:backgroundMark x1="79287" y1="80435" x2="79287" y2="80435"/>
                        <a14:backgroundMark x1="78396" y1="83696" x2="78396" y2="83696"/>
                        <a14:backgroundMark x1="79510" y1="86957" x2="79510" y2="86957"/>
                        <a14:backgroundMark x1="44989" y1="86957" x2="44989" y2="86957"/>
                        <a14:backgroundMark x1="21381" y1="58696" x2="21381" y2="58696"/>
                        <a14:backgroundMark x1="39198" y1="61957" x2="39198" y2="61957"/>
                        <a14:backgroundMark x1="39198" y1="58696" x2="39198" y2="58696"/>
                        <a14:backgroundMark x1="51893" y1="58696" x2="51893" y2="58696"/>
                        <a14:backgroundMark x1="82405" y1="19203" x2="82405" y2="19203"/>
                        <a14:backgroundMark x1="80401" y1="19928" x2="80401" y2="19928"/>
                        <a14:backgroundMark x1="81737" y1="21014" x2="81737" y2="21014"/>
                        <a14:backgroundMark x1="87973" y1="17029" x2="87973" y2="17029"/>
                        <a14:backgroundMark x1="63474" y1="37681" x2="63474" y2="37681"/>
                        <a14:backgroundMark x1="50780" y1="42391" x2="50780" y2="42391"/>
                        <a14:backgroundMark x1="51225" y1="38406" x2="51225" y2="38406"/>
                        <a14:backgroundMark x1="40980" y1="37681" x2="40980" y2="37681"/>
                        <a14:backgroundMark x1="26503" y1="18116" x2="26503" y2="18116"/>
                        <a14:backgroundMark x1="68597" y1="16667" x2="68597" y2="16667"/>
                        <a14:backgroundMark x1="74610" y1="20652" x2="74610" y2="20652"/>
                        <a14:backgroundMark x1="74388" y1="17754" x2="74388" y2="17754"/>
                        <a14:backgroundMark x1="55234" y1="83696" x2="55234" y2="83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9628" y="3426468"/>
            <a:ext cx="5428608" cy="3336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33592"/>
          <a:stretch/>
        </p:blipFill>
        <p:spPr>
          <a:xfrm>
            <a:off x="1634909" y="518446"/>
            <a:ext cx="5523327" cy="275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439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2386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cap="small" dirty="0" smtClean="0">
                <a:latin typeface="Gill Sans Light"/>
                <a:cs typeface="Gill Sans Light"/>
              </a:rPr>
              <a:t>NLM 2030 Task Force</a:t>
            </a:r>
          </a:p>
        </p:txBody>
      </p:sp>
      <p:sp>
        <p:nvSpPr>
          <p:cNvPr id="2" name="Rectangle 1"/>
          <p:cNvSpPr/>
          <p:nvPr/>
        </p:nvSpPr>
        <p:spPr>
          <a:xfrm>
            <a:off x="477905" y="1688259"/>
            <a:ext cx="81881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US" sz="3600" dirty="0">
                <a:latin typeface="Gill Sans SemiBold"/>
                <a:ea typeface="Avenir Light" charset="0"/>
                <a:cs typeface="Gill Sans SemiBold"/>
              </a:rPr>
              <a:t>What </a:t>
            </a:r>
            <a:r>
              <a:rPr lang="en-US" sz="3600" dirty="0" smtClean="0">
                <a:latin typeface="Gill Sans SemiBold"/>
                <a:ea typeface="Avenir Light" charset="0"/>
                <a:cs typeface="Gill Sans SemiBold"/>
              </a:rPr>
              <a:t>factors will </a:t>
            </a:r>
            <a:r>
              <a:rPr lang="en-US" sz="3600" dirty="0">
                <a:latin typeface="Gill Sans SemiBold"/>
                <a:ea typeface="Avenir Light" charset="0"/>
                <a:cs typeface="Gill Sans SemiBold"/>
              </a:rPr>
              <a:t>be critical to the success of the University </a:t>
            </a:r>
            <a:r>
              <a:rPr lang="en-US" sz="3600" dirty="0" smtClean="0">
                <a:latin typeface="Gill Sans SemiBold"/>
                <a:ea typeface="Avenir Light" charset="0"/>
                <a:cs typeface="Gill Sans SemiBold"/>
              </a:rPr>
              <a:t>System and its stakeholders </a:t>
            </a:r>
            <a:r>
              <a:rPr lang="en-US" sz="3600" dirty="0">
                <a:latin typeface="Gill Sans SemiBold"/>
                <a:ea typeface="Avenir Light" charset="0"/>
                <a:cs typeface="Gill Sans SemiBold"/>
              </a:rPr>
              <a:t>over the next 15 years</a:t>
            </a:r>
            <a:r>
              <a:rPr lang="en-US" sz="3600" dirty="0" smtClean="0">
                <a:latin typeface="Gill Sans SemiBold"/>
                <a:ea typeface="Avenir Light" charset="0"/>
                <a:cs typeface="Gill Sans SemiBold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477905" y="4289582"/>
            <a:ext cx="81881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US" sz="3600" dirty="0" smtClean="0">
                <a:latin typeface="Gill Sans SemiBold"/>
                <a:ea typeface="Avenir Light" charset="0"/>
                <a:cs typeface="Gill Sans SemiBold"/>
              </a:rPr>
              <a:t>  What </a:t>
            </a:r>
            <a:r>
              <a:rPr lang="en-US" sz="3600" dirty="0">
                <a:latin typeface="Gill Sans SemiBold"/>
                <a:ea typeface="Avenir Light" charset="0"/>
                <a:cs typeface="Gill Sans SemiBold"/>
              </a:rPr>
              <a:t>practices and business models will </a:t>
            </a:r>
            <a:r>
              <a:rPr lang="en-US" sz="3600" dirty="0" smtClean="0">
                <a:latin typeface="Gill Sans SemiBold"/>
                <a:ea typeface="Avenir Light" charset="0"/>
                <a:cs typeface="Gill Sans SemiBold"/>
              </a:rPr>
              <a:t>best guide </a:t>
            </a:r>
            <a:r>
              <a:rPr lang="en-US" sz="3600" dirty="0">
                <a:latin typeface="Gill Sans SemiBold"/>
                <a:ea typeface="Avenir Light" charset="0"/>
                <a:cs typeface="Gill Sans SemiBold"/>
              </a:rPr>
              <a:t>and </a:t>
            </a:r>
            <a:r>
              <a:rPr lang="en-US" sz="3600" dirty="0" smtClean="0">
                <a:latin typeface="Gill Sans SemiBold"/>
                <a:ea typeface="Avenir Light" charset="0"/>
                <a:cs typeface="Gill Sans SemiBold"/>
              </a:rPr>
              <a:t>support learners</a:t>
            </a:r>
            <a:r>
              <a:rPr lang="en-US" sz="3600" dirty="0">
                <a:latin typeface="Gill Sans SemiBold"/>
                <a:ea typeface="Avenir Light" charset="0"/>
                <a:cs typeface="Gill Sans SemiBold"/>
              </a:rPr>
              <a:t>, faculty and institutions </a:t>
            </a:r>
            <a:r>
              <a:rPr lang="en-US" sz="3600" dirty="0" smtClean="0">
                <a:latin typeface="Gill Sans SemiBold"/>
                <a:ea typeface="Avenir Light" charset="0"/>
                <a:cs typeface="Gill Sans SemiBold"/>
              </a:rPr>
              <a:t>in and to </a:t>
            </a:r>
            <a:r>
              <a:rPr lang="en-US" sz="3600" dirty="0">
                <a:latin typeface="Gill Sans SemiBold"/>
                <a:ea typeface="Avenir Light" charset="0"/>
                <a:cs typeface="Gill Sans SemiBold"/>
              </a:rPr>
              <a:t>2030</a:t>
            </a:r>
            <a:r>
              <a:rPr lang="en-US" sz="3600" dirty="0" smtClean="0">
                <a:latin typeface="Gill Sans SemiBold"/>
                <a:ea typeface="Avenir Light" charset="0"/>
                <a:cs typeface="Gill Sans SemiBold"/>
              </a:rPr>
              <a:t>?</a:t>
            </a:r>
            <a:endParaRPr lang="en-US" sz="3600" dirty="0">
              <a:latin typeface="Gill Sans SemiBold"/>
              <a:ea typeface="Avenir Light" charset="0"/>
              <a:cs typeface="Gill Sans SemiBol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559058" y="3892333"/>
            <a:ext cx="5691799" cy="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72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3" y="5077155"/>
            <a:ext cx="9144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cap="small" dirty="0" smtClean="0">
                <a:latin typeface="Gill Sans Light"/>
                <a:cs typeface="Gill Sans Light"/>
              </a:rPr>
              <a:t>“It’s difficult to make predictions…</a:t>
            </a:r>
          </a:p>
          <a:p>
            <a:pPr algn="ctr"/>
            <a:r>
              <a:rPr lang="en-US" sz="3600" cap="small" dirty="0" smtClean="0">
                <a:latin typeface="Gill Sans Light"/>
                <a:cs typeface="Gill Sans Light"/>
              </a:rPr>
              <a:t>especially about the future.”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" y="6437407"/>
            <a:ext cx="91439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cap="small" dirty="0" smtClean="0">
                <a:latin typeface="Gill Sans Light"/>
                <a:cs typeface="Gill Sans Light"/>
              </a:rPr>
              <a:t>Lawrence Peter Berra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392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6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01334" y="732754"/>
            <a:ext cx="8387981" cy="3958254"/>
            <a:chOff x="401334" y="1110187"/>
            <a:chExt cx="8387981" cy="3958254"/>
          </a:xfrm>
        </p:grpSpPr>
        <p:sp>
          <p:nvSpPr>
            <p:cNvPr id="2" name="TextBox 1"/>
            <p:cNvSpPr txBox="1"/>
            <p:nvPr/>
          </p:nvSpPr>
          <p:spPr>
            <a:xfrm>
              <a:off x="401334" y="1128901"/>
              <a:ext cx="2121106" cy="3939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0" dirty="0" smtClean="0">
                  <a:solidFill>
                    <a:schemeClr val="bg1">
                      <a:lumMod val="85000"/>
                    </a:schemeClr>
                  </a:solidFill>
                  <a:latin typeface="Gill Sans"/>
                  <a:cs typeface="Gill Sans"/>
                </a:rPr>
                <a:t>V</a:t>
              </a:r>
              <a:endParaRPr lang="en-US" sz="25000" dirty="0">
                <a:solidFill>
                  <a:schemeClr val="bg1">
                    <a:lumMod val="85000"/>
                  </a:schemeClr>
                </a:solidFill>
                <a:latin typeface="Gill Sans"/>
                <a:cs typeface="Gill San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99610" y="1128901"/>
              <a:ext cx="2454543" cy="3939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0" dirty="0" smtClean="0">
                  <a:solidFill>
                    <a:schemeClr val="bg1">
                      <a:lumMod val="85000"/>
                    </a:schemeClr>
                  </a:solidFill>
                  <a:latin typeface="Gill Sans"/>
                  <a:cs typeface="Gill Sans"/>
                </a:rPr>
                <a:t>U</a:t>
              </a:r>
              <a:endParaRPr lang="en-US" sz="25000" dirty="0">
                <a:solidFill>
                  <a:schemeClr val="bg1">
                    <a:lumMod val="85000"/>
                  </a:schemeClr>
                </a:solidFill>
                <a:latin typeface="Gill Sans"/>
                <a:cs typeface="Gill San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31323" y="1119544"/>
              <a:ext cx="2454543" cy="3939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0" dirty="0" smtClean="0">
                  <a:solidFill>
                    <a:schemeClr val="bg1">
                      <a:lumMod val="85000"/>
                    </a:schemeClr>
                  </a:solidFill>
                  <a:latin typeface="Gill Sans"/>
                  <a:cs typeface="Gill Sans"/>
                </a:rPr>
                <a:t>C</a:t>
              </a:r>
              <a:endParaRPr lang="en-US" sz="25000" dirty="0">
                <a:solidFill>
                  <a:schemeClr val="bg1">
                    <a:lumMod val="85000"/>
                  </a:schemeClr>
                </a:solidFill>
                <a:latin typeface="Gill Sans"/>
                <a:cs typeface="Gill San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63037" y="1110187"/>
              <a:ext cx="2326278" cy="3939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0" dirty="0" smtClean="0">
                  <a:solidFill>
                    <a:schemeClr val="bg1">
                      <a:lumMod val="85000"/>
                    </a:schemeClr>
                  </a:solidFill>
                  <a:latin typeface="Gill Sans"/>
                  <a:cs typeface="Gill Sans"/>
                </a:rPr>
                <a:t>A</a:t>
              </a:r>
              <a:endParaRPr lang="en-US" sz="25000" dirty="0">
                <a:solidFill>
                  <a:schemeClr val="bg1">
                    <a:lumMod val="85000"/>
                  </a:schemeClr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 flipH="1">
            <a:off x="1146178" y="1099894"/>
            <a:ext cx="677108" cy="4297606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</a:bodyPr>
          <a:lstStyle/>
          <a:p>
            <a:r>
              <a:rPr lang="en-US" sz="3200" kern="2500" spc="600" dirty="0" smtClean="0">
                <a:latin typeface="Gill Sans UltraBold"/>
                <a:cs typeface="Gill Sans UltraBold"/>
              </a:rPr>
              <a:t>VOLITILITY</a:t>
            </a:r>
            <a:endParaRPr lang="en-US" sz="3200" kern="2500" spc="600" dirty="0">
              <a:latin typeface="Gill Sans UltraBold"/>
              <a:cs typeface="Gill Sans UltraBold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3185635" y="935720"/>
            <a:ext cx="677108" cy="5045980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</a:bodyPr>
          <a:lstStyle/>
          <a:p>
            <a:r>
              <a:rPr lang="en-US" sz="3200" kern="2500" spc="600" dirty="0" smtClean="0">
                <a:latin typeface="Gill Sans UltraBold"/>
                <a:cs typeface="Gill Sans UltraBold"/>
              </a:rPr>
              <a:t>UNCERTAINTY</a:t>
            </a:r>
            <a:endParaRPr lang="en-US" sz="3200" kern="2500" spc="600" dirty="0">
              <a:latin typeface="Gill Sans UltraBold"/>
              <a:cs typeface="Gill Sans UltraBold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5392833" y="1118442"/>
            <a:ext cx="677108" cy="4367958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</a:bodyPr>
          <a:lstStyle/>
          <a:p>
            <a:r>
              <a:rPr lang="en-US" sz="3200" kern="2500" spc="600" dirty="0" smtClean="0">
                <a:latin typeface="Gill Sans UltraBold"/>
                <a:cs typeface="Gill Sans UltraBold"/>
              </a:rPr>
              <a:t>COMPLEXITY</a:t>
            </a:r>
            <a:endParaRPr lang="en-US" sz="3200" kern="2500" spc="600" dirty="0">
              <a:latin typeface="Gill Sans UltraBold"/>
              <a:cs typeface="Gill Sans UltraBold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7288500" y="1295171"/>
            <a:ext cx="677108" cy="3951316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</a:bodyPr>
          <a:lstStyle/>
          <a:p>
            <a:r>
              <a:rPr lang="en-US" sz="3200" kern="2500" spc="600" dirty="0" smtClean="0">
                <a:latin typeface="Gill Sans UltraBold"/>
                <a:cs typeface="Gill Sans UltraBold"/>
              </a:rPr>
              <a:t>AMBIGUITY</a:t>
            </a:r>
            <a:endParaRPr lang="en-US" sz="3200" kern="2500" spc="600" dirty="0">
              <a:latin typeface="Gill Sans UltraBold"/>
              <a:cs typeface="Gill Sans UltraBold"/>
            </a:endParaRPr>
          </a:p>
        </p:txBody>
      </p:sp>
    </p:spTree>
    <p:extLst>
      <p:ext uri="{BB962C8B-B14F-4D97-AF65-F5344CB8AC3E}">
        <p14:creationId xmlns:p14="http://schemas.microsoft.com/office/powerpoint/2010/main" val="80785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931" y="374708"/>
            <a:ext cx="7926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Gill Sans Light"/>
                <a:ea typeface="Avenir Light" charset="0"/>
                <a:cs typeface="Gill Sans Light"/>
              </a:rPr>
              <a:t>Scenario-based Futures</a:t>
            </a:r>
            <a:endParaRPr lang="en-US" sz="5400" dirty="0">
              <a:latin typeface="Gill Sans Light"/>
              <a:ea typeface="Avenir Light" charset="0"/>
              <a:cs typeface="Gill Sans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30" y="1569316"/>
            <a:ext cx="7051140" cy="2572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26471" y="4534004"/>
            <a:ext cx="8216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cap="small" dirty="0" smtClean="0">
                <a:latin typeface="Gill Sans SemiBold"/>
                <a:cs typeface="Gill Sans SemiBold"/>
              </a:rPr>
              <a:t>“Scenarios generate a series of plausible outcomes that challenge preconception – uncover blind spots – and align organizations for action.”</a:t>
            </a:r>
            <a:endParaRPr lang="en-US" sz="3200" cap="small" dirty="0">
              <a:latin typeface="Gill Sans SemiBold"/>
              <a:cs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2473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30" y="1569316"/>
            <a:ext cx="7051140" cy="2572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32386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cap="small" dirty="0" smtClean="0">
                <a:latin typeface="Gill Sans Light"/>
                <a:cs typeface="Gill Sans Light"/>
              </a:rPr>
              <a:t>Crowdsourcing the Future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4697" y="4812057"/>
            <a:ext cx="31250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F7F7F"/>
                </a:solidFill>
                <a:latin typeface="Gill Sans SemiBold"/>
                <a:ea typeface="Avenir Light" charset="0"/>
                <a:cs typeface="Gill Sans SemiBold"/>
              </a:rPr>
              <a:t>Multi-Stakeholder Open Online Collaboration</a:t>
            </a:r>
            <a:endParaRPr lang="en-US" sz="2800" dirty="0">
              <a:solidFill>
                <a:srgbClr val="7F7F7F"/>
              </a:solidFill>
              <a:latin typeface="Gill Sans SemiBold"/>
              <a:ea typeface="Avenir Light" charset="0"/>
              <a:cs typeface="Gill Sans SemiBold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1924">
            <a:off x="731224" y="3380219"/>
            <a:ext cx="4527905" cy="2706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44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67997" y="166165"/>
            <a:ext cx="8802967" cy="1135160"/>
          </a:xfrm>
        </p:spPr>
        <p:txBody>
          <a:bodyPr>
            <a:normAutofit/>
          </a:bodyPr>
          <a:lstStyle/>
          <a:p>
            <a:r>
              <a:rPr lang="en-US" cap="small" dirty="0" smtClean="0">
                <a:latin typeface="Gill Sans Light"/>
                <a:cs typeface="Gill Sans Light"/>
              </a:rPr>
              <a:t>Who’s Your Crowd?</a:t>
            </a:r>
            <a:endParaRPr lang="en-US" cap="small" dirty="0">
              <a:latin typeface="Gill Sans Light"/>
              <a:cs typeface="Gill Sans Light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702298493"/>
              </p:ext>
            </p:extLst>
          </p:nvPr>
        </p:nvGraphicFramePr>
        <p:xfrm>
          <a:off x="1" y="1252859"/>
          <a:ext cx="4617374" cy="5539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0765" y="5902172"/>
            <a:ext cx="397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7F7F7F"/>
                </a:solidFill>
                <a:latin typeface="Gill Sans SemiBold"/>
                <a:ea typeface="Avenir Light" charset="0"/>
                <a:cs typeface="Gill Sans SemiBold"/>
              </a:rPr>
              <a:t>65 Members</a:t>
            </a:r>
            <a:endParaRPr lang="en-US" sz="2800" dirty="0">
              <a:solidFill>
                <a:srgbClr val="7F7F7F"/>
              </a:solidFill>
              <a:latin typeface="Gill Sans SemiBold"/>
              <a:ea typeface="Avenir Light" charset="0"/>
              <a:cs typeface="Gill Sans Semi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2743" y="4229523"/>
            <a:ext cx="2330369" cy="73088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FFFF"/>
              </a:gs>
              <a:gs pos="99000">
                <a:schemeClr val="accent2">
                  <a:lumMod val="60000"/>
                  <a:lumOff val="40000"/>
                </a:schemeClr>
              </a:gs>
            </a:gsLst>
            <a:lin ang="5640000" scaled="0"/>
            <a:tileRect/>
          </a:gradFill>
          <a:ln>
            <a:noFill/>
          </a:ln>
          <a:effectLst>
            <a:outerShdw blurRad="119380" dist="73787" dir="3480000" sx="104000" sy="104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cap="small" dirty="0" smtClean="0"/>
              <a:t>51% </a:t>
            </a:r>
            <a:r>
              <a:rPr lang="en-US" sz="1600" cap="small" dirty="0" smtClean="0"/>
              <a:t>Institutional Administration</a:t>
            </a:r>
            <a:endParaRPr lang="en-US" sz="1600" cap="small" dirty="0"/>
          </a:p>
        </p:txBody>
      </p:sp>
      <p:sp>
        <p:nvSpPr>
          <p:cNvPr id="9" name="Rectangle 8"/>
          <p:cNvSpPr/>
          <p:nvPr/>
        </p:nvSpPr>
        <p:spPr>
          <a:xfrm>
            <a:off x="2711478" y="1945486"/>
            <a:ext cx="1461004" cy="4159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FFFF"/>
              </a:gs>
              <a:gs pos="99000">
                <a:schemeClr val="accent2">
                  <a:lumMod val="60000"/>
                  <a:lumOff val="40000"/>
                </a:schemeClr>
              </a:gs>
            </a:gsLst>
            <a:lin ang="5640000" scaled="0"/>
            <a:tileRect/>
          </a:gradFill>
          <a:ln>
            <a:noFill/>
          </a:ln>
          <a:effectLst>
            <a:outerShdw blurRad="119380" dist="73787" dir="3480000" sx="104000" sy="104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cap="small" dirty="0" smtClean="0"/>
              <a:t>8% </a:t>
            </a:r>
            <a:r>
              <a:rPr lang="en-US" sz="1600" cap="small" dirty="0" smtClean="0"/>
              <a:t>Faculty</a:t>
            </a:r>
            <a:endParaRPr lang="en-US" sz="1600" cap="small" dirty="0"/>
          </a:p>
        </p:txBody>
      </p:sp>
      <p:sp>
        <p:nvSpPr>
          <p:cNvPr id="10" name="Rectangle 9"/>
          <p:cNvSpPr/>
          <p:nvPr/>
        </p:nvSpPr>
        <p:spPr>
          <a:xfrm>
            <a:off x="1489859" y="1391933"/>
            <a:ext cx="1461004" cy="4159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FFFF"/>
              </a:gs>
              <a:gs pos="99000">
                <a:schemeClr val="accent2">
                  <a:lumMod val="60000"/>
                  <a:lumOff val="40000"/>
                </a:schemeClr>
              </a:gs>
            </a:gsLst>
            <a:lin ang="5640000" scaled="0"/>
            <a:tileRect/>
          </a:gradFill>
          <a:ln>
            <a:noFill/>
          </a:ln>
          <a:effectLst>
            <a:outerShdw blurRad="119380" dist="73787" dir="3480000" sx="104000" sy="104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cap="small" dirty="0"/>
              <a:t>5</a:t>
            </a:r>
            <a:r>
              <a:rPr lang="en-US" sz="2400" cap="small" dirty="0" smtClean="0"/>
              <a:t>% </a:t>
            </a:r>
            <a:r>
              <a:rPr lang="en-US" sz="1600" cap="small" dirty="0" smtClean="0"/>
              <a:t>Students</a:t>
            </a:r>
            <a:endParaRPr lang="en-US" sz="1600" cap="small" dirty="0"/>
          </a:p>
        </p:txBody>
      </p:sp>
      <p:sp>
        <p:nvSpPr>
          <p:cNvPr id="11" name="Rectangle 10"/>
          <p:cNvSpPr/>
          <p:nvPr/>
        </p:nvSpPr>
        <p:spPr>
          <a:xfrm>
            <a:off x="167997" y="1872322"/>
            <a:ext cx="1461004" cy="4159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FFFF"/>
              </a:gs>
              <a:gs pos="99000">
                <a:schemeClr val="accent2">
                  <a:lumMod val="60000"/>
                  <a:lumOff val="40000"/>
                </a:schemeClr>
              </a:gs>
            </a:gsLst>
            <a:lin ang="5640000" scaled="0"/>
            <a:tileRect/>
          </a:gradFill>
          <a:ln>
            <a:noFill/>
          </a:ln>
          <a:effectLst>
            <a:outerShdw blurRad="119380" dist="73787" dir="3480000" sx="104000" sy="104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cap="small" dirty="0" smtClean="0"/>
              <a:t>3% </a:t>
            </a:r>
            <a:r>
              <a:rPr lang="en-US" sz="1600" cap="small" dirty="0" smtClean="0"/>
              <a:t>Budget</a:t>
            </a:r>
            <a:endParaRPr lang="en-US" sz="1600" cap="small" dirty="0"/>
          </a:p>
        </p:txBody>
      </p:sp>
      <p:sp>
        <p:nvSpPr>
          <p:cNvPr id="12" name="Rectangle 11"/>
          <p:cNvSpPr/>
          <p:nvPr/>
        </p:nvSpPr>
        <p:spPr>
          <a:xfrm>
            <a:off x="210330" y="2989413"/>
            <a:ext cx="1718860" cy="4159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FFFF"/>
              </a:gs>
              <a:gs pos="99000">
                <a:schemeClr val="accent2">
                  <a:lumMod val="60000"/>
                  <a:lumOff val="40000"/>
                </a:schemeClr>
              </a:gs>
            </a:gsLst>
            <a:lin ang="5640000" scaled="0"/>
            <a:tileRect/>
          </a:gradFill>
          <a:ln>
            <a:noFill/>
          </a:ln>
          <a:effectLst>
            <a:outerShdw blurRad="119380" dist="73787" dir="3480000" sx="104000" sy="104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cap="small" dirty="0" smtClean="0"/>
              <a:t>33% </a:t>
            </a:r>
            <a:r>
              <a:rPr lang="en-US" sz="1600" cap="small" dirty="0" smtClean="0"/>
              <a:t>USO Staff</a:t>
            </a:r>
            <a:endParaRPr lang="en-US" sz="1600" cap="small" dirty="0"/>
          </a:p>
        </p:txBody>
      </p:sp>
      <p:sp>
        <p:nvSpPr>
          <p:cNvPr id="7" name="TextBox 6"/>
          <p:cNvSpPr txBox="1"/>
          <p:nvPr/>
        </p:nvSpPr>
        <p:spPr>
          <a:xfrm>
            <a:off x="517214" y="3549723"/>
            <a:ext cx="3731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  <a:t>NLM 2030 Taskforce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sx="101000" sy="101000" algn="tl" rotWithShape="0">
                  <a:srgbClr val="000000">
                    <a:alpha val="43000"/>
                  </a:srgbClr>
                </a:outerShdw>
              </a:effectLst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466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378395742"/>
              </p:ext>
            </p:extLst>
          </p:nvPr>
        </p:nvGraphicFramePr>
        <p:xfrm>
          <a:off x="4498135" y="933197"/>
          <a:ext cx="4617374" cy="5968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67997" y="166165"/>
            <a:ext cx="8802967" cy="1135160"/>
          </a:xfrm>
        </p:spPr>
        <p:txBody>
          <a:bodyPr>
            <a:normAutofit/>
          </a:bodyPr>
          <a:lstStyle/>
          <a:p>
            <a:r>
              <a:rPr lang="en-US" cap="small" dirty="0" smtClean="0">
                <a:latin typeface="Gill Sans Light"/>
                <a:cs typeface="Gill Sans Light"/>
              </a:rPr>
              <a:t>Who’s Your Crowd?</a:t>
            </a:r>
            <a:endParaRPr lang="en-US" cap="small" dirty="0">
              <a:latin typeface="Gill Sans Light"/>
              <a:cs typeface="Gill Sans Light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463817418"/>
              </p:ext>
            </p:extLst>
          </p:nvPr>
        </p:nvGraphicFramePr>
        <p:xfrm>
          <a:off x="1" y="1252859"/>
          <a:ext cx="4617374" cy="5539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43112" y="5917581"/>
            <a:ext cx="397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7F7F7F"/>
                </a:solidFill>
                <a:latin typeface="Gill Sans SemiBold"/>
                <a:ea typeface="Avenir Light" charset="0"/>
                <a:cs typeface="Gill Sans SemiBold"/>
              </a:rPr>
              <a:t>500+ Participants</a:t>
            </a:r>
            <a:endParaRPr lang="en-US" sz="2800" dirty="0">
              <a:solidFill>
                <a:srgbClr val="7F7F7F"/>
              </a:solidFill>
              <a:latin typeface="Gill Sans SemiBold"/>
              <a:ea typeface="Avenir Light" charset="0"/>
              <a:cs typeface="Gill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65" y="5902172"/>
            <a:ext cx="397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7F7F7F"/>
                </a:solidFill>
                <a:latin typeface="Gill Sans SemiBold"/>
                <a:ea typeface="Avenir Light" charset="0"/>
                <a:cs typeface="Gill Sans SemiBold"/>
              </a:rPr>
              <a:t>65 Members</a:t>
            </a:r>
            <a:endParaRPr lang="en-US" sz="2800" dirty="0">
              <a:solidFill>
                <a:srgbClr val="7F7F7F"/>
              </a:solidFill>
              <a:latin typeface="Gill Sans SemiBold"/>
              <a:ea typeface="Avenir Light" charset="0"/>
              <a:cs typeface="Gill Sans Semi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2743" y="4229523"/>
            <a:ext cx="2330369" cy="73088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FFFF"/>
              </a:gs>
              <a:gs pos="99000">
                <a:schemeClr val="accent2">
                  <a:lumMod val="60000"/>
                  <a:lumOff val="40000"/>
                </a:schemeClr>
              </a:gs>
            </a:gsLst>
            <a:lin ang="5640000" scaled="0"/>
            <a:tileRect/>
          </a:gradFill>
          <a:ln>
            <a:noFill/>
          </a:ln>
          <a:effectLst>
            <a:outerShdw blurRad="119380" dist="73787" dir="3480000" sx="104000" sy="104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cap="small" dirty="0" smtClean="0"/>
              <a:t>51% </a:t>
            </a:r>
            <a:r>
              <a:rPr lang="en-US" sz="1600" cap="small" dirty="0" smtClean="0"/>
              <a:t>Institutional Administration</a:t>
            </a:r>
            <a:endParaRPr lang="en-US" sz="1600" cap="small" dirty="0"/>
          </a:p>
        </p:txBody>
      </p:sp>
      <p:sp>
        <p:nvSpPr>
          <p:cNvPr id="9" name="Rectangle 8"/>
          <p:cNvSpPr/>
          <p:nvPr/>
        </p:nvSpPr>
        <p:spPr>
          <a:xfrm>
            <a:off x="2711478" y="1945486"/>
            <a:ext cx="1461004" cy="4159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FFFF"/>
              </a:gs>
              <a:gs pos="99000">
                <a:schemeClr val="accent2">
                  <a:lumMod val="60000"/>
                  <a:lumOff val="40000"/>
                </a:schemeClr>
              </a:gs>
            </a:gsLst>
            <a:lin ang="5640000" scaled="0"/>
            <a:tileRect/>
          </a:gradFill>
          <a:ln>
            <a:noFill/>
          </a:ln>
          <a:effectLst>
            <a:outerShdw blurRad="119380" dist="73787" dir="3480000" sx="104000" sy="104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cap="small" dirty="0" smtClean="0"/>
              <a:t>8% </a:t>
            </a:r>
            <a:r>
              <a:rPr lang="en-US" sz="1600" cap="small" dirty="0" smtClean="0"/>
              <a:t>Faculty</a:t>
            </a:r>
            <a:endParaRPr lang="en-US" sz="1600" cap="small" dirty="0"/>
          </a:p>
        </p:txBody>
      </p:sp>
      <p:sp>
        <p:nvSpPr>
          <p:cNvPr id="10" name="Rectangle 9"/>
          <p:cNvSpPr/>
          <p:nvPr/>
        </p:nvSpPr>
        <p:spPr>
          <a:xfrm>
            <a:off x="1489859" y="1391933"/>
            <a:ext cx="1461004" cy="4159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FFFF"/>
              </a:gs>
              <a:gs pos="99000">
                <a:schemeClr val="accent2">
                  <a:lumMod val="60000"/>
                  <a:lumOff val="40000"/>
                </a:schemeClr>
              </a:gs>
            </a:gsLst>
            <a:lin ang="5640000" scaled="0"/>
            <a:tileRect/>
          </a:gradFill>
          <a:ln>
            <a:noFill/>
          </a:ln>
          <a:effectLst>
            <a:outerShdw blurRad="119380" dist="73787" dir="3480000" sx="104000" sy="104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cap="small" dirty="0"/>
              <a:t>5</a:t>
            </a:r>
            <a:r>
              <a:rPr lang="en-US" sz="2400" cap="small" dirty="0" smtClean="0"/>
              <a:t>% </a:t>
            </a:r>
            <a:r>
              <a:rPr lang="en-US" sz="1600" cap="small" dirty="0" smtClean="0"/>
              <a:t>Students</a:t>
            </a:r>
            <a:endParaRPr lang="en-US" sz="1600" cap="small" dirty="0"/>
          </a:p>
        </p:txBody>
      </p:sp>
      <p:sp>
        <p:nvSpPr>
          <p:cNvPr id="11" name="Rectangle 10"/>
          <p:cNvSpPr/>
          <p:nvPr/>
        </p:nvSpPr>
        <p:spPr>
          <a:xfrm>
            <a:off x="167997" y="1872322"/>
            <a:ext cx="1461004" cy="4159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FFFF"/>
              </a:gs>
              <a:gs pos="99000">
                <a:schemeClr val="accent2">
                  <a:lumMod val="60000"/>
                  <a:lumOff val="40000"/>
                </a:schemeClr>
              </a:gs>
            </a:gsLst>
            <a:lin ang="5640000" scaled="0"/>
            <a:tileRect/>
          </a:gradFill>
          <a:ln>
            <a:noFill/>
          </a:ln>
          <a:effectLst>
            <a:outerShdw blurRad="119380" dist="73787" dir="3480000" sx="104000" sy="104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cap="small" dirty="0" smtClean="0"/>
              <a:t>3% </a:t>
            </a:r>
            <a:r>
              <a:rPr lang="en-US" sz="1600" cap="small" dirty="0" smtClean="0"/>
              <a:t>Budget</a:t>
            </a:r>
            <a:endParaRPr lang="en-US" sz="1600" cap="small" dirty="0"/>
          </a:p>
        </p:txBody>
      </p:sp>
      <p:sp>
        <p:nvSpPr>
          <p:cNvPr id="12" name="Rectangle 11"/>
          <p:cNvSpPr/>
          <p:nvPr/>
        </p:nvSpPr>
        <p:spPr>
          <a:xfrm>
            <a:off x="210330" y="2989413"/>
            <a:ext cx="1718860" cy="4159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FFFF"/>
              </a:gs>
              <a:gs pos="99000">
                <a:schemeClr val="accent2">
                  <a:lumMod val="60000"/>
                  <a:lumOff val="40000"/>
                </a:schemeClr>
              </a:gs>
            </a:gsLst>
            <a:lin ang="5640000" scaled="0"/>
            <a:tileRect/>
          </a:gradFill>
          <a:ln>
            <a:noFill/>
          </a:ln>
          <a:effectLst>
            <a:outerShdw blurRad="119380" dist="73787" dir="3480000" sx="104000" sy="104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cap="small" dirty="0" smtClean="0"/>
              <a:t>33% </a:t>
            </a:r>
            <a:r>
              <a:rPr lang="en-US" sz="1600" cap="small" dirty="0" smtClean="0"/>
              <a:t>USO Staff</a:t>
            </a:r>
            <a:endParaRPr lang="en-US" sz="1600" cap="small" dirty="0"/>
          </a:p>
        </p:txBody>
      </p:sp>
      <p:sp>
        <p:nvSpPr>
          <p:cNvPr id="13" name="Rectangle 12"/>
          <p:cNvSpPr/>
          <p:nvPr/>
        </p:nvSpPr>
        <p:spPr>
          <a:xfrm>
            <a:off x="4347292" y="2989413"/>
            <a:ext cx="1699757" cy="4159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FFFF"/>
              </a:gs>
              <a:gs pos="99000">
                <a:schemeClr val="accent2">
                  <a:lumMod val="60000"/>
                  <a:lumOff val="40000"/>
                </a:schemeClr>
              </a:gs>
            </a:gsLst>
            <a:lin ang="5640000" scaled="0"/>
            <a:tileRect/>
          </a:gradFill>
          <a:ln>
            <a:noFill/>
          </a:ln>
          <a:effectLst>
            <a:outerShdw blurRad="119380" dist="73787" dir="3480000" sx="104000" sy="104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cap="small" dirty="0" smtClean="0"/>
              <a:t>23% </a:t>
            </a:r>
            <a:r>
              <a:rPr lang="en-US" sz="1600" cap="small" dirty="0" smtClean="0"/>
              <a:t>Students</a:t>
            </a:r>
            <a:endParaRPr lang="en-US" sz="1600" cap="small" dirty="0"/>
          </a:p>
        </p:txBody>
      </p:sp>
      <p:sp>
        <p:nvSpPr>
          <p:cNvPr id="14" name="Rectangle 13"/>
          <p:cNvSpPr/>
          <p:nvPr/>
        </p:nvSpPr>
        <p:spPr>
          <a:xfrm>
            <a:off x="5093184" y="4796624"/>
            <a:ext cx="2330369" cy="73088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FFFF"/>
              </a:gs>
              <a:gs pos="99000">
                <a:schemeClr val="accent2">
                  <a:lumMod val="60000"/>
                  <a:lumOff val="40000"/>
                </a:schemeClr>
              </a:gs>
            </a:gsLst>
            <a:lin ang="5640000" scaled="0"/>
            <a:tileRect/>
          </a:gradFill>
          <a:ln>
            <a:noFill/>
          </a:ln>
          <a:effectLst>
            <a:outerShdw blurRad="119380" dist="73787" dir="3480000" sx="104000" sy="104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cap="small" dirty="0" smtClean="0"/>
              <a:t>23% </a:t>
            </a:r>
            <a:r>
              <a:rPr lang="en-US" sz="1600" cap="small" dirty="0" smtClean="0"/>
              <a:t>HEd Administration</a:t>
            </a:r>
            <a:endParaRPr lang="en-US" sz="1600" cap="small" dirty="0"/>
          </a:p>
        </p:txBody>
      </p:sp>
      <p:sp>
        <p:nvSpPr>
          <p:cNvPr id="15" name="Rectangle 14"/>
          <p:cNvSpPr/>
          <p:nvPr/>
        </p:nvSpPr>
        <p:spPr>
          <a:xfrm>
            <a:off x="7242124" y="2888343"/>
            <a:ext cx="1461004" cy="4159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FFFF"/>
              </a:gs>
              <a:gs pos="99000">
                <a:schemeClr val="accent2">
                  <a:lumMod val="60000"/>
                  <a:lumOff val="40000"/>
                </a:schemeClr>
              </a:gs>
            </a:gsLst>
            <a:lin ang="5640000" scaled="0"/>
            <a:tileRect/>
          </a:gradFill>
          <a:ln>
            <a:noFill/>
          </a:ln>
          <a:effectLst>
            <a:outerShdw blurRad="119380" dist="73787" dir="3480000" sx="104000" sy="104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cap="small" dirty="0" smtClean="0"/>
              <a:t>42% </a:t>
            </a:r>
            <a:r>
              <a:rPr lang="en-US" sz="1600" cap="small" dirty="0" smtClean="0"/>
              <a:t>Faculty</a:t>
            </a:r>
            <a:endParaRPr lang="en-US" sz="1600" cap="small" dirty="0"/>
          </a:p>
        </p:txBody>
      </p:sp>
      <p:sp>
        <p:nvSpPr>
          <p:cNvPr id="16" name="Rectangle 15"/>
          <p:cNvSpPr/>
          <p:nvPr/>
        </p:nvSpPr>
        <p:spPr>
          <a:xfrm>
            <a:off x="5670952" y="1872322"/>
            <a:ext cx="1461004" cy="4159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FFFF"/>
              </a:gs>
              <a:gs pos="99000">
                <a:schemeClr val="accent2">
                  <a:lumMod val="60000"/>
                  <a:lumOff val="40000"/>
                </a:schemeClr>
              </a:gs>
            </a:gsLst>
            <a:lin ang="5640000" scaled="0"/>
            <a:tileRect/>
          </a:gradFill>
          <a:ln>
            <a:noFill/>
          </a:ln>
          <a:effectLst>
            <a:outerShdw blurRad="119380" dist="73787" dir="3480000" sx="104000" sy="104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cap="small" dirty="0"/>
              <a:t>1</a:t>
            </a:r>
            <a:r>
              <a:rPr lang="en-US" sz="2400" cap="small" dirty="0" smtClean="0"/>
              <a:t>2% </a:t>
            </a:r>
            <a:r>
              <a:rPr lang="en-US" sz="1600" cap="small" dirty="0" smtClean="0"/>
              <a:t>Other</a:t>
            </a:r>
            <a:endParaRPr lang="en-US" sz="1600" cap="small" dirty="0"/>
          </a:p>
        </p:txBody>
      </p:sp>
      <p:sp>
        <p:nvSpPr>
          <p:cNvPr id="7" name="TextBox 6"/>
          <p:cNvSpPr txBox="1"/>
          <p:nvPr/>
        </p:nvSpPr>
        <p:spPr>
          <a:xfrm>
            <a:off x="517214" y="3549723"/>
            <a:ext cx="3731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  <a:t>NLM 2030 Taskforce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sx="101000" sy="101000" algn="tl" rotWithShape="0">
                  <a:srgbClr val="000000">
                    <a:alpha val="43000"/>
                  </a:srgbClr>
                </a:outerShdw>
              </a:effectLst>
              <a:latin typeface="Gill Sans"/>
              <a:cs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71883" y="3386618"/>
            <a:ext cx="373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  <a:t>Invent/Explore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  <a:t>the Beyond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sx="101000" sy="101000" algn="tl" rotWithShape="0">
                  <a:srgbClr val="000000">
                    <a:alpha val="43000"/>
                  </a:srgbClr>
                </a:outerShdw>
              </a:effectLst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6615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6287</TotalTime>
  <Words>930</Words>
  <Application>Microsoft Office PowerPoint</Application>
  <PresentationFormat>On-screen Show (4:3)</PresentationFormat>
  <Paragraphs>201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Avenir Heavy</vt:lpstr>
      <vt:lpstr>Avenir Light</vt:lpstr>
      <vt:lpstr>Calibri</vt:lpstr>
      <vt:lpstr>Chalkboard</vt:lpstr>
      <vt:lpstr>Futura Condensed</vt:lpstr>
      <vt:lpstr>Gill Sans</vt:lpstr>
      <vt:lpstr>Gill Sans Light</vt:lpstr>
      <vt:lpstr>Gill Sans SemiBold</vt:lpstr>
      <vt:lpstr>Gill Sans UltraBold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Who’s Your Crowd?</vt:lpstr>
      <vt:lpstr>Who’s Your Crowd?</vt:lpstr>
      <vt:lpstr> Inventing the Beyond</vt:lpstr>
      <vt:lpstr>PowerPoint Presentation</vt:lpstr>
      <vt:lpstr> Rating the Uncertainties</vt:lpstr>
      <vt:lpstr>PowerPoint Presentation</vt:lpstr>
      <vt:lpstr>The USG Scenarios The Futures of Learning in 2030</vt:lpstr>
      <vt:lpstr>Find Your Own Path Open Source – Rapid Change</vt:lpstr>
      <vt:lpstr>To Each Their Own Rapid Change – Closed Academy</vt:lpstr>
      <vt:lpstr>Walled City Closed Academy – Slow Change</vt:lpstr>
      <vt:lpstr>Drowning in Riches Slow Change – Open Source</vt:lpstr>
      <vt:lpstr>Join the Crowd</vt:lpstr>
      <vt:lpstr>Explore with Experts</vt:lpstr>
      <vt:lpstr>PowerPoint Presentation</vt:lpstr>
      <vt:lpstr>Pressure to Change</vt:lpstr>
      <vt:lpstr>Critical Success Factors</vt:lpstr>
      <vt:lpstr>IMPLICATIONS for New Learning Models</vt:lpstr>
      <vt:lpstr>What’s Next</vt:lpstr>
      <vt:lpstr>PowerPoint Presentation</vt:lpstr>
    </vt:vector>
  </TitlesOfParts>
  <Company>Board of Regents-University System of Georgia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Myk Garn</dc:creator>
  <cp:lastModifiedBy>MGAGuest</cp:lastModifiedBy>
  <cp:revision>310</cp:revision>
  <dcterms:created xsi:type="dcterms:W3CDTF">2014-10-01T19:45:48Z</dcterms:created>
  <dcterms:modified xsi:type="dcterms:W3CDTF">2015-02-18T19:40:58Z</dcterms:modified>
</cp:coreProperties>
</file>