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420" r:id="rId3"/>
    <p:sldId id="418" r:id="rId4"/>
    <p:sldId id="265" r:id="rId5"/>
    <p:sldId id="419" r:id="rId6"/>
    <p:sldId id="421" r:id="rId7"/>
    <p:sldId id="422" r:id="rId8"/>
    <p:sldId id="423" r:id="rId9"/>
    <p:sldId id="424" r:id="rId10"/>
    <p:sldId id="425" r:id="rId11"/>
    <p:sldId id="426" r:id="rId12"/>
    <p:sldId id="427" r:id="rId13"/>
    <p:sldId id="428" r:id="rId14"/>
    <p:sldId id="429" r:id="rId15"/>
    <p:sldId id="430" r:id="rId16"/>
    <p:sldId id="431" r:id="rId17"/>
    <p:sldId id="432" r:id="rId18"/>
    <p:sldId id="433" r:id="rId19"/>
    <p:sldId id="434" r:id="rId20"/>
    <p:sldId id="435" r:id="rId21"/>
    <p:sldId id="436" r:id="rId22"/>
    <p:sldId id="413" r:id="rId23"/>
    <p:sldId id="412" r:id="rId24"/>
  </p:sldIdLst>
  <p:sldSz cx="9144000" cy="6858000" type="screen4x3"/>
  <p:notesSz cx="7045325" cy="9345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2178" y="-89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2974" cy="467600"/>
          </a:xfrm>
          <a:prstGeom prst="rect">
            <a:avLst/>
          </a:prstGeom>
        </p:spPr>
        <p:txBody>
          <a:bodyPr vert="horz" lIns="92775" tIns="46388" rIns="92775" bIns="4638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600"/>
          </a:xfrm>
          <a:prstGeom prst="rect">
            <a:avLst/>
          </a:prstGeom>
        </p:spPr>
        <p:txBody>
          <a:bodyPr vert="horz" lIns="92775" tIns="46388" rIns="92775" bIns="46388" rtlCol="0"/>
          <a:lstStyle>
            <a:lvl1pPr algn="r">
              <a:defRPr sz="1200"/>
            </a:lvl1pPr>
          </a:lstStyle>
          <a:p>
            <a:fld id="{FCF3FE0C-02F8-4315-9B5B-04C92E17CA2A}" type="datetimeFigureOut">
              <a:rPr lang="en-US" smtClean="0"/>
              <a:pPr/>
              <a:t>4/3/2012</a:t>
            </a:fld>
            <a:endParaRPr lang="en-US"/>
          </a:p>
        </p:txBody>
      </p:sp>
      <p:sp>
        <p:nvSpPr>
          <p:cNvPr id="4" name="Footer Placeholder 3"/>
          <p:cNvSpPr>
            <a:spLocks noGrp="1"/>
          </p:cNvSpPr>
          <p:nvPr>
            <p:ph type="ftr" sz="quarter" idx="2"/>
          </p:nvPr>
        </p:nvSpPr>
        <p:spPr>
          <a:xfrm>
            <a:off x="0" y="8876417"/>
            <a:ext cx="3052974" cy="467600"/>
          </a:xfrm>
          <a:prstGeom prst="rect">
            <a:avLst/>
          </a:prstGeom>
        </p:spPr>
        <p:txBody>
          <a:bodyPr vert="horz" lIns="92775" tIns="46388" rIns="92775" bIns="4638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417"/>
            <a:ext cx="3052974" cy="467600"/>
          </a:xfrm>
          <a:prstGeom prst="rect">
            <a:avLst/>
          </a:prstGeom>
        </p:spPr>
        <p:txBody>
          <a:bodyPr vert="horz" lIns="92775" tIns="46388" rIns="92775" bIns="46388" rtlCol="0" anchor="b"/>
          <a:lstStyle>
            <a:lvl1pPr algn="r">
              <a:defRPr sz="1200"/>
            </a:lvl1pPr>
          </a:lstStyle>
          <a:p>
            <a:fld id="{ADB8EFBB-9A08-46A5-865D-FB28CB8748A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2974" cy="467281"/>
          </a:xfrm>
          <a:prstGeom prst="rect">
            <a:avLst/>
          </a:prstGeom>
        </p:spPr>
        <p:txBody>
          <a:bodyPr vert="horz" lIns="92775" tIns="46388" rIns="92775" bIns="4638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775" tIns="46388" rIns="92775" bIns="46388" rtlCol="0"/>
          <a:lstStyle>
            <a:lvl1pPr algn="r">
              <a:defRPr sz="1200"/>
            </a:lvl1pPr>
          </a:lstStyle>
          <a:p>
            <a:fld id="{F1A650DE-14EF-4B8C-8575-E6DEBEC3CD85}" type="datetimeFigureOut">
              <a:rPr lang="en-US" smtClean="0"/>
              <a:pPr/>
              <a:t>4/3/2012</a:t>
            </a:fld>
            <a:endParaRPr lang="en-US"/>
          </a:p>
        </p:txBody>
      </p:sp>
      <p:sp>
        <p:nvSpPr>
          <p:cNvPr id="4" name="Slide Image Placeholder 3"/>
          <p:cNvSpPr>
            <a:spLocks noGrp="1" noRot="1" noChangeAspect="1"/>
          </p:cNvSpPr>
          <p:nvPr>
            <p:ph type="sldImg" idx="2"/>
          </p:nvPr>
        </p:nvSpPr>
        <p:spPr>
          <a:xfrm>
            <a:off x="1185863" y="700088"/>
            <a:ext cx="4673600" cy="3505200"/>
          </a:xfrm>
          <a:prstGeom prst="rect">
            <a:avLst/>
          </a:prstGeom>
          <a:noFill/>
          <a:ln w="12700">
            <a:solidFill>
              <a:prstClr val="black"/>
            </a:solidFill>
          </a:ln>
        </p:spPr>
        <p:txBody>
          <a:bodyPr vert="horz" lIns="92775" tIns="46388" rIns="92775" bIns="46388" rtlCol="0" anchor="ctr"/>
          <a:lstStyle/>
          <a:p>
            <a:endParaRPr lang="en-US"/>
          </a:p>
        </p:txBody>
      </p:sp>
      <p:sp>
        <p:nvSpPr>
          <p:cNvPr id="5" name="Notes Placeholder 4"/>
          <p:cNvSpPr>
            <a:spLocks noGrp="1"/>
          </p:cNvSpPr>
          <p:nvPr>
            <p:ph type="body" sz="quarter" idx="3"/>
          </p:nvPr>
        </p:nvSpPr>
        <p:spPr>
          <a:xfrm>
            <a:off x="704533" y="4439166"/>
            <a:ext cx="5636260" cy="4205526"/>
          </a:xfrm>
          <a:prstGeom prst="rect">
            <a:avLst/>
          </a:prstGeom>
        </p:spPr>
        <p:txBody>
          <a:bodyPr vert="horz" lIns="92775" tIns="46388" rIns="92775" bIns="4638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76711"/>
            <a:ext cx="3052974" cy="467281"/>
          </a:xfrm>
          <a:prstGeom prst="rect">
            <a:avLst/>
          </a:prstGeom>
        </p:spPr>
        <p:txBody>
          <a:bodyPr vert="horz" lIns="92775" tIns="46388" rIns="92775" bIns="4638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775" tIns="46388" rIns="92775" bIns="46388" rtlCol="0" anchor="b"/>
          <a:lstStyle>
            <a:lvl1pPr algn="r">
              <a:defRPr sz="1200"/>
            </a:lvl1pPr>
          </a:lstStyle>
          <a:p>
            <a:fld id="{21BC15F3-F27C-4D11-927A-23C9298B211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1BC15F3-F27C-4D11-927A-23C9298B211A}"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1BC15F3-F27C-4D11-927A-23C9298B211A}"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FCC2601C-97F9-429A-B6CF-373701849368}" type="datetimeFigureOut">
              <a:rPr lang="en-US" smtClean="0"/>
              <a:pPr/>
              <a:t>4/3/2012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53331-A8DD-4C44-9495-9F402387CD1E}"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C2601C-97F9-429A-B6CF-373701849368}" type="datetimeFigureOut">
              <a:rPr lang="en-US" smtClean="0"/>
              <a:pPr/>
              <a:t>4/3/2012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53331-A8DD-4C44-9495-9F402387CD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C2601C-97F9-429A-B6CF-373701849368}" type="datetimeFigureOut">
              <a:rPr lang="en-US" smtClean="0"/>
              <a:pPr/>
              <a:t>4/3/2012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8DF53331-A8DD-4C44-9495-9F402387CD1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C2601C-97F9-429A-B6CF-373701849368}" type="datetimeFigureOut">
              <a:rPr lang="en-US" smtClean="0"/>
              <a:pPr/>
              <a:t>4/3/2012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53331-A8DD-4C44-9495-9F402387CD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CC2601C-97F9-429A-B6CF-373701849368}" type="datetimeFigureOut">
              <a:rPr lang="en-US" smtClean="0"/>
              <a:pPr/>
              <a:t>4/3/2012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53331-A8DD-4C44-9495-9F402387CD1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CC2601C-97F9-429A-B6CF-373701849368}" type="datetimeFigureOut">
              <a:rPr lang="en-US" smtClean="0"/>
              <a:pPr/>
              <a:t>4/3/2012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53331-A8DD-4C44-9495-9F402387CD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CC2601C-97F9-429A-B6CF-373701849368}" type="datetimeFigureOut">
              <a:rPr lang="en-US" smtClean="0"/>
              <a:pPr/>
              <a:t>4/3/2012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F53331-A8DD-4C44-9495-9F402387CD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CC2601C-97F9-429A-B6CF-373701849368}" type="datetimeFigureOut">
              <a:rPr lang="en-US" smtClean="0"/>
              <a:pPr/>
              <a:t>4/3/2012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F53331-A8DD-4C44-9495-9F402387CD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C2601C-97F9-429A-B6CF-373701849368}" type="datetimeFigureOut">
              <a:rPr lang="en-US" smtClean="0"/>
              <a:pPr/>
              <a:t>4/3/2012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F53331-A8DD-4C44-9495-9F402387CD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CC2601C-97F9-429A-B6CF-373701849368}" type="datetimeFigureOut">
              <a:rPr lang="en-US" smtClean="0"/>
              <a:pPr/>
              <a:t>4/3/2012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53331-A8DD-4C44-9495-9F402387CD1E}"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FCC2601C-97F9-429A-B6CF-373701849368}" type="datetimeFigureOut">
              <a:rPr lang="en-US" smtClean="0"/>
              <a:pPr/>
              <a:t>4/3/2012</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8DF53331-A8DD-4C44-9495-9F402387CD1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CC2601C-97F9-429A-B6CF-373701849368}" type="datetimeFigureOut">
              <a:rPr lang="en-US" smtClean="0"/>
              <a:pPr/>
              <a:t>4/3/2012</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DF53331-A8DD-4C44-9495-9F402387CD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3" Type="http://schemas.openxmlformats.org/officeDocument/2006/relationships/hyperlink" Target="http://www.usg.edu/customer_servic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www.usg.edu/georgia_best/training/georgiabest_etraining" TargetMode="External"/><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hyperlink" Target="http://www.usg.edu/georgia_best/user_docs/gamods8_12_CoreOverlayRequirements_workbook_FINAL.pdf" TargetMode="External"/><Relationship Id="rId4" Type="http://schemas.openxmlformats.org/officeDocument/2006/relationships/hyperlink" Target="http://www.usg.edu/georgia_best/testplans_relnotes/gamods8_12_testplan_FINAL.pdf"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r>
              <a:rPr lang="en-US" dirty="0" smtClean="0"/>
              <a:t>Overlay Requirements</a:t>
            </a:r>
            <a:endParaRPr lang="en-US" dirty="0"/>
          </a:p>
        </p:txBody>
      </p:sp>
      <p:sp>
        <p:nvSpPr>
          <p:cNvPr id="3" name="Subtitle 2"/>
          <p:cNvSpPr>
            <a:spLocks noGrp="1"/>
          </p:cNvSpPr>
          <p:nvPr>
            <p:ph type="subTitle" idx="1"/>
          </p:nvPr>
        </p:nvSpPr>
        <p:spPr/>
        <p:txBody>
          <a:bodyPr/>
          <a:lstStyle/>
          <a:p>
            <a:r>
              <a:rPr lang="en-US" dirty="0" smtClean="0"/>
              <a:t>Cindy Taylor</a:t>
            </a:r>
          </a:p>
          <a:p>
            <a:r>
              <a:rPr lang="en-US" dirty="0" smtClean="0"/>
              <a:t>RACRA</a:t>
            </a:r>
          </a:p>
          <a:p>
            <a:r>
              <a:rPr lang="en-US" dirty="0" smtClean="0"/>
              <a:t>April 4, 2012</a:t>
            </a:r>
            <a:endParaRPr lang="en-US" dirty="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sp>
        <p:nvSpPr>
          <p:cNvPr id="3" name="Content Placeholder 2"/>
          <p:cNvSpPr>
            <a:spLocks noGrp="1"/>
          </p:cNvSpPr>
          <p:nvPr>
            <p:ph idx="1"/>
          </p:nvPr>
        </p:nvSpPr>
        <p:spPr/>
        <p:txBody>
          <a:bodyPr/>
          <a:lstStyle/>
          <a:p>
            <a:r>
              <a:rPr lang="en-US" dirty="0" smtClean="0"/>
              <a:t>Create overlay requirement reuse label on EDI Verification Label Validation form (STVXLBL).</a:t>
            </a:r>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6" name="Picture 5"/>
          <p:cNvPicPr/>
          <p:nvPr/>
        </p:nvPicPr>
        <p:blipFill>
          <a:blip r:embed="rId3" cstate="print"/>
          <a:srcRect/>
          <a:stretch>
            <a:fillRect/>
          </a:stretch>
        </p:blipFill>
        <p:spPr bwMode="auto">
          <a:xfrm>
            <a:off x="304800" y="3882608"/>
            <a:ext cx="8458200" cy="1146592"/>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sp>
        <p:nvSpPr>
          <p:cNvPr id="3" name="Content Placeholder 2"/>
          <p:cNvSpPr>
            <a:spLocks noGrp="1"/>
          </p:cNvSpPr>
          <p:nvPr>
            <p:ph idx="1"/>
          </p:nvPr>
        </p:nvSpPr>
        <p:spPr/>
        <p:txBody>
          <a:bodyPr>
            <a:normAutofit fontScale="92500" lnSpcReduction="10000"/>
          </a:bodyPr>
          <a:lstStyle/>
          <a:p>
            <a:r>
              <a:rPr lang="en-US" dirty="0" smtClean="0"/>
              <a:t>Create overlay requirement reuse translation on EDI Cross-Reference Rules form (SOAXREF) for Cross-Reference Label RGTORFC. </a:t>
            </a:r>
          </a:p>
          <a:p>
            <a:r>
              <a:rPr lang="en-US" dirty="0" smtClean="0"/>
              <a:t>Based on the current policy, courses previously used to satisfy a Legislative requirement can be used to satisfy the OLUS (US Perspectives) overlay requirement. The RGTORFC translation will be used by the ZORORUP process to identify the NCRQ codes associated with the Legislative requirements. </a:t>
            </a:r>
            <a:endParaRPr lang="en-US" dirty="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6" name="Picture 5"/>
          <p:cNvPicPr/>
          <p:nvPr/>
        </p:nvPicPr>
        <p:blipFill>
          <a:blip r:embed="rId3" cstate="print"/>
          <a:srcRect/>
          <a:stretch>
            <a:fillRect/>
          </a:stretch>
        </p:blipFill>
        <p:spPr bwMode="auto">
          <a:xfrm>
            <a:off x="76200" y="2743200"/>
            <a:ext cx="8892746" cy="25908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sp>
        <p:nvSpPr>
          <p:cNvPr id="3" name="Content Placeholder 2"/>
          <p:cNvSpPr>
            <a:spLocks noGrp="1"/>
          </p:cNvSpPr>
          <p:nvPr>
            <p:ph idx="1"/>
          </p:nvPr>
        </p:nvSpPr>
        <p:spPr/>
        <p:txBody>
          <a:bodyPr>
            <a:normAutofit fontScale="92500" lnSpcReduction="10000"/>
          </a:bodyPr>
          <a:lstStyle/>
          <a:p>
            <a:r>
              <a:rPr lang="en-US" dirty="0" smtClean="0"/>
              <a:t>Create rules on Overlay Requirements Fulfilling Courses/Test Scores form (ZOAORFC).</a:t>
            </a:r>
          </a:p>
          <a:p>
            <a:r>
              <a:rPr lang="en-US" dirty="0" smtClean="0"/>
              <a:t>If both course and test score rules are built on ZOAORFC for a requirement, the Overlay Requirement Update Process (ZORORUP) will satisfy the overlay requirement if the student fulfills either the course rules </a:t>
            </a:r>
            <a:r>
              <a:rPr lang="en-US" u="sng" dirty="0" smtClean="0"/>
              <a:t>or</a:t>
            </a:r>
            <a:r>
              <a:rPr lang="en-US" dirty="0" smtClean="0"/>
              <a:t> the test score rules. The process does not require both course and test score rules to be met in order for a student to satisfy the requirement.</a:t>
            </a:r>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5" name="Picture 4"/>
          <p:cNvPicPr/>
          <p:nvPr/>
        </p:nvPicPr>
        <p:blipFill>
          <a:blip r:embed="rId3" cstate="print"/>
          <a:srcRect/>
          <a:stretch>
            <a:fillRect/>
          </a:stretch>
        </p:blipFill>
        <p:spPr bwMode="auto">
          <a:xfrm>
            <a:off x="838200" y="1786417"/>
            <a:ext cx="7543800" cy="4538183"/>
          </a:xfrm>
          <a:prstGeom prst="rect">
            <a:avLst/>
          </a:prstGeom>
          <a:noFill/>
          <a:ln w="9525">
            <a:solidFill>
              <a:schemeClr val="tx1"/>
            </a:solidFill>
            <a:miter lim="800000"/>
            <a:headEnd/>
            <a:tailEnd/>
          </a:ln>
        </p:spPr>
      </p:pic>
      <p:sp>
        <p:nvSpPr>
          <p:cNvPr id="6" name="TextBox 5"/>
          <p:cNvSpPr txBox="1"/>
          <p:nvPr/>
        </p:nvSpPr>
        <p:spPr>
          <a:xfrm>
            <a:off x="4800600" y="2319818"/>
            <a:ext cx="2912610" cy="830997"/>
          </a:xfrm>
          <a:prstGeom prst="rect">
            <a:avLst/>
          </a:prstGeom>
          <a:solidFill>
            <a:schemeClr val="accent3">
              <a:lumMod val="40000"/>
              <a:lumOff val="60000"/>
            </a:schemeClr>
          </a:solidFill>
          <a:ln>
            <a:solidFill>
              <a:schemeClr val="accent1"/>
            </a:solidFill>
          </a:ln>
        </p:spPr>
        <p:txBody>
          <a:bodyPr wrap="square" rtlCol="0">
            <a:spAutoFit/>
          </a:bodyPr>
          <a:lstStyle/>
          <a:p>
            <a:r>
              <a:rPr lang="en-US" sz="1200" dirty="0" smtClean="0"/>
              <a:t>Screenshot only depicts form functionality, not actual requirement rules. Build rules that are appropriate for your institution.</a:t>
            </a:r>
            <a:endParaRPr lang="en-US" sz="1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sp>
        <p:nvSpPr>
          <p:cNvPr id="3" name="Content Placeholder 2"/>
          <p:cNvSpPr>
            <a:spLocks noGrp="1"/>
          </p:cNvSpPr>
          <p:nvPr>
            <p:ph idx="1"/>
          </p:nvPr>
        </p:nvSpPr>
        <p:spPr/>
        <p:txBody>
          <a:bodyPr>
            <a:normAutofit/>
          </a:bodyPr>
          <a:lstStyle/>
          <a:p>
            <a:r>
              <a:rPr lang="en-US" dirty="0" smtClean="0"/>
              <a:t>Check the new Overlay Requirement indicator on Transcript Type Rules form (ZHATRPT) to print requirement status on USG Academic Transcript (ZHRTRTC).</a:t>
            </a:r>
          </a:p>
          <a:p>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5" name="Picture 4"/>
          <p:cNvPicPr/>
          <p:nvPr/>
        </p:nvPicPr>
        <p:blipFill>
          <a:blip r:embed="rId3" cstate="print"/>
          <a:srcRect b="44068"/>
          <a:stretch>
            <a:fillRect/>
          </a:stretch>
        </p:blipFill>
        <p:spPr bwMode="auto">
          <a:xfrm>
            <a:off x="838201" y="4071065"/>
            <a:ext cx="7391399" cy="2482135"/>
          </a:xfrm>
          <a:prstGeom prst="rect">
            <a:avLst/>
          </a:prstGeom>
          <a:noFill/>
          <a:ln w="9525">
            <a:solidFill>
              <a:schemeClr val="tx1"/>
            </a:solidFill>
            <a:miter lim="800000"/>
            <a:headEnd/>
            <a:tailEnd/>
          </a:ln>
        </p:spPr>
      </p:pic>
      <p:sp>
        <p:nvSpPr>
          <p:cNvPr id="6" name="Rounded Rectangle 5"/>
          <p:cNvSpPr/>
          <p:nvPr/>
        </p:nvSpPr>
        <p:spPr>
          <a:xfrm>
            <a:off x="914400" y="6096000"/>
            <a:ext cx="1524000" cy="304800"/>
          </a:xfrm>
          <a:prstGeom prst="roundRect">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Flow</a:t>
            </a:r>
            <a:endParaRPr lang="en-US" dirty="0" smtClean="0"/>
          </a:p>
        </p:txBody>
      </p:sp>
      <p:sp>
        <p:nvSpPr>
          <p:cNvPr id="3" name="Content Placeholder 2"/>
          <p:cNvSpPr>
            <a:spLocks noGrp="1"/>
          </p:cNvSpPr>
          <p:nvPr>
            <p:ph idx="1"/>
          </p:nvPr>
        </p:nvSpPr>
        <p:spPr/>
        <p:txBody>
          <a:bodyPr>
            <a:normAutofit lnSpcReduction="10000"/>
          </a:bodyPr>
          <a:lstStyle/>
          <a:p>
            <a:r>
              <a:rPr lang="en-US" dirty="0" smtClean="0"/>
              <a:t>Run Overlay Requirements Update process (ZORORUP) to evaluate overlay requirements based on ZOAORFC rules and SOAXREF &gt; RGTORFC overlay requirement reuse </a:t>
            </a:r>
            <a:r>
              <a:rPr lang="en-US" dirty="0" smtClean="0"/>
              <a:t>translations and update ZOAGARP as well as end/remove holds.</a:t>
            </a:r>
            <a:endParaRPr lang="en-US" dirty="0" smtClean="0"/>
          </a:p>
          <a:p>
            <a:r>
              <a:rPr lang="en-US" dirty="0" smtClean="0"/>
              <a:t>Run ZORORUP during end-of-term processing after CPC Requirement Update process (ZORCPCR) and Legislative Requirements Update process (ZORLHCR).</a:t>
            </a:r>
          </a:p>
          <a:p>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2728"/>
          </a:xfrm>
        </p:spPr>
        <p:txBody>
          <a:bodyPr>
            <a:normAutofit fontScale="90000"/>
          </a:bodyPr>
          <a:lstStyle/>
          <a:p>
            <a:r>
              <a:rPr lang="en-US" dirty="0" smtClean="0"/>
              <a:t>Overlay Requirements </a:t>
            </a:r>
            <a:br>
              <a:rPr lang="en-US" dirty="0" smtClean="0"/>
            </a:br>
            <a:r>
              <a:rPr lang="en-US" dirty="0" smtClean="0"/>
              <a:t>Update Process (ZORORUP)</a:t>
            </a:r>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5" name="Picture 2"/>
          <p:cNvPicPr>
            <a:picLocks noChangeAspect="1" noChangeArrowheads="1"/>
          </p:cNvPicPr>
          <p:nvPr/>
        </p:nvPicPr>
        <p:blipFill>
          <a:blip r:embed="rId3" cstate="print"/>
          <a:srcRect/>
          <a:stretch>
            <a:fillRect/>
          </a:stretch>
        </p:blipFill>
        <p:spPr bwMode="auto">
          <a:xfrm>
            <a:off x="838200" y="1832443"/>
            <a:ext cx="7477125" cy="44921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2728"/>
          </a:xfrm>
        </p:spPr>
        <p:txBody>
          <a:bodyPr>
            <a:normAutofit fontScale="90000"/>
          </a:bodyPr>
          <a:lstStyle/>
          <a:p>
            <a:r>
              <a:rPr lang="en-US" dirty="0" smtClean="0"/>
              <a:t>Overlay Requirements </a:t>
            </a:r>
            <a:br>
              <a:rPr lang="en-US" dirty="0" smtClean="0"/>
            </a:br>
            <a:r>
              <a:rPr lang="en-US" dirty="0" smtClean="0"/>
              <a:t>Update Process (ZORORUP)</a:t>
            </a:r>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6" name="Picture 5"/>
          <p:cNvPicPr/>
          <p:nvPr/>
        </p:nvPicPr>
        <p:blipFill>
          <a:blip r:embed="rId3" cstate="print"/>
          <a:srcRect/>
          <a:stretch>
            <a:fillRect/>
          </a:stretch>
        </p:blipFill>
        <p:spPr bwMode="auto">
          <a:xfrm>
            <a:off x="1306528" y="1554502"/>
            <a:ext cx="5856272" cy="5074898"/>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2728"/>
          </a:xfrm>
        </p:spPr>
        <p:txBody>
          <a:bodyPr>
            <a:normAutofit fontScale="90000"/>
          </a:bodyPr>
          <a:lstStyle/>
          <a:p>
            <a:r>
              <a:rPr lang="en-US" dirty="0" smtClean="0"/>
              <a:t>Georgia Requirements Form  (ZOAGARP)</a:t>
            </a:r>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5" name="Picture 2"/>
          <p:cNvPicPr>
            <a:picLocks noChangeAspect="1" noChangeArrowheads="1"/>
          </p:cNvPicPr>
          <p:nvPr/>
        </p:nvPicPr>
        <p:blipFill>
          <a:blip r:embed="rId3" cstate="print"/>
          <a:srcRect/>
          <a:stretch>
            <a:fillRect/>
          </a:stretch>
        </p:blipFill>
        <p:spPr bwMode="auto">
          <a:xfrm>
            <a:off x="597109" y="1752600"/>
            <a:ext cx="7861091" cy="47244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Overlay Requirements</a:t>
            </a:r>
            <a:endParaRPr lang="en-US" dirty="0"/>
          </a:p>
        </p:txBody>
      </p:sp>
      <p:sp>
        <p:nvSpPr>
          <p:cNvPr id="3" name="Content Placeholder 2"/>
          <p:cNvSpPr>
            <a:spLocks noGrp="1"/>
          </p:cNvSpPr>
          <p:nvPr>
            <p:ph idx="1"/>
          </p:nvPr>
        </p:nvSpPr>
        <p:spPr>
          <a:xfrm>
            <a:off x="457200" y="1828800"/>
            <a:ext cx="8229600" cy="4778009"/>
          </a:xfrm>
        </p:spPr>
        <p:txBody>
          <a:bodyPr>
            <a:normAutofit lnSpcReduction="10000"/>
          </a:bodyPr>
          <a:lstStyle/>
          <a:p>
            <a:r>
              <a:rPr lang="en-US" dirty="0" smtClean="0"/>
              <a:t>Revision to Core Curriculum</a:t>
            </a:r>
          </a:p>
          <a:p>
            <a:r>
              <a:rPr lang="en-US" dirty="0" smtClean="0"/>
              <a:t>Created new form  and process to allow institutions to specify the courses or tests that can be used to fulfill an overlay requirement and update the requirements on Georgia Requirements Form (ZOAGARP).</a:t>
            </a:r>
          </a:p>
          <a:p>
            <a:r>
              <a:rPr lang="en-US" dirty="0" smtClean="0"/>
              <a:t>Added overlay requirement status to USG Academic Transcript (ZHRTRTC</a:t>
            </a:r>
            <a:r>
              <a:rPr lang="en-US" dirty="0" smtClean="0"/>
              <a:t>).</a:t>
            </a:r>
          </a:p>
          <a:p>
            <a:r>
              <a:rPr lang="en-US" dirty="0" smtClean="0"/>
              <a:t>Georgia Enhancements 8.12 released on </a:t>
            </a:r>
            <a:r>
              <a:rPr lang="en-US" dirty="0" smtClean="0"/>
              <a:t>December 16, 2011</a:t>
            </a:r>
            <a:endParaRPr lang="en-US" dirty="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Flow</a:t>
            </a:r>
            <a:endParaRPr lang="en-US" dirty="0" smtClean="0"/>
          </a:p>
        </p:txBody>
      </p:sp>
      <p:sp>
        <p:nvSpPr>
          <p:cNvPr id="3" name="Content Placeholder 2"/>
          <p:cNvSpPr>
            <a:spLocks noGrp="1"/>
          </p:cNvSpPr>
          <p:nvPr>
            <p:ph idx="1"/>
          </p:nvPr>
        </p:nvSpPr>
        <p:spPr/>
        <p:txBody>
          <a:bodyPr>
            <a:normAutofit/>
          </a:bodyPr>
          <a:lstStyle/>
          <a:p>
            <a:r>
              <a:rPr lang="en-US" dirty="0" smtClean="0"/>
              <a:t>Generate ZHRTRTC transcript with overlay requirement status.</a:t>
            </a:r>
          </a:p>
          <a:p>
            <a:r>
              <a:rPr lang="en-US" dirty="0" smtClean="0"/>
              <a:t>Use transcript type with Overlay Requirement indicator checked on ZHATPRT.</a:t>
            </a:r>
          </a:p>
          <a:p>
            <a:r>
              <a:rPr lang="en-US" dirty="0" smtClean="0"/>
              <a:t>The Overlay Requirement status will indicate blank for unsatisfied and S for satisfied.</a:t>
            </a:r>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2728"/>
          </a:xfrm>
        </p:spPr>
        <p:txBody>
          <a:bodyPr>
            <a:normAutofit fontScale="90000"/>
          </a:bodyPr>
          <a:lstStyle/>
          <a:p>
            <a:r>
              <a:rPr lang="en-US" dirty="0" smtClean="0"/>
              <a:t>USG Academic Transcript (ZHRTRTC)</a:t>
            </a:r>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6" name="Picture 5"/>
          <p:cNvPicPr/>
          <p:nvPr/>
        </p:nvPicPr>
        <p:blipFill>
          <a:blip r:embed="rId3" cstate="print"/>
          <a:srcRect/>
          <a:stretch>
            <a:fillRect/>
          </a:stretch>
        </p:blipFill>
        <p:spPr bwMode="auto">
          <a:xfrm>
            <a:off x="2209800" y="1901536"/>
            <a:ext cx="4572000" cy="4346864"/>
          </a:xfrm>
          <a:prstGeom prst="rect">
            <a:avLst/>
          </a:prstGeom>
          <a:noFill/>
          <a:ln w="9525">
            <a:solidFill>
              <a:schemeClr val="tx1"/>
            </a:solidFill>
            <a:miter lim="800000"/>
            <a:headEnd/>
            <a:tailEnd/>
          </a:ln>
        </p:spPr>
      </p:pic>
      <p:sp>
        <p:nvSpPr>
          <p:cNvPr id="7" name="Rounded Rectangle 6"/>
          <p:cNvSpPr/>
          <p:nvPr/>
        </p:nvSpPr>
        <p:spPr>
          <a:xfrm>
            <a:off x="2286000" y="5254336"/>
            <a:ext cx="1981200" cy="304800"/>
          </a:xfrm>
          <a:prstGeom prst="roundRect">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a:t>
            </a:r>
            <a:endParaRPr lang="en-US" dirty="0"/>
          </a:p>
        </p:txBody>
      </p:sp>
      <p:pic>
        <p:nvPicPr>
          <p:cNvPr id="4" name="Picture 3" descr="georgiabest_logo_tagline.png"/>
          <p:cNvPicPr>
            <a:picLocks noChangeAspect="1"/>
          </p:cNvPicPr>
          <p:nvPr/>
        </p:nvPicPr>
        <p:blipFill>
          <a:blip r:embed="rId3" cstate="print"/>
          <a:stretch>
            <a:fillRect/>
          </a:stretch>
        </p:blipFill>
        <p:spPr>
          <a:xfrm>
            <a:off x="7199311" y="91439"/>
            <a:ext cx="1868489" cy="518161"/>
          </a:xfrm>
          <a:prstGeom prst="rect">
            <a:avLst/>
          </a:prstGeom>
        </p:spPr>
      </p:pic>
      <p:pic>
        <p:nvPicPr>
          <p:cNvPr id="7" name="Picture 2" descr="C:\Documents and Settings\deidrec\Local Settings\Temporary Internet Files\Content.IE5\L7WONPEG\MC900441498[1].png"/>
          <p:cNvPicPr>
            <a:picLocks noGrp="1" noChangeAspect="1" noChangeArrowheads="1"/>
          </p:cNvPicPr>
          <p:nvPr>
            <p:ph idx="1"/>
          </p:nvPr>
        </p:nvPicPr>
        <p:blipFill>
          <a:blip r:embed="rId4" cstate="print"/>
          <a:srcRect/>
          <a:stretch>
            <a:fillRect/>
          </a:stretch>
        </p:blipFill>
        <p:spPr bwMode="auto">
          <a:xfrm>
            <a:off x="2743428" y="2351316"/>
            <a:ext cx="3657143" cy="3657143"/>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Additional ITS Resources and Support</a:t>
            </a:r>
            <a:endParaRPr lang="en-US" dirty="0"/>
          </a:p>
        </p:txBody>
      </p:sp>
      <p:sp>
        <p:nvSpPr>
          <p:cNvPr id="3" name="Content Placeholder 2"/>
          <p:cNvSpPr>
            <a:spLocks noGrp="1"/>
          </p:cNvSpPr>
          <p:nvPr>
            <p:ph idx="1"/>
          </p:nvPr>
        </p:nvSpPr>
        <p:spPr>
          <a:xfrm>
            <a:off x="457200" y="1828800"/>
            <a:ext cx="8229600" cy="4701809"/>
          </a:xfrm>
        </p:spPr>
        <p:txBody>
          <a:bodyPr>
            <a:normAutofit fontScale="92500" lnSpcReduction="10000"/>
          </a:bodyPr>
          <a:lstStyle/>
          <a:p>
            <a:r>
              <a:rPr lang="en-US" dirty="0" smtClean="0"/>
              <a:t>To create a new or update an existing production down, business interrupting (emergency) support request, call the ITS Helpdesk immediately</a:t>
            </a:r>
          </a:p>
          <a:p>
            <a:pPr lvl="1"/>
            <a:r>
              <a:rPr lang="en-US" dirty="0" smtClean="0"/>
              <a:t>706-583-2001</a:t>
            </a:r>
          </a:p>
          <a:p>
            <a:pPr lvl="1"/>
            <a:r>
              <a:rPr lang="en-US" dirty="0" smtClean="0"/>
              <a:t>1-888-875-3697 (toll free in Georgia)</a:t>
            </a:r>
          </a:p>
          <a:p>
            <a:r>
              <a:rPr lang="en-US" dirty="0" smtClean="0"/>
              <a:t>For anything else, contact the ITS Helpdesk at</a:t>
            </a:r>
          </a:p>
          <a:p>
            <a:pPr lvl="1"/>
            <a:r>
              <a:rPr lang="en-US" dirty="0" smtClean="0">
                <a:hlinkClick r:id="rId3"/>
              </a:rPr>
              <a:t>http://www.usg.edu/customer_services</a:t>
            </a:r>
            <a:r>
              <a:rPr lang="en-US" dirty="0" smtClean="0"/>
              <a:t> (self-support request) or</a:t>
            </a:r>
          </a:p>
          <a:p>
            <a:pPr lvl="1"/>
            <a:r>
              <a:rPr lang="en-US" dirty="0" smtClean="0"/>
              <a:t>E-mail helpdesk@usg.edu</a:t>
            </a:r>
          </a:p>
        </p:txBody>
      </p:sp>
      <p:pic>
        <p:nvPicPr>
          <p:cNvPr id="4" name="Picture 3" descr="georgiabest_logo_tagline.png"/>
          <p:cNvPicPr>
            <a:picLocks noChangeAspect="1"/>
          </p:cNvPicPr>
          <p:nvPr/>
        </p:nvPicPr>
        <p:blipFill>
          <a:blip r:embed="rId4" cstate="print"/>
          <a:stretch>
            <a:fillRect/>
          </a:stretch>
        </p:blipFill>
        <p:spPr>
          <a:xfrm>
            <a:off x="7199311" y="91439"/>
            <a:ext cx="1868489" cy="518161"/>
          </a:xfrm>
          <a:prstGeom prst="rect">
            <a:avLst/>
          </a:prstGeom>
        </p:spPr>
      </p:pic>
      <p:sp>
        <p:nvSpPr>
          <p:cNvPr id="6" name="Rectangle 5"/>
          <p:cNvSpPr/>
          <p:nvPr/>
        </p:nvSpPr>
        <p:spPr>
          <a:xfrm>
            <a:off x="457200" y="6096000"/>
            <a:ext cx="8077200" cy="646331"/>
          </a:xfrm>
          <a:prstGeom prst="rect">
            <a:avLst/>
          </a:prstGeom>
        </p:spPr>
        <p:txBody>
          <a:bodyPr wrap="square">
            <a:spAutoFit/>
          </a:bodyPr>
          <a:lstStyle/>
          <a:p>
            <a:pPr>
              <a:spcBef>
                <a:spcPct val="50000"/>
              </a:spcBef>
            </a:pPr>
            <a:r>
              <a:rPr lang="en-US" dirty="0" smtClean="0">
                <a:latin typeface="Goudy Old Style" pitchFamily="18" charset="0"/>
              </a:rPr>
              <a:t>Note: Self-Service requires login using a user ID and access code.    Contact the ITS Helpdesk at helpdesk@usg.edu to obtain self-service login credentials.</a:t>
            </a:r>
            <a:endParaRPr lang="en-US" dirty="0">
              <a:latin typeface="Goudy Old Style"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a:t>
            </a:r>
            <a:endParaRPr lang="en-US" dirty="0"/>
          </a:p>
        </p:txBody>
      </p:sp>
      <p:pic>
        <p:nvPicPr>
          <p:cNvPr id="4" name="Picture 3" descr="georgiabest_logo_tagline.png"/>
          <p:cNvPicPr>
            <a:picLocks noChangeAspect="1"/>
          </p:cNvPicPr>
          <p:nvPr/>
        </p:nvPicPr>
        <p:blipFill>
          <a:blip r:embed="rId2" cstate="print"/>
          <a:stretch>
            <a:fillRect/>
          </a:stretch>
        </p:blipFill>
        <p:spPr>
          <a:xfrm>
            <a:off x="7199311" y="76200"/>
            <a:ext cx="1868489" cy="518161"/>
          </a:xfrm>
          <a:prstGeom prst="rect">
            <a:avLst/>
          </a:prstGeom>
        </p:spPr>
      </p:pic>
      <p:sp>
        <p:nvSpPr>
          <p:cNvPr id="5" name="Content Placeholder 2"/>
          <p:cNvSpPr>
            <a:spLocks noGrp="1"/>
          </p:cNvSpPr>
          <p:nvPr>
            <p:ph idx="1"/>
          </p:nvPr>
        </p:nvSpPr>
        <p:spPr/>
        <p:txBody>
          <a:bodyPr>
            <a:normAutofit lnSpcReduction="10000"/>
          </a:bodyPr>
          <a:lstStyle/>
          <a:p>
            <a:r>
              <a:rPr lang="en-US" dirty="0" smtClean="0"/>
              <a:t>Release Review slides</a:t>
            </a:r>
          </a:p>
          <a:p>
            <a:pPr lvl="1"/>
            <a:r>
              <a:rPr lang="en-US" dirty="0" smtClean="0">
                <a:hlinkClick r:id="rId3"/>
              </a:rPr>
              <a:t>http://www.usg.edu/georgia_best/training/georgiabest_etraining</a:t>
            </a:r>
            <a:endParaRPr lang="en-US" dirty="0" smtClean="0"/>
          </a:p>
          <a:p>
            <a:r>
              <a:rPr lang="en-US" dirty="0" smtClean="0"/>
              <a:t>Test Plan</a:t>
            </a:r>
          </a:p>
          <a:p>
            <a:pPr lvl="1"/>
            <a:r>
              <a:rPr lang="en-US" dirty="0" smtClean="0">
                <a:hlinkClick r:id="rId4"/>
              </a:rPr>
              <a:t>http://www.usg.edu/georgia_best/testplans_relnotes/gamods8_12_testplan_FINAL.pdf</a:t>
            </a:r>
            <a:endParaRPr lang="en-US" dirty="0" smtClean="0"/>
          </a:p>
          <a:p>
            <a:r>
              <a:rPr lang="en-US" dirty="0" smtClean="0"/>
              <a:t>Workbook</a:t>
            </a:r>
          </a:p>
          <a:p>
            <a:pPr lvl="1"/>
            <a:r>
              <a:rPr lang="en-US" dirty="0" smtClean="0">
                <a:hlinkClick r:id="rId5"/>
              </a:rPr>
              <a:t>http://www.usg.edu/georgia_best/user_docs/gamods8_12_CoreOverlayRequirements_workbook_FINAL.pdf</a:t>
            </a:r>
            <a:r>
              <a:rPr lang="en-US" dirty="0" smtClean="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Functionality</a:t>
            </a:r>
            <a:endParaRPr lang="en-US" dirty="0"/>
          </a:p>
        </p:txBody>
      </p:sp>
      <p:sp>
        <p:nvSpPr>
          <p:cNvPr id="3" name="Content Placeholder 2"/>
          <p:cNvSpPr>
            <a:spLocks noGrp="1"/>
          </p:cNvSpPr>
          <p:nvPr>
            <p:ph idx="1"/>
          </p:nvPr>
        </p:nvSpPr>
        <p:spPr/>
        <p:txBody>
          <a:bodyPr>
            <a:normAutofit fontScale="92500"/>
          </a:bodyPr>
          <a:lstStyle/>
          <a:p>
            <a:pPr lvl="1"/>
            <a:r>
              <a:rPr lang="en-US" sz="2600" dirty="0" smtClean="0"/>
              <a:t>Overlay Requirements Fulfilling Courses/Test Scores Form (ZOAORFC)</a:t>
            </a:r>
          </a:p>
          <a:p>
            <a:pPr lvl="1"/>
            <a:r>
              <a:rPr lang="en-US" sz="2600" dirty="0" smtClean="0"/>
              <a:t>Overlay Requirement Update Process (ZORORUP)</a:t>
            </a:r>
          </a:p>
          <a:p>
            <a:pPr lvl="1"/>
            <a:r>
              <a:rPr lang="en-US" sz="2600" dirty="0" smtClean="0"/>
              <a:t>Script to insert Overlay Requirement values in Hold Type Code Validation Form (STVHLDD)</a:t>
            </a:r>
          </a:p>
          <a:p>
            <a:pPr lvl="1"/>
            <a:r>
              <a:rPr lang="en-US" sz="2600" dirty="0" smtClean="0"/>
              <a:t>Script to insert Overlay Requirement values in Non-Course Requirements Code </a:t>
            </a:r>
            <a:r>
              <a:rPr lang="en-US" sz="2600" dirty="0" smtClean="0"/>
              <a:t>Validation </a:t>
            </a:r>
            <a:r>
              <a:rPr lang="en-US" sz="2600" dirty="0" smtClean="0"/>
              <a:t>Form (STVNCRQ)</a:t>
            </a:r>
          </a:p>
          <a:p>
            <a:pPr lvl="1"/>
            <a:r>
              <a:rPr lang="en-US" sz="2600" dirty="0" smtClean="0"/>
              <a:t>Script to insert Overlay Requirement values in Georgia Requirements Hold Rules Form (ZOAGARH)</a:t>
            </a:r>
          </a:p>
          <a:p>
            <a:pPr lvl="1"/>
            <a:r>
              <a:rPr lang="en-US" sz="2600" dirty="0" smtClean="0"/>
              <a:t>Script to insert Overlay Requirement values in Georgia Requirements Type Validation Form (ZTVGARQ)</a:t>
            </a:r>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Enhancements</a:t>
            </a:r>
            <a:endParaRPr lang="en-US" dirty="0"/>
          </a:p>
        </p:txBody>
      </p:sp>
      <p:sp>
        <p:nvSpPr>
          <p:cNvPr id="3" name="Content Placeholder 2"/>
          <p:cNvSpPr>
            <a:spLocks noGrp="1"/>
          </p:cNvSpPr>
          <p:nvPr>
            <p:ph idx="1"/>
          </p:nvPr>
        </p:nvSpPr>
        <p:spPr/>
        <p:txBody>
          <a:bodyPr>
            <a:normAutofit/>
          </a:bodyPr>
          <a:lstStyle/>
          <a:p>
            <a:pPr lvl="1"/>
            <a:r>
              <a:rPr lang="en-US" sz="2600" dirty="0" smtClean="0"/>
              <a:t>Georgia Requirements Type Validation Form (ZTVGARQ)</a:t>
            </a:r>
          </a:p>
          <a:p>
            <a:pPr lvl="1"/>
            <a:r>
              <a:rPr lang="en-US" sz="2600" dirty="0" smtClean="0"/>
              <a:t>Transcript Type Rules Form (ZHATPRT)</a:t>
            </a:r>
          </a:p>
          <a:p>
            <a:pPr lvl="1"/>
            <a:r>
              <a:rPr lang="en-US" sz="2600" dirty="0" smtClean="0"/>
              <a:t>USG Academic Transcript (ZHRTRTC)</a:t>
            </a:r>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sp>
        <p:nvSpPr>
          <p:cNvPr id="3" name="Content Placeholder 2"/>
          <p:cNvSpPr>
            <a:spLocks noGrp="1"/>
          </p:cNvSpPr>
          <p:nvPr>
            <p:ph idx="1"/>
          </p:nvPr>
        </p:nvSpPr>
        <p:spPr/>
        <p:txBody>
          <a:bodyPr/>
          <a:lstStyle/>
          <a:p>
            <a:r>
              <a:rPr lang="en-US" dirty="0" smtClean="0"/>
              <a:t>Confirm </a:t>
            </a:r>
            <a:r>
              <a:rPr lang="en-US" dirty="0" smtClean="0"/>
              <a:t>non-course requirement codes on Non-Course Requirements Code Validation form (STVNCRQ).</a:t>
            </a:r>
          </a:p>
          <a:p>
            <a:r>
              <a:rPr lang="en-US" dirty="0" smtClean="0"/>
              <a:t>ITS provided script to insert required values.</a:t>
            </a:r>
            <a:endParaRPr lang="en-US" dirty="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5" name="Picture 4"/>
          <p:cNvPicPr/>
          <p:nvPr/>
        </p:nvPicPr>
        <p:blipFill>
          <a:blip r:embed="rId3" cstate="print"/>
          <a:srcRect b="9109"/>
          <a:stretch>
            <a:fillRect/>
          </a:stretch>
        </p:blipFill>
        <p:spPr bwMode="auto">
          <a:xfrm>
            <a:off x="304800" y="4572000"/>
            <a:ext cx="8557533" cy="16002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sp>
        <p:nvSpPr>
          <p:cNvPr id="3" name="Content Placeholder 2"/>
          <p:cNvSpPr>
            <a:spLocks noGrp="1"/>
          </p:cNvSpPr>
          <p:nvPr>
            <p:ph idx="1"/>
          </p:nvPr>
        </p:nvSpPr>
        <p:spPr/>
        <p:txBody>
          <a:bodyPr/>
          <a:lstStyle/>
          <a:p>
            <a:pPr lvl="1"/>
            <a:r>
              <a:rPr lang="en-US" dirty="0" smtClean="0"/>
              <a:t>Confirm hold type codes and establish hold rule on Hold Type Code Validation form (STVHLDD).</a:t>
            </a:r>
          </a:p>
          <a:p>
            <a:pPr lvl="1"/>
            <a:r>
              <a:rPr lang="en-US" dirty="0" smtClean="0"/>
              <a:t>ITS provided script to insert required values.</a:t>
            </a:r>
          </a:p>
          <a:p>
            <a:pPr lvl="1"/>
            <a:r>
              <a:rPr lang="en-US" dirty="0" smtClean="0"/>
              <a:t>No indicators checked by the validation code delivery script.</a:t>
            </a:r>
          </a:p>
          <a:p>
            <a:pPr lvl="1"/>
            <a:r>
              <a:rPr lang="en-US" dirty="0" smtClean="0"/>
              <a:t>Check the hold indicators based on institutional requirements.</a:t>
            </a:r>
            <a:endParaRPr lang="en-US" dirty="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6" name="Picture 5"/>
          <p:cNvPicPr/>
          <p:nvPr/>
        </p:nvPicPr>
        <p:blipFill>
          <a:blip r:embed="rId3" cstate="print"/>
          <a:srcRect b="9524"/>
          <a:stretch>
            <a:fillRect/>
          </a:stretch>
        </p:blipFill>
        <p:spPr bwMode="auto">
          <a:xfrm>
            <a:off x="152400" y="5257800"/>
            <a:ext cx="8892921" cy="14478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sp>
        <p:nvSpPr>
          <p:cNvPr id="3" name="Content Placeholder 2"/>
          <p:cNvSpPr>
            <a:spLocks noGrp="1"/>
          </p:cNvSpPr>
          <p:nvPr>
            <p:ph idx="1"/>
          </p:nvPr>
        </p:nvSpPr>
        <p:spPr/>
        <p:txBody>
          <a:bodyPr/>
          <a:lstStyle/>
          <a:p>
            <a:pPr lvl="1"/>
            <a:r>
              <a:rPr lang="en-US" dirty="0" smtClean="0"/>
              <a:t>Confirm requirement type codes on Georgia Requirement Type Validation form (ZTVGARQ).</a:t>
            </a:r>
          </a:p>
          <a:p>
            <a:pPr lvl="1"/>
            <a:r>
              <a:rPr lang="en-US" dirty="0" smtClean="0"/>
              <a:t>ITS provided script to insert required values.</a:t>
            </a:r>
          </a:p>
          <a:p>
            <a:pPr lvl="1"/>
            <a:r>
              <a:rPr lang="en-US" dirty="0" smtClean="0"/>
              <a:t>New Core checkbox column added and checked for overlay requirements.</a:t>
            </a:r>
            <a:endParaRPr lang="en-US" dirty="0" smtClean="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7" name="Picture 6"/>
          <p:cNvPicPr/>
          <p:nvPr/>
        </p:nvPicPr>
        <p:blipFill>
          <a:blip r:embed="rId3" cstate="print"/>
          <a:srcRect/>
          <a:stretch>
            <a:fillRect/>
          </a:stretch>
        </p:blipFill>
        <p:spPr bwMode="auto">
          <a:xfrm>
            <a:off x="123969" y="4495800"/>
            <a:ext cx="8867631" cy="1752600"/>
          </a:xfrm>
          <a:prstGeom prst="rect">
            <a:avLst/>
          </a:prstGeom>
          <a:noFill/>
          <a:ln w="9525">
            <a:solidFill>
              <a:schemeClr val="tx1"/>
            </a:solidFill>
            <a:miter lim="800000"/>
            <a:headEnd/>
            <a:tailEnd/>
          </a:ln>
        </p:spPr>
      </p:pic>
      <p:sp>
        <p:nvSpPr>
          <p:cNvPr id="8" name="Rounded Rectangle 7"/>
          <p:cNvSpPr/>
          <p:nvPr/>
        </p:nvSpPr>
        <p:spPr>
          <a:xfrm>
            <a:off x="6248400" y="5181600"/>
            <a:ext cx="533400" cy="914400"/>
          </a:xfrm>
          <a:prstGeom prst="roundRect">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a:t>
            </a:r>
          </a:p>
        </p:txBody>
      </p:sp>
      <p:sp>
        <p:nvSpPr>
          <p:cNvPr id="3" name="Content Placeholder 2"/>
          <p:cNvSpPr>
            <a:spLocks noGrp="1"/>
          </p:cNvSpPr>
          <p:nvPr>
            <p:ph idx="1"/>
          </p:nvPr>
        </p:nvSpPr>
        <p:spPr/>
        <p:txBody>
          <a:bodyPr/>
          <a:lstStyle/>
          <a:p>
            <a:pPr lvl="1"/>
            <a:r>
              <a:rPr lang="en-US" dirty="0" smtClean="0"/>
              <a:t>Create rules on Georgia Requirement Rules form (ZOAGARQ) using new STVNCRQ, ZTVGARQ and STVHLDD codes.</a:t>
            </a:r>
          </a:p>
          <a:p>
            <a:pPr lvl="1"/>
            <a:r>
              <a:rPr lang="en-US" dirty="0" smtClean="0"/>
              <a:t>Select Yes for Create Requirement indicator to add NCRQ codes to ZOAGARP as a default requirement.</a:t>
            </a:r>
            <a:endParaRPr lang="en-US" dirty="0"/>
          </a:p>
        </p:txBody>
      </p:sp>
      <p:pic>
        <p:nvPicPr>
          <p:cNvPr id="4" name="Picture 3" descr="georgiabest_logo_tagline.png"/>
          <p:cNvPicPr>
            <a:picLocks noChangeAspect="1"/>
          </p:cNvPicPr>
          <p:nvPr/>
        </p:nvPicPr>
        <p:blipFill>
          <a:blip r:embed="rId2" cstate="print"/>
          <a:stretch>
            <a:fillRect/>
          </a:stretch>
        </p:blipFill>
        <p:spPr>
          <a:xfrm>
            <a:off x="7199311" y="91439"/>
            <a:ext cx="1868489" cy="518161"/>
          </a:xfrm>
          <a:prstGeom prst="rect">
            <a:avLst/>
          </a:prstGeom>
        </p:spPr>
      </p:pic>
      <p:pic>
        <p:nvPicPr>
          <p:cNvPr id="9" name="Picture 8"/>
          <p:cNvPicPr/>
          <p:nvPr/>
        </p:nvPicPr>
        <p:blipFill>
          <a:blip r:embed="rId3" cstate="print"/>
          <a:srcRect/>
          <a:stretch>
            <a:fillRect/>
          </a:stretch>
        </p:blipFill>
        <p:spPr bwMode="auto">
          <a:xfrm>
            <a:off x="152400" y="4797901"/>
            <a:ext cx="8839200" cy="1679099"/>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Custom 9">
      <a:dk1>
        <a:sysClr val="windowText" lastClr="000000"/>
      </a:dk1>
      <a:lt1>
        <a:sysClr val="window" lastClr="FFFFFF"/>
      </a:lt1>
      <a:dk2>
        <a:srgbClr val="5A6378"/>
      </a:dk2>
      <a:lt2>
        <a:srgbClr val="D4D4D6"/>
      </a:lt2>
      <a:accent1>
        <a:srgbClr val="00B0F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2736</TotalTime>
  <Words>721</Words>
  <Application>Microsoft Office PowerPoint</Application>
  <PresentationFormat>On-screen Show (4:3)</PresentationFormat>
  <Paragraphs>77</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Module</vt:lpstr>
      <vt:lpstr> Overlay Requirements</vt:lpstr>
      <vt:lpstr>Overlay Requirements</vt:lpstr>
      <vt:lpstr>Documentation</vt:lpstr>
      <vt:lpstr>New Functionality</vt:lpstr>
      <vt:lpstr>Enhancements</vt:lpstr>
      <vt:lpstr>Setup</vt:lpstr>
      <vt:lpstr>Setup</vt:lpstr>
      <vt:lpstr>Setup</vt:lpstr>
      <vt:lpstr>Setup</vt:lpstr>
      <vt:lpstr>Setup</vt:lpstr>
      <vt:lpstr>Setup</vt:lpstr>
      <vt:lpstr>Setup</vt:lpstr>
      <vt:lpstr>Setup</vt:lpstr>
      <vt:lpstr>Setup</vt:lpstr>
      <vt:lpstr>Setup</vt:lpstr>
      <vt:lpstr>Process Flow</vt:lpstr>
      <vt:lpstr>Overlay Requirements  Update Process (ZORORUP)</vt:lpstr>
      <vt:lpstr>Overlay Requirements  Update Process (ZORORUP)</vt:lpstr>
      <vt:lpstr>Georgia Requirements Form  (ZOAGARP)</vt:lpstr>
      <vt:lpstr>Process Flow</vt:lpstr>
      <vt:lpstr>USG Academic Transcript (ZHRTRTC)</vt:lpstr>
      <vt:lpstr>Questions</vt:lpstr>
      <vt:lpstr>Additional ITS Resources and Support</vt:lpstr>
    </vt:vector>
  </TitlesOfParts>
  <Company>BOR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Georgia Enhancements: Records and Admissions</dc:title>
  <dc:creator>Deidre Crawford</dc:creator>
  <cp:lastModifiedBy>ctaylor</cp:lastModifiedBy>
  <cp:revision>189</cp:revision>
  <dcterms:created xsi:type="dcterms:W3CDTF">2011-07-28T00:43:39Z</dcterms:created>
  <dcterms:modified xsi:type="dcterms:W3CDTF">2012-04-03T21:21:35Z</dcterms:modified>
</cp:coreProperties>
</file>