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1" r:id="rId1"/>
    <p:sldMasterId id="2147483772" r:id="rId2"/>
  </p:sldMasterIdLst>
  <p:notesMasterIdLst>
    <p:notesMasterId r:id="rId31"/>
  </p:notesMasterIdLst>
  <p:sldIdLst>
    <p:sldId id="446" r:id="rId3"/>
    <p:sldId id="523" r:id="rId4"/>
    <p:sldId id="524" r:id="rId5"/>
    <p:sldId id="498" r:id="rId6"/>
    <p:sldId id="507" r:id="rId7"/>
    <p:sldId id="500" r:id="rId8"/>
    <p:sldId id="534" r:id="rId9"/>
    <p:sldId id="535" r:id="rId10"/>
    <p:sldId id="513" r:id="rId11"/>
    <p:sldId id="489" r:id="rId12"/>
    <p:sldId id="533" r:id="rId13"/>
    <p:sldId id="488" r:id="rId14"/>
    <p:sldId id="491" r:id="rId15"/>
    <p:sldId id="492" r:id="rId16"/>
    <p:sldId id="493" r:id="rId17"/>
    <p:sldId id="494" r:id="rId18"/>
    <p:sldId id="517" r:id="rId19"/>
    <p:sldId id="495" r:id="rId20"/>
    <p:sldId id="496" r:id="rId21"/>
    <p:sldId id="497" r:id="rId22"/>
    <p:sldId id="522" r:id="rId23"/>
    <p:sldId id="499" r:id="rId24"/>
    <p:sldId id="531" r:id="rId25"/>
    <p:sldId id="536" r:id="rId26"/>
    <p:sldId id="527" r:id="rId27"/>
    <p:sldId id="530" r:id="rId28"/>
    <p:sldId id="521" r:id="rId29"/>
    <p:sldId id="537"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11229" autoAdjust="0"/>
    <p:restoredTop sz="99805" autoAdjust="0"/>
  </p:normalViewPr>
  <p:slideViewPr>
    <p:cSldViewPr snapToGrid="0" snapToObjects="1">
      <p:cViewPr>
        <p:scale>
          <a:sx n="105" d="100"/>
          <a:sy n="105" d="100"/>
        </p:scale>
        <p:origin x="-58" y="-58"/>
      </p:cViewPr>
      <p:guideLst>
        <p:guide orient="horz" pos="2160"/>
        <p:guide pos="2880"/>
      </p:guideLst>
    </p:cSldViewPr>
  </p:slideViewPr>
  <p:notesTextViewPr>
    <p:cViewPr>
      <p:scale>
        <a:sx n="100" d="100"/>
        <a:sy n="100" d="100"/>
      </p:scale>
      <p:origin x="0" y="0"/>
    </p:cViewPr>
  </p:notesTextViewPr>
  <p:sorterViewPr>
    <p:cViewPr>
      <p:scale>
        <a:sx n="42" d="100"/>
        <a:sy n="42"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E0B727-9E7F-0247-A077-1C9525AA769C}" type="datetimeFigureOut">
              <a:rPr lang="en-US" smtClean="0"/>
              <a:t>6/24/2014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9F265C-8B6D-EB46-A727-38D9F306254D}" type="slidenum">
              <a:rPr lang="en-US" smtClean="0"/>
              <a:t>‹#›</a:t>
            </a:fld>
            <a:endParaRPr lang="en-US"/>
          </a:p>
        </p:txBody>
      </p:sp>
    </p:spTree>
    <p:extLst>
      <p:ext uri="{BB962C8B-B14F-4D97-AF65-F5344CB8AC3E}">
        <p14:creationId xmlns:p14="http://schemas.microsoft.com/office/powerpoint/2010/main" val="280444054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3273956E-5181-1344-B876-CFCAE114770E}" type="datetimeFigureOut">
              <a:rPr lang="en-US" smtClean="0"/>
              <a:t>6/24/2014</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3273956E-5181-1344-B876-CFCAE114770E}" type="datetimeFigureOut">
              <a:rPr lang="en-US" smtClean="0"/>
              <a:t>6/24/2014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7E870E-869D-3B42-B172-BEABECDE6087}" type="slidenum">
              <a:rPr lang="en-US" smtClean="0"/>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3273956E-5181-1344-B876-CFCAE114770E}" type="datetimeFigureOut">
              <a:rPr lang="en-US" smtClean="0"/>
              <a:t>6/24/2014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7E870E-869D-3B42-B172-BEABECDE608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3273956E-5181-1344-B876-CFCAE114770E}" type="datetimeFigureOut">
              <a:rPr lang="en-US" smtClean="0"/>
              <a:t>6/24/2014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7E870E-869D-3B42-B172-BEABECDE6087}"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3273956E-5181-1344-B876-CFCAE114770E}" type="datetimeFigureOut">
              <a:rPr lang="en-US" smtClean="0"/>
              <a:t>6/24/2014</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3273956E-5181-1344-B876-CFCAE114770E}" type="datetimeFigureOut">
              <a:rPr lang="en-US" smtClean="0"/>
              <a:t>6/24/2014</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DE7E870E-869D-3B42-B172-BEABECDE6087}" type="slidenum">
              <a:rPr lang="en-US" smtClean="0"/>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73956E-5181-1344-B876-CFCAE114770E}" type="datetimeFigureOut">
              <a:rPr lang="en-US" smtClean="0"/>
              <a:t>6/24/2014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7E870E-869D-3B42-B172-BEABECDE6087}" type="slidenum">
              <a:rPr lang="en-US" smtClean="0"/>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3273956E-5181-1344-B876-CFCAE114770E}" type="datetimeFigureOut">
              <a:rPr lang="en-US" smtClean="0"/>
              <a:t>6/24/2014</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DE7E870E-869D-3B42-B172-BEABECDE6087}"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3273956E-5181-1344-B876-CFCAE114770E}" type="datetimeFigureOut">
              <a:rPr lang="en-US" smtClean="0"/>
              <a:t>6/24/2014</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DE7E870E-869D-3B42-B172-BEABECDE6087}"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3273956E-5181-1344-B876-CFCAE114770E}" type="datetimeFigureOut">
              <a:rPr lang="en-US" smtClean="0"/>
              <a:t>6/24/2014</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DE7E870E-869D-3B42-B172-BEABECDE6087}" type="slidenum">
              <a:rPr lang="en-US" smtClean="0"/>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smtClean="0"/>
              <a:t>Drag picture to placeholder or click icon to add</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273956E-5181-1344-B876-CFCAE114770E}" type="datetimeFigureOut">
              <a:rPr lang="en-US" smtClean="0"/>
              <a:t>6/24/2014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E870E-869D-3B42-B172-BEABECDE608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273956E-5181-1344-B876-CFCAE114770E}" type="datetimeFigureOut">
              <a:rPr lang="en-US" smtClean="0"/>
              <a:t>6/24/2014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E870E-869D-3B42-B172-BEABECDE6087}"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273956E-5181-1344-B876-CFCAE114770E}" type="datetimeFigureOut">
              <a:rPr lang="en-US" smtClean="0"/>
              <a:t>6/24/2014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E870E-869D-3B42-B172-BEABECDE6087}" type="slidenum">
              <a:rPr lang="en-US" smtClean="0"/>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01701F1-73F9-604C-ABA2-A95FAE21D125}" type="datetimeFigureOut">
              <a:rPr lang="en-US" smtClean="0"/>
              <a:t>6/24/2014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02403A-EF1B-324E-A7C3-DC96D7431DDF}" type="slidenum">
              <a:rPr lang="en-US" smtClean="0"/>
              <a:t>‹#›</a:t>
            </a:fld>
            <a:endParaRPr lang="en-US"/>
          </a:p>
        </p:txBody>
      </p:sp>
      <p:pic>
        <p:nvPicPr>
          <p:cNvPr id="7" name="Picture 2" descr="CTL_1.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2923" y="105640"/>
            <a:ext cx="1821723" cy="1799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TL_1.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95188" y="6201693"/>
            <a:ext cx="623430" cy="615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99835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1701F1-73F9-604C-ABA2-A95FAE21D125}" type="datetimeFigureOut">
              <a:rPr lang="en-US" smtClean="0"/>
              <a:t>6/24/2014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02403A-EF1B-324E-A7C3-DC96D7431DDF}" type="slidenum">
              <a:rPr lang="en-US" smtClean="0"/>
              <a:t>‹#›</a:t>
            </a:fld>
            <a:endParaRPr lang="en-US"/>
          </a:p>
        </p:txBody>
      </p:sp>
      <p:pic>
        <p:nvPicPr>
          <p:cNvPr id="7" name="Picture 2" descr="CTL_1.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95188" y="6201693"/>
            <a:ext cx="623430" cy="615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6396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1701F1-73F9-604C-ABA2-A95FAE21D125}" type="datetimeFigureOut">
              <a:rPr lang="en-US" smtClean="0"/>
              <a:t>6/24/2014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02403A-EF1B-324E-A7C3-DC96D7431DDF}" type="slidenum">
              <a:rPr lang="en-US" smtClean="0"/>
              <a:t>‹#›</a:t>
            </a:fld>
            <a:endParaRPr lang="en-US"/>
          </a:p>
        </p:txBody>
      </p:sp>
    </p:spTree>
    <p:extLst>
      <p:ext uri="{BB962C8B-B14F-4D97-AF65-F5344CB8AC3E}">
        <p14:creationId xmlns:p14="http://schemas.microsoft.com/office/powerpoint/2010/main" val="42173661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01701F1-73F9-604C-ABA2-A95FAE21D125}" type="datetimeFigureOut">
              <a:rPr lang="en-US" smtClean="0"/>
              <a:t>6/24/2014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02403A-EF1B-324E-A7C3-DC96D7431DDF}" type="slidenum">
              <a:rPr lang="en-US" smtClean="0"/>
              <a:t>‹#›</a:t>
            </a:fld>
            <a:endParaRPr lang="en-US"/>
          </a:p>
        </p:txBody>
      </p:sp>
    </p:spTree>
    <p:extLst>
      <p:ext uri="{BB962C8B-B14F-4D97-AF65-F5344CB8AC3E}">
        <p14:creationId xmlns:p14="http://schemas.microsoft.com/office/powerpoint/2010/main" val="28366626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1701F1-73F9-604C-ABA2-A95FAE21D125}" type="datetimeFigureOut">
              <a:rPr lang="en-US" smtClean="0"/>
              <a:t>6/24/2014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02403A-EF1B-324E-A7C3-DC96D7431DDF}" type="slidenum">
              <a:rPr lang="en-US" smtClean="0"/>
              <a:t>‹#›</a:t>
            </a:fld>
            <a:endParaRPr lang="en-US"/>
          </a:p>
        </p:txBody>
      </p:sp>
    </p:spTree>
    <p:extLst>
      <p:ext uri="{BB962C8B-B14F-4D97-AF65-F5344CB8AC3E}">
        <p14:creationId xmlns:p14="http://schemas.microsoft.com/office/powerpoint/2010/main" val="19970327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1701F1-73F9-604C-ABA2-A95FAE21D125}" type="datetimeFigureOut">
              <a:rPr lang="en-US" smtClean="0"/>
              <a:t>6/24/2014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02403A-EF1B-324E-A7C3-DC96D7431DDF}" type="slidenum">
              <a:rPr lang="en-US" smtClean="0"/>
              <a:t>‹#›</a:t>
            </a:fld>
            <a:endParaRPr lang="en-US"/>
          </a:p>
        </p:txBody>
      </p:sp>
    </p:spTree>
    <p:extLst>
      <p:ext uri="{BB962C8B-B14F-4D97-AF65-F5344CB8AC3E}">
        <p14:creationId xmlns:p14="http://schemas.microsoft.com/office/powerpoint/2010/main" val="42787249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1701F1-73F9-604C-ABA2-A95FAE21D125}" type="datetimeFigureOut">
              <a:rPr lang="en-US" smtClean="0"/>
              <a:t>6/24/2014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02403A-EF1B-324E-A7C3-DC96D7431DDF}" type="slidenum">
              <a:rPr lang="en-US" smtClean="0"/>
              <a:t>‹#›</a:t>
            </a:fld>
            <a:endParaRPr lang="en-US"/>
          </a:p>
        </p:txBody>
      </p:sp>
    </p:spTree>
    <p:extLst>
      <p:ext uri="{BB962C8B-B14F-4D97-AF65-F5344CB8AC3E}">
        <p14:creationId xmlns:p14="http://schemas.microsoft.com/office/powerpoint/2010/main" val="8578810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1701F1-73F9-604C-ABA2-A95FAE21D125}" type="datetimeFigureOut">
              <a:rPr lang="en-US" smtClean="0"/>
              <a:t>6/24/2014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02403A-EF1B-324E-A7C3-DC96D7431DDF}"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797280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301701F1-73F9-604C-ABA2-A95FAE21D125}" type="datetimeFigureOut">
              <a:rPr lang="en-US" smtClean="0"/>
              <a:t>6/24/2014</a:t>
            </a:fld>
            <a:endParaRPr lang="en-US"/>
          </a:p>
        </p:txBody>
      </p:sp>
      <p:sp>
        <p:nvSpPr>
          <p:cNvPr id="9" name="Slide Number Placeholder 8"/>
          <p:cNvSpPr>
            <a:spLocks noGrp="1"/>
          </p:cNvSpPr>
          <p:nvPr>
            <p:ph type="sldNum" sz="quarter" idx="11"/>
          </p:nvPr>
        </p:nvSpPr>
        <p:spPr/>
        <p:txBody>
          <a:bodyPr/>
          <a:lstStyle/>
          <a:p>
            <a:fld id="{ED02403A-EF1B-324E-A7C3-DC96D7431DDF}"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1827367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273956E-5181-1344-B876-CFCAE114770E}" type="datetimeFigureOut">
              <a:rPr lang="en-US" smtClean="0"/>
              <a:t>6/24/2014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E870E-869D-3B42-B172-BEABECDE6087}"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1701F1-73F9-604C-ABA2-A95FAE21D125}" type="datetimeFigureOut">
              <a:rPr lang="en-US" smtClean="0"/>
              <a:t>6/24/2014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02403A-EF1B-324E-A7C3-DC96D7431DDF}" type="slidenum">
              <a:rPr lang="en-US" smtClean="0"/>
              <a:t>‹#›</a:t>
            </a:fld>
            <a:endParaRPr lang="en-US"/>
          </a:p>
        </p:txBody>
      </p:sp>
    </p:spTree>
    <p:extLst>
      <p:ext uri="{BB962C8B-B14F-4D97-AF65-F5344CB8AC3E}">
        <p14:creationId xmlns:p14="http://schemas.microsoft.com/office/powerpoint/2010/main" val="8213766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1701F1-73F9-604C-ABA2-A95FAE21D125}" type="datetimeFigureOut">
              <a:rPr lang="en-US" smtClean="0"/>
              <a:t>6/24/2014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02403A-EF1B-324E-A7C3-DC96D7431DDF}" type="slidenum">
              <a:rPr lang="en-US" smtClean="0"/>
              <a:t>‹#›</a:t>
            </a:fld>
            <a:endParaRPr lang="en-US"/>
          </a:p>
        </p:txBody>
      </p:sp>
    </p:spTree>
    <p:extLst>
      <p:ext uri="{BB962C8B-B14F-4D97-AF65-F5344CB8AC3E}">
        <p14:creationId xmlns:p14="http://schemas.microsoft.com/office/powerpoint/2010/main" val="3061422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3273956E-5181-1344-B876-CFCAE114770E}" type="datetimeFigureOut">
              <a:rPr lang="en-US" smtClean="0"/>
              <a:t>6/24/2014</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Drag picture to placeholder or click icon to add</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3273956E-5181-1344-B876-CFCAE114770E}" type="datetimeFigureOut">
              <a:rPr lang="en-US" smtClean="0"/>
              <a:t>6/24/2014</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DE7E870E-869D-3B42-B172-BEABECDE6087}" type="slidenum">
              <a:rPr lang="en-US" smtClean="0"/>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3273956E-5181-1344-B876-CFCAE114770E}" type="datetimeFigureOut">
              <a:rPr lang="en-US" smtClean="0"/>
              <a:t>6/24/2014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7E870E-869D-3B42-B172-BEABECDE608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3273956E-5181-1344-B876-CFCAE114770E}" type="datetimeFigureOut">
              <a:rPr lang="en-US" smtClean="0"/>
              <a:t>6/24/2014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7E870E-869D-3B42-B172-BEABECDE6087}" type="slidenum">
              <a:rPr lang="en-US" smtClean="0"/>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3273956E-5181-1344-B876-CFCAE114770E}" type="datetimeFigureOut">
              <a:rPr lang="en-US" smtClean="0"/>
              <a:t>6/24/2014</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DE7E870E-869D-3B42-B172-BEABECDE608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3273956E-5181-1344-B876-CFCAE114770E}" type="datetimeFigureOut">
              <a:rPr lang="en-US" smtClean="0"/>
              <a:t>6/24/2014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7E870E-869D-3B42-B172-BEABECDE6087}" type="slidenum">
              <a:rPr lang="en-US" smtClean="0"/>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2.emf"/><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3273956E-5181-1344-B876-CFCAE114770E}" type="datetimeFigureOut">
              <a:rPr lang="en-US" smtClean="0"/>
              <a:t>6/24/2014</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DE7E870E-869D-3B42-B172-BEABECDE608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 id="2147483766" r:id="rId15"/>
    <p:sldLayoutId id="2147483767" r:id="rId16"/>
    <p:sldLayoutId id="2147483768" r:id="rId17"/>
    <p:sldLayoutId id="2147483769" r:id="rId18"/>
    <p:sldLayoutId id="2147483770" r:id="rId19"/>
    <p:sldLayoutId id="2147483771"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ED02403A-EF1B-324E-A7C3-DC96D7431DDF}"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301701F1-73F9-604C-ABA2-A95FAE21D125}" type="datetimeFigureOut">
              <a:rPr lang="en-US" smtClean="0"/>
              <a:t>6/24/2014</a:t>
            </a:fld>
            <a:endParaRPr lang="en-US"/>
          </a:p>
        </p:txBody>
      </p:sp>
      <p:pic>
        <p:nvPicPr>
          <p:cNvPr id="9" name="Picture 2" descr="CTL_1.eps"/>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8495188" y="6201693"/>
            <a:ext cx="623430" cy="615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5331183"/>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completecollege.org/college-completion-data/" TargetMode="External"/><Relationship Id="rId2" Type="http://schemas.openxmlformats.org/officeDocument/2006/relationships/image" Target="../media/image11.tif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7.xml"/><Relationship Id="rId6" Type="http://schemas.openxmlformats.org/officeDocument/2006/relationships/hyperlink" Target="http://libguides.galileo.usg.edu" TargetMode="External"/><Relationship Id="rId5" Type="http://schemas.openxmlformats.org/officeDocument/2006/relationships/hyperlink" Target="http://www.affordablelearninggeorgia.org" TargetMode="External"/><Relationship Id="rId4" Type="http://schemas.openxmlformats.org/officeDocument/2006/relationships/image" Target="../media/image15.tiff"/></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hyperlink" Target="http://youtu.be/c369hZAv-sA" TargetMode="External"/><Relationship Id="rId2" Type="http://schemas.openxmlformats.org/officeDocument/2006/relationships/hyperlink" Target="http://youtu.be/K5qwnAmMeeA" TargetMode="External"/><Relationship Id="rId1" Type="http://schemas.openxmlformats.org/officeDocument/2006/relationships/slideLayout" Target="../slideLayouts/slideLayout11.xml"/><Relationship Id="rId5" Type="http://schemas.openxmlformats.org/officeDocument/2006/relationships/image" Target="../media/image19.tiff"/><Relationship Id="rId4" Type="http://schemas.openxmlformats.org/officeDocument/2006/relationships/image" Target="../media/image18.tiff"/></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0.jpg"/><Relationship Id="rId1" Type="http://schemas.openxmlformats.org/officeDocument/2006/relationships/slideLayout" Target="../slideLayouts/slideLayout18.xml"/><Relationship Id="rId6" Type="http://schemas.openxmlformats.org/officeDocument/2006/relationships/image" Target="../media/image23.png"/><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7.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8.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8" Type="http://schemas.openxmlformats.org/officeDocument/2006/relationships/hyperlink" Target="http://www.gao.gov/assets/660/655066.pdf" TargetMode="External"/><Relationship Id="rId3" Type="http://schemas.openxmlformats.org/officeDocument/2006/relationships/hyperlink" Target="http://www.americanprogress.org/issues/labor/news/2012/02/07/11167/dramatically-bringing-down-the-cost-of-education-with-oer/" TargetMode="External"/><Relationship Id="rId7" Type="http://schemas.openxmlformats.org/officeDocument/2006/relationships/hyperlink" Target="https://www.google.com/url?q=http://www.google.com/url?sa=t&amp;rct=j&amp;q=&amp;esrc=s&amp;source=web&amp;cd=2&amp;ved=0CEYQFjAB&amp;url=http://www.gao.gov/assets/660/655066.pdf&amp;ei=DulVU4yHGva2sATJv4HABw&amp;usg=AFQjCNGLyHU0lhPRGxCZot_j1hk6BDe1MA&amp;sig2=iKZv_J-DQcKrQeWt7XqM5Q&amp;bvm=bv.65177938,d.cWc&amp;cad=rja&amp;usd=2&amp;usg=ALhdy2-Zzy_-701f3HGDzEgyB9ZzHoi-1g" TargetMode="External"/><Relationship Id="rId2" Type="http://schemas.openxmlformats.org/officeDocument/2006/relationships/hyperlink" Target="http://search.ebscohost.com/login.aspx?direct=true&amp;db=bth&amp;AN=34141223" TargetMode="External"/><Relationship Id="rId1" Type="http://schemas.openxmlformats.org/officeDocument/2006/relationships/slideLayout" Target="../slideLayouts/slideLayout11.xml"/><Relationship Id="rId6" Type="http://schemas.openxmlformats.org/officeDocument/2006/relationships/hyperlink" Target="http://www.gao.gov/products/GAO-05-806" TargetMode="External"/><Relationship Id="rId5" Type="http://schemas.openxmlformats.org/officeDocument/2006/relationships/hyperlink" Target="applewebdata://29645C2E-43A7-476B-9203-25C0E9ACC121/www.sr.ithaka.org/sites/default/files/files/SR_BriefingPaper_Textbook_20140306.pdf" TargetMode="External"/><Relationship Id="rId4" Type="http://schemas.openxmlformats.org/officeDocument/2006/relationships/hyperlink" Target="http://www.luminafoundation.org/publications/Turning_the_page.pdf"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hyperlink" Target="http://www.affordablelearninggeorgia.org" TargetMode="External"/><Relationship Id="rId1" Type="http://schemas.openxmlformats.org/officeDocument/2006/relationships/slideLayout" Target="../slideLayouts/slideLayout15.xml"/><Relationship Id="rId4" Type="http://schemas.openxmlformats.org/officeDocument/2006/relationships/hyperlink" Target="http://affordablelearninggeorgia.us3.list-manage2.com/subscribe?u=4566011fcaa14d02fa0016092&amp;id=62048ad775"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colleges.usnews.rankingsandreviews.com/best-colleges/columbus-state-university-1561" TargetMode="External"/><Relationship Id="rId2" Type="http://schemas.openxmlformats.org/officeDocument/2006/relationships/hyperlink" Target="http://www.gao.gov/products/GAO-05-806" TargetMode="External"/><Relationship Id="rId1" Type="http://schemas.openxmlformats.org/officeDocument/2006/relationships/slideLayout" Target="../slideLayouts/slideLayout6.xml"/><Relationship Id="rId4" Type="http://schemas.openxmlformats.org/officeDocument/2006/relationships/hyperlink" Target="http://collegemeasures.org/4-year_colleges/institution/Columbus-State-University-GA/scorecard/ratio-student-loan-payments-to-earning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trends.collegeboard.org/college-pricing" TargetMode="External"/><Relationship Id="rId2" Type="http://schemas.openxmlformats.org/officeDocument/2006/relationships/hyperlink" Target="http://www.luminafoundation.org/publications/Turning_the_page.pdf" TargetMode="External"/><Relationship Id="rId1" Type="http://schemas.openxmlformats.org/officeDocument/2006/relationships/slideLayout" Target="../slideLayouts/slideLayout6.xml"/><Relationship Id="rId4" Type="http://schemas.openxmlformats.org/officeDocument/2006/relationships/hyperlink" Target="http://uspirg.org/reports/usp/fixing-broken-textbook-market"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gao.gov/products/GAO-13-368" TargetMode="External"/><Relationship Id="rId2" Type="http://schemas.openxmlformats.org/officeDocument/2006/relationships/image" Target="../media/image7.tiff"/><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hyperlink" Target="http://chronicle.com/article/graphic/136875/" TargetMode="Externa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nn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371600"/>
          </a:xfrm>
          <a:prstGeom prst="rect">
            <a:avLst/>
          </a:prstGeom>
        </p:spPr>
      </p:pic>
      <p:sp>
        <p:nvSpPr>
          <p:cNvPr id="2" name="TextBox 1"/>
          <p:cNvSpPr txBox="1"/>
          <p:nvPr/>
        </p:nvSpPr>
        <p:spPr>
          <a:xfrm>
            <a:off x="800100" y="2159000"/>
            <a:ext cx="7569200" cy="1754327"/>
          </a:xfrm>
          <a:prstGeom prst="rect">
            <a:avLst/>
          </a:prstGeom>
          <a:noFill/>
        </p:spPr>
        <p:txBody>
          <a:bodyPr wrap="square" rtlCol="0">
            <a:spAutoFit/>
          </a:bodyPr>
          <a:lstStyle/>
          <a:p>
            <a:pPr defTabSz="914400">
              <a:spcBef>
                <a:spcPct val="0"/>
              </a:spcBef>
            </a:pPr>
            <a:r>
              <a:rPr lang="en-US" sz="3600" dirty="0" smtClean="0">
                <a:solidFill>
                  <a:schemeClr val="accent1"/>
                </a:solidFill>
                <a:latin typeface="+mj-lt"/>
                <a:ea typeface="+mj-ea"/>
                <a:cs typeface="+mj-cs"/>
              </a:rPr>
              <a:t>Affordable </a:t>
            </a:r>
            <a:r>
              <a:rPr lang="en-US" sz="3600" dirty="0">
                <a:solidFill>
                  <a:schemeClr val="accent1"/>
                </a:solidFill>
                <a:latin typeface="+mj-lt"/>
                <a:ea typeface="+mj-ea"/>
                <a:cs typeface="+mj-cs"/>
              </a:rPr>
              <a:t>Learning </a:t>
            </a:r>
            <a:r>
              <a:rPr lang="en-US" sz="3600" dirty="0" smtClean="0">
                <a:solidFill>
                  <a:schemeClr val="accent1"/>
                </a:solidFill>
                <a:latin typeface="+mj-lt"/>
                <a:ea typeface="+mj-ea"/>
                <a:cs typeface="+mj-cs"/>
              </a:rPr>
              <a:t>Georgia: </a:t>
            </a:r>
            <a:endParaRPr lang="en-US" sz="3600" dirty="0">
              <a:solidFill>
                <a:schemeClr val="accent1"/>
              </a:solidFill>
              <a:latin typeface="+mj-lt"/>
              <a:ea typeface="+mj-ea"/>
              <a:cs typeface="+mj-cs"/>
            </a:endParaRPr>
          </a:p>
          <a:p>
            <a:pPr defTabSz="914400">
              <a:spcBef>
                <a:spcPct val="0"/>
              </a:spcBef>
            </a:pPr>
            <a:r>
              <a:rPr lang="en-US" sz="3600" dirty="0" smtClean="0">
                <a:solidFill>
                  <a:schemeClr val="accent1"/>
                </a:solidFill>
                <a:latin typeface="+mj-lt"/>
                <a:ea typeface="+mj-ea"/>
                <a:cs typeface="+mj-cs"/>
              </a:rPr>
              <a:t>Raising Awareness About How Textbooks Affect Student Success</a:t>
            </a:r>
            <a:endParaRPr lang="en-US" sz="3600" dirty="0">
              <a:solidFill>
                <a:schemeClr val="accent1"/>
              </a:solidFill>
              <a:latin typeface="+mj-lt"/>
              <a:ea typeface="+mj-ea"/>
              <a:cs typeface="+mj-cs"/>
            </a:endParaRPr>
          </a:p>
        </p:txBody>
      </p:sp>
      <p:sp>
        <p:nvSpPr>
          <p:cNvPr id="3" name="TextBox 2"/>
          <p:cNvSpPr txBox="1"/>
          <p:nvPr/>
        </p:nvSpPr>
        <p:spPr>
          <a:xfrm>
            <a:off x="1591733" y="5613400"/>
            <a:ext cx="7336367" cy="954107"/>
          </a:xfrm>
          <a:prstGeom prst="rect">
            <a:avLst/>
          </a:prstGeom>
          <a:noFill/>
        </p:spPr>
        <p:txBody>
          <a:bodyPr wrap="square" rtlCol="0">
            <a:spAutoFit/>
          </a:bodyPr>
          <a:lstStyle/>
          <a:p>
            <a:pPr algn="r"/>
            <a:r>
              <a:rPr lang="en-US" sz="2800" dirty="0" smtClean="0"/>
              <a:t>Information for Stakeholders</a:t>
            </a:r>
          </a:p>
          <a:p>
            <a:pPr algn="r"/>
            <a:r>
              <a:rPr lang="en-US" sz="2800" dirty="0" smtClean="0"/>
              <a:t>2014</a:t>
            </a:r>
            <a:endParaRPr lang="en-US" sz="2800" dirty="0"/>
          </a:p>
        </p:txBody>
      </p:sp>
    </p:spTree>
    <p:extLst>
      <p:ext uri="{BB962C8B-B14F-4D97-AF65-F5344CB8AC3E}">
        <p14:creationId xmlns:p14="http://schemas.microsoft.com/office/powerpoint/2010/main" val="23102993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02439" y="292316"/>
            <a:ext cx="2036762" cy="1975396"/>
          </a:xfrm>
        </p:spPr>
        <p:txBody>
          <a:bodyPr>
            <a:noAutofit/>
          </a:bodyPr>
          <a:lstStyle/>
          <a:p>
            <a:pPr algn="ctr"/>
            <a:r>
              <a:rPr lang="en-US" sz="2400" dirty="0" smtClean="0"/>
              <a:t/>
            </a:r>
            <a:br>
              <a:rPr lang="en-US" sz="2400" dirty="0" smtClean="0"/>
            </a:br>
            <a:r>
              <a:rPr lang="en-US" sz="2400" dirty="0" smtClean="0">
                <a:solidFill>
                  <a:srgbClr val="FFFFFF"/>
                </a:solidFill>
              </a:rPr>
              <a:t>Affordability Accessibility Choice</a:t>
            </a:r>
            <a:endParaRPr lang="en-US" sz="2400" dirty="0">
              <a:solidFill>
                <a:srgbClr val="FFFFFF"/>
              </a:solidFill>
            </a:endParaRPr>
          </a:p>
        </p:txBody>
      </p:sp>
      <p:sp>
        <p:nvSpPr>
          <p:cNvPr id="5" name="Subtitle 4"/>
          <p:cNvSpPr>
            <a:spLocks noGrp="1"/>
          </p:cNvSpPr>
          <p:nvPr>
            <p:ph type="subTitle" idx="1"/>
          </p:nvPr>
        </p:nvSpPr>
        <p:spPr>
          <a:xfrm>
            <a:off x="169333" y="4416425"/>
            <a:ext cx="8974667" cy="1722219"/>
          </a:xfrm>
        </p:spPr>
        <p:txBody>
          <a:bodyPr>
            <a:noAutofit/>
          </a:bodyPr>
          <a:lstStyle/>
          <a:p>
            <a:r>
              <a:rPr lang="en-US" b="1" dirty="0" smtClean="0"/>
              <a:t>USG Strategic Imperative 1:  Academic </a:t>
            </a:r>
            <a:r>
              <a:rPr lang="en-US" b="1" dirty="0"/>
              <a:t>Excellence and Degree Completion</a:t>
            </a:r>
          </a:p>
          <a:p>
            <a:r>
              <a:rPr lang="en-US" dirty="0"/>
              <a:t>We will maximize our resources and strengthen educational partnerships to ensure that Georgians have a seamless educational system that is both affordable and of the highest quality.</a:t>
            </a:r>
          </a:p>
          <a:p>
            <a:endParaRPr lang="en-US" b="1" dirty="0" smtClean="0"/>
          </a:p>
          <a:p>
            <a:r>
              <a:rPr lang="en-US" b="1" dirty="0" smtClean="0"/>
              <a:t>Actions for Flexible Degree Options:  Develop </a:t>
            </a:r>
            <a:r>
              <a:rPr lang="en-US" b="1" dirty="0"/>
              <a:t>New, Flexible, and Affordable Degree </a:t>
            </a:r>
            <a:r>
              <a:rPr lang="en-US" b="1" dirty="0" smtClean="0"/>
              <a:t>Options</a:t>
            </a:r>
            <a:endParaRPr lang="en-US" b="1" dirty="0"/>
          </a:p>
          <a:p>
            <a:r>
              <a:rPr lang="en-US" dirty="0"/>
              <a:t>The USG is committed to the development of new and flexible general education and degree program pathways that promote affordable and high-quality course and degree completion options to Georgians. Next generation academic program structures and innovations in distance learning, prior learning assessment, and open courses and learning resources provide opportunities for great expansion of the academic enterprise</a:t>
            </a:r>
          </a:p>
        </p:txBody>
      </p:sp>
      <p:pic>
        <p:nvPicPr>
          <p:cNvPr id="11" name="Picture Placeholder 10" descr="BOR_logo_white.png"/>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718" r="-718"/>
          <a:stretch>
            <a:fillRect/>
          </a:stretch>
        </p:blipFill>
        <p:spPr>
          <a:solidFill>
            <a:schemeClr val="accent2"/>
          </a:solidFill>
        </p:spPr>
      </p:pic>
      <p:pic>
        <p:nvPicPr>
          <p:cNvPr id="10" name="Picture Placeholder 9" descr="USG_strategicplan.jpg"/>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3682" b="-3682"/>
          <a:stretch>
            <a:fillRect/>
          </a:stretch>
        </p:blipFill>
        <p:spPr>
          <a:xfrm>
            <a:off x="6802438" y="2378075"/>
            <a:ext cx="2057400" cy="2038350"/>
          </a:xfrm>
        </p:spPr>
      </p:pic>
      <p:sp>
        <p:nvSpPr>
          <p:cNvPr id="6" name="Text Placeholder 5"/>
          <p:cNvSpPr>
            <a:spLocks noGrp="1"/>
          </p:cNvSpPr>
          <p:nvPr>
            <p:ph type="body" sz="half" idx="2"/>
          </p:nvPr>
        </p:nvSpPr>
        <p:spPr>
          <a:xfrm>
            <a:off x="975783" y="759041"/>
            <a:ext cx="3086100" cy="2040905"/>
          </a:xfrm>
        </p:spPr>
        <p:txBody>
          <a:bodyPr/>
          <a:lstStyle/>
          <a:p>
            <a:r>
              <a:rPr lang="en-US" sz="3200" dirty="0"/>
              <a:t>USG </a:t>
            </a:r>
            <a:r>
              <a:rPr lang="en-US" sz="3200" dirty="0" smtClean="0"/>
              <a:t>Vision:  Reduce the cost </a:t>
            </a:r>
            <a:r>
              <a:rPr lang="en-US" sz="3200" dirty="0"/>
              <a:t>of instructional resources as a strategy for ensuring student success</a:t>
            </a:r>
          </a:p>
        </p:txBody>
      </p:sp>
      <p:sp>
        <p:nvSpPr>
          <p:cNvPr id="9" name="Title 3"/>
          <p:cNvSpPr txBox="1">
            <a:spLocks/>
          </p:cNvSpPr>
          <p:nvPr/>
        </p:nvSpPr>
        <p:spPr>
          <a:xfrm>
            <a:off x="4645026" y="2420112"/>
            <a:ext cx="2036762" cy="1975396"/>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800" b="0" kern="1200">
                <a:solidFill>
                  <a:schemeClr val="accent1"/>
                </a:solidFill>
                <a:latin typeface="+mj-lt"/>
                <a:ea typeface="+mj-ea"/>
                <a:cs typeface="+mj-cs"/>
              </a:defRPr>
            </a:lvl1pPr>
          </a:lstStyle>
          <a:p>
            <a:pPr algn="ctr"/>
            <a:r>
              <a:rPr lang="en-US" sz="2400" dirty="0" smtClean="0"/>
              <a:t/>
            </a:r>
            <a:br>
              <a:rPr lang="en-US" sz="2400" dirty="0" smtClean="0"/>
            </a:br>
            <a:r>
              <a:rPr lang="en-US" sz="2400" dirty="0" smtClean="0">
                <a:solidFill>
                  <a:srgbClr val="FFFFFF"/>
                </a:solidFill>
              </a:rPr>
              <a:t>New </a:t>
            </a:r>
          </a:p>
          <a:p>
            <a:pPr algn="ctr"/>
            <a:r>
              <a:rPr lang="en-US" sz="2400" dirty="0" smtClean="0">
                <a:solidFill>
                  <a:srgbClr val="FFFFFF"/>
                </a:solidFill>
              </a:rPr>
              <a:t>Models</a:t>
            </a:r>
            <a:endParaRPr lang="en-US" sz="2400" dirty="0">
              <a:solidFill>
                <a:srgbClr val="FFFFFF"/>
              </a:solidFill>
            </a:endParaRPr>
          </a:p>
        </p:txBody>
      </p:sp>
    </p:spTree>
    <p:extLst>
      <p:ext uri="{BB962C8B-B14F-4D97-AF65-F5344CB8AC3E}">
        <p14:creationId xmlns:p14="http://schemas.microsoft.com/office/powerpoint/2010/main" val="4518520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40922" y="1028096"/>
            <a:ext cx="6613990" cy="5321906"/>
          </a:xfrm>
        </p:spPr>
      </p:pic>
      <p:sp>
        <p:nvSpPr>
          <p:cNvPr id="2" name="Title 1"/>
          <p:cNvSpPr>
            <a:spLocks noGrp="1"/>
          </p:cNvSpPr>
          <p:nvPr>
            <p:ph type="title"/>
          </p:nvPr>
        </p:nvSpPr>
        <p:spPr/>
        <p:txBody>
          <a:bodyPr/>
          <a:lstStyle/>
          <a:p>
            <a:r>
              <a:rPr lang="en-US" sz="3200" dirty="0" smtClean="0"/>
              <a:t>Complete College Georgia:  Retention</a:t>
            </a:r>
            <a:endParaRPr lang="en-US" sz="3200" dirty="0"/>
          </a:p>
        </p:txBody>
      </p:sp>
      <p:sp>
        <p:nvSpPr>
          <p:cNvPr id="6" name="TextBox 5"/>
          <p:cNvSpPr txBox="1"/>
          <p:nvPr/>
        </p:nvSpPr>
        <p:spPr>
          <a:xfrm>
            <a:off x="84668" y="6261241"/>
            <a:ext cx="9059332" cy="461665"/>
          </a:xfrm>
          <a:prstGeom prst="rect">
            <a:avLst/>
          </a:prstGeom>
          <a:noFill/>
        </p:spPr>
        <p:txBody>
          <a:bodyPr wrap="square" rtlCol="0">
            <a:spAutoFit/>
          </a:bodyPr>
          <a:lstStyle/>
          <a:p>
            <a:r>
              <a:rPr lang="en-US" sz="1400" dirty="0" smtClean="0">
                <a:solidFill>
                  <a:prstClr val="black"/>
                </a:solidFill>
              </a:rPr>
              <a:t>SOURCE:</a:t>
            </a:r>
            <a:endParaRPr lang="en-US" sz="1000" dirty="0" smtClean="0">
              <a:solidFill>
                <a:prstClr val="black"/>
              </a:solidFill>
            </a:endParaRPr>
          </a:p>
          <a:p>
            <a:r>
              <a:rPr lang="en-US" sz="1000" dirty="0" smtClean="0">
                <a:solidFill>
                  <a:prstClr val="black"/>
                </a:solidFill>
                <a:hlinkClick r:id="rId3"/>
              </a:rPr>
              <a:t>Complete College America, College Completion Data</a:t>
            </a:r>
            <a:r>
              <a:rPr lang="en-US" sz="1000" dirty="0" smtClean="0">
                <a:solidFill>
                  <a:prstClr val="black"/>
                </a:solidFill>
              </a:rPr>
              <a:t>.  State Data. Georgia 2011. p. 4. Complete College America.  2011. </a:t>
            </a:r>
          </a:p>
        </p:txBody>
      </p:sp>
    </p:spTree>
    <p:extLst>
      <p:ext uri="{BB962C8B-B14F-4D97-AF65-F5344CB8AC3E}">
        <p14:creationId xmlns:p14="http://schemas.microsoft.com/office/powerpoint/2010/main" val="20240783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5999" y="3124200"/>
            <a:ext cx="6722533" cy="1371600"/>
          </a:xfrm>
        </p:spPr>
        <p:txBody>
          <a:bodyPr>
            <a:normAutofit/>
          </a:bodyPr>
          <a:lstStyle/>
          <a:p>
            <a:r>
              <a:rPr lang="en-US" sz="4000" dirty="0" smtClean="0"/>
              <a:t>Affordable Learning Georgia</a:t>
            </a:r>
            <a:endParaRPr lang="en-US" sz="4000" dirty="0"/>
          </a:p>
        </p:txBody>
      </p:sp>
      <p:sp>
        <p:nvSpPr>
          <p:cNvPr id="5" name="Text Placeholder 4"/>
          <p:cNvSpPr>
            <a:spLocks noGrp="1"/>
          </p:cNvSpPr>
          <p:nvPr>
            <p:ph type="body" idx="1"/>
          </p:nvPr>
        </p:nvSpPr>
        <p:spPr/>
        <p:txBody>
          <a:bodyPr>
            <a:normAutofit/>
          </a:bodyPr>
          <a:lstStyle/>
          <a:p>
            <a:r>
              <a:rPr lang="en-US" sz="2800" dirty="0" smtClean="0"/>
              <a:t>A Brief Overview</a:t>
            </a:r>
            <a:endParaRPr lang="en-US" sz="2800" dirty="0"/>
          </a:p>
        </p:txBody>
      </p:sp>
    </p:spTree>
    <p:extLst>
      <p:ext uri="{BB962C8B-B14F-4D97-AF65-F5344CB8AC3E}">
        <p14:creationId xmlns:p14="http://schemas.microsoft.com/office/powerpoint/2010/main" val="31560047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Affordable Learning Georgia Project</a:t>
            </a:r>
            <a:endParaRPr lang="en-US" dirty="0"/>
          </a:p>
        </p:txBody>
      </p:sp>
      <p:sp>
        <p:nvSpPr>
          <p:cNvPr id="3" name="Content Placeholder 2"/>
          <p:cNvSpPr>
            <a:spLocks noGrp="1"/>
          </p:cNvSpPr>
          <p:nvPr>
            <p:ph idx="1"/>
          </p:nvPr>
        </p:nvSpPr>
        <p:spPr>
          <a:xfrm>
            <a:off x="498474" y="1981200"/>
            <a:ext cx="8036154" cy="4504713"/>
          </a:xfrm>
        </p:spPr>
        <p:txBody>
          <a:bodyPr>
            <a:normAutofit/>
          </a:bodyPr>
          <a:lstStyle/>
          <a:p>
            <a:r>
              <a:rPr lang="en-US" dirty="0" smtClean="0"/>
              <a:t> </a:t>
            </a:r>
            <a:r>
              <a:rPr lang="en-US" dirty="0"/>
              <a:t>A University System of Georgia (USG) initiative to promote student success by providing affordable </a:t>
            </a:r>
            <a:r>
              <a:rPr lang="en-US" dirty="0" smtClean="0"/>
              <a:t>textbook alternatives, part of the overall plan to expand affordable access to USG education through multiple pathways including both traditional residential, “traditional” online, and new online modalities such as MOOCs</a:t>
            </a:r>
            <a:endParaRPr lang="en-US" dirty="0"/>
          </a:p>
          <a:p>
            <a:r>
              <a:rPr lang="en-US" dirty="0"/>
              <a:t>A one-stop service to help USG faculty and staff identify lower-cost, electronic, free, and Open Educational Resources, </a:t>
            </a:r>
            <a:r>
              <a:rPr lang="en-US" dirty="0">
                <a:solidFill>
                  <a:schemeClr val="accent2"/>
                </a:solidFill>
              </a:rPr>
              <a:t>building on the cost-effective subscription resources provided by GALILEO and the USG libraries</a:t>
            </a:r>
          </a:p>
          <a:p>
            <a:r>
              <a:rPr lang="en-US" dirty="0"/>
              <a:t>A California State University </a:t>
            </a:r>
            <a:r>
              <a:rPr lang="en-US" dirty="0" smtClean="0"/>
              <a:t>partnership</a:t>
            </a:r>
          </a:p>
        </p:txBody>
      </p:sp>
    </p:spTree>
    <p:extLst>
      <p:ext uri="{BB962C8B-B14F-4D97-AF65-F5344CB8AC3E}">
        <p14:creationId xmlns:p14="http://schemas.microsoft.com/office/powerpoint/2010/main" val="26110638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02439" y="292316"/>
            <a:ext cx="2036762" cy="1975396"/>
          </a:xfrm>
        </p:spPr>
        <p:txBody>
          <a:bodyPr>
            <a:noAutofit/>
          </a:bodyPr>
          <a:lstStyle/>
          <a:p>
            <a:pPr algn="ctr"/>
            <a:r>
              <a:rPr lang="en-US" sz="2400" dirty="0" smtClean="0"/>
              <a:t/>
            </a:r>
            <a:br>
              <a:rPr lang="en-US" sz="2400" dirty="0" smtClean="0"/>
            </a:br>
            <a:r>
              <a:rPr lang="en-US" sz="2400" dirty="0" smtClean="0">
                <a:solidFill>
                  <a:srgbClr val="FFFFFF"/>
                </a:solidFill>
              </a:rPr>
              <a:t>Affordability Accessibility Choice</a:t>
            </a:r>
            <a:endParaRPr lang="en-US" sz="2400" dirty="0">
              <a:solidFill>
                <a:srgbClr val="FFFFFF"/>
              </a:solidFill>
            </a:endParaRPr>
          </a:p>
        </p:txBody>
      </p:sp>
      <p:sp>
        <p:nvSpPr>
          <p:cNvPr id="5" name="Subtitle 4"/>
          <p:cNvSpPr>
            <a:spLocks noGrp="1"/>
          </p:cNvSpPr>
          <p:nvPr>
            <p:ph type="subTitle" idx="1"/>
          </p:nvPr>
        </p:nvSpPr>
        <p:spPr>
          <a:xfrm>
            <a:off x="169333" y="4416425"/>
            <a:ext cx="8974667" cy="2441575"/>
          </a:xfrm>
        </p:spPr>
        <p:txBody>
          <a:bodyPr>
            <a:noAutofit/>
          </a:bodyPr>
          <a:lstStyle/>
          <a:p>
            <a:r>
              <a:rPr lang="en-US" sz="2000" b="1" dirty="0" smtClean="0"/>
              <a:t>June 2013-June 2014:</a:t>
            </a:r>
          </a:p>
          <a:p>
            <a:pPr marL="342900" indent="-342900">
              <a:buFont typeface="Arial"/>
              <a:buChar char="•"/>
            </a:pPr>
            <a:r>
              <a:rPr lang="en-US" sz="2000" b="1" dirty="0" smtClean="0"/>
              <a:t>Established </a:t>
            </a:r>
            <a:r>
              <a:rPr lang="en-US" sz="2000" b="1" dirty="0"/>
              <a:t>working relationship and acquired framework for launching USG Affordable Learning initiative, including MERLOT and </a:t>
            </a:r>
            <a:r>
              <a:rPr lang="en-US" sz="2000" b="1" dirty="0" smtClean="0"/>
              <a:t>website</a:t>
            </a:r>
          </a:p>
          <a:p>
            <a:pPr marL="342900" indent="-342900">
              <a:buFont typeface="Arial"/>
              <a:buChar char="•"/>
            </a:pPr>
            <a:r>
              <a:rPr lang="en-US" sz="2000" b="1" dirty="0" smtClean="0"/>
              <a:t>Campus Champions and Library Coordinators</a:t>
            </a:r>
          </a:p>
          <a:p>
            <a:pPr marL="342900" indent="-342900">
              <a:buFont typeface="Arial"/>
              <a:buChar char="•"/>
            </a:pPr>
            <a:r>
              <a:rPr lang="en-US" sz="2000" b="1" dirty="0"/>
              <a:t>Stakeholder F</a:t>
            </a:r>
            <a:r>
              <a:rPr lang="en-US" sz="2000" b="1" dirty="0" smtClean="0"/>
              <a:t>ocus Groups</a:t>
            </a:r>
          </a:p>
          <a:p>
            <a:pPr marL="342900" indent="-342900">
              <a:buFont typeface="Arial"/>
              <a:buChar char="•"/>
            </a:pPr>
            <a:r>
              <a:rPr lang="en-US" sz="2000" b="1" dirty="0" smtClean="0"/>
              <a:t>Newsletter, Videos</a:t>
            </a:r>
          </a:p>
          <a:p>
            <a:pPr marL="342900" indent="-342900">
              <a:buFont typeface="Arial"/>
              <a:buChar char="•"/>
            </a:pPr>
            <a:endParaRPr lang="en-US" sz="2000" b="1" dirty="0"/>
          </a:p>
          <a:p>
            <a:pPr marL="342900" indent="-342900">
              <a:buFont typeface="Arial"/>
              <a:buChar char="•"/>
            </a:pPr>
            <a:endParaRPr lang="en-US" sz="2000" b="1" dirty="0" smtClean="0"/>
          </a:p>
        </p:txBody>
      </p:sp>
      <p:pic>
        <p:nvPicPr>
          <p:cNvPr id="11" name="Picture Placeholder 10" descr="BOR_logo_white.png"/>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718" r="-718"/>
          <a:stretch>
            <a:fillRect/>
          </a:stretch>
        </p:blipFill>
        <p:spPr>
          <a:solidFill>
            <a:schemeClr val="accent2"/>
          </a:solidFill>
        </p:spPr>
      </p:pic>
      <p:pic>
        <p:nvPicPr>
          <p:cNvPr id="10" name="Picture Placeholder 9"/>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4624388" y="2799946"/>
            <a:ext cx="4214813" cy="742949"/>
          </a:xfrm>
        </p:spPr>
      </p:pic>
      <p:sp>
        <p:nvSpPr>
          <p:cNvPr id="6" name="Text Placeholder 5"/>
          <p:cNvSpPr>
            <a:spLocks noGrp="1"/>
          </p:cNvSpPr>
          <p:nvPr>
            <p:ph type="body" sz="half" idx="2"/>
          </p:nvPr>
        </p:nvSpPr>
        <p:spPr>
          <a:xfrm>
            <a:off x="975783" y="759041"/>
            <a:ext cx="3086100" cy="2040905"/>
          </a:xfrm>
        </p:spPr>
        <p:txBody>
          <a:bodyPr/>
          <a:lstStyle/>
          <a:p>
            <a:r>
              <a:rPr lang="en-US" sz="3200" b="1" dirty="0"/>
              <a:t>California State University </a:t>
            </a:r>
            <a:r>
              <a:rPr lang="en-US" sz="3200" b="1" dirty="0" smtClean="0"/>
              <a:t>Partnership</a:t>
            </a:r>
          </a:p>
          <a:p>
            <a:r>
              <a:rPr lang="en-US" sz="3200" b="1" dirty="0" smtClean="0"/>
              <a:t>---</a:t>
            </a:r>
          </a:p>
          <a:p>
            <a:r>
              <a:rPr lang="en-US" sz="3200" b="1" dirty="0" smtClean="0"/>
              <a:t>USG Focus </a:t>
            </a:r>
            <a:endParaRPr lang="en-US" sz="3200" dirty="0"/>
          </a:p>
        </p:txBody>
      </p:sp>
    </p:spTree>
    <p:extLst>
      <p:ext uri="{BB962C8B-B14F-4D97-AF65-F5344CB8AC3E}">
        <p14:creationId xmlns:p14="http://schemas.microsoft.com/office/powerpoint/2010/main" val="7058958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46688" y="231479"/>
            <a:ext cx="4016633" cy="1162050"/>
          </a:xfrm>
        </p:spPr>
        <p:txBody>
          <a:bodyPr>
            <a:noAutofit/>
          </a:bodyPr>
          <a:lstStyle/>
          <a:p>
            <a:r>
              <a:rPr lang="en-US" sz="2800" dirty="0" smtClean="0"/>
              <a:t>ALG Website</a:t>
            </a:r>
            <a:endParaRPr lang="en-US" sz="2800" dirty="0"/>
          </a:p>
        </p:txBody>
      </p:sp>
      <p:sp>
        <p:nvSpPr>
          <p:cNvPr id="8" name="Text Placeholder 7"/>
          <p:cNvSpPr>
            <a:spLocks noGrp="1"/>
          </p:cNvSpPr>
          <p:nvPr>
            <p:ph type="body" sz="half" idx="2"/>
          </p:nvPr>
        </p:nvSpPr>
        <p:spPr>
          <a:xfrm>
            <a:off x="346688" y="1393529"/>
            <a:ext cx="4243294" cy="5235017"/>
          </a:xfrm>
        </p:spPr>
        <p:txBody>
          <a:bodyPr>
            <a:noAutofit/>
          </a:bodyPr>
          <a:lstStyle/>
          <a:p>
            <a:r>
              <a:rPr lang="en-US" sz="1600" dirty="0">
                <a:solidFill>
                  <a:schemeClr val="bg1"/>
                </a:solidFill>
              </a:rPr>
              <a:t>$ Based on structure provided by Affordable Learning </a:t>
            </a:r>
            <a:r>
              <a:rPr lang="en-US" sz="1600" dirty="0" smtClean="0">
                <a:solidFill>
                  <a:schemeClr val="bg1"/>
                </a:solidFill>
              </a:rPr>
              <a:t>Solutions, providing quick access to thousands of OER resources, including textbooks.  Continues to evolve and change</a:t>
            </a:r>
          </a:p>
          <a:p>
            <a:endParaRPr lang="en-US" sz="1600" dirty="0">
              <a:solidFill>
                <a:schemeClr val="bg1"/>
              </a:solidFill>
            </a:endParaRPr>
          </a:p>
          <a:p>
            <a:r>
              <a:rPr lang="en-US" sz="1600" dirty="0">
                <a:solidFill>
                  <a:schemeClr val="bg1"/>
                </a:solidFill>
              </a:rPr>
              <a:t>$ </a:t>
            </a:r>
            <a:r>
              <a:rPr lang="en-US" sz="1600" dirty="0" smtClean="0">
                <a:solidFill>
                  <a:schemeClr val="bg1"/>
                </a:solidFill>
              </a:rPr>
              <a:t>Linkages </a:t>
            </a:r>
            <a:r>
              <a:rPr lang="en-US" sz="1600" dirty="0">
                <a:solidFill>
                  <a:schemeClr val="bg1"/>
                </a:solidFill>
              </a:rPr>
              <a:t>to </a:t>
            </a:r>
            <a:r>
              <a:rPr lang="en-US" sz="1600" dirty="0" smtClean="0">
                <a:solidFill>
                  <a:schemeClr val="bg1"/>
                </a:solidFill>
              </a:rPr>
              <a:t>GALILEO, USG </a:t>
            </a:r>
            <a:r>
              <a:rPr lang="en-US" sz="1600" dirty="0">
                <a:solidFill>
                  <a:schemeClr val="bg1"/>
                </a:solidFill>
              </a:rPr>
              <a:t>Libraries, </a:t>
            </a:r>
            <a:r>
              <a:rPr lang="en-US" sz="1600" dirty="0"/>
              <a:t>USG Bookstores, </a:t>
            </a:r>
            <a:r>
              <a:rPr lang="en-US" sz="1600" dirty="0" smtClean="0"/>
              <a:t>AMAC (Alternative Media Access Center for accessibility support), </a:t>
            </a:r>
            <a:r>
              <a:rPr lang="en-US" sz="1600" dirty="0"/>
              <a:t>USG Copyright, </a:t>
            </a:r>
            <a:r>
              <a:rPr lang="en-US" sz="1600" dirty="0" err="1" smtClean="0"/>
              <a:t>andmore</a:t>
            </a:r>
            <a:endParaRPr lang="en-US" sz="1600" dirty="0"/>
          </a:p>
          <a:p>
            <a:endParaRPr lang="en-US" sz="1600" dirty="0"/>
          </a:p>
          <a:p>
            <a:r>
              <a:rPr lang="en-US" sz="1600" dirty="0">
                <a:solidFill>
                  <a:schemeClr val="bg1"/>
                </a:solidFill>
              </a:rPr>
              <a:t>$ </a:t>
            </a:r>
            <a:r>
              <a:rPr lang="en-US" sz="1600" dirty="0" err="1">
                <a:solidFill>
                  <a:schemeClr val="bg1"/>
                </a:solidFill>
              </a:rPr>
              <a:t>LibGuides</a:t>
            </a:r>
            <a:r>
              <a:rPr lang="en-US" sz="1600" dirty="0">
                <a:solidFill>
                  <a:schemeClr val="bg1"/>
                </a:solidFill>
              </a:rPr>
              <a:t> framework and implementation for course reading list </a:t>
            </a:r>
            <a:r>
              <a:rPr lang="en-US" sz="1600" dirty="0" smtClean="0">
                <a:solidFill>
                  <a:schemeClr val="bg1"/>
                </a:solidFill>
              </a:rPr>
              <a:t>support</a:t>
            </a:r>
          </a:p>
          <a:p>
            <a:endParaRPr lang="en-US" sz="1600" dirty="0">
              <a:solidFill>
                <a:schemeClr val="bg1"/>
              </a:solidFill>
            </a:endParaRPr>
          </a:p>
          <a:p>
            <a:r>
              <a:rPr lang="en-US" sz="1600" dirty="0">
                <a:solidFill>
                  <a:schemeClr val="bg1"/>
                </a:solidFill>
              </a:rPr>
              <a:t>$ Third-</a:t>
            </a:r>
            <a:r>
              <a:rPr lang="en-US" sz="1600" dirty="0" smtClean="0">
                <a:solidFill>
                  <a:schemeClr val="bg1"/>
                </a:solidFill>
              </a:rPr>
              <a:t>generation </a:t>
            </a:r>
            <a:r>
              <a:rPr lang="en-US" sz="1600" dirty="0">
                <a:solidFill>
                  <a:schemeClr val="bg1"/>
                </a:solidFill>
              </a:rPr>
              <a:t>site in development for enhanced content management, success story showcase, newsfeed, and more</a:t>
            </a:r>
          </a:p>
          <a:p>
            <a:pPr marL="914400" lvl="1" indent="-457200">
              <a:buFont typeface="Arial"/>
              <a:buChar char="•"/>
            </a:pPr>
            <a:endParaRPr lang="en-US" sz="500" dirty="0"/>
          </a:p>
          <a:p>
            <a:endParaRPr lang="en-US" sz="200" dirty="0" smtClean="0"/>
          </a:p>
          <a:p>
            <a:endParaRPr lang="en-US" sz="200" dirty="0" smtClean="0"/>
          </a:p>
        </p:txBody>
      </p:sp>
      <p:pic>
        <p:nvPicPr>
          <p:cNvPr id="17" name="Picture Placeholder 16" descr="ALG.jpg"/>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t="-1179" r="16244" b="1179"/>
          <a:stretch/>
        </p:blipFill>
        <p:spPr>
          <a:xfrm>
            <a:off x="4624388" y="2405709"/>
            <a:ext cx="2057400" cy="2039112"/>
          </a:xfrm>
          <a:ln>
            <a:solidFill>
              <a:srgbClr val="D16349"/>
            </a:solidFill>
          </a:ln>
        </p:spPr>
      </p:pic>
      <p:pic>
        <p:nvPicPr>
          <p:cNvPr id="16" name="Picture Placeholder 15" descr="ALS.jpg"/>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2387" r="28832" b="2387"/>
          <a:stretch/>
        </p:blipFill>
        <p:spPr>
          <a:ln>
            <a:solidFill>
              <a:srgbClr val="D16349"/>
            </a:solidFill>
          </a:ln>
        </p:spPr>
      </p:pic>
      <p:pic>
        <p:nvPicPr>
          <p:cNvPr id="9" name="Picture Placeholder 16"/>
          <p:cNvPicPr>
            <a:picLocks noGrp="1" noChangeAspect="1"/>
          </p:cNvPicPr>
          <p:nvPr>
            <p:ph type="pic" sz="quarter" idx="14"/>
          </p:nvPr>
        </p:nvPicPr>
        <p:blipFill rotWithShape="1">
          <a:blip r:embed="rId4">
            <a:extLst>
              <a:ext uri="{28A0092B-C50C-407E-A947-70E740481C1C}">
                <a14:useLocalDpi xmlns:a14="http://schemas.microsoft.com/office/drawing/2010/main" val="0"/>
              </a:ext>
            </a:extLst>
          </a:blip>
          <a:srcRect l="22" t="2" r="35400" b="8"/>
          <a:stretch/>
        </p:blipFill>
        <p:spPr>
          <a:xfrm>
            <a:off x="6834188" y="2413000"/>
            <a:ext cx="2140479" cy="2031821"/>
          </a:xfrm>
          <a:ln>
            <a:solidFill>
              <a:srgbClr val="D16349"/>
            </a:solidFill>
          </a:ln>
        </p:spPr>
      </p:pic>
      <p:sp>
        <p:nvSpPr>
          <p:cNvPr id="3" name="TextBox 2"/>
          <p:cNvSpPr txBox="1"/>
          <p:nvPr/>
        </p:nvSpPr>
        <p:spPr>
          <a:xfrm>
            <a:off x="6834188" y="4597221"/>
            <a:ext cx="2140479" cy="2031325"/>
          </a:xfrm>
          <a:prstGeom prst="rect">
            <a:avLst/>
          </a:prstGeom>
          <a:noFill/>
        </p:spPr>
        <p:txBody>
          <a:bodyPr wrap="square" rtlCol="0">
            <a:spAutoFit/>
          </a:bodyPr>
          <a:lstStyle/>
          <a:p>
            <a:r>
              <a:rPr lang="en-US" b="1" u="sng" dirty="0" smtClean="0">
                <a:hlinkClick r:id="rId5"/>
              </a:rPr>
              <a:t>www.affordable</a:t>
            </a:r>
            <a:br>
              <a:rPr lang="en-US" b="1" u="sng" dirty="0" smtClean="0">
                <a:hlinkClick r:id="rId5"/>
              </a:rPr>
            </a:br>
            <a:r>
              <a:rPr lang="en-US" b="1" u="sng" dirty="0" smtClean="0">
                <a:hlinkClick r:id="rId5"/>
              </a:rPr>
              <a:t>learninggeorgia.</a:t>
            </a:r>
            <a:br>
              <a:rPr lang="en-US" b="1" u="sng" dirty="0" smtClean="0">
                <a:hlinkClick r:id="rId5"/>
              </a:rPr>
            </a:br>
            <a:r>
              <a:rPr lang="en-US" b="1" u="sng" dirty="0" smtClean="0">
                <a:hlinkClick r:id="rId5"/>
              </a:rPr>
              <a:t>org</a:t>
            </a:r>
            <a:endParaRPr lang="en-US" b="1" u="sng" dirty="0" smtClean="0"/>
          </a:p>
          <a:p>
            <a:endParaRPr lang="en-US" dirty="0"/>
          </a:p>
          <a:p>
            <a:r>
              <a:rPr lang="en-US" b="1" u="sng" dirty="0" smtClean="0">
                <a:hlinkClick r:id="rId6"/>
              </a:rPr>
              <a:t>libguides.galileo.usg.edu</a:t>
            </a:r>
            <a:endParaRPr lang="en-US" dirty="0"/>
          </a:p>
          <a:p>
            <a:endParaRPr lang="en-US" dirty="0"/>
          </a:p>
        </p:txBody>
      </p:sp>
    </p:spTree>
    <p:extLst>
      <p:ext uri="{BB962C8B-B14F-4D97-AF65-F5344CB8AC3E}">
        <p14:creationId xmlns:p14="http://schemas.microsoft.com/office/powerpoint/2010/main" val="7308279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345607" y="2887138"/>
            <a:ext cx="4273459" cy="871538"/>
          </a:xfrm>
        </p:spPr>
        <p:txBody>
          <a:bodyPr>
            <a:noAutofit/>
          </a:bodyPr>
          <a:lstStyle/>
          <a:p>
            <a:r>
              <a:rPr lang="en-US" sz="5400" dirty="0" smtClean="0"/>
              <a:t>Affordability</a:t>
            </a:r>
            <a:br>
              <a:rPr lang="en-US" sz="5400" dirty="0" smtClean="0"/>
            </a:br>
            <a:r>
              <a:rPr lang="en-US" sz="3200" dirty="0" smtClean="0"/>
              <a:t>Accessibility</a:t>
            </a:r>
            <a:br>
              <a:rPr lang="en-US" sz="3200" dirty="0" smtClean="0"/>
            </a:br>
            <a:r>
              <a:rPr lang="en-US" sz="3200" dirty="0" smtClean="0"/>
              <a:t>Choice</a:t>
            </a:r>
            <a:endParaRPr lang="en-US" sz="3200" dirty="0"/>
          </a:p>
        </p:txBody>
      </p:sp>
      <p:sp>
        <p:nvSpPr>
          <p:cNvPr id="9" name="Text Placeholder 8"/>
          <p:cNvSpPr>
            <a:spLocks noGrp="1"/>
          </p:cNvSpPr>
          <p:nvPr>
            <p:ph type="body" sz="half" idx="2"/>
          </p:nvPr>
        </p:nvSpPr>
        <p:spPr>
          <a:xfrm>
            <a:off x="4953000" y="3978803"/>
            <a:ext cx="4191000" cy="2557463"/>
          </a:xfrm>
        </p:spPr>
        <p:txBody>
          <a:bodyPr>
            <a:noAutofit/>
          </a:bodyPr>
          <a:lstStyle/>
          <a:p>
            <a:r>
              <a:rPr lang="en-US" sz="3200" dirty="0" smtClean="0"/>
              <a:t>MERLOT</a:t>
            </a:r>
            <a:r>
              <a:rPr lang="en-US" sz="3200" dirty="0"/>
              <a:t>, OER, GALILEO, and Library alternatives to </a:t>
            </a:r>
            <a:r>
              <a:rPr lang="en-US" sz="3200" dirty="0" smtClean="0"/>
              <a:t>textbooks</a:t>
            </a:r>
          </a:p>
        </p:txBody>
      </p:sp>
      <p:pic>
        <p:nvPicPr>
          <p:cNvPr id="19" name="Picture 18" descr="afg_tools.png"/>
          <p:cNvPicPr>
            <a:picLocks noChangeAspect="1"/>
          </p:cNvPicPr>
          <p:nvPr/>
        </p:nvPicPr>
        <p:blipFill rotWithShape="1">
          <a:blip r:embed="rId2">
            <a:alphaModFix amt="95000"/>
            <a:extLst>
              <a:ext uri="{28A0092B-C50C-407E-A947-70E740481C1C}">
                <a14:useLocalDpi xmlns:a14="http://schemas.microsoft.com/office/drawing/2010/main" val="0"/>
              </a:ext>
            </a:extLst>
          </a:blip>
          <a:srcRect l="34444" t="5084" r="49601" b="31029"/>
          <a:stretch/>
        </p:blipFill>
        <p:spPr>
          <a:xfrm>
            <a:off x="270932" y="4546217"/>
            <a:ext cx="1998133" cy="2133600"/>
          </a:xfrm>
          <a:prstGeom prst="rect">
            <a:avLst/>
          </a:prstGeom>
        </p:spPr>
      </p:pic>
      <p:pic>
        <p:nvPicPr>
          <p:cNvPr id="20" name="Picture 19" descr="afg_tools.png"/>
          <p:cNvPicPr>
            <a:picLocks noChangeAspect="1"/>
          </p:cNvPicPr>
          <p:nvPr/>
        </p:nvPicPr>
        <p:blipFill rotWithShape="1">
          <a:blip r:embed="rId2">
            <a:alphaModFix/>
            <a:extLst>
              <a:ext uri="{28A0092B-C50C-407E-A947-70E740481C1C}">
                <a14:useLocalDpi xmlns:a14="http://schemas.microsoft.com/office/drawing/2010/main" val="0"/>
              </a:ext>
            </a:extLst>
          </a:blip>
          <a:srcRect l="8942" t="7113" r="72145" b="33165"/>
          <a:stretch/>
        </p:blipFill>
        <p:spPr>
          <a:xfrm>
            <a:off x="270932" y="152400"/>
            <a:ext cx="2252135" cy="1896532"/>
          </a:xfrm>
          <a:prstGeom prst="rect">
            <a:avLst/>
          </a:prstGeom>
        </p:spPr>
      </p:pic>
      <p:pic>
        <p:nvPicPr>
          <p:cNvPr id="21" name="Picture Placeholder 20" descr="afg_tools.png"/>
          <p:cNvPicPr>
            <a:picLocks noGrp="1" noChangeAspect="1"/>
          </p:cNvPicPr>
          <p:nvPr>
            <p:ph type="pic" idx="1"/>
          </p:nvPr>
        </p:nvPicPr>
        <p:blipFill rotWithShape="1">
          <a:blip r:embed="rId2">
            <a:alphaModFix/>
            <a:extLst>
              <a:ext uri="{28A0092B-C50C-407E-A947-70E740481C1C}">
                <a14:useLocalDpi xmlns:a14="http://schemas.microsoft.com/office/drawing/2010/main" val="0"/>
              </a:ext>
            </a:extLst>
          </a:blip>
          <a:srcRect l="76245" t="5902" r="6722" b="33243"/>
          <a:stretch/>
        </p:blipFill>
        <p:spPr>
          <a:xfrm>
            <a:off x="270932" y="2235200"/>
            <a:ext cx="2150533" cy="2048933"/>
          </a:xfrm>
          <a:prstGeom prst="rect">
            <a:avLst/>
          </a:prstGeom>
        </p:spPr>
      </p:pic>
      <p:pic>
        <p:nvPicPr>
          <p:cNvPr id="24" name="Picture Placeholder 14" descr="vinyl-decal-sticker-7191.jpg"/>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424" b="424"/>
          <a:stretch>
            <a:fillRect/>
          </a:stretch>
        </p:blipFill>
        <p:spPr>
          <a:xfrm>
            <a:off x="2696100" y="769500"/>
            <a:ext cx="735014" cy="728775"/>
          </a:xfrm>
        </p:spPr>
      </p:pic>
      <p:pic>
        <p:nvPicPr>
          <p:cNvPr id="25" name="Picture 24" descr="afg_tools.png"/>
          <p:cNvPicPr>
            <a:picLocks noChangeAspect="1"/>
          </p:cNvPicPr>
          <p:nvPr/>
        </p:nvPicPr>
        <p:blipFill rotWithShape="1">
          <a:blip r:embed="rId2">
            <a:alphaModFix/>
            <a:extLst>
              <a:ext uri="{28A0092B-C50C-407E-A947-70E740481C1C}">
                <a14:useLocalDpi xmlns:a14="http://schemas.microsoft.com/office/drawing/2010/main" val="0"/>
              </a:ext>
            </a:extLst>
          </a:blip>
          <a:srcRect l="57701" t="5084" r="27222" b="31029"/>
          <a:stretch/>
        </p:blipFill>
        <p:spPr>
          <a:xfrm>
            <a:off x="2457539" y="4546217"/>
            <a:ext cx="1888068" cy="2133600"/>
          </a:xfrm>
          <a:prstGeom prst="rect">
            <a:avLst/>
          </a:prstGeom>
        </p:spPr>
      </p:pic>
      <p:pic>
        <p:nvPicPr>
          <p:cNvPr id="28" name="Picture Placeholder 14" descr="vinyl-decal-sticker-7191.jpg"/>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424" b="424"/>
          <a:stretch>
            <a:fillRect/>
          </a:stretch>
        </p:blipFill>
        <p:spPr>
          <a:xfrm>
            <a:off x="2696100" y="1650675"/>
            <a:ext cx="735014" cy="728775"/>
          </a:xfrm>
        </p:spPr>
      </p:pic>
      <p:pic>
        <p:nvPicPr>
          <p:cNvPr id="29" name="Picture Placeholder 14" descr="vinyl-decal-sticker-7191.jpg"/>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424" b="424"/>
          <a:stretch>
            <a:fillRect/>
          </a:stretch>
        </p:blipFill>
        <p:spPr>
          <a:xfrm>
            <a:off x="2696100" y="2522750"/>
            <a:ext cx="735014" cy="728775"/>
          </a:xfrm>
        </p:spPr>
      </p:pic>
      <p:pic>
        <p:nvPicPr>
          <p:cNvPr id="30" name="Picture Placeholder 14" descr="vinyl-decal-sticker-7191.jpg"/>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424" b="424"/>
          <a:stretch>
            <a:fillRect/>
          </a:stretch>
        </p:blipFill>
        <p:spPr>
          <a:xfrm>
            <a:off x="2696100" y="3359770"/>
            <a:ext cx="735014" cy="728775"/>
          </a:xfrm>
        </p:spPr>
      </p:pic>
    </p:spTree>
    <p:extLst>
      <p:ext uri="{BB962C8B-B14F-4D97-AF65-F5344CB8AC3E}">
        <p14:creationId xmlns:p14="http://schemas.microsoft.com/office/powerpoint/2010/main" val="39153106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556313" cy="773811"/>
          </a:xfrm>
        </p:spPr>
        <p:txBody>
          <a:bodyPr/>
          <a:lstStyle/>
          <a:p>
            <a:r>
              <a:rPr lang="en-US" dirty="0" smtClean="0"/>
              <a:t>Videos</a:t>
            </a:r>
            <a:endParaRPr lang="en-US" dirty="0"/>
          </a:p>
        </p:txBody>
      </p:sp>
      <p:sp>
        <p:nvSpPr>
          <p:cNvPr id="3" name="Rectangle 2"/>
          <p:cNvSpPr/>
          <p:nvPr/>
        </p:nvSpPr>
        <p:spPr>
          <a:xfrm>
            <a:off x="387048" y="4666626"/>
            <a:ext cx="2963333" cy="1477328"/>
          </a:xfrm>
          <a:prstGeom prst="rect">
            <a:avLst/>
          </a:prstGeom>
        </p:spPr>
        <p:txBody>
          <a:bodyPr wrap="square">
            <a:spAutoFit/>
          </a:bodyPr>
          <a:lstStyle/>
          <a:p>
            <a:r>
              <a:rPr lang="en-US" dirty="0" smtClean="0"/>
              <a:t>The </a:t>
            </a:r>
            <a:r>
              <a:rPr lang="en-US" dirty="0"/>
              <a:t>Impact of A Free </a:t>
            </a:r>
            <a:r>
              <a:rPr lang="en-US" dirty="0" smtClean="0"/>
              <a:t>Book</a:t>
            </a:r>
          </a:p>
          <a:p>
            <a:r>
              <a:rPr lang="en-US" dirty="0" smtClean="0"/>
              <a:t>2013 </a:t>
            </a:r>
            <a:r>
              <a:rPr lang="en-US" dirty="0" err="1" smtClean="0"/>
              <a:t>OpenStax</a:t>
            </a:r>
            <a:r>
              <a:rPr lang="en-US" dirty="0" smtClean="0"/>
              <a:t> College</a:t>
            </a:r>
          </a:p>
          <a:p>
            <a:r>
              <a:rPr lang="en-US" dirty="0" smtClean="0">
                <a:hlinkClick r:id="rId2"/>
              </a:rPr>
              <a:t>Watch </a:t>
            </a:r>
            <a:r>
              <a:rPr lang="en-US" dirty="0">
                <a:hlinkClick r:id="rId2"/>
              </a:rPr>
              <a:t>the </a:t>
            </a:r>
            <a:r>
              <a:rPr lang="en-US" dirty="0" smtClean="0">
                <a:hlinkClick r:id="rId2"/>
              </a:rPr>
              <a:t>Video</a:t>
            </a:r>
            <a:endParaRPr lang="en-US" dirty="0"/>
          </a:p>
          <a:p>
            <a:endParaRPr lang="en-US" dirty="0"/>
          </a:p>
          <a:p>
            <a:endParaRPr lang="en-US" dirty="0"/>
          </a:p>
        </p:txBody>
      </p:sp>
      <p:sp>
        <p:nvSpPr>
          <p:cNvPr id="4" name="TextBox 3"/>
          <p:cNvSpPr txBox="1"/>
          <p:nvPr/>
        </p:nvSpPr>
        <p:spPr>
          <a:xfrm>
            <a:off x="4572000" y="4442500"/>
            <a:ext cx="4197048" cy="1200329"/>
          </a:xfrm>
          <a:prstGeom prst="rect">
            <a:avLst/>
          </a:prstGeom>
          <a:noFill/>
        </p:spPr>
        <p:txBody>
          <a:bodyPr wrap="square" rtlCol="0">
            <a:spAutoFit/>
          </a:bodyPr>
          <a:lstStyle/>
          <a:p>
            <a:endParaRPr lang="en-US" u="sng" dirty="0"/>
          </a:p>
          <a:p>
            <a:r>
              <a:rPr lang="en-US" dirty="0" smtClean="0"/>
              <a:t>Georgia College and State University</a:t>
            </a:r>
          </a:p>
          <a:p>
            <a:r>
              <a:rPr lang="en-US" dirty="0" smtClean="0"/>
              <a:t>2014 Affordable Learning Georgia</a:t>
            </a:r>
          </a:p>
          <a:p>
            <a:r>
              <a:rPr lang="en-US" dirty="0" smtClean="0">
                <a:hlinkClick r:id="rId3"/>
              </a:rPr>
              <a:t>Watch the Video</a:t>
            </a:r>
            <a:endParaRPr lang="en-US" dirty="0"/>
          </a:p>
        </p:txBody>
      </p:sp>
      <p:pic>
        <p:nvPicPr>
          <p:cNvPr id="5" name="Picture 4" descr="OPenStax_OER.tiff">
            <a:hlinkClick r:id="rId2"/>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474" y="1874763"/>
            <a:ext cx="3313489" cy="2314761"/>
          </a:xfrm>
          <a:prstGeom prst="rect">
            <a:avLst/>
          </a:prstGeom>
          <a:ln w="3175" cmpd="sng">
            <a:solidFill>
              <a:schemeClr val="tx1"/>
            </a:solidFill>
          </a:ln>
        </p:spPr>
      </p:pic>
      <p:pic>
        <p:nvPicPr>
          <p:cNvPr id="6" name="Picture 5" descr="ALG_GCSU.tif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68762" y="1874763"/>
            <a:ext cx="3160285" cy="2338016"/>
          </a:xfrm>
          <a:prstGeom prst="rect">
            <a:avLst/>
          </a:prstGeom>
          <a:ln w="3175" cmpd="sng">
            <a:solidFill>
              <a:schemeClr val="tx1"/>
            </a:solidFill>
          </a:ln>
        </p:spPr>
      </p:pic>
    </p:spTree>
    <p:extLst>
      <p:ext uri="{BB962C8B-B14F-4D97-AF65-F5344CB8AC3E}">
        <p14:creationId xmlns:p14="http://schemas.microsoft.com/office/powerpoint/2010/main" val="40465208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ne-calendar-day1-640x360.jpg"/>
          <p:cNvPicPr>
            <a:picLocks noChangeAspect="1"/>
          </p:cNvPicPr>
          <p:nvPr/>
        </p:nvPicPr>
        <p:blipFill rotWithShape="1">
          <a:blip r:embed="rId2">
            <a:extLst>
              <a:ext uri="{28A0092B-C50C-407E-A947-70E740481C1C}">
                <a14:useLocalDpi xmlns:a14="http://schemas.microsoft.com/office/drawing/2010/main" val="0"/>
              </a:ext>
            </a:extLst>
          </a:blip>
          <a:srcRect l="31243" t="3307" r="13399" b="-1456"/>
          <a:stretch/>
        </p:blipFill>
        <p:spPr>
          <a:xfrm>
            <a:off x="0" y="0"/>
            <a:ext cx="4499503" cy="4487333"/>
          </a:xfrm>
          <a:prstGeom prst="rect">
            <a:avLst/>
          </a:prstGeom>
        </p:spPr>
      </p:pic>
      <p:sp>
        <p:nvSpPr>
          <p:cNvPr id="7" name="Title 6"/>
          <p:cNvSpPr>
            <a:spLocks noGrp="1"/>
          </p:cNvSpPr>
          <p:nvPr>
            <p:ph type="title"/>
          </p:nvPr>
        </p:nvSpPr>
        <p:spPr>
          <a:xfrm>
            <a:off x="4927597" y="2887138"/>
            <a:ext cx="4385733" cy="871538"/>
          </a:xfrm>
        </p:spPr>
        <p:txBody>
          <a:bodyPr>
            <a:noAutofit/>
          </a:bodyPr>
          <a:lstStyle/>
          <a:p>
            <a:r>
              <a:rPr lang="en-US" sz="3200" dirty="0"/>
              <a:t>Affordability</a:t>
            </a:r>
            <a:br>
              <a:rPr lang="en-US" sz="3200" dirty="0"/>
            </a:br>
            <a:r>
              <a:rPr lang="en-US" sz="5400" dirty="0"/>
              <a:t>Accessibility</a:t>
            </a:r>
            <a:br>
              <a:rPr lang="en-US" sz="5400" dirty="0"/>
            </a:br>
            <a:r>
              <a:rPr lang="en-US" sz="3200" dirty="0"/>
              <a:t>Choice</a:t>
            </a:r>
          </a:p>
        </p:txBody>
      </p:sp>
      <p:sp>
        <p:nvSpPr>
          <p:cNvPr id="9" name="Text Placeholder 8"/>
          <p:cNvSpPr>
            <a:spLocks noGrp="1"/>
          </p:cNvSpPr>
          <p:nvPr>
            <p:ph type="body" sz="half" idx="2"/>
          </p:nvPr>
        </p:nvSpPr>
        <p:spPr>
          <a:xfrm>
            <a:off x="5063067" y="3995741"/>
            <a:ext cx="3953933" cy="2557463"/>
          </a:xfrm>
        </p:spPr>
        <p:txBody>
          <a:bodyPr>
            <a:noAutofit/>
          </a:bodyPr>
          <a:lstStyle/>
          <a:p>
            <a:r>
              <a:rPr lang="en-US" sz="2800" dirty="0" smtClean="0"/>
              <a:t>Beyond ADA— financial </a:t>
            </a:r>
            <a:r>
              <a:rPr lang="en-US" sz="2800" dirty="0"/>
              <a:t>barriers to </a:t>
            </a:r>
            <a:r>
              <a:rPr lang="en-US" sz="2800" dirty="0" smtClean="0"/>
              <a:t>timely access </a:t>
            </a:r>
            <a:r>
              <a:rPr lang="en-US" sz="2800" dirty="0"/>
              <a:t>to </a:t>
            </a:r>
            <a:r>
              <a:rPr lang="en-US" sz="2800" dirty="0" smtClean="0"/>
              <a:t>textbooks have negative impact on student success</a:t>
            </a:r>
            <a:endParaRPr lang="en-US" sz="2000" dirty="0"/>
          </a:p>
        </p:txBody>
      </p:sp>
      <p:pic>
        <p:nvPicPr>
          <p:cNvPr id="15" name="Picture Placeholder 14" descr="vinyl-decal-sticker-7191.jpg"/>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424" b="424"/>
          <a:stretch>
            <a:fillRect/>
          </a:stretch>
        </p:blipFill>
        <p:spPr>
          <a:xfrm>
            <a:off x="220133" y="2499889"/>
            <a:ext cx="1320800" cy="1309589"/>
          </a:xfrm>
        </p:spPr>
      </p:pic>
      <p:pic>
        <p:nvPicPr>
          <p:cNvPr id="6" name="Picture 5" descr="espano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6470" y="4248516"/>
            <a:ext cx="1991906" cy="2609484"/>
          </a:xfrm>
          <a:prstGeom prst="rect">
            <a:avLst/>
          </a:prstGeom>
        </p:spPr>
      </p:pic>
      <p:pic>
        <p:nvPicPr>
          <p:cNvPr id="5" name="Picture 4" descr="norton.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742" y="3995741"/>
            <a:ext cx="1813455" cy="2915523"/>
          </a:xfrm>
          <a:prstGeom prst="rect">
            <a:avLst/>
          </a:prstGeom>
        </p:spPr>
      </p:pic>
      <p:pic>
        <p:nvPicPr>
          <p:cNvPr id="3" name="Picture Placeholder 2" descr="narrow-cover-shadow.png"/>
          <p:cNvPicPr>
            <a:picLocks noGrp="1" noChangeAspect="1"/>
          </p:cNvPicPr>
          <p:nvPr>
            <p:ph type="pic" idx="1"/>
          </p:nvPr>
        </p:nvPicPr>
        <p:blipFill rotWithShape="1">
          <a:blip r:embed="rId6">
            <a:extLst>
              <a:ext uri="{28A0092B-C50C-407E-A947-70E740481C1C}">
                <a14:useLocalDpi xmlns:a14="http://schemas.microsoft.com/office/drawing/2010/main" val="0"/>
              </a:ext>
            </a:extLst>
          </a:blip>
          <a:srcRect l="20602" t="12627" r="19494" b="18852"/>
          <a:stretch/>
        </p:blipFill>
        <p:spPr>
          <a:xfrm>
            <a:off x="0" y="4248517"/>
            <a:ext cx="2102910" cy="2662748"/>
          </a:xfrm>
        </p:spPr>
      </p:pic>
    </p:spTree>
    <p:extLst>
      <p:ext uri="{BB962C8B-B14F-4D97-AF65-F5344CB8AC3E}">
        <p14:creationId xmlns:p14="http://schemas.microsoft.com/office/powerpoint/2010/main" val="292836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52999" y="2887138"/>
            <a:ext cx="4512734" cy="871538"/>
          </a:xfrm>
        </p:spPr>
        <p:txBody>
          <a:bodyPr>
            <a:noAutofit/>
          </a:bodyPr>
          <a:lstStyle/>
          <a:p>
            <a:r>
              <a:rPr lang="en-US" sz="3200" dirty="0"/>
              <a:t>Affordability</a:t>
            </a:r>
            <a:br>
              <a:rPr lang="en-US" sz="3200" dirty="0"/>
            </a:br>
            <a:r>
              <a:rPr lang="en-US" sz="3200" dirty="0"/>
              <a:t>Accessibility</a:t>
            </a:r>
            <a:r>
              <a:rPr lang="en-US" sz="5400" dirty="0"/>
              <a:t/>
            </a:r>
            <a:br>
              <a:rPr lang="en-US" sz="5400" dirty="0"/>
            </a:br>
            <a:r>
              <a:rPr lang="en-US" sz="5400" dirty="0"/>
              <a:t>Choice</a:t>
            </a:r>
          </a:p>
        </p:txBody>
      </p:sp>
      <p:sp>
        <p:nvSpPr>
          <p:cNvPr id="9" name="Text Placeholder 8"/>
          <p:cNvSpPr>
            <a:spLocks noGrp="1"/>
          </p:cNvSpPr>
          <p:nvPr>
            <p:ph type="body" sz="half" idx="2"/>
          </p:nvPr>
        </p:nvSpPr>
        <p:spPr>
          <a:xfrm>
            <a:off x="4953000" y="3758674"/>
            <a:ext cx="3784600" cy="2557463"/>
          </a:xfrm>
        </p:spPr>
        <p:txBody>
          <a:bodyPr>
            <a:normAutofit lnSpcReduction="10000"/>
          </a:bodyPr>
          <a:lstStyle/>
          <a:p>
            <a:r>
              <a:rPr lang="en-US" sz="2800" b="1" dirty="0" smtClean="0"/>
              <a:t>No Mandate….</a:t>
            </a:r>
          </a:p>
          <a:p>
            <a:pPr lvl="1"/>
            <a:r>
              <a:rPr lang="en-US" sz="2400" dirty="0"/>
              <a:t>Traditional </a:t>
            </a:r>
          </a:p>
          <a:p>
            <a:pPr lvl="1"/>
            <a:r>
              <a:rPr lang="en-US" sz="2400" dirty="0"/>
              <a:t>Faculty authored </a:t>
            </a:r>
          </a:p>
          <a:p>
            <a:pPr lvl="1"/>
            <a:r>
              <a:rPr lang="en-US" sz="2400" dirty="0"/>
              <a:t>E-textbooks</a:t>
            </a:r>
          </a:p>
          <a:p>
            <a:pPr lvl="1"/>
            <a:r>
              <a:rPr lang="en-US" sz="2400" dirty="0"/>
              <a:t>Rental programs </a:t>
            </a:r>
          </a:p>
          <a:p>
            <a:pPr lvl="1"/>
            <a:r>
              <a:rPr lang="en-US" sz="2400" dirty="0"/>
              <a:t>Library resources </a:t>
            </a:r>
          </a:p>
          <a:p>
            <a:endParaRPr lang="en-US" sz="1800" dirty="0" smtClean="0"/>
          </a:p>
          <a:p>
            <a:endParaRPr lang="en-US" dirty="0"/>
          </a:p>
        </p:txBody>
      </p:sp>
      <p:pic>
        <p:nvPicPr>
          <p:cNvPr id="15" name="Picture Placeholder 14" descr="vinyl-decal-sticker-7191.jpg"/>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424" b="424"/>
          <a:stretch>
            <a:fillRect/>
          </a:stretch>
        </p:blipFill>
        <p:spPr>
          <a:xfrm>
            <a:off x="277905" y="374261"/>
            <a:ext cx="1637770" cy="1623869"/>
          </a:xfrm>
        </p:spPr>
      </p:pic>
      <p:sp>
        <p:nvSpPr>
          <p:cNvPr id="2" name="Picture Placeholder 1"/>
          <p:cNvSpPr>
            <a:spLocks noGrp="1"/>
          </p:cNvSpPr>
          <p:nvPr>
            <p:ph type="pic" idx="1"/>
          </p:nvPr>
        </p:nvSpPr>
        <p:spPr/>
      </p:sp>
      <p:pic>
        <p:nvPicPr>
          <p:cNvPr id="10" name="Picture Placeholder 11" descr="choice.jpg"/>
          <p:cNvPicPr>
            <a:picLocks noGrp="1" noChangeAspect="1"/>
          </p:cNvPicPr>
          <p:nvPr>
            <p:ph type="pic" idx="1"/>
          </p:nvPr>
        </p:nvPicPr>
        <p:blipFill>
          <a:blip r:embed="rId3">
            <a:extLst>
              <a:ext uri="{28A0092B-C50C-407E-A947-70E740481C1C}">
                <a14:useLocalDpi xmlns:a14="http://schemas.microsoft.com/office/drawing/2010/main" val="0"/>
              </a:ext>
            </a:extLst>
          </a:blip>
          <a:srcRect l="12187" r="12187"/>
          <a:stretch>
            <a:fillRect/>
          </a:stretch>
        </p:blipFill>
        <p:spPr>
          <a:xfrm>
            <a:off x="277905" y="2365248"/>
            <a:ext cx="4240119" cy="4187952"/>
          </a:xfrm>
        </p:spPr>
      </p:pic>
      <p:pic>
        <p:nvPicPr>
          <p:cNvPr id="17" name="Picture Placeholder 14" descr="vinyl-decal-sticker-7191.jpg"/>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424" b="424"/>
          <a:stretch>
            <a:fillRect/>
          </a:stretch>
        </p:blipFill>
        <p:spPr>
          <a:xfrm>
            <a:off x="2064150" y="813929"/>
            <a:ext cx="1057711" cy="1048734"/>
          </a:xfrm>
        </p:spPr>
      </p:pic>
      <p:pic>
        <p:nvPicPr>
          <p:cNvPr id="18" name="Picture Placeholder 14" descr="vinyl-decal-sticker-7191.jpg"/>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424" b="424"/>
          <a:stretch>
            <a:fillRect/>
          </a:stretch>
        </p:blipFill>
        <p:spPr>
          <a:xfrm>
            <a:off x="3483235" y="1083086"/>
            <a:ext cx="735014" cy="728775"/>
          </a:xfrm>
        </p:spPr>
      </p:pic>
    </p:spTree>
    <p:extLst>
      <p:ext uri="{BB962C8B-B14F-4D97-AF65-F5344CB8AC3E}">
        <p14:creationId xmlns:p14="http://schemas.microsoft.com/office/powerpoint/2010/main" val="4071279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112" y="2282370"/>
            <a:ext cx="3280229" cy="3280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a:xfrm>
            <a:off x="498518" y="1291771"/>
            <a:ext cx="3754168" cy="4834392"/>
          </a:xfrm>
        </p:spPr>
        <p:txBody>
          <a:bodyPr/>
          <a:lstStyle/>
          <a:p>
            <a:endParaRPr lang="en-US" dirty="0"/>
          </a:p>
        </p:txBody>
      </p:sp>
      <p:sp>
        <p:nvSpPr>
          <p:cNvPr id="4" name="Content Placeholder 3"/>
          <p:cNvSpPr>
            <a:spLocks noGrp="1"/>
          </p:cNvSpPr>
          <p:nvPr>
            <p:ph sz="half" idx="2"/>
          </p:nvPr>
        </p:nvSpPr>
        <p:spPr>
          <a:xfrm>
            <a:off x="4399878" y="1291771"/>
            <a:ext cx="3657600" cy="4834392"/>
          </a:xfrm>
        </p:spPr>
        <p:txBody>
          <a:bodyPr>
            <a:normAutofit/>
          </a:bodyPr>
          <a:lstStyle/>
          <a:p>
            <a:r>
              <a:rPr lang="en-US" dirty="0" smtClean="0">
                <a:solidFill>
                  <a:schemeClr val="accent1"/>
                </a:solidFill>
              </a:rPr>
              <a:t>Technologies</a:t>
            </a:r>
          </a:p>
          <a:p>
            <a:pPr lvl="1"/>
            <a:r>
              <a:rPr lang="en-US" dirty="0" smtClean="0">
                <a:solidFill>
                  <a:schemeClr val="accent1"/>
                </a:solidFill>
              </a:rPr>
              <a:t>Consumer Technologies</a:t>
            </a:r>
          </a:p>
          <a:p>
            <a:pPr lvl="1"/>
            <a:r>
              <a:rPr lang="en-US" dirty="0" smtClean="0">
                <a:solidFill>
                  <a:schemeClr val="accent1"/>
                </a:solidFill>
              </a:rPr>
              <a:t>Digital Technologies</a:t>
            </a:r>
          </a:p>
          <a:p>
            <a:pPr lvl="1"/>
            <a:r>
              <a:rPr lang="en-US" dirty="0" smtClean="0">
                <a:solidFill>
                  <a:schemeClr val="accent1"/>
                </a:solidFill>
              </a:rPr>
              <a:t>Internet Technologies</a:t>
            </a:r>
          </a:p>
          <a:p>
            <a:pPr lvl="1"/>
            <a:r>
              <a:rPr lang="en-US" dirty="0" smtClean="0">
                <a:solidFill>
                  <a:schemeClr val="accent1"/>
                </a:solidFill>
              </a:rPr>
              <a:t>Social Media Technologies</a:t>
            </a:r>
            <a:endParaRPr lang="en-US" b="1" dirty="0" smtClean="0">
              <a:solidFill>
                <a:schemeClr val="accent1"/>
              </a:solidFill>
            </a:endParaRPr>
          </a:p>
          <a:p>
            <a:pPr lvl="1"/>
            <a:r>
              <a:rPr lang="en-US" dirty="0" smtClean="0">
                <a:solidFill>
                  <a:schemeClr val="accent1"/>
                </a:solidFill>
              </a:rPr>
              <a:t>Learning Technologies</a:t>
            </a:r>
          </a:p>
          <a:p>
            <a:pPr lvl="1"/>
            <a:r>
              <a:rPr lang="en-US" dirty="0" smtClean="0">
                <a:solidFill>
                  <a:schemeClr val="accent1"/>
                </a:solidFill>
              </a:rPr>
              <a:t>Visualization Technologies</a:t>
            </a:r>
          </a:p>
          <a:p>
            <a:pPr lvl="1"/>
            <a:r>
              <a:rPr lang="en-US" dirty="0" smtClean="0">
                <a:solidFill>
                  <a:schemeClr val="accent1"/>
                </a:solidFill>
              </a:rPr>
              <a:t>Enabling Technologies</a:t>
            </a:r>
          </a:p>
          <a:p>
            <a:r>
              <a:rPr lang="en-US" dirty="0" smtClean="0">
                <a:solidFill>
                  <a:schemeClr val="accent1"/>
                </a:solidFill>
              </a:rPr>
              <a:t>Challenges</a:t>
            </a:r>
          </a:p>
          <a:p>
            <a:pPr lvl="1"/>
            <a:r>
              <a:rPr lang="en-US" dirty="0" smtClean="0">
                <a:solidFill>
                  <a:schemeClr val="accent1"/>
                </a:solidFill>
              </a:rPr>
              <a:t>New Models</a:t>
            </a:r>
          </a:p>
          <a:p>
            <a:pPr lvl="1"/>
            <a:r>
              <a:rPr lang="en-US" dirty="0" smtClean="0">
                <a:solidFill>
                  <a:schemeClr val="accent1"/>
                </a:solidFill>
              </a:rPr>
              <a:t>Digital Literacy of Faculty</a:t>
            </a:r>
          </a:p>
          <a:p>
            <a:pPr lvl="1"/>
            <a:r>
              <a:rPr lang="en-US" dirty="0" smtClean="0">
                <a:solidFill>
                  <a:schemeClr val="accent1"/>
                </a:solidFill>
              </a:rPr>
              <a:t>Rewards</a:t>
            </a:r>
          </a:p>
          <a:p>
            <a:pPr lvl="1"/>
            <a:endParaRPr lang="en-US" dirty="0">
              <a:solidFill>
                <a:schemeClr val="accent1"/>
              </a:solidFill>
            </a:endParaRPr>
          </a:p>
        </p:txBody>
      </p:sp>
    </p:spTree>
    <p:extLst>
      <p:ext uri="{BB962C8B-B14F-4D97-AF65-F5344CB8AC3E}">
        <p14:creationId xmlns:p14="http://schemas.microsoft.com/office/powerpoint/2010/main" val="11808392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Funding for FY15</a:t>
            </a:r>
            <a:endParaRPr lang="en-US" dirty="0"/>
          </a:p>
        </p:txBody>
      </p:sp>
      <p:sp>
        <p:nvSpPr>
          <p:cNvPr id="3" name="Text Placeholder 2"/>
          <p:cNvSpPr>
            <a:spLocks noGrp="1"/>
          </p:cNvSpPr>
          <p:nvPr>
            <p:ph type="body" sz="half" idx="2"/>
          </p:nvPr>
        </p:nvSpPr>
        <p:spPr/>
        <p:txBody>
          <a:bodyPr>
            <a:noAutofit/>
          </a:bodyPr>
          <a:lstStyle/>
          <a:p>
            <a:pPr marL="285750" indent="-285750">
              <a:buFont typeface="Arial"/>
              <a:buChar char="•"/>
            </a:pPr>
            <a:r>
              <a:rPr lang="en-US" sz="1600" dirty="0" smtClean="0"/>
              <a:t>Affordable Learning Georgia / GALILEO</a:t>
            </a:r>
          </a:p>
          <a:p>
            <a:pPr marL="285750" indent="-285750">
              <a:buFont typeface="Arial"/>
              <a:buChar char="•"/>
            </a:pPr>
            <a:r>
              <a:rPr lang="en-US" sz="1600" dirty="0" smtClean="0"/>
              <a:t>Support from Governor and General Assembly</a:t>
            </a:r>
          </a:p>
          <a:p>
            <a:pPr marL="285750" indent="-285750">
              <a:buFont typeface="Arial"/>
              <a:buChar char="•"/>
            </a:pPr>
            <a:r>
              <a:rPr lang="en-US" sz="1600" dirty="0" smtClean="0"/>
              <a:t>Need to show significant current and anticipated savings by October 2014</a:t>
            </a:r>
          </a:p>
          <a:p>
            <a:pPr marL="285750" indent="-285750">
              <a:buFont typeface="Arial"/>
              <a:buChar char="•"/>
            </a:pPr>
            <a:r>
              <a:rPr lang="en-US" sz="1600" dirty="0" smtClean="0"/>
              <a:t>Planning underway for specific strategies </a:t>
            </a:r>
          </a:p>
          <a:p>
            <a:pPr marL="285750" indent="-285750">
              <a:buFont typeface="Arial"/>
              <a:buChar char="•"/>
            </a:pPr>
            <a:r>
              <a:rPr lang="en-US" sz="1600" dirty="0" smtClean="0"/>
              <a:t>Dialogue with stakeholders,  including this </a:t>
            </a:r>
            <a:r>
              <a:rPr lang="en-US" sz="1600" dirty="0" err="1" smtClean="0"/>
              <a:t>presenttion</a:t>
            </a:r>
            <a:endParaRPr lang="en-US" sz="1600" dirty="0"/>
          </a:p>
        </p:txBody>
      </p:sp>
      <p:pic>
        <p:nvPicPr>
          <p:cNvPr id="7" name="Picture Placeholder 6" descr="dollar-price-tag_318-10083.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463" b="463"/>
          <a:stretch>
            <a:fillRect/>
          </a:stretch>
        </p:blipFill>
        <p:spPr/>
      </p:pic>
      <p:pic>
        <p:nvPicPr>
          <p:cNvPr id="8" name="Picture Placeholder 7" descr="ebook.jpg"/>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10061" r="10061"/>
          <a:stretch>
            <a:fillRect/>
          </a:stretch>
        </p:blipFill>
        <p:spPr/>
      </p:pic>
      <p:pic>
        <p:nvPicPr>
          <p:cNvPr id="10" name="Picture Placeholder 9" descr="meeting-room.jpg"/>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436" r="25436"/>
          <a:stretch>
            <a:fillRect/>
          </a:stretch>
        </p:blipFill>
        <p:spPr/>
      </p:pic>
      <p:pic>
        <p:nvPicPr>
          <p:cNvPr id="11" name="Picture 10" descr="vinyl-decal-sticker-719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61532" y="530340"/>
            <a:ext cx="2484967" cy="2484967"/>
          </a:xfrm>
          <a:prstGeom prst="rect">
            <a:avLst/>
          </a:prstGeom>
        </p:spPr>
      </p:pic>
    </p:spTree>
    <p:extLst>
      <p:ext uri="{BB962C8B-B14F-4D97-AF65-F5344CB8AC3E}">
        <p14:creationId xmlns:p14="http://schemas.microsoft.com/office/powerpoint/2010/main" val="41769550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5999" y="3124200"/>
            <a:ext cx="6722533" cy="1371600"/>
          </a:xfrm>
        </p:spPr>
        <p:txBody>
          <a:bodyPr>
            <a:normAutofit/>
          </a:bodyPr>
          <a:lstStyle/>
          <a:p>
            <a:r>
              <a:rPr lang="en-US" sz="4000" dirty="0" smtClean="0"/>
              <a:t>Next Steps</a:t>
            </a:r>
            <a:endParaRPr lang="en-US" sz="4000" dirty="0"/>
          </a:p>
        </p:txBody>
      </p:sp>
      <p:sp>
        <p:nvSpPr>
          <p:cNvPr id="5" name="Text Placeholder 4"/>
          <p:cNvSpPr>
            <a:spLocks noGrp="1"/>
          </p:cNvSpPr>
          <p:nvPr>
            <p:ph type="body" idx="1"/>
          </p:nvPr>
        </p:nvSpPr>
        <p:spPr/>
        <p:txBody>
          <a:bodyPr>
            <a:normAutofit/>
          </a:bodyPr>
          <a:lstStyle/>
          <a:p>
            <a:r>
              <a:rPr lang="en-US" sz="2800" dirty="0" smtClean="0"/>
              <a:t>May 2014-June 2015</a:t>
            </a:r>
            <a:endParaRPr lang="en-US" sz="2800" dirty="0"/>
          </a:p>
        </p:txBody>
      </p:sp>
    </p:spTree>
    <p:extLst>
      <p:ext uri="{BB962C8B-B14F-4D97-AF65-F5344CB8AC3E}">
        <p14:creationId xmlns:p14="http://schemas.microsoft.com/office/powerpoint/2010/main" val="19216023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93" y="1011464"/>
            <a:ext cx="3429445" cy="1162050"/>
          </a:xfrm>
        </p:spPr>
        <p:txBody>
          <a:bodyPr>
            <a:normAutofit fontScale="90000"/>
          </a:bodyPr>
          <a:lstStyle/>
          <a:p>
            <a:r>
              <a:rPr lang="en-US" b="1" dirty="0">
                <a:effectLst>
                  <a:outerShdw blurRad="69850" dist="43180" dir="5400000" sx="0" sy="0">
                    <a:srgbClr val="000000">
                      <a:alpha val="65000"/>
                    </a:srgbClr>
                  </a:outerShdw>
                </a:effectLst>
              </a:rPr>
              <a:t>GOING FORWARD:  </a:t>
            </a:r>
            <a:r>
              <a:rPr lang="en-US" b="1" dirty="0" smtClean="0">
                <a:effectLst>
                  <a:outerShdw blurRad="69850" dist="43180" dir="5400000" sx="0" sy="0">
                    <a:srgbClr val="000000">
                      <a:alpha val="65000"/>
                    </a:srgbClr>
                  </a:outerShdw>
                </a:effectLst>
              </a:rPr>
              <a:t>ACTIVITIES </a:t>
            </a:r>
            <a:r>
              <a:rPr lang="en-US" b="1" dirty="0">
                <a:effectLst>
                  <a:outerShdw blurRad="69850" dist="43180" dir="5400000" sx="0" sy="0">
                    <a:srgbClr val="000000">
                      <a:alpha val="65000"/>
                    </a:srgbClr>
                  </a:outerShdw>
                </a:effectLst>
              </a:rPr>
              <a:t>AND </a:t>
            </a:r>
            <a:r>
              <a:rPr lang="en-US" b="1" dirty="0" smtClean="0">
                <a:effectLst>
                  <a:outerShdw blurRad="69850" dist="43180" dir="5400000" sx="0" sy="0">
                    <a:srgbClr val="000000">
                      <a:alpha val="65000"/>
                    </a:srgbClr>
                  </a:outerShdw>
                </a:effectLst>
              </a:rPr>
              <a:t>STRATEGIES</a:t>
            </a:r>
            <a:endParaRPr lang="en-US" dirty="0"/>
          </a:p>
        </p:txBody>
      </p:sp>
      <p:sp>
        <p:nvSpPr>
          <p:cNvPr id="6" name="Text Placeholder 5"/>
          <p:cNvSpPr>
            <a:spLocks noGrp="1"/>
          </p:cNvSpPr>
          <p:nvPr>
            <p:ph type="body" sz="half" idx="2"/>
          </p:nvPr>
        </p:nvSpPr>
        <p:spPr>
          <a:xfrm>
            <a:off x="381093" y="2410614"/>
            <a:ext cx="3255264" cy="3262053"/>
          </a:xfrm>
        </p:spPr>
        <p:txBody>
          <a:bodyPr>
            <a:normAutofit lnSpcReduction="10000"/>
          </a:bodyPr>
          <a:lstStyle/>
          <a:p>
            <a:r>
              <a:rPr lang="en-US" sz="2000" dirty="0" smtClean="0"/>
              <a:t>Possible Goals/Programs:</a:t>
            </a:r>
          </a:p>
          <a:p>
            <a:pPr marL="342900" indent="-342900">
              <a:buFont typeface="Arial"/>
              <a:buChar char="•"/>
            </a:pPr>
            <a:r>
              <a:rPr lang="en-US" sz="2000" dirty="0" smtClean="0"/>
              <a:t>OER for </a:t>
            </a:r>
            <a:r>
              <a:rPr lang="en-US" sz="2000" dirty="0" err="1" smtClean="0"/>
              <a:t>eCore</a:t>
            </a:r>
            <a:endParaRPr lang="en-US" sz="2000" dirty="0" smtClean="0"/>
          </a:p>
          <a:p>
            <a:pPr marL="342900" indent="-342900">
              <a:buFont typeface="Arial"/>
              <a:buChar char="•"/>
            </a:pPr>
            <a:r>
              <a:rPr lang="en-US" sz="2000" dirty="0" smtClean="0"/>
              <a:t>OER for Top Fifty Courses</a:t>
            </a:r>
          </a:p>
          <a:p>
            <a:pPr marL="342900" indent="-342900">
              <a:buFont typeface="Arial"/>
              <a:buChar char="•"/>
            </a:pPr>
            <a:r>
              <a:rPr lang="en-US" sz="2000" dirty="0" smtClean="0"/>
              <a:t>OER Adoption Program: working with campuses </a:t>
            </a:r>
          </a:p>
          <a:p>
            <a:pPr marL="342900" indent="-342900">
              <a:buFont typeface="Arial"/>
              <a:buChar char="•"/>
            </a:pPr>
            <a:r>
              <a:rPr lang="en-US" sz="2000" dirty="0" smtClean="0"/>
              <a:t>Bookstore program</a:t>
            </a:r>
          </a:p>
          <a:p>
            <a:pPr marL="342900" indent="-342900">
              <a:buFont typeface="Arial"/>
              <a:buChar char="•"/>
            </a:pPr>
            <a:r>
              <a:rPr lang="en-US" sz="2000" dirty="0" smtClean="0"/>
              <a:t>Symposium on the Future of the Textbook</a:t>
            </a:r>
            <a:endParaRPr lang="en-US" sz="2000" dirty="0"/>
          </a:p>
        </p:txBody>
      </p:sp>
      <p:pic>
        <p:nvPicPr>
          <p:cNvPr id="8" name="Content Placeholder 7"/>
          <p:cNvPicPr>
            <a:picLocks noGrp="1"/>
          </p:cNvPicPr>
          <p:nvPr>
            <p:ph idx="1"/>
          </p:nvPr>
        </p:nvPicPr>
        <p:blipFill>
          <a:blip r:embed="rId2">
            <a:extLst>
              <a:ext uri="{28A0092B-C50C-407E-A947-70E740481C1C}">
                <a14:useLocalDpi xmlns:a14="http://schemas.microsoft.com/office/drawing/2010/main" val="0"/>
              </a:ext>
            </a:extLst>
          </a:blip>
          <a:srcRect t="-73413" b="-73413"/>
          <a:stretch>
            <a:fillRect/>
          </a:stretch>
        </p:blipFill>
        <p:spPr>
          <a:xfrm>
            <a:off x="4168775" y="408514"/>
            <a:ext cx="4597399" cy="5853113"/>
          </a:xfrm>
          <a:prstGeom prst="rect">
            <a:avLst/>
          </a:prstGeom>
        </p:spPr>
      </p:pic>
      <p:pic>
        <p:nvPicPr>
          <p:cNvPr id="9" name="Picture 8" descr="afg_tools.png"/>
          <p:cNvPicPr>
            <a:picLocks noChangeAspect="1"/>
          </p:cNvPicPr>
          <p:nvPr/>
        </p:nvPicPr>
        <p:blipFill rotWithShape="1">
          <a:blip r:embed="rId3">
            <a:alphaModFix amt="95000"/>
            <a:extLst>
              <a:ext uri="{28A0092B-C50C-407E-A947-70E740481C1C}">
                <a14:useLocalDpi xmlns:a14="http://schemas.microsoft.com/office/drawing/2010/main" val="0"/>
              </a:ext>
            </a:extLst>
          </a:blip>
          <a:srcRect l="34444" t="5084" r="49601" b="31029"/>
          <a:stretch/>
        </p:blipFill>
        <p:spPr>
          <a:xfrm>
            <a:off x="4490509" y="4823125"/>
            <a:ext cx="1707091" cy="1822826"/>
          </a:xfrm>
          <a:prstGeom prst="rect">
            <a:avLst/>
          </a:prstGeom>
        </p:spPr>
      </p:pic>
      <p:pic>
        <p:nvPicPr>
          <p:cNvPr id="10" name="Picture 9" descr="afg_tools.png"/>
          <p:cNvPicPr>
            <a:picLocks noChangeAspect="1"/>
          </p:cNvPicPr>
          <p:nvPr/>
        </p:nvPicPr>
        <p:blipFill rotWithShape="1">
          <a:blip r:embed="rId3">
            <a:alphaModFix/>
            <a:extLst>
              <a:ext uri="{28A0092B-C50C-407E-A947-70E740481C1C}">
                <a14:useLocalDpi xmlns:a14="http://schemas.microsoft.com/office/drawing/2010/main" val="0"/>
              </a:ext>
            </a:extLst>
          </a:blip>
          <a:srcRect l="11075" t="10847" r="74589" b="41696"/>
          <a:stretch/>
        </p:blipFill>
        <p:spPr>
          <a:xfrm>
            <a:off x="4422778" y="270932"/>
            <a:ext cx="1707090" cy="1507067"/>
          </a:xfrm>
          <a:prstGeom prst="rect">
            <a:avLst/>
          </a:prstGeom>
        </p:spPr>
      </p:pic>
      <p:pic>
        <p:nvPicPr>
          <p:cNvPr id="11" name="Picture Placeholder 20" descr="afg_tools.png"/>
          <p:cNvPicPr>
            <a:picLocks noChangeAspect="1"/>
          </p:cNvPicPr>
          <p:nvPr/>
        </p:nvPicPr>
        <p:blipFill rotWithShape="1">
          <a:blip r:embed="rId3">
            <a:alphaModFix/>
            <a:extLst>
              <a:ext uri="{28A0092B-C50C-407E-A947-70E740481C1C}">
                <a14:useLocalDpi xmlns:a14="http://schemas.microsoft.com/office/drawing/2010/main" val="0"/>
              </a:ext>
            </a:extLst>
          </a:blip>
          <a:srcRect l="76245" t="5902" r="6722" b="33243"/>
          <a:stretch/>
        </p:blipFill>
        <p:spPr>
          <a:xfrm>
            <a:off x="7005109" y="272557"/>
            <a:ext cx="1580092" cy="1505442"/>
          </a:xfrm>
          <a:prstGeom prst="rect">
            <a:avLst/>
          </a:prstGeom>
        </p:spPr>
      </p:pic>
      <p:pic>
        <p:nvPicPr>
          <p:cNvPr id="12" name="Picture 11" descr="afg_tools.png"/>
          <p:cNvPicPr>
            <a:picLocks noChangeAspect="1"/>
          </p:cNvPicPr>
          <p:nvPr/>
        </p:nvPicPr>
        <p:blipFill rotWithShape="1">
          <a:blip r:embed="rId3">
            <a:alphaModFix/>
            <a:extLst>
              <a:ext uri="{28A0092B-C50C-407E-A947-70E740481C1C}">
                <a14:useLocalDpi xmlns:a14="http://schemas.microsoft.com/office/drawing/2010/main" val="0"/>
              </a:ext>
            </a:extLst>
          </a:blip>
          <a:srcRect l="57701" t="5084" r="27222" b="31029"/>
          <a:stretch/>
        </p:blipFill>
        <p:spPr>
          <a:xfrm>
            <a:off x="7005109" y="4802977"/>
            <a:ext cx="1630887" cy="1842974"/>
          </a:xfrm>
          <a:prstGeom prst="rect">
            <a:avLst/>
          </a:prstGeom>
        </p:spPr>
      </p:pic>
    </p:spTree>
    <p:extLst>
      <p:ext uri="{BB962C8B-B14F-4D97-AF65-F5344CB8AC3E}">
        <p14:creationId xmlns:p14="http://schemas.microsoft.com/office/powerpoint/2010/main" val="13419685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ONGOING Conversations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USG Community</a:t>
            </a:r>
          </a:p>
          <a:p>
            <a:pPr lvl="1"/>
            <a:r>
              <a:rPr lang="en-US" dirty="0" smtClean="0"/>
              <a:t>Faculty/Staff</a:t>
            </a:r>
          </a:p>
          <a:p>
            <a:pPr lvl="1"/>
            <a:r>
              <a:rPr lang="en-US" dirty="0" smtClean="0"/>
              <a:t>Administrators</a:t>
            </a:r>
          </a:p>
          <a:p>
            <a:pPr lvl="1"/>
            <a:r>
              <a:rPr lang="en-US" dirty="0" smtClean="0"/>
              <a:t>Students</a:t>
            </a:r>
          </a:p>
          <a:p>
            <a:pPr lvl="1"/>
            <a:r>
              <a:rPr lang="en-US" dirty="0" smtClean="0"/>
              <a:t>Libraries</a:t>
            </a:r>
          </a:p>
          <a:p>
            <a:pPr lvl="1"/>
            <a:r>
              <a:rPr lang="en-US" dirty="0" smtClean="0"/>
              <a:t>University Presses</a:t>
            </a:r>
          </a:p>
          <a:p>
            <a:pPr lvl="1"/>
            <a:r>
              <a:rPr lang="en-US" dirty="0" smtClean="0"/>
              <a:t>Bookstores</a:t>
            </a:r>
          </a:p>
          <a:p>
            <a:pPr lvl="1"/>
            <a:r>
              <a:rPr lang="en-US" dirty="0" smtClean="0"/>
              <a:t>AMAC</a:t>
            </a:r>
          </a:p>
          <a:p>
            <a:pPr lvl="1"/>
            <a:r>
              <a:rPr lang="en-US" dirty="0" smtClean="0"/>
              <a:t>IT</a:t>
            </a:r>
          </a:p>
          <a:p>
            <a:r>
              <a:rPr lang="en-US" dirty="0" smtClean="0"/>
              <a:t>Others</a:t>
            </a:r>
          </a:p>
          <a:p>
            <a:pPr lvl="1"/>
            <a:r>
              <a:rPr lang="en-US" dirty="0" smtClean="0"/>
              <a:t>CAL State</a:t>
            </a:r>
          </a:p>
          <a:p>
            <a:pPr lvl="1"/>
            <a:r>
              <a:rPr lang="en-US" dirty="0" smtClean="0"/>
              <a:t>SUNY</a:t>
            </a:r>
          </a:p>
          <a:p>
            <a:pPr lvl="1"/>
            <a:r>
              <a:rPr lang="en-US" dirty="0" smtClean="0"/>
              <a:t>Florida</a:t>
            </a:r>
          </a:p>
          <a:p>
            <a:pPr lvl="1"/>
            <a:r>
              <a:rPr lang="en-US" dirty="0" smtClean="0"/>
              <a:t>Oklahoma</a:t>
            </a:r>
          </a:p>
          <a:p>
            <a:pPr lvl="1"/>
            <a:r>
              <a:rPr lang="en-US" dirty="0" smtClean="0"/>
              <a:t>Lumina Foundation</a:t>
            </a:r>
          </a:p>
          <a:p>
            <a:pPr lvl="1"/>
            <a:r>
              <a:rPr lang="en-US" dirty="0" smtClean="0"/>
              <a:t>And more…</a:t>
            </a:r>
          </a:p>
          <a:p>
            <a:r>
              <a:rPr lang="en-US" dirty="0" smtClean="0"/>
              <a:t>Vendors</a:t>
            </a:r>
          </a:p>
          <a:p>
            <a:pPr lvl="1"/>
            <a:r>
              <a:rPr lang="en-US" dirty="0" smtClean="0"/>
              <a:t>SIPX</a:t>
            </a:r>
          </a:p>
          <a:p>
            <a:pPr lvl="1"/>
            <a:r>
              <a:rPr lang="en-US" dirty="0" err="1" smtClean="0"/>
              <a:t>Verba</a:t>
            </a:r>
            <a:endParaRPr lang="en-US" dirty="0" smtClean="0"/>
          </a:p>
          <a:p>
            <a:pPr lvl="1"/>
            <a:r>
              <a:rPr lang="en-US" dirty="0" smtClean="0"/>
              <a:t>D2L</a:t>
            </a:r>
          </a:p>
          <a:p>
            <a:pPr lvl="1"/>
            <a:r>
              <a:rPr lang="en-US" dirty="0" err="1" smtClean="0"/>
              <a:t>OpenStax</a:t>
            </a:r>
            <a:endParaRPr lang="en-US" dirty="0" smtClean="0"/>
          </a:p>
          <a:p>
            <a:pPr lvl="1"/>
            <a:r>
              <a:rPr lang="en-US" dirty="0" smtClean="0"/>
              <a:t>Lumen Learning</a:t>
            </a:r>
          </a:p>
          <a:p>
            <a:pPr lvl="1"/>
            <a:r>
              <a:rPr lang="en-US" dirty="0" smtClean="0"/>
              <a:t>And more…</a:t>
            </a:r>
          </a:p>
          <a:p>
            <a:pPr lvl="1"/>
            <a:endParaRPr lang="en-US" dirty="0" smtClean="0"/>
          </a:p>
          <a:p>
            <a:endParaRPr lang="en-US" dirty="0"/>
          </a:p>
        </p:txBody>
      </p:sp>
      <p:sp>
        <p:nvSpPr>
          <p:cNvPr id="4" name="Text Placeholder 3"/>
          <p:cNvSpPr>
            <a:spLocks noGrp="1"/>
          </p:cNvSpPr>
          <p:nvPr>
            <p:ph type="body" sz="half" idx="2"/>
          </p:nvPr>
        </p:nvSpPr>
        <p:spPr/>
        <p:txBody>
          <a:bodyPr/>
          <a:lstStyle/>
          <a:p>
            <a:r>
              <a:rPr lang="en-US" dirty="0" smtClean="0"/>
              <a:t>And learning…..</a:t>
            </a:r>
            <a:endParaRPr lang="en-US" dirty="0"/>
          </a:p>
        </p:txBody>
      </p:sp>
    </p:spTree>
    <p:extLst>
      <p:ext uri="{BB962C8B-B14F-4D97-AF65-F5344CB8AC3E}">
        <p14:creationId xmlns:p14="http://schemas.microsoft.com/office/powerpoint/2010/main" val="22294936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Lauren  Fancher</a:t>
            </a:r>
            <a:endParaRPr lang="en-US" dirty="0"/>
          </a:p>
        </p:txBody>
      </p:sp>
      <p:sp>
        <p:nvSpPr>
          <p:cNvPr id="3" name="Content Placeholder 2"/>
          <p:cNvSpPr>
            <a:spLocks noGrp="1"/>
          </p:cNvSpPr>
          <p:nvPr>
            <p:ph idx="1"/>
          </p:nvPr>
        </p:nvSpPr>
        <p:spPr/>
        <p:txBody>
          <a:bodyPr/>
          <a:lstStyle/>
          <a:p>
            <a:r>
              <a:rPr lang="en-US" dirty="0" smtClean="0"/>
              <a:t>Jeff Gallant</a:t>
            </a:r>
          </a:p>
          <a:p>
            <a:endParaRPr lang="en-US" dirty="0" smtClean="0"/>
          </a:p>
          <a:p>
            <a:endParaRPr lang="en-US" dirty="0"/>
          </a:p>
          <a:p>
            <a:endParaRPr lang="en-US" dirty="0" smtClean="0"/>
          </a:p>
          <a:p>
            <a:r>
              <a:rPr lang="en-US" dirty="0" smtClean="0"/>
              <a:t>Marie Lassiter</a:t>
            </a:r>
            <a:endParaRPr lang="en-US" dirty="0"/>
          </a:p>
        </p:txBody>
      </p:sp>
      <p:sp>
        <p:nvSpPr>
          <p:cNvPr id="4" name="Text Placeholder 3"/>
          <p:cNvSpPr>
            <a:spLocks noGrp="1"/>
          </p:cNvSpPr>
          <p:nvPr>
            <p:ph type="body" sz="half" idx="2"/>
          </p:nvPr>
        </p:nvSpPr>
        <p:spPr/>
        <p:txBody>
          <a:bodyPr/>
          <a:lstStyle/>
          <a:p>
            <a:endParaRPr lang="en-US" dirty="0"/>
          </a:p>
        </p:txBody>
      </p:sp>
      <p:pic>
        <p:nvPicPr>
          <p:cNvPr id="1026" name="Picture 2" descr="C:\Users\mpenson\Desktop\LaurenFancher.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317" y="3824513"/>
            <a:ext cx="1593369" cy="221686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7368" y="457881"/>
            <a:ext cx="971550" cy="145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7367" y="3119664"/>
            <a:ext cx="1131661" cy="11316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49307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How can you help?</a:t>
            </a:r>
            <a:endParaRPr lang="en-US" dirty="0"/>
          </a:p>
        </p:txBody>
      </p:sp>
      <p:sp>
        <p:nvSpPr>
          <p:cNvPr id="6" name="Vertical Text Placeholder 5"/>
          <p:cNvSpPr>
            <a:spLocks noGrp="1"/>
          </p:cNvSpPr>
          <p:nvPr>
            <p:ph type="body" orient="vert" idx="1"/>
          </p:nvPr>
        </p:nvSpPr>
        <p:spPr/>
        <p:txBody>
          <a:bodyPr/>
          <a:lstStyle/>
          <a:p>
            <a:r>
              <a:rPr lang="en-US" dirty="0" smtClean="0"/>
              <a:t>DISCUSSION</a:t>
            </a:r>
            <a:endParaRPr lang="en-US" dirty="0"/>
          </a:p>
        </p:txBody>
      </p:sp>
    </p:spTree>
    <p:extLst>
      <p:ext uri="{BB962C8B-B14F-4D97-AF65-F5344CB8AC3E}">
        <p14:creationId xmlns:p14="http://schemas.microsoft.com/office/powerpoint/2010/main" val="10577424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7714" y="732428"/>
            <a:ext cx="8152190" cy="5909311"/>
          </a:xfrm>
          <a:prstGeom prst="rect">
            <a:avLst/>
          </a:prstGeom>
        </p:spPr>
        <p:txBody>
          <a:bodyPr wrap="square">
            <a:spAutoFit/>
          </a:bodyPr>
          <a:lstStyle/>
          <a:p>
            <a:endParaRPr lang="en-US" dirty="0">
              <a:solidFill>
                <a:prstClr val="black"/>
              </a:solidFill>
            </a:endParaRPr>
          </a:p>
          <a:p>
            <a:r>
              <a:rPr lang="en-US" u="sng" dirty="0">
                <a:solidFill>
                  <a:prstClr val="black"/>
                </a:solidFill>
                <a:hlinkClick r:id="rId2"/>
              </a:rPr>
              <a:t>Baraniuk, R. G., &amp; Burrus, C. (2008). Global Warming Toward Open Educational Resources. Communications Of The ACM, 51(9), 30-32</a:t>
            </a:r>
            <a:r>
              <a:rPr lang="en-US" u="sng" dirty="0" smtClean="0">
                <a:solidFill>
                  <a:prstClr val="black"/>
                </a:solidFill>
                <a:hlinkClick r:id="rId2"/>
              </a:rPr>
              <a:t>.</a:t>
            </a:r>
          </a:p>
          <a:p>
            <a:endParaRPr lang="en-US" u="sng" dirty="0" smtClean="0">
              <a:solidFill>
                <a:prstClr val="black"/>
              </a:solidFill>
              <a:hlinkClick r:id="rId2"/>
            </a:endParaRPr>
          </a:p>
          <a:p>
            <a:r>
              <a:rPr lang="en-US" u="sng" dirty="0">
                <a:solidFill>
                  <a:prstClr val="black"/>
                </a:solidFill>
                <a:hlinkClick r:id="rId3"/>
              </a:rPr>
              <a:t>Center for American Progress (2012) Dramatically Bringing Down the Cost of Education with OER.</a:t>
            </a:r>
          </a:p>
          <a:p>
            <a:r>
              <a:rPr lang="en-US" dirty="0">
                <a:solidFill>
                  <a:prstClr val="black"/>
                </a:solidFill>
              </a:rPr>
              <a:t> </a:t>
            </a:r>
          </a:p>
          <a:p>
            <a:r>
              <a:rPr lang="en-US" u="sng" dirty="0">
                <a:solidFill>
                  <a:prstClr val="black"/>
                </a:solidFill>
              </a:rPr>
              <a:t>EDUCAUSE Library (2013). Open Educational Resources (OER)</a:t>
            </a:r>
          </a:p>
          <a:p>
            <a:endParaRPr lang="en-US" u="sng" dirty="0" smtClean="0">
              <a:solidFill>
                <a:prstClr val="black"/>
              </a:solidFill>
              <a:hlinkClick r:id="rId4"/>
            </a:endParaRPr>
          </a:p>
          <a:p>
            <a:r>
              <a:rPr lang="en-US" u="sng" dirty="0" smtClean="0">
                <a:solidFill>
                  <a:prstClr val="black"/>
                </a:solidFill>
                <a:hlinkClick r:id="rId4"/>
              </a:rPr>
              <a:t>Lumina </a:t>
            </a:r>
            <a:r>
              <a:rPr lang="en-US" u="sng" dirty="0">
                <a:solidFill>
                  <a:prstClr val="black"/>
                </a:solidFill>
                <a:hlinkClick r:id="rId4"/>
              </a:rPr>
              <a:t>Foundation (2013) Turning the Page. An economic analysis of the market for textbooks: Current conditions, new developments and policy options</a:t>
            </a:r>
          </a:p>
          <a:p>
            <a:endParaRPr lang="en-US" dirty="0">
              <a:solidFill>
                <a:prstClr val="black"/>
              </a:solidFill>
            </a:endParaRPr>
          </a:p>
          <a:p>
            <a:r>
              <a:rPr lang="en-US" dirty="0">
                <a:solidFill>
                  <a:prstClr val="black"/>
                </a:solidFill>
                <a:hlinkClick r:id="rId5"/>
              </a:rPr>
              <a:t>ITHAKA (2014) Opening the Textbook:  New Opportunities for Libraries and Publishers</a:t>
            </a:r>
          </a:p>
          <a:p>
            <a:endParaRPr lang="en-US" dirty="0">
              <a:solidFill>
                <a:prstClr val="black"/>
              </a:solidFill>
            </a:endParaRPr>
          </a:p>
          <a:p>
            <a:r>
              <a:rPr lang="en-US" u="sng" dirty="0">
                <a:solidFill>
                  <a:prstClr val="black"/>
                </a:solidFill>
                <a:hlinkClick r:id="rId6"/>
              </a:rPr>
              <a:t>U.S. Government Accountability Office (2005). College Textbooks: Enhanced Offerings Appear to Drive Recent Price </a:t>
            </a:r>
            <a:r>
              <a:rPr lang="en-US" u="sng" dirty="0" smtClean="0">
                <a:solidFill>
                  <a:prstClr val="black"/>
                </a:solidFill>
                <a:hlinkClick r:id="rId6"/>
              </a:rPr>
              <a:t>Increases</a:t>
            </a:r>
          </a:p>
          <a:p>
            <a:endParaRPr lang="en-US" u="sng" dirty="0">
              <a:solidFill>
                <a:prstClr val="black"/>
              </a:solidFill>
              <a:hlinkClick r:id="rId7"/>
            </a:endParaRPr>
          </a:p>
          <a:p>
            <a:r>
              <a:rPr lang="en-US" u="sng" dirty="0">
                <a:solidFill>
                  <a:prstClr val="black"/>
                </a:solidFill>
                <a:hlinkClick r:id="rId8"/>
              </a:rPr>
              <a:t>U.S. Government Accountability Office (</a:t>
            </a:r>
            <a:r>
              <a:rPr lang="en-US" u="sng" dirty="0" smtClean="0">
                <a:solidFill>
                  <a:prstClr val="black"/>
                </a:solidFill>
                <a:hlinkClick r:id="rId8"/>
              </a:rPr>
              <a:t>2013)</a:t>
            </a:r>
            <a:r>
              <a:rPr lang="en-US" u="sng" dirty="0">
                <a:solidFill>
                  <a:prstClr val="black"/>
                </a:solidFill>
                <a:hlinkClick r:id="rId8"/>
              </a:rPr>
              <a:t>. College </a:t>
            </a:r>
            <a:r>
              <a:rPr lang="en-US" u="sng" dirty="0" smtClean="0">
                <a:solidFill>
                  <a:prstClr val="black"/>
                </a:solidFill>
                <a:hlinkClick r:id="rId8"/>
              </a:rPr>
              <a:t>Textbooks: </a:t>
            </a:r>
            <a:r>
              <a:rPr lang="en-US" dirty="0" smtClean="0">
                <a:solidFill>
                  <a:prstClr val="black"/>
                </a:solidFill>
                <a:hlinkClick r:id="rId8"/>
              </a:rPr>
              <a:t>Students </a:t>
            </a:r>
            <a:r>
              <a:rPr lang="en-US" dirty="0">
                <a:solidFill>
                  <a:prstClr val="black"/>
                </a:solidFill>
                <a:hlinkClick r:id="rId8"/>
              </a:rPr>
              <a:t>Have Greater Access to Textbook Information</a:t>
            </a:r>
            <a:endParaRPr lang="en-US" dirty="0">
              <a:solidFill>
                <a:prstClr val="black"/>
              </a:solidFill>
            </a:endParaRPr>
          </a:p>
        </p:txBody>
      </p:sp>
      <p:sp>
        <p:nvSpPr>
          <p:cNvPr id="4" name="Title 1"/>
          <p:cNvSpPr>
            <a:spLocks noGrp="1"/>
          </p:cNvSpPr>
          <p:nvPr>
            <p:ph type="title"/>
          </p:nvPr>
        </p:nvSpPr>
        <p:spPr>
          <a:xfrm>
            <a:off x="498474" y="345522"/>
            <a:ext cx="7556313" cy="773811"/>
          </a:xfrm>
        </p:spPr>
        <p:txBody>
          <a:bodyPr/>
          <a:lstStyle/>
          <a:p>
            <a:r>
              <a:rPr lang="en-US" dirty="0" smtClean="0"/>
              <a:t>Readings</a:t>
            </a:r>
            <a:endParaRPr lang="en-US" dirty="0"/>
          </a:p>
        </p:txBody>
      </p:sp>
    </p:spTree>
    <p:extLst>
      <p:ext uri="{BB962C8B-B14F-4D97-AF65-F5344CB8AC3E}">
        <p14:creationId xmlns:p14="http://schemas.microsoft.com/office/powerpoint/2010/main" val="6259045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3267" y="4702272"/>
            <a:ext cx="7852422" cy="833718"/>
          </a:xfrm>
        </p:spPr>
        <p:txBody>
          <a:bodyPr>
            <a:noAutofit/>
          </a:bodyPr>
          <a:lstStyle/>
          <a:p>
            <a:r>
              <a:rPr lang="en-US" sz="3600" dirty="0">
                <a:hlinkClick r:id="rId2"/>
              </a:rPr>
              <a:t>www.affordablelearninggeorgia.org</a:t>
            </a:r>
            <a:endParaRPr lang="en-US" sz="3600" dirty="0"/>
          </a:p>
        </p:txBody>
      </p:sp>
      <p:pic>
        <p:nvPicPr>
          <p:cNvPr id="8" name="Content Placeholder 7"/>
          <p:cNvPicPr>
            <a:picLocks noGrp="1"/>
          </p:cNvPicPr>
          <p:nvPr>
            <p:ph type="pic" idx="1"/>
          </p:nvPr>
        </p:nvPicPr>
        <p:blipFill>
          <a:blip r:embed="rId3">
            <a:extLst>
              <a:ext uri="{28A0092B-C50C-407E-A947-70E740481C1C}">
                <a14:useLocalDpi xmlns:a14="http://schemas.microsoft.com/office/drawing/2010/main" val="0"/>
              </a:ext>
            </a:extLst>
          </a:blip>
          <a:srcRect t="-13643" b="-13643"/>
          <a:stretch>
            <a:fillRect/>
          </a:stretch>
        </p:blipFill>
        <p:spPr>
          <a:xfrm>
            <a:off x="277813" y="228600"/>
            <a:ext cx="6378575" cy="4187825"/>
          </a:xfrm>
          <a:prstGeom prst="rect">
            <a:avLst/>
          </a:prstGeom>
        </p:spPr>
      </p:pic>
      <p:sp>
        <p:nvSpPr>
          <p:cNvPr id="6" name="Text Placeholder 5"/>
          <p:cNvSpPr>
            <a:spLocks noGrp="1"/>
          </p:cNvSpPr>
          <p:nvPr>
            <p:ph type="body" sz="half" idx="2"/>
          </p:nvPr>
        </p:nvSpPr>
        <p:spPr>
          <a:xfrm>
            <a:off x="603267" y="5741609"/>
            <a:ext cx="8081114" cy="1007534"/>
          </a:xfrm>
        </p:spPr>
        <p:txBody>
          <a:bodyPr>
            <a:normAutofit fontScale="40000" lnSpcReduction="20000"/>
          </a:bodyPr>
          <a:lstStyle/>
          <a:p>
            <a:r>
              <a:rPr lang="en-US" sz="8000" dirty="0" smtClean="0"/>
              <a:t> </a:t>
            </a:r>
            <a:r>
              <a:rPr lang="en-US" sz="8000" dirty="0" smtClean="0">
                <a:hlinkClick r:id="rId4"/>
              </a:rPr>
              <a:t>Subscribe to This Week in Affordable Learning Georgia </a:t>
            </a:r>
            <a:r>
              <a:rPr lang="en-US" sz="8000" dirty="0" smtClean="0"/>
              <a:t>email news</a:t>
            </a:r>
          </a:p>
          <a:p>
            <a:endParaRPr lang="en-US" sz="8000" dirty="0"/>
          </a:p>
          <a:p>
            <a:endParaRPr lang="en-US" sz="2000" dirty="0" smtClean="0"/>
          </a:p>
        </p:txBody>
      </p:sp>
    </p:spTree>
    <p:extLst>
      <p:ext uri="{BB962C8B-B14F-4D97-AF65-F5344CB8AC3E}">
        <p14:creationId xmlns:p14="http://schemas.microsoft.com/office/powerpoint/2010/main" val="40118086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Bookstore discussion: July 17, Macon</a:t>
            </a:r>
            <a:endParaRPr lang="en-US" dirty="0"/>
          </a:p>
        </p:txBody>
      </p:sp>
      <p:sp>
        <p:nvSpPr>
          <p:cNvPr id="9" name="Content Placeholder 8"/>
          <p:cNvSpPr>
            <a:spLocks noGrp="1"/>
          </p:cNvSpPr>
          <p:nvPr>
            <p:ph sz="half" idx="1"/>
          </p:nvPr>
        </p:nvSpPr>
        <p:spPr/>
        <p:txBody>
          <a:bodyPr/>
          <a:lstStyle/>
          <a:p>
            <a:r>
              <a:rPr lang="en-US" dirty="0" smtClean="0">
                <a:solidFill>
                  <a:schemeClr val="accent1"/>
                </a:solidFill>
              </a:rPr>
              <a:t>VERBA</a:t>
            </a:r>
          </a:p>
          <a:p>
            <a:pPr lvl="1"/>
            <a:r>
              <a:rPr lang="en-US" dirty="0" smtClean="0"/>
              <a:t>Compare</a:t>
            </a:r>
          </a:p>
          <a:p>
            <a:pPr lvl="1"/>
            <a:r>
              <a:rPr lang="en-US" dirty="0" smtClean="0"/>
              <a:t>Compete</a:t>
            </a:r>
          </a:p>
          <a:p>
            <a:pPr lvl="1"/>
            <a:r>
              <a:rPr lang="en-US" dirty="0" smtClean="0"/>
              <a:t>Collect</a:t>
            </a:r>
            <a:endParaRPr lang="en-US" dirty="0"/>
          </a:p>
        </p:txBody>
      </p:sp>
      <p:sp>
        <p:nvSpPr>
          <p:cNvPr id="10" name="Content Placeholder 9"/>
          <p:cNvSpPr>
            <a:spLocks noGrp="1"/>
          </p:cNvSpPr>
          <p:nvPr>
            <p:ph sz="half" idx="14"/>
          </p:nvPr>
        </p:nvSpPr>
        <p:spPr>
          <a:xfrm>
            <a:off x="602342" y="3951923"/>
            <a:ext cx="10397217" cy="2738437"/>
          </a:xfrm>
        </p:spPr>
        <p:txBody>
          <a:bodyPr/>
          <a:lstStyle/>
          <a:p>
            <a:r>
              <a:rPr lang="en-US" dirty="0" smtClean="0">
                <a:solidFill>
                  <a:schemeClr val="accent1"/>
                </a:solidFill>
              </a:rPr>
              <a:t>Audience</a:t>
            </a:r>
          </a:p>
          <a:p>
            <a:pPr lvl="1"/>
            <a:r>
              <a:rPr lang="en-US" dirty="0" smtClean="0"/>
              <a:t>Bookstore Managers</a:t>
            </a:r>
          </a:p>
          <a:p>
            <a:pPr lvl="1"/>
            <a:r>
              <a:rPr lang="en-US" dirty="0" err="1" smtClean="0"/>
              <a:t>Auxillary</a:t>
            </a:r>
            <a:r>
              <a:rPr lang="en-US" dirty="0" smtClean="0"/>
              <a:t> Services</a:t>
            </a:r>
          </a:p>
          <a:p>
            <a:pPr lvl="1"/>
            <a:r>
              <a:rPr lang="en-US" dirty="0" smtClean="0"/>
              <a:t>CBOs</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3535" y="1857828"/>
            <a:ext cx="4259118" cy="2866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3882572" y="4836840"/>
            <a:ext cx="3740081" cy="384721"/>
          </a:xfrm>
          <a:prstGeom prst="rect">
            <a:avLst/>
          </a:prstGeom>
        </p:spPr>
        <p:txBody>
          <a:bodyPr wrap="square">
            <a:spAutoFit/>
          </a:bodyPr>
          <a:lstStyle/>
          <a:p>
            <a:r>
              <a:rPr lang="en-US" sz="900" i="1" dirty="0" smtClean="0"/>
              <a:t>Pentagon </a:t>
            </a:r>
            <a:r>
              <a:rPr lang="en-US" sz="900" i="1" dirty="0"/>
              <a:t>employees walk past bookstore on the Concourse. Arlington, Virginia (Date: 1/1/1953</a:t>
            </a:r>
            <a:r>
              <a:rPr lang="en-US" sz="1000" i="1" dirty="0" smtClean="0"/>
              <a:t>), </a:t>
            </a:r>
            <a:r>
              <a:rPr lang="en-US" sz="900" i="1" dirty="0" smtClean="0"/>
              <a:t>World History Image Collection</a:t>
            </a:r>
            <a:endParaRPr lang="en-US" sz="900" i="1" dirty="0"/>
          </a:p>
        </p:txBody>
      </p:sp>
    </p:spTree>
    <p:extLst>
      <p:ext uri="{BB962C8B-B14F-4D97-AF65-F5344CB8AC3E}">
        <p14:creationId xmlns:p14="http://schemas.microsoft.com/office/powerpoint/2010/main" val="19516701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188" y="766763"/>
            <a:ext cx="7413625" cy="5322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08581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5999" y="3124200"/>
            <a:ext cx="6722533" cy="1371600"/>
          </a:xfrm>
        </p:spPr>
        <p:txBody>
          <a:bodyPr>
            <a:normAutofit/>
          </a:bodyPr>
          <a:lstStyle/>
          <a:p>
            <a:r>
              <a:rPr lang="en-US" sz="4000" dirty="0" smtClean="0"/>
              <a:t>Textbooks</a:t>
            </a:r>
            <a:endParaRPr lang="en-US" sz="4000" dirty="0"/>
          </a:p>
        </p:txBody>
      </p:sp>
      <p:sp>
        <p:nvSpPr>
          <p:cNvPr id="5" name="Text Placeholder 4"/>
          <p:cNvSpPr>
            <a:spLocks noGrp="1"/>
          </p:cNvSpPr>
          <p:nvPr>
            <p:ph type="body" idx="1"/>
          </p:nvPr>
        </p:nvSpPr>
        <p:spPr/>
        <p:txBody>
          <a:bodyPr>
            <a:normAutofit/>
          </a:bodyPr>
          <a:lstStyle/>
          <a:p>
            <a:r>
              <a:rPr lang="en-US" sz="2800" dirty="0" smtClean="0"/>
              <a:t>Trends and Issues</a:t>
            </a:r>
            <a:endParaRPr lang="en-US" sz="2800" dirty="0"/>
          </a:p>
        </p:txBody>
      </p:sp>
      <p:pic>
        <p:nvPicPr>
          <p:cNvPr id="6" name="Picture 5" descr="book_bal050.jpg"/>
          <p:cNvPicPr>
            <a:picLocks noChangeAspect="1"/>
          </p:cNvPicPr>
          <p:nvPr/>
        </p:nvPicPr>
        <p:blipFill rotWithShape="1">
          <a:blip r:embed="rId2">
            <a:extLst>
              <a:ext uri="{28A0092B-C50C-407E-A947-70E740481C1C}">
                <a14:useLocalDpi xmlns:a14="http://schemas.microsoft.com/office/drawing/2010/main" val="0"/>
              </a:ext>
            </a:extLst>
          </a:blip>
          <a:srcRect l="3873" t="4519" r="3542" b="20171"/>
          <a:stretch/>
        </p:blipFill>
        <p:spPr>
          <a:xfrm>
            <a:off x="4475238" y="395515"/>
            <a:ext cx="4092243" cy="2846010"/>
          </a:xfrm>
          <a:prstGeom prst="rect">
            <a:avLst/>
          </a:prstGeom>
        </p:spPr>
      </p:pic>
      <p:sp>
        <p:nvSpPr>
          <p:cNvPr id="7" name="Rectangle 6"/>
          <p:cNvSpPr/>
          <p:nvPr/>
        </p:nvSpPr>
        <p:spPr>
          <a:xfrm>
            <a:off x="5942815" y="3241525"/>
            <a:ext cx="2624666" cy="707886"/>
          </a:xfrm>
          <a:prstGeom prst="rect">
            <a:avLst/>
          </a:prstGeom>
        </p:spPr>
        <p:txBody>
          <a:bodyPr wrap="square">
            <a:spAutoFit/>
          </a:bodyPr>
          <a:lstStyle/>
          <a:p>
            <a:r>
              <a:rPr lang="en-US" sz="800" dirty="0"/>
              <a:t>Photograph of signing of the first book published by a faculty member at Georgia College, Milledgeville, Baldwin County, Georgia, </a:t>
            </a:r>
            <a:r>
              <a:rPr lang="en-US" sz="800" dirty="0" smtClean="0"/>
              <a:t>1956. Vanishing </a:t>
            </a:r>
            <a:r>
              <a:rPr lang="en-US" sz="800" dirty="0"/>
              <a:t>Georgia, Georgia Division of Archives and History, Office of Secretary of State</a:t>
            </a:r>
            <a:r>
              <a:rPr lang="en-US" sz="800" dirty="0" smtClean="0"/>
              <a:t>. Digital Library of Georgia.</a:t>
            </a:r>
            <a:endParaRPr lang="en-US" sz="800" dirty="0"/>
          </a:p>
        </p:txBody>
      </p:sp>
    </p:spTree>
    <p:extLst>
      <p:ext uri="{BB962C8B-B14F-4D97-AF65-F5344CB8AC3E}">
        <p14:creationId xmlns:p14="http://schemas.microsoft.com/office/powerpoint/2010/main" val="6992416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Textbooks and Student Success Barriers</a:t>
            </a:r>
            <a:endParaRPr lang="en-US" dirty="0"/>
          </a:p>
        </p:txBody>
      </p:sp>
      <p:sp>
        <p:nvSpPr>
          <p:cNvPr id="3" name="Content Placeholder 2"/>
          <p:cNvSpPr>
            <a:spLocks noGrp="1"/>
          </p:cNvSpPr>
          <p:nvPr>
            <p:ph sz="half" idx="1"/>
          </p:nvPr>
        </p:nvSpPr>
        <p:spPr>
          <a:xfrm>
            <a:off x="498518" y="1600200"/>
            <a:ext cx="3657600" cy="4140200"/>
          </a:xfrm>
        </p:spPr>
        <p:txBody>
          <a:bodyPr>
            <a:normAutofit fontScale="85000" lnSpcReduction="10000"/>
          </a:bodyPr>
          <a:lstStyle/>
          <a:p>
            <a:endParaRPr lang="en-US" dirty="0"/>
          </a:p>
          <a:p>
            <a:r>
              <a:rPr lang="en-US" sz="2800" dirty="0" smtClean="0"/>
              <a:t>According </a:t>
            </a:r>
            <a:r>
              <a:rPr lang="en-US" sz="2800" dirty="0"/>
              <a:t>to a study of the U.S. Government Accountability Office, </a:t>
            </a:r>
            <a:r>
              <a:rPr lang="en-US" sz="2800" dirty="0" smtClean="0"/>
              <a:t>the </a:t>
            </a:r>
            <a:r>
              <a:rPr lang="en-US" sz="2800" dirty="0"/>
              <a:t>annual average amount spent by college students on textbooks </a:t>
            </a:r>
            <a:r>
              <a:rPr lang="en-US" sz="2800" dirty="0" smtClean="0"/>
              <a:t>is</a:t>
            </a:r>
            <a:r>
              <a:rPr lang="en-US" sz="2800" dirty="0"/>
              <a:t> </a:t>
            </a:r>
            <a:r>
              <a:rPr lang="en-US" sz="2800" dirty="0" smtClean="0"/>
              <a:t>26% of </a:t>
            </a:r>
            <a:r>
              <a:rPr lang="en-US" sz="2800" dirty="0"/>
              <a:t>the cost of tuition at a public, four-year university</a:t>
            </a:r>
            <a:r>
              <a:rPr lang="en-US" sz="2800" dirty="0" smtClean="0"/>
              <a:t>.* </a:t>
            </a:r>
          </a:p>
        </p:txBody>
      </p:sp>
      <p:sp>
        <p:nvSpPr>
          <p:cNvPr id="7" name="Content Placeholder 6"/>
          <p:cNvSpPr>
            <a:spLocks noGrp="1"/>
          </p:cNvSpPr>
          <p:nvPr>
            <p:ph sz="half" idx="2"/>
          </p:nvPr>
        </p:nvSpPr>
        <p:spPr>
          <a:xfrm>
            <a:off x="4629686" y="1985962"/>
            <a:ext cx="4163552" cy="3754438"/>
          </a:xfrm>
        </p:spPr>
        <p:txBody>
          <a:bodyPr>
            <a:noAutofit/>
          </a:bodyPr>
          <a:lstStyle/>
          <a:p>
            <a:r>
              <a:rPr lang="en-US" sz="2400" dirty="0" smtClean="0"/>
              <a:t>Columbus State University undergraduate students spend a minimum over 4 years of $4500 on textbooks ** and graduate with an average debt of $25,687*** and an average annual student loan payment of $3,715****</a:t>
            </a:r>
            <a:endParaRPr lang="en-US" sz="2400" dirty="0"/>
          </a:p>
        </p:txBody>
      </p:sp>
      <p:sp>
        <p:nvSpPr>
          <p:cNvPr id="6" name="TextBox 5"/>
          <p:cNvSpPr txBox="1"/>
          <p:nvPr/>
        </p:nvSpPr>
        <p:spPr>
          <a:xfrm>
            <a:off x="84668" y="5934670"/>
            <a:ext cx="9059332" cy="923330"/>
          </a:xfrm>
          <a:prstGeom prst="rect">
            <a:avLst/>
          </a:prstGeom>
          <a:noFill/>
        </p:spPr>
        <p:txBody>
          <a:bodyPr wrap="square" rtlCol="0">
            <a:spAutoFit/>
          </a:bodyPr>
          <a:lstStyle/>
          <a:p>
            <a:r>
              <a:rPr lang="en-US" sz="1400" dirty="0" smtClean="0"/>
              <a:t>SOURCES</a:t>
            </a:r>
            <a:endParaRPr lang="en-US" sz="1000" dirty="0" smtClean="0"/>
          </a:p>
          <a:p>
            <a:r>
              <a:rPr lang="en-US" sz="1000" dirty="0" smtClean="0"/>
              <a:t>* </a:t>
            </a:r>
            <a:r>
              <a:rPr lang="en-US" sz="1000" dirty="0" smtClean="0">
                <a:hlinkClick r:id="rId2"/>
              </a:rPr>
              <a:t>College Textbooks</a:t>
            </a:r>
            <a:r>
              <a:rPr lang="en-US" sz="1000" dirty="0" smtClean="0"/>
              <a:t>, GAO-05-806, July 2005.  U.S. Government Accountability Office.</a:t>
            </a:r>
          </a:p>
          <a:p>
            <a:r>
              <a:rPr lang="en-US" sz="1000" dirty="0" smtClean="0"/>
              <a:t>** Mark Flynn, CSU:  Total list price for core courses textbooks = $</a:t>
            </a:r>
            <a:r>
              <a:rPr lang="en-US" sz="1000" dirty="0"/>
              <a:t>2,300 - $</a:t>
            </a:r>
            <a:r>
              <a:rPr lang="en-US" sz="1000" dirty="0" smtClean="0"/>
              <a:t>2,500. For </a:t>
            </a:r>
            <a:r>
              <a:rPr lang="en-US" sz="1000" dirty="0"/>
              <a:t>course texts in the major, </a:t>
            </a:r>
            <a:r>
              <a:rPr lang="en-US" sz="1000" dirty="0" smtClean="0"/>
              <a:t>depending on discipline = $2,300-$4,500 more.</a:t>
            </a:r>
            <a:r>
              <a:rPr lang="en-US" sz="1000" dirty="0"/>
              <a:t> T</a:t>
            </a:r>
            <a:r>
              <a:rPr lang="en-US" sz="1000" dirty="0" smtClean="0"/>
              <a:t>he </a:t>
            </a:r>
            <a:r>
              <a:rPr lang="en-US" sz="1000" dirty="0"/>
              <a:t>total </a:t>
            </a:r>
            <a:r>
              <a:rPr lang="en-US" sz="1000" dirty="0" smtClean="0"/>
              <a:t>four years = $4,500-$</a:t>
            </a:r>
            <a:r>
              <a:rPr lang="en-US" sz="1000" dirty="0"/>
              <a:t>7,000 depending on the discipline. </a:t>
            </a:r>
            <a:endParaRPr lang="en-US" sz="1000" dirty="0" smtClean="0"/>
          </a:p>
          <a:p>
            <a:r>
              <a:rPr lang="en-US" sz="1000" dirty="0" smtClean="0"/>
              <a:t>*** US News College Report.  </a:t>
            </a:r>
            <a:r>
              <a:rPr lang="en-US" sz="1000" dirty="0" smtClean="0">
                <a:hlinkClick r:id="rId3"/>
              </a:rPr>
              <a:t>Columbus State University</a:t>
            </a:r>
            <a:r>
              <a:rPr lang="en-US" sz="1000" dirty="0" smtClean="0"/>
              <a:t>.  ****College </a:t>
            </a:r>
            <a:r>
              <a:rPr lang="en-US" sz="1000" dirty="0"/>
              <a:t>Measures.  </a:t>
            </a:r>
            <a:r>
              <a:rPr lang="en-US" sz="1000" dirty="0">
                <a:hlinkClick r:id="rId4"/>
              </a:rPr>
              <a:t>Columbus State University</a:t>
            </a:r>
            <a:r>
              <a:rPr lang="en-US" sz="1000" dirty="0"/>
              <a:t>. </a:t>
            </a:r>
          </a:p>
        </p:txBody>
      </p:sp>
    </p:spTree>
    <p:extLst>
      <p:ext uri="{BB962C8B-B14F-4D97-AF65-F5344CB8AC3E}">
        <p14:creationId xmlns:p14="http://schemas.microsoft.com/office/powerpoint/2010/main" val="28971166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Textbooks and Student Success Barriers</a:t>
            </a:r>
            <a:endParaRPr lang="en-US" dirty="0"/>
          </a:p>
        </p:txBody>
      </p:sp>
      <p:sp>
        <p:nvSpPr>
          <p:cNvPr id="3" name="Content Placeholder 2"/>
          <p:cNvSpPr>
            <a:spLocks noGrp="1"/>
          </p:cNvSpPr>
          <p:nvPr>
            <p:ph sz="half" idx="1"/>
          </p:nvPr>
        </p:nvSpPr>
        <p:spPr>
          <a:xfrm>
            <a:off x="498474" y="1780344"/>
            <a:ext cx="3657600" cy="5234894"/>
          </a:xfrm>
        </p:spPr>
        <p:txBody>
          <a:bodyPr>
            <a:normAutofit fontScale="32500" lnSpcReduction="20000"/>
          </a:bodyPr>
          <a:lstStyle/>
          <a:p>
            <a:r>
              <a:rPr lang="en-US" sz="4900" dirty="0" smtClean="0"/>
              <a:t>Students </a:t>
            </a:r>
            <a:r>
              <a:rPr lang="en-US" sz="4900" dirty="0"/>
              <a:t>spend an average of $1200 a year on textbooks. </a:t>
            </a:r>
            <a:r>
              <a:rPr lang="en-US" sz="4900" dirty="0" smtClean="0"/>
              <a:t>*</a:t>
            </a:r>
          </a:p>
          <a:p>
            <a:r>
              <a:rPr lang="en-US" sz="4900" dirty="0"/>
              <a:t>65% of students </a:t>
            </a:r>
            <a:r>
              <a:rPr lang="en-US" sz="4900" dirty="0" smtClean="0"/>
              <a:t>surveyed reported that </a:t>
            </a:r>
            <a:r>
              <a:rPr lang="en-US" sz="4900" dirty="0"/>
              <a:t>they had decided against buying a textbook because it was too expensive</a:t>
            </a:r>
            <a:r>
              <a:rPr lang="en-US" sz="4900" dirty="0" smtClean="0"/>
              <a:t>.***</a:t>
            </a:r>
            <a:endParaRPr lang="en-US" sz="4900" dirty="0"/>
          </a:p>
          <a:p>
            <a:r>
              <a:rPr lang="en-US" sz="4900" dirty="0" smtClean="0"/>
              <a:t>94</a:t>
            </a:r>
            <a:r>
              <a:rPr lang="en-US" sz="4900" dirty="0"/>
              <a:t>% of students </a:t>
            </a:r>
            <a:r>
              <a:rPr lang="en-US" sz="4900" dirty="0" smtClean="0"/>
              <a:t>surveyed who had decided not to purchase the textbook feared that </a:t>
            </a:r>
            <a:r>
              <a:rPr lang="en-US" sz="4900" dirty="0"/>
              <a:t>doing so would hurt their </a:t>
            </a:r>
            <a:r>
              <a:rPr lang="en-US" sz="4900" dirty="0" smtClean="0"/>
              <a:t>grade. </a:t>
            </a:r>
            <a:r>
              <a:rPr lang="en-US" sz="4900" dirty="0"/>
              <a:t>More than </a:t>
            </a:r>
            <a:r>
              <a:rPr lang="en-US" sz="4900" dirty="0" smtClean="0"/>
              <a:t>50% </a:t>
            </a:r>
            <a:r>
              <a:rPr lang="en-US" sz="4900" dirty="0"/>
              <a:t>of </a:t>
            </a:r>
            <a:r>
              <a:rPr lang="en-US" sz="4900" dirty="0" smtClean="0"/>
              <a:t>these </a:t>
            </a:r>
            <a:r>
              <a:rPr lang="en-US" sz="4900" dirty="0"/>
              <a:t>students felt significant concern for their grade</a:t>
            </a:r>
            <a:r>
              <a:rPr lang="en-US" sz="4900" dirty="0" smtClean="0"/>
              <a:t>.***</a:t>
            </a:r>
          </a:p>
          <a:p>
            <a:r>
              <a:rPr lang="en-US" sz="4900" dirty="0" smtClean="0"/>
              <a:t>Almost 50% of students surveyed reported that </a:t>
            </a:r>
            <a:r>
              <a:rPr lang="en-US" sz="4900" dirty="0"/>
              <a:t>the cost of textbooks impacted how many/which classes they took each semester</a:t>
            </a:r>
            <a:r>
              <a:rPr lang="en-US" sz="4900" dirty="0" smtClean="0"/>
              <a:t>.***</a:t>
            </a:r>
            <a:endParaRPr lang="en-US" sz="4900" dirty="0"/>
          </a:p>
          <a:p>
            <a:endParaRPr lang="en-US" sz="2400" dirty="0" smtClean="0"/>
          </a:p>
          <a:p>
            <a:pPr marL="0" indent="0">
              <a:buNone/>
            </a:pPr>
            <a:endParaRPr lang="en-US" dirty="0" smtClean="0"/>
          </a:p>
        </p:txBody>
      </p:sp>
      <p:sp>
        <p:nvSpPr>
          <p:cNvPr id="7" name="Content Placeholder 6"/>
          <p:cNvSpPr>
            <a:spLocks noGrp="1"/>
          </p:cNvSpPr>
          <p:nvPr>
            <p:ph sz="half" idx="2"/>
          </p:nvPr>
        </p:nvSpPr>
        <p:spPr>
          <a:xfrm>
            <a:off x="4399877" y="2215773"/>
            <a:ext cx="4417551" cy="3650418"/>
          </a:xfrm>
        </p:spPr>
        <p:txBody>
          <a:bodyPr>
            <a:normAutofit/>
          </a:bodyPr>
          <a:lstStyle/>
          <a:p>
            <a:pPr marL="0" indent="0">
              <a:buNone/>
            </a:pPr>
            <a:r>
              <a:rPr lang="en-US" sz="2400" dirty="0"/>
              <a:t>According </a:t>
            </a:r>
            <a:r>
              <a:rPr lang="en-US" sz="2400" dirty="0" smtClean="0"/>
              <a:t>to </a:t>
            </a:r>
            <a:r>
              <a:rPr lang="en-US" sz="2400" dirty="0" smtClean="0">
                <a:hlinkClick r:id="rId2"/>
              </a:rPr>
              <a:t>“Turning </a:t>
            </a:r>
            <a:r>
              <a:rPr lang="en-US" sz="2400" dirty="0">
                <a:hlinkClick r:id="rId2"/>
              </a:rPr>
              <a:t>the </a:t>
            </a:r>
            <a:r>
              <a:rPr lang="en-US" sz="2400" dirty="0" smtClean="0">
                <a:hlinkClick r:id="rId2"/>
              </a:rPr>
              <a:t>Page</a:t>
            </a:r>
            <a:r>
              <a:rPr lang="en-US" sz="2400" dirty="0">
                <a:hlinkClick r:id="rId2"/>
              </a:rPr>
              <a:t>”</a:t>
            </a:r>
            <a:r>
              <a:rPr lang="en-US" sz="2400" dirty="0" smtClean="0">
                <a:hlinkClick r:id="rId2"/>
              </a:rPr>
              <a:t> </a:t>
            </a:r>
            <a:r>
              <a:rPr lang="en-US" sz="2400" dirty="0" smtClean="0"/>
              <a:t> a </a:t>
            </a:r>
            <a:r>
              <a:rPr lang="en-US" sz="2400" dirty="0"/>
              <a:t>June 2013 report on the textbook market from the Lumina Foundation, “approximately 30 percent of college students do not purchase textbooks required for specific classes.”*</a:t>
            </a:r>
            <a:r>
              <a:rPr lang="en-US" sz="2400" dirty="0" smtClean="0"/>
              <a:t>*</a:t>
            </a:r>
            <a:endParaRPr lang="en-US" sz="2400" dirty="0"/>
          </a:p>
        </p:txBody>
      </p:sp>
      <p:sp>
        <p:nvSpPr>
          <p:cNvPr id="6" name="Rectangle 5"/>
          <p:cNvSpPr/>
          <p:nvPr/>
        </p:nvSpPr>
        <p:spPr>
          <a:xfrm>
            <a:off x="304431" y="5998654"/>
            <a:ext cx="7753047" cy="707886"/>
          </a:xfrm>
          <a:prstGeom prst="rect">
            <a:avLst/>
          </a:prstGeom>
        </p:spPr>
        <p:txBody>
          <a:bodyPr wrap="square">
            <a:spAutoFit/>
          </a:bodyPr>
          <a:lstStyle/>
          <a:p>
            <a:r>
              <a:rPr lang="en-US" sz="1000" dirty="0" smtClean="0"/>
              <a:t>SOURCES: </a:t>
            </a:r>
          </a:p>
          <a:p>
            <a:r>
              <a:rPr lang="en-US" sz="1000" dirty="0" smtClean="0"/>
              <a:t>* </a:t>
            </a:r>
            <a:r>
              <a:rPr lang="en-US" sz="1000" dirty="0">
                <a:hlinkClick r:id="rId3"/>
              </a:rPr>
              <a:t>Trends in College Pricing</a:t>
            </a:r>
            <a:r>
              <a:rPr lang="en-US" sz="1000" dirty="0"/>
              <a:t>. p. 11, 2013-14.  The College Board</a:t>
            </a:r>
            <a:r>
              <a:rPr lang="en-US" sz="1000" dirty="0" smtClean="0"/>
              <a:t>.</a:t>
            </a:r>
          </a:p>
          <a:p>
            <a:r>
              <a:rPr lang="en-US" sz="1000" dirty="0" smtClean="0"/>
              <a:t>**  </a:t>
            </a:r>
            <a:r>
              <a:rPr lang="en-US" sz="1000" dirty="0">
                <a:hlinkClick r:id="rId2"/>
              </a:rPr>
              <a:t>Turning the </a:t>
            </a:r>
            <a:r>
              <a:rPr lang="en-US" sz="1000" dirty="0" smtClean="0">
                <a:hlinkClick r:id="rId2"/>
              </a:rPr>
              <a:t>Page</a:t>
            </a:r>
            <a:r>
              <a:rPr lang="en-US" sz="1000" dirty="0" smtClean="0"/>
              <a:t>.  June 2013.  Lumina Foundation</a:t>
            </a:r>
          </a:p>
          <a:p>
            <a:r>
              <a:rPr lang="en-US" sz="1000" dirty="0"/>
              <a:t>*** </a:t>
            </a:r>
            <a:r>
              <a:rPr lang="en-US" sz="1000" dirty="0" smtClean="0">
                <a:hlinkClick r:id="rId4"/>
              </a:rPr>
              <a:t>Fixing the Broken Textbook Market</a:t>
            </a:r>
            <a:r>
              <a:rPr lang="en-US" sz="1000" dirty="0" smtClean="0"/>
              <a:t>.  </a:t>
            </a:r>
            <a:r>
              <a:rPr lang="en-US" sz="1000" dirty="0"/>
              <a:t>January 2014. U.S. PIRG Education Fund and the Student PIRGs </a:t>
            </a:r>
            <a:endParaRPr lang="en-US" sz="1000" dirty="0" smtClean="0"/>
          </a:p>
        </p:txBody>
      </p:sp>
    </p:spTree>
    <p:extLst>
      <p:ext uri="{BB962C8B-B14F-4D97-AF65-F5344CB8AC3E}">
        <p14:creationId xmlns:p14="http://schemas.microsoft.com/office/powerpoint/2010/main" val="30863136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8318955" cy="1116106"/>
          </a:xfrm>
        </p:spPr>
        <p:txBody>
          <a:bodyPr/>
          <a:lstStyle/>
          <a:p>
            <a:r>
              <a:rPr lang="en-US" dirty="0" smtClean="0"/>
              <a:t>How Students Get Texts</a:t>
            </a:r>
            <a:endParaRPr lang="en-US" dirty="0"/>
          </a:p>
        </p:txBody>
      </p:sp>
      <p:pic>
        <p:nvPicPr>
          <p:cNvPr id="3" name="Picture 2" descr="Common_Options_GAO-13-368.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633" y="1248809"/>
            <a:ext cx="6659034" cy="5024991"/>
          </a:xfrm>
          <a:prstGeom prst="rect">
            <a:avLst/>
          </a:prstGeom>
          <a:ln w="3175" cmpd="sng">
            <a:solidFill>
              <a:schemeClr val="tx1"/>
            </a:solidFill>
          </a:ln>
        </p:spPr>
      </p:pic>
      <p:sp>
        <p:nvSpPr>
          <p:cNvPr id="4" name="TextBox 3"/>
          <p:cNvSpPr txBox="1"/>
          <p:nvPr/>
        </p:nvSpPr>
        <p:spPr>
          <a:xfrm>
            <a:off x="411239" y="6427968"/>
            <a:ext cx="8188475" cy="307777"/>
          </a:xfrm>
          <a:prstGeom prst="rect">
            <a:avLst/>
          </a:prstGeom>
          <a:noFill/>
        </p:spPr>
        <p:txBody>
          <a:bodyPr wrap="square" rtlCol="0">
            <a:spAutoFit/>
          </a:bodyPr>
          <a:lstStyle/>
          <a:p>
            <a:r>
              <a:rPr lang="en-US" sz="1400" dirty="0" smtClean="0">
                <a:solidFill>
                  <a:prstClr val="black"/>
                </a:solidFill>
              </a:rPr>
              <a:t>SOURCE</a:t>
            </a:r>
            <a:r>
              <a:rPr lang="en-US" sz="1400" dirty="0" smtClean="0">
                <a:solidFill>
                  <a:prstClr val="black"/>
                </a:solidFill>
                <a:hlinkClick r:id="rId3"/>
              </a:rPr>
              <a:t>:   College Textbooks</a:t>
            </a:r>
            <a:r>
              <a:rPr lang="en-US" sz="1400" dirty="0" smtClean="0">
                <a:solidFill>
                  <a:prstClr val="black"/>
                </a:solidFill>
              </a:rPr>
              <a:t>, GAO-13-368, June 2013.  U.S. Government Accountability Office.  </a:t>
            </a:r>
            <a:endParaRPr lang="en-US" sz="1400" dirty="0">
              <a:solidFill>
                <a:prstClr val="black"/>
              </a:solidFill>
            </a:endParaRPr>
          </a:p>
        </p:txBody>
      </p:sp>
    </p:spTree>
    <p:extLst>
      <p:ext uri="{BB962C8B-B14F-4D97-AF65-F5344CB8AC3E}">
        <p14:creationId xmlns:p14="http://schemas.microsoft.com/office/powerpoint/2010/main" val="34404271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556313" cy="677049"/>
          </a:xfrm>
        </p:spPr>
        <p:txBody>
          <a:bodyPr/>
          <a:lstStyle/>
          <a:p>
            <a:r>
              <a:rPr lang="en-US" dirty="0" smtClean="0"/>
              <a:t>How Students Get Texts</a:t>
            </a:r>
            <a:endParaRPr lang="en-US" dirty="0"/>
          </a:p>
        </p:txBody>
      </p:sp>
      <p:sp>
        <p:nvSpPr>
          <p:cNvPr id="4" name="TextBox 3"/>
          <p:cNvSpPr txBox="1"/>
          <p:nvPr/>
        </p:nvSpPr>
        <p:spPr>
          <a:xfrm>
            <a:off x="411239" y="6427968"/>
            <a:ext cx="8188475" cy="307777"/>
          </a:xfrm>
          <a:prstGeom prst="rect">
            <a:avLst/>
          </a:prstGeom>
          <a:noFill/>
        </p:spPr>
        <p:txBody>
          <a:bodyPr wrap="square" rtlCol="0">
            <a:spAutoFit/>
          </a:bodyPr>
          <a:lstStyle/>
          <a:p>
            <a:r>
              <a:rPr lang="en-US" sz="1400" dirty="0" smtClean="0">
                <a:solidFill>
                  <a:prstClr val="black"/>
                </a:solidFill>
              </a:rPr>
              <a:t>SOURCE:  Chronicle of Higher Education</a:t>
            </a:r>
            <a:r>
              <a:rPr lang="en-US" sz="1400" dirty="0">
                <a:solidFill>
                  <a:prstClr val="black"/>
                </a:solidFill>
              </a:rPr>
              <a:t>, Technology, </a:t>
            </a:r>
            <a:r>
              <a:rPr lang="en-US" sz="1400" dirty="0" smtClean="0">
                <a:solidFill>
                  <a:prstClr val="black"/>
                </a:solidFill>
                <a:hlinkClick r:id="rId2"/>
              </a:rPr>
              <a:t>Graphic</a:t>
            </a:r>
            <a:r>
              <a:rPr lang="en-US" sz="1400" dirty="0" smtClean="0">
                <a:solidFill>
                  <a:prstClr val="black"/>
                </a:solidFill>
              </a:rPr>
              <a:t>, January 27, 2013</a:t>
            </a:r>
            <a:endParaRPr lang="en-US" sz="1400" dirty="0">
              <a:solidFill>
                <a:prstClr val="black"/>
              </a:solidFill>
            </a:endParaRPr>
          </a:p>
        </p:txBody>
      </p:sp>
      <p:pic>
        <p:nvPicPr>
          <p:cNvPr id="5" name="Picture 4" descr="DecisionTree_1.tiff"/>
          <p:cNvPicPr>
            <a:picLocks noChangeAspect="1"/>
          </p:cNvPicPr>
          <p:nvPr/>
        </p:nvPicPr>
        <p:blipFill rotWithShape="1">
          <a:blip r:embed="rId3">
            <a:extLst>
              <a:ext uri="{28A0092B-C50C-407E-A947-70E740481C1C}">
                <a14:useLocalDpi xmlns:a14="http://schemas.microsoft.com/office/drawing/2010/main" val="0"/>
              </a:ext>
            </a:extLst>
          </a:blip>
          <a:srcRect r="6567"/>
          <a:stretch/>
        </p:blipFill>
        <p:spPr>
          <a:xfrm>
            <a:off x="301618" y="1161143"/>
            <a:ext cx="7753169" cy="5036751"/>
          </a:xfrm>
          <a:prstGeom prst="rect">
            <a:avLst/>
          </a:prstGeom>
          <a:ln w="3175" cmpd="sng">
            <a:solidFill>
              <a:schemeClr val="tx1"/>
            </a:solidFill>
          </a:ln>
        </p:spPr>
      </p:pic>
    </p:spTree>
    <p:extLst>
      <p:ext uri="{BB962C8B-B14F-4D97-AF65-F5344CB8AC3E}">
        <p14:creationId xmlns:p14="http://schemas.microsoft.com/office/powerpoint/2010/main" val="35004575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USG </a:t>
            </a:r>
            <a:r>
              <a:rPr lang="en-US" dirty="0"/>
              <a:t>OER </a:t>
            </a:r>
            <a:r>
              <a:rPr lang="en-US" dirty="0" smtClean="0"/>
              <a:t>Adoptions: Student Savings and Impacts</a:t>
            </a:r>
            <a:endParaRPr lang="en-US" dirty="0"/>
          </a:p>
        </p:txBody>
      </p:sp>
      <p:sp>
        <p:nvSpPr>
          <p:cNvPr id="3" name="Rectangle 2"/>
          <p:cNvSpPr/>
          <p:nvPr/>
        </p:nvSpPr>
        <p:spPr>
          <a:xfrm>
            <a:off x="498474" y="1702101"/>
            <a:ext cx="8040764" cy="5632312"/>
          </a:xfrm>
          <a:prstGeom prst="rect">
            <a:avLst/>
          </a:prstGeom>
        </p:spPr>
        <p:txBody>
          <a:bodyPr wrap="square">
            <a:spAutoFit/>
          </a:bodyPr>
          <a:lstStyle/>
          <a:p>
            <a:r>
              <a:rPr lang="en-US" dirty="0" smtClean="0"/>
              <a:t>Summer 2013:  </a:t>
            </a:r>
            <a:r>
              <a:rPr lang="en-US" dirty="0"/>
              <a:t>T</a:t>
            </a:r>
            <a:r>
              <a:rPr lang="en-US" dirty="0" smtClean="0"/>
              <a:t>he first </a:t>
            </a:r>
            <a:r>
              <a:rPr lang="en-US" dirty="0"/>
              <a:t>USG-developed electronic Open Textbook, US History </a:t>
            </a:r>
            <a:r>
              <a:rPr lang="en-US" dirty="0" smtClean="0"/>
              <a:t>I, was published. Partnership with University </a:t>
            </a:r>
            <a:r>
              <a:rPr lang="en-US" dirty="0"/>
              <a:t>of North Georgia and faculty from UNG, FVSU, and </a:t>
            </a:r>
            <a:r>
              <a:rPr lang="en-US" dirty="0" smtClean="0"/>
              <a:t>GPC.  Saves students nearly </a:t>
            </a:r>
            <a:r>
              <a:rPr lang="en-US" dirty="0"/>
              <a:t>$100 while providing rich and fully sourced content.  </a:t>
            </a:r>
          </a:p>
          <a:p>
            <a:endParaRPr lang="en-US" dirty="0" smtClean="0"/>
          </a:p>
          <a:p>
            <a:r>
              <a:rPr lang="en-US" dirty="0" smtClean="0"/>
              <a:t>SAVINGS:  </a:t>
            </a:r>
            <a:endParaRPr lang="en-US" dirty="0"/>
          </a:p>
          <a:p>
            <a:pPr marL="285750" indent="-285750">
              <a:buFont typeface="Arial"/>
              <a:buChar char="•"/>
            </a:pPr>
            <a:r>
              <a:rPr lang="en-US" dirty="0" smtClean="0"/>
              <a:t>Adopted for use in USG's </a:t>
            </a:r>
            <a:r>
              <a:rPr lang="en-US" dirty="0" err="1"/>
              <a:t>eCore</a:t>
            </a:r>
            <a:r>
              <a:rPr lang="en-US" dirty="0"/>
              <a:t> History I </a:t>
            </a:r>
            <a:r>
              <a:rPr lang="en-US" dirty="0" smtClean="0"/>
              <a:t>classes over </a:t>
            </a:r>
            <a:r>
              <a:rPr lang="en-US" dirty="0"/>
              <a:t>the Summer and Fall 2013 </a:t>
            </a:r>
            <a:r>
              <a:rPr lang="en-US" dirty="0" smtClean="0"/>
              <a:t>semesters, saving </a:t>
            </a:r>
            <a:r>
              <a:rPr lang="en-US" dirty="0"/>
              <a:t>students more than $</a:t>
            </a:r>
            <a:r>
              <a:rPr lang="en-US" dirty="0" smtClean="0"/>
              <a:t>44,000.</a:t>
            </a:r>
          </a:p>
          <a:p>
            <a:pPr marL="285750" indent="-285750">
              <a:buFont typeface="Arial"/>
              <a:buChar char="•"/>
            </a:pPr>
            <a:r>
              <a:rPr lang="en-US" dirty="0"/>
              <a:t>Summer and Fall  2013 student savings from the use of Open Textbooks in e-Core Calculus I, Intro to Statistics, and U.S. History 1 totaled over $84,000</a:t>
            </a:r>
            <a:r>
              <a:rPr lang="en-US" dirty="0" smtClean="0"/>
              <a:t>.</a:t>
            </a:r>
          </a:p>
          <a:p>
            <a:endParaRPr lang="en-US" dirty="0" smtClean="0"/>
          </a:p>
          <a:p>
            <a:r>
              <a:rPr lang="en-US" dirty="0" smtClean="0"/>
              <a:t>IMPACTS:  </a:t>
            </a:r>
          </a:p>
          <a:p>
            <a:pPr marL="285750" indent="-285750">
              <a:buFont typeface="Arial"/>
              <a:buChar char="•"/>
            </a:pPr>
            <a:r>
              <a:rPr lang="en-US" dirty="0" smtClean="0"/>
              <a:t>In </a:t>
            </a:r>
            <a:r>
              <a:rPr lang="en-US" dirty="0"/>
              <a:t>Spring 2013, prior to open text </a:t>
            </a:r>
            <a:r>
              <a:rPr lang="en-US" dirty="0" smtClean="0"/>
              <a:t>implementation:  88</a:t>
            </a:r>
            <a:r>
              <a:rPr lang="en-US" dirty="0"/>
              <a:t>% of the students in HIST2111 competed the course</a:t>
            </a:r>
            <a:r>
              <a:rPr lang="en-US" dirty="0" smtClean="0"/>
              <a:t>.</a:t>
            </a:r>
          </a:p>
          <a:p>
            <a:pPr marL="285750" indent="-285750">
              <a:buFont typeface="Arial"/>
              <a:buChar char="•"/>
            </a:pPr>
            <a:r>
              <a:rPr lang="en-US" dirty="0" smtClean="0"/>
              <a:t>In Summer </a:t>
            </a:r>
            <a:r>
              <a:rPr lang="en-US" dirty="0"/>
              <a:t>2013, the first semester </a:t>
            </a:r>
            <a:r>
              <a:rPr lang="en-US" dirty="0" smtClean="0"/>
              <a:t>with the Open Textbook,</a:t>
            </a:r>
            <a:r>
              <a:rPr lang="en-US" dirty="0"/>
              <a:t> retention increased to 94%.  </a:t>
            </a:r>
            <a:r>
              <a:rPr lang="en-US" dirty="0" smtClean="0"/>
              <a:t>Completion rose </a:t>
            </a:r>
            <a:r>
              <a:rPr lang="en-US" dirty="0"/>
              <a:t>from 56% in the spring </a:t>
            </a:r>
            <a:r>
              <a:rPr lang="en-US" dirty="0" smtClean="0"/>
              <a:t>to </a:t>
            </a:r>
            <a:r>
              <a:rPr lang="en-US" dirty="0"/>
              <a:t>84% in the summer with the open textbook</a:t>
            </a:r>
            <a:r>
              <a:rPr lang="en-US" dirty="0" smtClean="0"/>
              <a:t>.</a:t>
            </a:r>
          </a:p>
          <a:p>
            <a:endParaRPr lang="en-US" dirty="0" smtClean="0"/>
          </a:p>
          <a:p>
            <a:endParaRPr lang="en-US" dirty="0"/>
          </a:p>
        </p:txBody>
      </p:sp>
    </p:spTree>
    <p:extLst>
      <p:ext uri="{BB962C8B-B14F-4D97-AF65-F5344CB8AC3E}">
        <p14:creationId xmlns:p14="http://schemas.microsoft.com/office/powerpoint/2010/main" val="2738518033"/>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vantage">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efault Theme">
  <a:themeElements>
    <a:clrScheme name="Custom 19">
      <a:dk1>
        <a:sysClr val="windowText" lastClr="000000"/>
      </a:dk1>
      <a:lt1>
        <a:sysClr val="window" lastClr="FFFFFF"/>
      </a:lt1>
      <a:dk2>
        <a:srgbClr val="020609"/>
      </a:dk2>
      <a:lt2>
        <a:srgbClr val="C5D1D7"/>
      </a:lt2>
      <a:accent1>
        <a:srgbClr val="CC0C00"/>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11135</TotalTime>
  <Words>1179</Words>
  <Application>Microsoft Office PowerPoint</Application>
  <PresentationFormat>On-screen Show (4:3)</PresentationFormat>
  <Paragraphs>184</Paragraphs>
  <Slides>28</Slides>
  <Notes>0</Notes>
  <HiddenSlides>0</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Advantage</vt:lpstr>
      <vt:lpstr>Default Theme</vt:lpstr>
      <vt:lpstr>PowerPoint Presentation</vt:lpstr>
      <vt:lpstr>PowerPoint Presentation</vt:lpstr>
      <vt:lpstr>PowerPoint Presentation</vt:lpstr>
      <vt:lpstr>Textbooks</vt:lpstr>
      <vt:lpstr>Background:  Textbooks and Student Success Barriers</vt:lpstr>
      <vt:lpstr>Background:  Textbooks and Student Success Barriers</vt:lpstr>
      <vt:lpstr>How Students Get Texts</vt:lpstr>
      <vt:lpstr>How Students Get Texts</vt:lpstr>
      <vt:lpstr>Recent USG OER Adoptions: Student Savings and Impacts</vt:lpstr>
      <vt:lpstr> Affordability Accessibility Choice</vt:lpstr>
      <vt:lpstr>Complete College Georgia:  Retention</vt:lpstr>
      <vt:lpstr>Affordable Learning Georgia</vt:lpstr>
      <vt:lpstr>Background:  Affordable Learning Georgia Project</vt:lpstr>
      <vt:lpstr> Affordability Accessibility Choice</vt:lpstr>
      <vt:lpstr>ALG Website</vt:lpstr>
      <vt:lpstr>Affordability Accessibility Choice</vt:lpstr>
      <vt:lpstr>Videos</vt:lpstr>
      <vt:lpstr>Affordability Accessibility Choice</vt:lpstr>
      <vt:lpstr>Affordability Accessibility Choice</vt:lpstr>
      <vt:lpstr>Funding for FY15</vt:lpstr>
      <vt:lpstr>Next Steps</vt:lpstr>
      <vt:lpstr>GOING FORWARD:  ACTIVITIES AND STRATEGIES</vt:lpstr>
      <vt:lpstr>ONGOING Conversations</vt:lpstr>
      <vt:lpstr>Lauren  Fancher</vt:lpstr>
      <vt:lpstr>How can you help?</vt:lpstr>
      <vt:lpstr>Readings</vt:lpstr>
      <vt:lpstr>www.affordablelearninggeorgia.org</vt:lpstr>
      <vt:lpstr>Bookstore discussion: July 17, Macon</vt:lpstr>
    </vt:vector>
  </TitlesOfParts>
  <Company>Georgia Board of Regents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Affordable Learning Georgia</dc:title>
  <dc:creator>Lauren Fancher</dc:creator>
  <cp:lastModifiedBy>borsots</cp:lastModifiedBy>
  <cp:revision>245</cp:revision>
  <dcterms:created xsi:type="dcterms:W3CDTF">2013-09-23T15:10:58Z</dcterms:created>
  <dcterms:modified xsi:type="dcterms:W3CDTF">2014-06-24T13:02:27Z</dcterms:modified>
</cp:coreProperties>
</file>