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A8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09EFD8B-47A5-49D8-B71A-5B3A5F6328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849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343D78-912B-4C7A-85F8-7366BC3BD4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583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3CBD5F-5C84-436D-ADCB-45A363F74B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0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905000"/>
            <a:ext cx="5676900" cy="4343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A84055-9735-492B-8CBD-463F545FC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588A86-15BC-4868-BB4C-F332AC211F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24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7B2559E-35FE-4EE4-BDF2-08680EE5DF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0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BD2B05-8E3E-4473-BE93-E5741BDF7E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2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33400"/>
            <a:ext cx="6629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799"/>
            <a:ext cx="4040188" cy="45720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733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28800"/>
            <a:ext cx="4041775" cy="4571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733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9A5236-5320-49B4-9394-5AE5F047E1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5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6D0775E-812A-49F7-AB23-86443B0A07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9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914473-C6E8-40F0-8080-22B0380B22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6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008313" cy="45720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81000"/>
            <a:ext cx="5111750" cy="5867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622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BCB9A3-4D80-49F5-83FF-93697234C6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9800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794276-F623-4C2A-8397-140BB906A3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3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8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609600"/>
            <a:ext cx="640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7" descr="BOR_logo_bl_wh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533400"/>
            <a:ext cx="12350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"/>
          <p:cNvSpPr txBox="1">
            <a:spLocks noChangeArrowheads="1"/>
          </p:cNvSpPr>
          <p:nvPr userDrawn="1"/>
        </p:nvSpPr>
        <p:spPr bwMode="auto">
          <a:xfrm>
            <a:off x="5308600" y="6321425"/>
            <a:ext cx="3148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/>
            <a:r>
              <a:rPr lang="en-US" sz="1400" i="1">
                <a:solidFill>
                  <a:srgbClr val="FFFFFF"/>
                </a:solidFill>
              </a:rPr>
              <a:t>“Creating A More Educated Georgia”</a:t>
            </a:r>
            <a:endParaRPr lang="en-US" i="1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610600" y="6477000"/>
            <a:ext cx="457200" cy="304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</a:defRPr>
            </a:lvl1pPr>
          </a:lstStyle>
          <a:p>
            <a:fld id="{63D34CD7-DB5F-44C0-AFF4-5D29167B6DA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Verification of Lawful Presence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u="sng" dirty="0" smtClean="0"/>
              <a:t>Audit Program Overview</a:t>
            </a:r>
          </a:p>
          <a:p>
            <a:endParaRPr lang="en-US" dirty="0" smtClean="0"/>
          </a:p>
          <a:p>
            <a:r>
              <a:rPr lang="en-US" b="1" dirty="0" smtClean="0"/>
              <a:t>Objective</a:t>
            </a:r>
          </a:p>
          <a:p>
            <a:pPr lvl="1"/>
            <a:r>
              <a:rPr lang="en-US" dirty="0" smtClean="0"/>
              <a:t>Evaluate compliance at USG institutions</a:t>
            </a:r>
          </a:p>
          <a:p>
            <a:pPr lvl="2"/>
            <a:r>
              <a:rPr lang="en-US" dirty="0" smtClean="0"/>
              <a:t>BOR </a:t>
            </a:r>
            <a:r>
              <a:rPr lang="en-US" i="1" dirty="0" smtClean="0"/>
              <a:t>Policy Manual </a:t>
            </a:r>
            <a:r>
              <a:rPr lang="en-US" dirty="0" smtClean="0"/>
              <a:t>§ 4.1.6 – </a:t>
            </a:r>
            <a:r>
              <a:rPr lang="en-US" i="1" dirty="0" smtClean="0"/>
              <a:t>“Admission of Persons Not Lawfully Present in the United States”</a:t>
            </a:r>
          </a:p>
          <a:p>
            <a:pPr lvl="2"/>
            <a:r>
              <a:rPr lang="en-US" i="1" dirty="0" smtClean="0"/>
              <a:t>Ibid.,</a:t>
            </a:r>
            <a:r>
              <a:rPr lang="en-US" dirty="0" smtClean="0"/>
              <a:t> § 4.3.4 – “Verification of Lawful Presence”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88A86-15BC-4868-BB4C-F332AC211F5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41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Verification of Lawful Presence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Program Description</a:t>
            </a:r>
          </a:p>
          <a:p>
            <a:pPr lvl="1"/>
            <a:r>
              <a:rPr lang="en-US" i="1" dirty="0" smtClean="0"/>
              <a:t>Identify applicable policies</a:t>
            </a:r>
            <a:endParaRPr lang="en-US" dirty="0" smtClean="0"/>
          </a:p>
          <a:p>
            <a:pPr lvl="2"/>
            <a:r>
              <a:rPr lang="en-US" dirty="0" smtClean="0"/>
              <a:t>Both § 4.1.6 and § 4.3.4, or only § 4.3.4</a:t>
            </a:r>
          </a:p>
          <a:p>
            <a:pPr lvl="1"/>
            <a:r>
              <a:rPr lang="en-US" i="1" dirty="0" smtClean="0"/>
              <a:t>Review methods of verification</a:t>
            </a:r>
            <a:endParaRPr lang="en-US" dirty="0" smtClean="0"/>
          </a:p>
          <a:p>
            <a:pPr lvl="2"/>
            <a:r>
              <a:rPr lang="en-US" dirty="0" smtClean="0"/>
              <a:t>Institution demonstrates verification processes</a:t>
            </a:r>
          </a:p>
          <a:p>
            <a:pPr lvl="2"/>
            <a:r>
              <a:rPr lang="en-US" dirty="0" smtClean="0"/>
              <a:t>Specific focus on validity of verification via an approved FAFSA form</a:t>
            </a:r>
          </a:p>
          <a:p>
            <a:pPr lvl="2"/>
            <a:r>
              <a:rPr lang="en-US" dirty="0" smtClean="0"/>
              <a:t>Identify best practices from enterprise perspective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88A86-15BC-4868-BB4C-F332AC211F5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7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Verification of Lawful Presence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8763000" cy="4114800"/>
          </a:xfrm>
        </p:spPr>
        <p:txBody>
          <a:bodyPr/>
          <a:lstStyle/>
          <a:p>
            <a:r>
              <a:rPr lang="en-US" b="1" dirty="0" smtClean="0"/>
              <a:t>Program Description </a:t>
            </a:r>
            <a:r>
              <a:rPr lang="en-US" b="1" i="1" dirty="0" smtClean="0"/>
              <a:t>(cont.)</a:t>
            </a:r>
            <a:endParaRPr lang="en-US" b="1" dirty="0" smtClean="0"/>
          </a:p>
          <a:p>
            <a:pPr lvl="1"/>
            <a:r>
              <a:rPr lang="en-US" i="1" dirty="0" smtClean="0"/>
              <a:t>Testing verification</a:t>
            </a:r>
          </a:p>
          <a:p>
            <a:pPr lvl="2"/>
            <a:r>
              <a:rPr lang="en-US" dirty="0" smtClean="0"/>
              <a:t>Perform review of </a:t>
            </a:r>
            <a:r>
              <a:rPr lang="en-US" b="1" dirty="0" smtClean="0"/>
              <a:t>all</a:t>
            </a:r>
            <a:r>
              <a:rPr lang="en-US" dirty="0" smtClean="0"/>
              <a:t> verifications using a method other than an approved FAFSA form </a:t>
            </a:r>
            <a:r>
              <a:rPr lang="en-US" i="1" dirty="0" smtClean="0"/>
              <a:t>(Fall 2011 and Spring 2012 new enrollments) </a:t>
            </a:r>
            <a:r>
              <a:rPr lang="en-US" dirty="0" smtClean="0"/>
              <a:t>to confirm:</a:t>
            </a:r>
          </a:p>
          <a:p>
            <a:pPr lvl="3"/>
            <a:r>
              <a:rPr lang="en-US" dirty="0" smtClean="0"/>
              <a:t>All students classified as eligible for in-state tuition reviewed for lawful presence</a:t>
            </a:r>
          </a:p>
          <a:p>
            <a:pPr lvl="3"/>
            <a:r>
              <a:rPr lang="en-US" dirty="0" smtClean="0"/>
              <a:t>Method of verification meets BOR requirements</a:t>
            </a:r>
          </a:p>
          <a:p>
            <a:pPr lvl="3"/>
            <a:r>
              <a:rPr lang="en-US" dirty="0" smtClean="0"/>
              <a:t>Date of verification is prior to student enrollment</a:t>
            </a:r>
          </a:p>
          <a:p>
            <a:pPr lvl="3"/>
            <a:r>
              <a:rPr lang="en-US" dirty="0" smtClean="0"/>
              <a:t>Date of classification as eligible for in-state tuition post verification</a:t>
            </a:r>
          </a:p>
          <a:p>
            <a:pPr lvl="3"/>
            <a:r>
              <a:rPr lang="en-US" dirty="0" smtClean="0"/>
              <a:t>Verification documentation consistent with BOR guidance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88A86-15BC-4868-BB4C-F332AC211F5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8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Verification of Lawful Presence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Program Description </a:t>
            </a:r>
            <a:r>
              <a:rPr lang="en-US" b="1" i="1" dirty="0" smtClean="0"/>
              <a:t>(cont.)</a:t>
            </a:r>
            <a:endParaRPr lang="en-US" b="1" dirty="0" smtClean="0"/>
          </a:p>
          <a:p>
            <a:pPr lvl="1"/>
            <a:r>
              <a:rPr lang="en-US" i="1" dirty="0" smtClean="0"/>
              <a:t>Review of applications</a:t>
            </a:r>
          </a:p>
          <a:p>
            <a:pPr lvl="2"/>
            <a:r>
              <a:rPr lang="en-US" dirty="0" smtClean="0"/>
              <a:t>Review all forms of application to an institution to ensure required language is present, </a:t>
            </a:r>
            <a:r>
              <a:rPr lang="en-US" i="1" dirty="0" smtClean="0"/>
              <a:t>i.e.</a:t>
            </a:r>
            <a:r>
              <a:rPr lang="en-US" dirty="0" smtClean="0"/>
              <a:t>, </a:t>
            </a:r>
          </a:p>
          <a:p>
            <a:pPr lvl="3"/>
            <a:r>
              <a:rPr lang="en-US" dirty="0" smtClean="0"/>
              <a:t>Penalties for “false swearing” and attestation of truthfulness are on form</a:t>
            </a:r>
          </a:p>
          <a:p>
            <a:pPr lvl="3"/>
            <a:r>
              <a:rPr lang="en-US" dirty="0" smtClean="0"/>
              <a:t>Declaration of eligibility for classification for in-state tuition is available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88A86-15BC-4868-BB4C-F332AC211F5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6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-128"/>
              </a:rPr>
              <a:t>Verification of Lawful Presence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Criteria</a:t>
            </a:r>
          </a:p>
          <a:p>
            <a:pPr lvl="1"/>
            <a:r>
              <a:rPr lang="en-US" dirty="0" smtClean="0"/>
              <a:t>BOR </a:t>
            </a:r>
            <a:r>
              <a:rPr lang="en-US" i="1" dirty="0" smtClean="0"/>
              <a:t>Policy Manual </a:t>
            </a:r>
            <a:r>
              <a:rPr lang="en-US" dirty="0" smtClean="0"/>
              <a:t>§ 4.1.6</a:t>
            </a:r>
          </a:p>
          <a:p>
            <a:pPr lvl="1"/>
            <a:r>
              <a:rPr lang="en-US" i="1" dirty="0" smtClean="0"/>
              <a:t>Ibid.,</a:t>
            </a:r>
            <a:r>
              <a:rPr lang="en-US" dirty="0" smtClean="0"/>
              <a:t> § 4.3.4</a:t>
            </a:r>
          </a:p>
          <a:p>
            <a:pPr lvl="1"/>
            <a:r>
              <a:rPr lang="en-US" dirty="0" smtClean="0"/>
              <a:t>Valid documentation for verification as defined by USG Office of Student Affairs </a:t>
            </a:r>
            <a:r>
              <a:rPr lang="en-US" i="1" dirty="0" smtClean="0"/>
              <a:t>(OSA)</a:t>
            </a:r>
          </a:p>
          <a:p>
            <a:pPr lvl="1"/>
            <a:r>
              <a:rPr lang="en-US" dirty="0" smtClean="0"/>
              <a:t>Valid application language </a:t>
            </a:r>
            <a:r>
              <a:rPr lang="en-US" smtClean="0"/>
              <a:t>as </a:t>
            </a:r>
            <a:r>
              <a:rPr lang="en-US" smtClean="0"/>
              <a:t>defined </a:t>
            </a:r>
            <a:r>
              <a:rPr lang="en-US" dirty="0" smtClean="0"/>
              <a:t>by OSA</a:t>
            </a:r>
          </a:p>
          <a:p>
            <a:pPr lvl="1"/>
            <a:r>
              <a:rPr lang="en-US" dirty="0" smtClean="0"/>
              <a:t>Internal manuals/procedures established by the institution insofar as consistent with BOR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588A86-15BC-4868-BB4C-F332AC211F5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630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270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Verification of Lawful Presence</vt:lpstr>
      <vt:lpstr>Verification of Lawful Presence</vt:lpstr>
      <vt:lpstr>Verification of Lawful Presence</vt:lpstr>
      <vt:lpstr>Verification of Lawful Presence</vt:lpstr>
      <vt:lpstr>Verification of Lawful Presence</vt:lpstr>
    </vt:vector>
  </TitlesOfParts>
  <Company>뿿즠ْꊰԗ⃐Ȱ珬뿿_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Board of Regents</dc:creator>
  <cp:lastModifiedBy>borsots</cp:lastModifiedBy>
  <cp:revision>16</cp:revision>
  <dcterms:created xsi:type="dcterms:W3CDTF">2008-11-07T16:28:32Z</dcterms:created>
  <dcterms:modified xsi:type="dcterms:W3CDTF">2012-04-03T19:32:13Z</dcterms:modified>
</cp:coreProperties>
</file>