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6" r:id="rId4"/>
  </p:sldMasterIdLst>
  <p:notesMasterIdLst>
    <p:notesMasterId r:id="rId38"/>
  </p:notesMasterIdLst>
  <p:handoutMasterIdLst>
    <p:handoutMasterId r:id="rId39"/>
  </p:handoutMasterIdLst>
  <p:sldIdLst>
    <p:sldId id="451" r:id="rId5"/>
    <p:sldId id="475" r:id="rId6"/>
    <p:sldId id="476" r:id="rId7"/>
    <p:sldId id="477" r:id="rId8"/>
    <p:sldId id="478" r:id="rId9"/>
    <p:sldId id="479" r:id="rId10"/>
    <p:sldId id="480" r:id="rId11"/>
    <p:sldId id="482" r:id="rId12"/>
    <p:sldId id="483" r:id="rId13"/>
    <p:sldId id="484" r:id="rId14"/>
    <p:sldId id="485" r:id="rId15"/>
    <p:sldId id="486" r:id="rId16"/>
    <p:sldId id="487" r:id="rId17"/>
    <p:sldId id="488" r:id="rId18"/>
    <p:sldId id="489" r:id="rId19"/>
    <p:sldId id="490" r:id="rId20"/>
    <p:sldId id="491" r:id="rId21"/>
    <p:sldId id="492" r:id="rId22"/>
    <p:sldId id="494" r:id="rId23"/>
    <p:sldId id="493" r:id="rId24"/>
    <p:sldId id="495" r:id="rId25"/>
    <p:sldId id="496" r:id="rId26"/>
    <p:sldId id="497" r:id="rId27"/>
    <p:sldId id="498" r:id="rId28"/>
    <p:sldId id="499" r:id="rId29"/>
    <p:sldId id="500" r:id="rId30"/>
    <p:sldId id="501" r:id="rId31"/>
    <p:sldId id="502" r:id="rId32"/>
    <p:sldId id="503" r:id="rId33"/>
    <p:sldId id="504" r:id="rId34"/>
    <p:sldId id="505" r:id="rId35"/>
    <p:sldId id="506" r:id="rId36"/>
    <p:sldId id="507" r:id="rId37"/>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EF"/>
    <a:srgbClr val="FFCC99"/>
    <a:srgbClr val="FFFFCC"/>
    <a:srgbClr val="94C560"/>
    <a:srgbClr val="E9927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0751" autoAdjust="0"/>
  </p:normalViewPr>
  <p:slideViewPr>
    <p:cSldViewPr snapToGrid="0" snapToObjects="1">
      <p:cViewPr>
        <p:scale>
          <a:sx n="57" d="100"/>
          <a:sy n="57" d="100"/>
        </p:scale>
        <p:origin x="1544" y="44"/>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19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77" tIns="46589" rIns="93177" bIns="46589" rtlCol="0"/>
          <a:lstStyle>
            <a:lvl1pPr algn="r">
              <a:defRPr sz="1200"/>
            </a:lvl1pPr>
          </a:lstStyle>
          <a:p>
            <a:fld id="{1A52E82C-255B-AF46-B748-A66F87AB8506}" type="datetimeFigureOut">
              <a:rPr lang="en-US" smtClean="0"/>
              <a:t>4/2/2015</a:t>
            </a:fld>
            <a:endParaRPr 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7" tIns="46589" rIns="93177" bIns="46589" rtlCol="0" anchor="b"/>
          <a:lstStyle>
            <a:lvl1pPr algn="r">
              <a:defRPr sz="1200"/>
            </a:lvl1pPr>
          </a:lstStyle>
          <a:p>
            <a:fld id="{3884C351-2BE2-AD45-931E-E3CAF649CA7F}" type="slidenum">
              <a:rPr lang="en-US" smtClean="0"/>
              <a:t>‹#›</a:t>
            </a:fld>
            <a:endParaRPr lang="en-US"/>
          </a:p>
        </p:txBody>
      </p:sp>
    </p:spTree>
    <p:extLst>
      <p:ext uri="{BB962C8B-B14F-4D97-AF65-F5344CB8AC3E}">
        <p14:creationId xmlns:p14="http://schemas.microsoft.com/office/powerpoint/2010/main" val="941190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7" tIns="46589" rIns="93177" bIns="46589" rtlCol="0"/>
          <a:lstStyle>
            <a:lvl1pPr algn="r">
              <a:defRPr sz="1200"/>
            </a:lvl1pPr>
          </a:lstStyle>
          <a:p>
            <a:fld id="{5AD22B17-6DC9-944C-94B3-E1E4C459216A}" type="datetimeFigureOut">
              <a:rPr lang="en-US" smtClean="0"/>
              <a:t>4/2/2015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7" tIns="46589" rIns="93177" bIns="46589" rtlCol="0" anchor="b"/>
          <a:lstStyle>
            <a:lvl1pPr algn="r">
              <a:defRPr sz="1200"/>
            </a:lvl1pPr>
          </a:lstStyle>
          <a:p>
            <a:fld id="{70BCE3DB-0BEB-374F-A3B8-59D7B72B1930}" type="slidenum">
              <a:rPr lang="en-US" smtClean="0"/>
              <a:t>‹#›</a:t>
            </a:fld>
            <a:endParaRPr lang="en-US"/>
          </a:p>
        </p:txBody>
      </p:sp>
    </p:spTree>
    <p:extLst>
      <p:ext uri="{BB962C8B-B14F-4D97-AF65-F5344CB8AC3E}">
        <p14:creationId xmlns:p14="http://schemas.microsoft.com/office/powerpoint/2010/main" val="25870966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fld id="{99C5FAEA-D608-BF46-99C2-DF9FD890F1B0}" type="datetimeFigureOut">
              <a:rPr lang="en-US" smtClean="0"/>
              <a:pPr>
                <a:defRPr/>
              </a:pPr>
              <a:t>4/2/2015</a:t>
            </a:fld>
            <a:endParaRPr lang="en-US"/>
          </a:p>
        </p:txBody>
      </p:sp>
      <p:sp>
        <p:nvSpPr>
          <p:cNvPr id="20" name="Footer Placeholder 19"/>
          <p:cNvSpPr>
            <a:spLocks noGrp="1"/>
          </p:cNvSpPr>
          <p:nvPr>
            <p:ph type="ftr" sz="quarter" idx="11"/>
          </p:nvPr>
        </p:nvSpPr>
        <p:spPr/>
        <p:txBody>
          <a:bodyPr/>
          <a:lstStyle>
            <a:extLst/>
          </a:lstStyle>
          <a:p>
            <a:pPr>
              <a:defRPr/>
            </a:pPr>
            <a:endParaRPr lang="en-US"/>
          </a:p>
        </p:txBody>
      </p:sp>
      <p:sp>
        <p:nvSpPr>
          <p:cNvPr id="10" name="Slide Number Placeholder 9"/>
          <p:cNvSpPr>
            <a:spLocks noGrp="1"/>
          </p:cNvSpPr>
          <p:nvPr>
            <p:ph type="sldNum" sz="quarter" idx="12"/>
          </p:nvPr>
        </p:nvSpPr>
        <p:spPr/>
        <p:txBody>
          <a:bodyPr/>
          <a:lstStyle>
            <a:extLst/>
          </a:lstStyle>
          <a:p>
            <a:pPr>
              <a:defRPr/>
            </a:pPr>
            <a:fld id="{621D3D0D-F091-4242-9B08-D2BFEBB34EE6}" type="slidenum">
              <a:rPr lang="en-US" smtClean="0"/>
              <a:pPr>
                <a:defRPr/>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07A0070A-7BEC-2846-B784-39FE957837DC}" type="datetimeFigureOut">
              <a:rPr lang="en-US" smtClean="0"/>
              <a:pPr>
                <a:defRPr/>
              </a:pPr>
              <a:t>4/2/2015</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25881F1-DAD5-6F46-8BA0-3FF0047AE36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F37B0DC2-3984-7C46-BD75-C348FE54892B}" type="datetimeFigureOut">
              <a:rPr lang="en-US" smtClean="0"/>
              <a:pPr>
                <a:defRPr/>
              </a:pPr>
              <a:t>4/2/2015</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3CCB60F-BEC9-7840-B3DD-A63309A103D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32E99B10-86F1-7A4B-ADA5-D8BF519B2C4A}" type="datetimeFigureOut">
              <a:rPr lang="en-US" smtClean="0"/>
              <a:pPr>
                <a:defRPr/>
              </a:pPr>
              <a:t>4/2/2015</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C4BE701A-7558-7B4A-BDB7-EA6533F7D33B}"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fld id="{0609A3F0-5AB6-4247-9817-CF615761E372}" type="datetimeFigureOut">
              <a:rPr lang="en-US" smtClean="0"/>
              <a:pPr>
                <a:defRPr/>
              </a:pPr>
              <a:t>4/2/2015</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D353B5E-72F0-D94D-BB0D-D04466217218}" type="slidenum">
              <a:rPr lang="en-US" smtClean="0"/>
              <a:pPr>
                <a:defRPr/>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02192970-0CCB-8648-A91A-17878A447E6C}" type="datetimeFigureOut">
              <a:rPr lang="en-US" smtClean="0"/>
              <a:pPr>
                <a:defRPr/>
              </a:pPr>
              <a:t>4/2/2015</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A6AA741D-28DF-DC46-9605-E13711C5B94E}"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A9801371-B66B-0B46-B34C-568B899A481D}" type="datetimeFigureOut">
              <a:rPr lang="en-US" smtClean="0"/>
              <a:pPr>
                <a:defRPr/>
              </a:pPr>
              <a:t>4/2/2015</a:t>
            </a:fld>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B4D05180-B942-8645-9AC4-F696EC05AA4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0037963E-9BDC-CD4B-A57B-758D1EE5769D}" type="datetimeFigureOut">
              <a:rPr lang="en-US" smtClean="0"/>
              <a:pPr>
                <a:defRPr/>
              </a:pPr>
              <a:t>4/2/2015</a:t>
            </a:fld>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ED0357DA-5B07-3740-8A6C-61E6843E22ED}"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fld id="{B31A2587-EE20-3E4F-93A0-29A921F6BE33}" type="datetimeFigureOut">
              <a:rPr lang="en-US" smtClean="0"/>
              <a:pPr>
                <a:defRPr/>
              </a:pPr>
              <a:t>4/2/2015</a:t>
            </a:fld>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60F3BDC6-8434-844C-969A-3A1B954676E3}" type="slidenum">
              <a:rPr lang="en-US" smtClean="0"/>
              <a:pPr>
                <a:defRPr/>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77684D64-3C0A-D148-B9FA-389A1DE57301}" type="datetimeFigureOut">
              <a:rPr lang="en-US" smtClean="0"/>
              <a:pPr>
                <a:defRPr/>
              </a:pPr>
              <a:t>4/2/2015</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DE25352A-E2F4-8547-9B7E-01A50C0DBD35}"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fld id="{21011063-2274-D34C-89F0-C67B82E8A898}" type="datetimeFigureOut">
              <a:rPr lang="en-US" smtClean="0"/>
              <a:pPr>
                <a:defRPr/>
              </a:pPr>
              <a:t>4/2/2015</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D682C8FC-D36A-C940-9755-4293146446D0}" type="slidenum">
              <a:rPr lang="en-US" smtClean="0"/>
              <a:pPr>
                <a:defRPr/>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C284170E-D7EB-5943-8201-CF2E34AAF889}" type="datetimeFigureOut">
              <a:rPr lang="en-US" smtClean="0"/>
              <a:pPr>
                <a:defRPr/>
              </a:pPr>
              <a:t>4/2/2015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B3AD281C-0747-7B41-AE38-025E989C3FF4}" type="slidenum">
              <a:rPr lang="en-US" smtClean="0"/>
              <a:pPr>
                <a:defRPr/>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arbara.Brown@usg.edu" TargetMode="External"/><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mailto:Jane.Doe@usg.edu"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8132" y="111095"/>
            <a:ext cx="7235981" cy="4388747"/>
          </a:xfrm>
        </p:spPr>
        <p:txBody>
          <a:bodyPr>
            <a:normAutofit/>
          </a:bodyPr>
          <a:lstStyle/>
          <a:p>
            <a:pPr algn="ctr"/>
            <a:r>
              <a:rPr lang="en-US" sz="4000" dirty="0" smtClean="0">
                <a:solidFill>
                  <a:srgbClr val="C00000"/>
                </a:solidFill>
              </a:rPr>
              <a:t>Learning Support Changes/ Placement Options/         Associate Degrees by Reverse Transfer</a:t>
            </a:r>
            <a:r>
              <a:rPr lang="en-US" sz="5300" dirty="0" smtClean="0">
                <a:solidFill>
                  <a:schemeClr val="accent3">
                    <a:lumMod val="75000"/>
                  </a:schemeClr>
                </a:solidFill>
              </a:rPr>
              <a:t/>
            </a:r>
            <a:br>
              <a:rPr lang="en-US" sz="5300" dirty="0" smtClean="0">
                <a:solidFill>
                  <a:schemeClr val="accent3">
                    <a:lumMod val="75000"/>
                  </a:schemeClr>
                </a:solidFill>
              </a:rPr>
            </a:br>
            <a:r>
              <a:rPr lang="en-US" sz="5300" dirty="0" smtClean="0">
                <a:solidFill>
                  <a:schemeClr val="accent3">
                    <a:lumMod val="75000"/>
                  </a:schemeClr>
                </a:solidFill>
              </a:rPr>
              <a:t/>
            </a:r>
            <a:br>
              <a:rPr lang="en-US" sz="5300" dirty="0" smtClean="0">
                <a:solidFill>
                  <a:schemeClr val="accent3">
                    <a:lumMod val="75000"/>
                  </a:schemeClr>
                </a:solidFill>
              </a:rPr>
            </a:br>
            <a:r>
              <a:rPr lang="en-US" sz="3100" dirty="0" smtClean="0"/>
              <a:t>April 2, 2015 for RACRA </a:t>
            </a:r>
            <a:endParaRPr lang="en-US" sz="3100" dirty="0"/>
          </a:p>
        </p:txBody>
      </p:sp>
      <p:pic>
        <p:nvPicPr>
          <p:cNvPr id="5" name="Picture 3" descr="BOR_logo_black(2).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7021195" y="4713851"/>
            <a:ext cx="1900238" cy="190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3"/>
          <p:cNvSpPr txBox="1">
            <a:spLocks noGrp="1"/>
          </p:cNvSpPr>
          <p:nvPr>
            <p:ph type="subTitle" idx="1"/>
          </p:nvPr>
        </p:nvSpPr>
        <p:spPr>
          <a:xfrm>
            <a:off x="1210310" y="5015970"/>
            <a:ext cx="5810885" cy="1523494"/>
          </a:xfrm>
          <a:prstGeom prst="rect">
            <a:avLst/>
          </a:prstGeom>
          <a:noFill/>
        </p:spPr>
        <p:txBody>
          <a:bodyPr wrap="square">
            <a:spAutoFit/>
          </a:bodyPr>
          <a:lstStyle/>
          <a:p>
            <a:pPr fontAlgn="auto">
              <a:spcBef>
                <a:spcPts val="0"/>
              </a:spcBef>
              <a:spcAft>
                <a:spcPts val="0"/>
              </a:spcAft>
              <a:defRPr/>
            </a:pPr>
            <a:r>
              <a:rPr lang="en-US" sz="2400" dirty="0">
                <a:solidFill>
                  <a:schemeClr val="accent3">
                    <a:lumMod val="50000"/>
                  </a:schemeClr>
                </a:solidFill>
                <a:latin typeface="Helvetica Light"/>
                <a:cs typeface="Helvetica Light"/>
              </a:rPr>
              <a:t>Barbara Brown</a:t>
            </a:r>
          </a:p>
          <a:p>
            <a:pPr fontAlgn="auto">
              <a:spcBef>
                <a:spcPts val="0"/>
              </a:spcBef>
              <a:spcAft>
                <a:spcPts val="0"/>
              </a:spcAft>
              <a:defRPr/>
            </a:pPr>
            <a:r>
              <a:rPr lang="en-US" sz="2400" dirty="0" smtClean="0">
                <a:solidFill>
                  <a:schemeClr val="accent3">
                    <a:lumMod val="50000"/>
                  </a:schemeClr>
                </a:solidFill>
                <a:latin typeface="Helvetica Light"/>
                <a:cs typeface="Helvetica Light"/>
              </a:rPr>
              <a:t>Office of Educational Access &amp; Success</a:t>
            </a:r>
          </a:p>
          <a:p>
            <a:pPr fontAlgn="auto">
              <a:spcBef>
                <a:spcPts val="0"/>
              </a:spcBef>
              <a:spcAft>
                <a:spcPts val="0"/>
              </a:spcAft>
              <a:defRPr/>
            </a:pPr>
            <a:r>
              <a:rPr lang="en-US" sz="2400" dirty="0" smtClean="0">
                <a:solidFill>
                  <a:schemeClr val="accent3">
                    <a:lumMod val="50000"/>
                  </a:schemeClr>
                </a:solidFill>
                <a:latin typeface="Helvetica Light"/>
                <a:cs typeface="Helvetica Light"/>
                <a:hlinkClick r:id="rId3"/>
              </a:rPr>
              <a:t>Barbara.Brown@usg.edu</a:t>
            </a:r>
            <a:endParaRPr lang="en-US" sz="2400" dirty="0" smtClean="0">
              <a:solidFill>
                <a:schemeClr val="accent3">
                  <a:lumMod val="50000"/>
                </a:schemeClr>
              </a:solidFill>
              <a:latin typeface="Helvetica Light"/>
              <a:cs typeface="Helvetica Light"/>
            </a:endParaRPr>
          </a:p>
          <a:p>
            <a:pPr algn="r" fontAlgn="auto">
              <a:spcBef>
                <a:spcPts val="0"/>
              </a:spcBef>
              <a:spcAft>
                <a:spcPts val="0"/>
              </a:spcAft>
              <a:defRPr/>
            </a:pPr>
            <a:endParaRPr lang="en-US" sz="2400" dirty="0" smtClean="0">
              <a:solidFill>
                <a:schemeClr val="accent3">
                  <a:lumMod val="50000"/>
                </a:schemeClr>
              </a:solidFill>
              <a:latin typeface="Helvetica Light"/>
              <a:cs typeface="Helvetica Light"/>
            </a:endParaRPr>
          </a:p>
        </p:txBody>
      </p:sp>
    </p:spTree>
    <p:extLst>
      <p:ext uri="{BB962C8B-B14F-4D97-AF65-F5344CB8AC3E}">
        <p14:creationId xmlns:p14="http://schemas.microsoft.com/office/powerpoint/2010/main" val="2808835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912464"/>
          </a:xfrm>
        </p:spPr>
        <p:txBody>
          <a:bodyPr/>
          <a:lstStyle/>
          <a:p>
            <a:r>
              <a:rPr lang="en-US" dirty="0" smtClean="0">
                <a:solidFill>
                  <a:srgbClr val="C00000"/>
                </a:solidFill>
              </a:rPr>
              <a:t>Interim Placement (until Fall 2016, if needed) Recommendations</a:t>
            </a:r>
            <a:endParaRPr lang="en-US" dirty="0">
              <a:solidFill>
                <a:srgbClr val="C00000"/>
              </a:solidFill>
            </a:endParaRPr>
          </a:p>
        </p:txBody>
      </p:sp>
      <p:sp>
        <p:nvSpPr>
          <p:cNvPr id="3" name="Content Placeholder 2"/>
          <p:cNvSpPr>
            <a:spLocks noGrp="1"/>
          </p:cNvSpPr>
          <p:nvPr>
            <p:ph idx="1"/>
          </p:nvPr>
        </p:nvSpPr>
        <p:spPr>
          <a:xfrm>
            <a:off x="1318876" y="2464340"/>
            <a:ext cx="7498080" cy="2632954"/>
          </a:xfrm>
        </p:spPr>
        <p:txBody>
          <a:bodyPr/>
          <a:lstStyle/>
          <a:p>
            <a:r>
              <a:rPr lang="en-US" dirty="0"/>
              <a:t>In cases where placement testing is required, continue using the current Compass tests (Compass Math (algebra), Compass Reading, Compass </a:t>
            </a:r>
            <a:r>
              <a:rPr lang="en-US" dirty="0" smtClean="0"/>
              <a:t>English (writing))</a:t>
            </a:r>
            <a:endParaRPr lang="en-US" dirty="0"/>
          </a:p>
        </p:txBody>
      </p:sp>
    </p:spTree>
    <p:extLst>
      <p:ext uri="{BB962C8B-B14F-4D97-AF65-F5344CB8AC3E}">
        <p14:creationId xmlns:p14="http://schemas.microsoft.com/office/powerpoint/2010/main" val="37937259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452662"/>
            <a:ext cx="7825124" cy="5239967"/>
          </a:xfrm>
        </p:spPr>
        <p:txBody>
          <a:bodyPr/>
          <a:lstStyle/>
          <a:p>
            <a:r>
              <a:rPr lang="en-US" sz="2800" dirty="0"/>
              <a:t>The current minimum Compass test scores (unless institutions have set higher standards) required to exempt placement in Learning Support courses are</a:t>
            </a:r>
            <a:r>
              <a:rPr lang="en-US" sz="2800" dirty="0" smtClean="0"/>
              <a:t>:</a:t>
            </a:r>
          </a:p>
          <a:p>
            <a:endParaRPr lang="en-US" dirty="0" smtClean="0"/>
          </a:p>
          <a:p>
            <a:endParaRPr lang="en-US" dirty="0" smtClean="0"/>
          </a:p>
          <a:p>
            <a:endParaRPr lang="en-US" dirty="0"/>
          </a:p>
          <a:p>
            <a:r>
              <a:rPr lang="en-US" sz="2800" dirty="0"/>
              <a:t>*It is recommended (but not mandated) that a score of 47 be required for students wanting to enter in MATH 1111 (to ensure a reasonable chance of success.)</a:t>
            </a:r>
            <a:endParaRPr lang="en-US" sz="2800" dirty="0" smtClean="0"/>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76756329"/>
              </p:ext>
            </p:extLst>
          </p:nvPr>
        </p:nvGraphicFramePr>
        <p:xfrm>
          <a:off x="1827517" y="3260299"/>
          <a:ext cx="5079975" cy="1603530"/>
        </p:xfrm>
        <a:graphic>
          <a:graphicData uri="http://schemas.openxmlformats.org/drawingml/2006/table">
            <a:tbl>
              <a:tblPr firstRow="1" firstCol="1" bandRow="1">
                <a:tableStyleId>{21E4AEA4-8DFA-4A89-87EB-49C32662AFE0}</a:tableStyleId>
              </a:tblPr>
              <a:tblGrid>
                <a:gridCol w="1693325"/>
                <a:gridCol w="1693325"/>
                <a:gridCol w="1693325"/>
              </a:tblGrid>
              <a:tr h="690076">
                <a:tc gridSpan="3">
                  <a:txBody>
                    <a:bodyPr/>
                    <a:lstStyle/>
                    <a:p>
                      <a:pPr marL="0" marR="0">
                        <a:spcBef>
                          <a:spcPts val="0"/>
                        </a:spcBef>
                        <a:spcAft>
                          <a:spcPts val="0"/>
                        </a:spcAft>
                      </a:pPr>
                      <a:r>
                        <a:rPr lang="en-US" sz="1600" dirty="0">
                          <a:effectLst/>
                        </a:rPr>
                        <a:t>Minimum Compass scores for direct placement in collegiate courses.</a:t>
                      </a:r>
                      <a:endParaRPr lang="en-US" sz="1600" dirty="0">
                        <a:effectLst/>
                        <a:latin typeface="Arial" panose="020B0604020202020204" pitchFamily="34" charset="0"/>
                        <a:ea typeface="Times New Roman" panose="02020603050405020304" pitchFamily="18" charset="0"/>
                      </a:endParaRPr>
                    </a:p>
                  </a:txBody>
                  <a:tcPr marL="104695" marR="104695" marT="104695" marB="104695"/>
                </a:tc>
                <a:tc hMerge="1">
                  <a:txBody>
                    <a:bodyPr/>
                    <a:lstStyle/>
                    <a:p>
                      <a:endParaRPr lang="en-US"/>
                    </a:p>
                  </a:txBody>
                  <a:tcPr/>
                </a:tc>
                <a:tc hMerge="1">
                  <a:txBody>
                    <a:bodyPr/>
                    <a:lstStyle/>
                    <a:p>
                      <a:endParaRPr lang="en-US"/>
                    </a:p>
                  </a:txBody>
                  <a:tcPr/>
                </a:tc>
              </a:tr>
              <a:tr h="449733">
                <a:tc>
                  <a:txBody>
                    <a:bodyPr/>
                    <a:lstStyle/>
                    <a:p>
                      <a:pPr marL="0" marR="0" algn="ctr">
                        <a:spcBef>
                          <a:spcPts val="0"/>
                        </a:spcBef>
                        <a:spcAft>
                          <a:spcPts val="0"/>
                        </a:spcAft>
                      </a:pPr>
                      <a:r>
                        <a:rPr lang="en-US" sz="1600">
                          <a:effectLst/>
                        </a:rPr>
                        <a:t>Reading</a:t>
                      </a:r>
                      <a:endParaRPr lang="en-US" sz="1600">
                        <a:effectLst/>
                        <a:latin typeface="Arial" panose="020B0604020202020204" pitchFamily="34" charset="0"/>
                        <a:ea typeface="Times New Roman" panose="02020603050405020304" pitchFamily="18" charset="0"/>
                      </a:endParaRPr>
                    </a:p>
                  </a:txBody>
                  <a:tcPr marL="104695" marR="104695" marT="104695" marB="104695"/>
                </a:tc>
                <a:tc>
                  <a:txBody>
                    <a:bodyPr/>
                    <a:lstStyle/>
                    <a:p>
                      <a:pPr marL="0" marR="0" algn="ctr">
                        <a:spcBef>
                          <a:spcPts val="0"/>
                        </a:spcBef>
                        <a:spcAft>
                          <a:spcPts val="0"/>
                        </a:spcAft>
                      </a:pPr>
                      <a:r>
                        <a:rPr lang="en-US" sz="1600">
                          <a:effectLst/>
                        </a:rPr>
                        <a:t>English</a:t>
                      </a:r>
                      <a:endParaRPr lang="en-US" sz="1600">
                        <a:effectLst/>
                        <a:latin typeface="Arial" panose="020B0604020202020204" pitchFamily="34" charset="0"/>
                        <a:ea typeface="Times New Roman" panose="02020603050405020304" pitchFamily="18" charset="0"/>
                      </a:endParaRPr>
                    </a:p>
                  </a:txBody>
                  <a:tcPr marL="104695" marR="104695" marT="104695" marB="104695"/>
                </a:tc>
                <a:tc>
                  <a:txBody>
                    <a:bodyPr/>
                    <a:lstStyle/>
                    <a:p>
                      <a:pPr marL="0" marR="0" algn="ctr">
                        <a:spcBef>
                          <a:spcPts val="0"/>
                        </a:spcBef>
                        <a:spcAft>
                          <a:spcPts val="0"/>
                        </a:spcAft>
                      </a:pPr>
                      <a:r>
                        <a:rPr lang="en-US" sz="1600">
                          <a:effectLst/>
                        </a:rPr>
                        <a:t>Mathematics</a:t>
                      </a:r>
                      <a:endParaRPr lang="en-US" sz="1600">
                        <a:effectLst/>
                        <a:latin typeface="Arial" panose="020B0604020202020204" pitchFamily="34" charset="0"/>
                        <a:ea typeface="Times New Roman" panose="02020603050405020304" pitchFamily="18" charset="0"/>
                      </a:endParaRPr>
                    </a:p>
                  </a:txBody>
                  <a:tcPr marL="104695" marR="104695" marT="104695" marB="104695"/>
                </a:tc>
              </a:tr>
              <a:tr h="449733">
                <a:tc>
                  <a:txBody>
                    <a:bodyPr/>
                    <a:lstStyle/>
                    <a:p>
                      <a:pPr marL="0" marR="0" algn="ctr">
                        <a:spcBef>
                          <a:spcPts val="0"/>
                        </a:spcBef>
                        <a:spcAft>
                          <a:spcPts val="0"/>
                        </a:spcAft>
                      </a:pPr>
                      <a:r>
                        <a:rPr lang="en-US" sz="1600">
                          <a:effectLst/>
                        </a:rPr>
                        <a:t>74</a:t>
                      </a:r>
                      <a:endParaRPr lang="en-US" sz="1600">
                        <a:effectLst/>
                        <a:latin typeface="Arial" panose="020B0604020202020204" pitchFamily="34" charset="0"/>
                        <a:ea typeface="Times New Roman" panose="02020603050405020304" pitchFamily="18" charset="0"/>
                      </a:endParaRPr>
                    </a:p>
                  </a:txBody>
                  <a:tcPr marL="104695" marR="104695" marT="104695" marB="104695"/>
                </a:tc>
                <a:tc>
                  <a:txBody>
                    <a:bodyPr/>
                    <a:lstStyle/>
                    <a:p>
                      <a:pPr marL="0" marR="0" algn="ctr">
                        <a:spcBef>
                          <a:spcPts val="0"/>
                        </a:spcBef>
                        <a:spcAft>
                          <a:spcPts val="0"/>
                        </a:spcAft>
                      </a:pPr>
                      <a:r>
                        <a:rPr lang="en-US" sz="1600">
                          <a:effectLst/>
                        </a:rPr>
                        <a:t>60</a:t>
                      </a:r>
                      <a:endParaRPr lang="en-US" sz="1600">
                        <a:effectLst/>
                        <a:latin typeface="Arial" panose="020B0604020202020204" pitchFamily="34" charset="0"/>
                        <a:ea typeface="Times New Roman" panose="02020603050405020304" pitchFamily="18" charset="0"/>
                      </a:endParaRPr>
                    </a:p>
                  </a:txBody>
                  <a:tcPr marL="104695" marR="104695" marT="104695" marB="104695"/>
                </a:tc>
                <a:tc>
                  <a:txBody>
                    <a:bodyPr/>
                    <a:lstStyle/>
                    <a:p>
                      <a:pPr marL="0" marR="0" algn="ctr">
                        <a:spcBef>
                          <a:spcPts val="0"/>
                        </a:spcBef>
                        <a:spcAft>
                          <a:spcPts val="0"/>
                        </a:spcAft>
                      </a:pPr>
                      <a:r>
                        <a:rPr lang="en-US" sz="1600" dirty="0">
                          <a:effectLst/>
                        </a:rPr>
                        <a:t>37*</a:t>
                      </a:r>
                      <a:endParaRPr lang="en-US" sz="1600" dirty="0">
                        <a:effectLst/>
                        <a:latin typeface="Arial" panose="020B0604020202020204" pitchFamily="34" charset="0"/>
                        <a:ea typeface="Times New Roman" panose="02020603050405020304" pitchFamily="18" charset="0"/>
                      </a:endParaRPr>
                    </a:p>
                  </a:txBody>
                  <a:tcPr marL="104695" marR="104695" marT="104695" marB="104695"/>
                </a:tc>
              </a:tr>
            </a:tbl>
          </a:graphicData>
        </a:graphic>
      </p:graphicFrame>
    </p:spTree>
    <p:extLst>
      <p:ext uri="{BB962C8B-B14F-4D97-AF65-F5344CB8AC3E}">
        <p14:creationId xmlns:p14="http://schemas.microsoft.com/office/powerpoint/2010/main" val="1354070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880679"/>
            <a:ext cx="7825124" cy="2574589"/>
          </a:xfrm>
        </p:spPr>
        <p:txBody>
          <a:bodyPr/>
          <a:lstStyle/>
          <a:p>
            <a:r>
              <a:rPr lang="en-US" dirty="0"/>
              <a:t>Students who place into Learning Support in either Reading or English should be placed in the new Learning Support English course, as reading will no longer be offered as a separate course.</a:t>
            </a:r>
          </a:p>
        </p:txBody>
      </p:sp>
    </p:spTree>
    <p:extLst>
      <p:ext uri="{BB962C8B-B14F-4D97-AF65-F5344CB8AC3E}">
        <p14:creationId xmlns:p14="http://schemas.microsoft.com/office/powerpoint/2010/main" val="994071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452662"/>
            <a:ext cx="7825124" cy="3479261"/>
          </a:xfrm>
        </p:spPr>
        <p:txBody>
          <a:bodyPr>
            <a:noAutofit/>
          </a:bodyPr>
          <a:lstStyle/>
          <a:p>
            <a:r>
              <a:rPr lang="en-US" sz="2800" dirty="0"/>
              <a:t>Currently, students who would be placed in Learning Support in all three areas are not admitted to USG institutions.  In the interim period, students who place into Learning Support in all three areas may be admitted to USG institutions as long as their scores do not fall below the minimum scores for admission to USG institutions (see below).</a:t>
            </a:r>
          </a:p>
        </p:txBody>
      </p:sp>
      <p:graphicFrame>
        <p:nvGraphicFramePr>
          <p:cNvPr id="4" name="Table 3"/>
          <p:cNvGraphicFramePr>
            <a:graphicFrameLocks noGrp="1"/>
          </p:cNvGraphicFramePr>
          <p:nvPr>
            <p:extLst>
              <p:ext uri="{D42A27DB-BD31-4B8C-83A1-F6EECF244321}">
                <p14:modId xmlns:p14="http://schemas.microsoft.com/office/powerpoint/2010/main" val="2551257916"/>
              </p:ext>
            </p:extLst>
          </p:nvPr>
        </p:nvGraphicFramePr>
        <p:xfrm>
          <a:off x="1739967" y="4931923"/>
          <a:ext cx="5639565" cy="1886088"/>
        </p:xfrm>
        <a:graphic>
          <a:graphicData uri="http://schemas.openxmlformats.org/drawingml/2006/table">
            <a:tbl>
              <a:tblPr firstRow="1" firstCol="1" bandRow="1">
                <a:tableStyleId>{21E4AEA4-8DFA-4A89-87EB-49C32662AFE0}</a:tableStyleId>
              </a:tblPr>
              <a:tblGrid>
                <a:gridCol w="1879855"/>
                <a:gridCol w="1879855"/>
                <a:gridCol w="1879855"/>
              </a:tblGrid>
              <a:tr h="766091">
                <a:tc gridSpan="3">
                  <a:txBody>
                    <a:bodyPr/>
                    <a:lstStyle/>
                    <a:p>
                      <a:pPr marL="0" marR="0">
                        <a:spcBef>
                          <a:spcPts val="0"/>
                        </a:spcBef>
                        <a:spcAft>
                          <a:spcPts val="0"/>
                        </a:spcAft>
                      </a:pPr>
                      <a:r>
                        <a:rPr lang="en-US" sz="1800" dirty="0">
                          <a:effectLst/>
                        </a:rPr>
                        <a:t>Minimum Compass scores for admission to USG institutions.</a:t>
                      </a:r>
                      <a:endParaRPr lang="en-US" sz="1800" dirty="0">
                        <a:effectLst/>
                        <a:latin typeface="Arial" panose="020B0604020202020204" pitchFamily="34" charset="0"/>
                        <a:ea typeface="Times New Roman" panose="02020603050405020304" pitchFamily="18" charset="0"/>
                      </a:endParaRPr>
                    </a:p>
                  </a:txBody>
                  <a:tcPr marL="116228" marR="116228" marT="116228" marB="116228"/>
                </a:tc>
                <a:tc hMerge="1">
                  <a:txBody>
                    <a:bodyPr/>
                    <a:lstStyle/>
                    <a:p>
                      <a:endParaRPr lang="en-US"/>
                    </a:p>
                  </a:txBody>
                  <a:tcPr/>
                </a:tc>
                <a:tc hMerge="1">
                  <a:txBody>
                    <a:bodyPr/>
                    <a:lstStyle/>
                    <a:p>
                      <a:endParaRPr lang="en-US"/>
                    </a:p>
                  </a:txBody>
                  <a:tcPr/>
                </a:tc>
              </a:tr>
              <a:tr h="499273">
                <a:tc>
                  <a:txBody>
                    <a:bodyPr/>
                    <a:lstStyle/>
                    <a:p>
                      <a:pPr marL="0" marR="0" algn="ctr">
                        <a:spcBef>
                          <a:spcPts val="0"/>
                        </a:spcBef>
                        <a:spcAft>
                          <a:spcPts val="0"/>
                        </a:spcAft>
                      </a:pPr>
                      <a:r>
                        <a:rPr lang="en-US" sz="1800">
                          <a:effectLst/>
                        </a:rPr>
                        <a:t>Reading</a:t>
                      </a:r>
                      <a:endParaRPr lang="en-US" sz="1800">
                        <a:effectLst/>
                        <a:latin typeface="Arial" panose="020B0604020202020204" pitchFamily="34" charset="0"/>
                        <a:ea typeface="Times New Roman" panose="02020603050405020304" pitchFamily="18" charset="0"/>
                      </a:endParaRPr>
                    </a:p>
                  </a:txBody>
                  <a:tcPr marL="116228" marR="116228" marT="116228" marB="116228"/>
                </a:tc>
                <a:tc>
                  <a:txBody>
                    <a:bodyPr/>
                    <a:lstStyle/>
                    <a:p>
                      <a:pPr marL="0" marR="0" algn="ctr">
                        <a:spcBef>
                          <a:spcPts val="0"/>
                        </a:spcBef>
                        <a:spcAft>
                          <a:spcPts val="0"/>
                        </a:spcAft>
                      </a:pPr>
                      <a:r>
                        <a:rPr lang="en-US" sz="1800">
                          <a:effectLst/>
                        </a:rPr>
                        <a:t>English</a:t>
                      </a:r>
                      <a:endParaRPr lang="en-US" sz="1800">
                        <a:effectLst/>
                        <a:latin typeface="Arial" panose="020B0604020202020204" pitchFamily="34" charset="0"/>
                        <a:ea typeface="Times New Roman" panose="02020603050405020304" pitchFamily="18" charset="0"/>
                      </a:endParaRPr>
                    </a:p>
                  </a:txBody>
                  <a:tcPr marL="116228" marR="116228" marT="116228" marB="116228"/>
                </a:tc>
                <a:tc>
                  <a:txBody>
                    <a:bodyPr/>
                    <a:lstStyle/>
                    <a:p>
                      <a:pPr marL="0" marR="0" algn="ctr">
                        <a:spcBef>
                          <a:spcPts val="0"/>
                        </a:spcBef>
                        <a:spcAft>
                          <a:spcPts val="0"/>
                        </a:spcAft>
                      </a:pPr>
                      <a:r>
                        <a:rPr lang="en-US" sz="1800">
                          <a:effectLst/>
                        </a:rPr>
                        <a:t>Mathematics</a:t>
                      </a:r>
                      <a:endParaRPr lang="en-US" sz="1800">
                        <a:effectLst/>
                        <a:latin typeface="Arial" panose="020B0604020202020204" pitchFamily="34" charset="0"/>
                        <a:ea typeface="Times New Roman" panose="02020603050405020304" pitchFamily="18" charset="0"/>
                      </a:endParaRPr>
                    </a:p>
                  </a:txBody>
                  <a:tcPr marL="116228" marR="116228" marT="116228" marB="116228"/>
                </a:tc>
              </a:tr>
              <a:tr h="499273">
                <a:tc>
                  <a:txBody>
                    <a:bodyPr/>
                    <a:lstStyle/>
                    <a:p>
                      <a:pPr marL="0" marR="0" algn="ctr">
                        <a:spcBef>
                          <a:spcPts val="0"/>
                        </a:spcBef>
                        <a:spcAft>
                          <a:spcPts val="0"/>
                        </a:spcAft>
                      </a:pPr>
                      <a:r>
                        <a:rPr lang="en-US" sz="2400">
                          <a:effectLst/>
                        </a:rPr>
                        <a:t>62</a:t>
                      </a:r>
                      <a:endParaRPr lang="en-US" sz="2400">
                        <a:effectLst/>
                        <a:latin typeface="Arial" panose="020B0604020202020204" pitchFamily="34" charset="0"/>
                        <a:ea typeface="Times New Roman" panose="02020603050405020304" pitchFamily="18" charset="0"/>
                      </a:endParaRPr>
                    </a:p>
                  </a:txBody>
                  <a:tcPr marL="116228" marR="116228" marT="116228" marB="116228"/>
                </a:tc>
                <a:tc>
                  <a:txBody>
                    <a:bodyPr/>
                    <a:lstStyle/>
                    <a:p>
                      <a:pPr marL="0" marR="0" algn="ctr">
                        <a:spcBef>
                          <a:spcPts val="0"/>
                        </a:spcBef>
                        <a:spcAft>
                          <a:spcPts val="0"/>
                        </a:spcAft>
                      </a:pPr>
                      <a:r>
                        <a:rPr lang="en-US" sz="2400">
                          <a:effectLst/>
                        </a:rPr>
                        <a:t>32</a:t>
                      </a:r>
                      <a:endParaRPr lang="en-US" sz="2400">
                        <a:effectLst/>
                        <a:latin typeface="Arial" panose="020B0604020202020204" pitchFamily="34" charset="0"/>
                        <a:ea typeface="Times New Roman" panose="02020603050405020304" pitchFamily="18" charset="0"/>
                      </a:endParaRPr>
                    </a:p>
                  </a:txBody>
                  <a:tcPr marL="116228" marR="116228" marT="116228" marB="116228"/>
                </a:tc>
                <a:tc>
                  <a:txBody>
                    <a:bodyPr/>
                    <a:lstStyle/>
                    <a:p>
                      <a:pPr marL="0" marR="0" algn="ctr">
                        <a:spcBef>
                          <a:spcPts val="0"/>
                        </a:spcBef>
                        <a:spcAft>
                          <a:spcPts val="0"/>
                        </a:spcAft>
                      </a:pPr>
                      <a:r>
                        <a:rPr lang="en-US" sz="2400" dirty="0">
                          <a:effectLst/>
                        </a:rPr>
                        <a:t>20</a:t>
                      </a:r>
                      <a:endParaRPr lang="en-US" sz="2400" dirty="0">
                        <a:effectLst/>
                        <a:latin typeface="Arial" panose="020B0604020202020204" pitchFamily="34" charset="0"/>
                        <a:ea typeface="Times New Roman" panose="02020603050405020304" pitchFamily="18" charset="0"/>
                      </a:endParaRPr>
                    </a:p>
                  </a:txBody>
                  <a:tcPr marL="116228" marR="116228" marT="116228" marB="116228"/>
                </a:tc>
              </a:tr>
            </a:tbl>
          </a:graphicData>
        </a:graphic>
      </p:graphicFrame>
    </p:spTree>
    <p:extLst>
      <p:ext uri="{BB962C8B-B14F-4D97-AF65-F5344CB8AC3E}">
        <p14:creationId xmlns:p14="http://schemas.microsoft.com/office/powerpoint/2010/main" val="28396476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880679"/>
            <a:ext cx="7825124" cy="4471483"/>
          </a:xfrm>
        </p:spPr>
        <p:txBody>
          <a:bodyPr>
            <a:noAutofit/>
          </a:bodyPr>
          <a:lstStyle/>
          <a:p>
            <a:r>
              <a:rPr lang="en-US" sz="2800" dirty="0"/>
              <a:t>Currently, students scoring below the minimum score in one or more areas are not admissible to USG institutions.  In the interim period, students who score below the minimum Compass score in only </a:t>
            </a:r>
            <a:r>
              <a:rPr lang="en-US" sz="2800" b="1" dirty="0"/>
              <a:t>one</a:t>
            </a:r>
            <a:r>
              <a:rPr lang="en-US" sz="2800" dirty="0"/>
              <a:t> area or in both </a:t>
            </a:r>
            <a:r>
              <a:rPr lang="en-US" sz="2800" b="1" dirty="0"/>
              <a:t>English and reading</a:t>
            </a:r>
            <a:r>
              <a:rPr lang="en-US" sz="2800" dirty="0"/>
              <a:t> </a:t>
            </a:r>
            <a:r>
              <a:rPr lang="en-US" sz="2800" dirty="0" smtClean="0"/>
              <a:t> (but not mathematics) may </a:t>
            </a:r>
            <a:r>
              <a:rPr lang="en-US" sz="2800" dirty="0"/>
              <a:t>be admitted to a USG institution.  Students who score below the minimum Compass score in mathematics </a:t>
            </a:r>
            <a:r>
              <a:rPr lang="en-US" sz="2800" b="1" dirty="0"/>
              <a:t>AND</a:t>
            </a:r>
            <a:r>
              <a:rPr lang="en-US" sz="2800" dirty="0"/>
              <a:t> English </a:t>
            </a:r>
            <a:r>
              <a:rPr lang="en-US" sz="2800" b="1" dirty="0"/>
              <a:t>or</a:t>
            </a:r>
            <a:r>
              <a:rPr lang="en-US" sz="2800" dirty="0"/>
              <a:t> reading will continue to be denied admission to USG institutions.</a:t>
            </a:r>
          </a:p>
        </p:txBody>
      </p:sp>
    </p:spTree>
    <p:extLst>
      <p:ext uri="{BB962C8B-B14F-4D97-AF65-F5344CB8AC3E}">
        <p14:creationId xmlns:p14="http://schemas.microsoft.com/office/powerpoint/2010/main" val="2327817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365113"/>
            <a:ext cx="7825124" cy="2691321"/>
          </a:xfrm>
        </p:spPr>
        <p:txBody>
          <a:bodyPr>
            <a:noAutofit/>
          </a:bodyPr>
          <a:lstStyle/>
          <a:p>
            <a:r>
              <a:rPr lang="en-US" sz="2800" dirty="0"/>
              <a:t>Institutions may decide where to set the cutoff between placement in </a:t>
            </a:r>
            <a:r>
              <a:rPr lang="en-US" sz="2800" dirty="0" err="1"/>
              <a:t>corequisite</a:t>
            </a:r>
            <a:r>
              <a:rPr lang="en-US" sz="2800" dirty="0"/>
              <a:t> remediation and in Foundations-level remediation (if both are offered).  For institutions seeking guidance on this, the following cutoffs are suggested (but not mandated).</a:t>
            </a:r>
          </a:p>
        </p:txBody>
      </p:sp>
      <p:graphicFrame>
        <p:nvGraphicFramePr>
          <p:cNvPr id="4" name="Table 3"/>
          <p:cNvGraphicFramePr>
            <a:graphicFrameLocks noGrp="1"/>
          </p:cNvGraphicFramePr>
          <p:nvPr>
            <p:extLst>
              <p:ext uri="{D42A27DB-BD31-4B8C-83A1-F6EECF244321}">
                <p14:modId xmlns:p14="http://schemas.microsoft.com/office/powerpoint/2010/main" val="2550442069"/>
              </p:ext>
            </p:extLst>
          </p:nvPr>
        </p:nvGraphicFramePr>
        <p:xfrm>
          <a:off x="1769150" y="4056231"/>
          <a:ext cx="7137009" cy="2626472"/>
        </p:xfrm>
        <a:graphic>
          <a:graphicData uri="http://schemas.openxmlformats.org/drawingml/2006/table">
            <a:tbl>
              <a:tblPr firstRow="1" firstCol="1" bandRow="1">
                <a:tableStyleId>{21E4AEA4-8DFA-4A89-87EB-49C32662AFE0}</a:tableStyleId>
              </a:tblPr>
              <a:tblGrid>
                <a:gridCol w="2379003"/>
                <a:gridCol w="2379003"/>
                <a:gridCol w="2379003"/>
              </a:tblGrid>
              <a:tr h="1325660">
                <a:tc gridSpan="3">
                  <a:txBody>
                    <a:bodyPr/>
                    <a:lstStyle/>
                    <a:p>
                      <a:pPr marL="0" marR="0">
                        <a:spcBef>
                          <a:spcPts val="0"/>
                        </a:spcBef>
                        <a:spcAft>
                          <a:spcPts val="0"/>
                        </a:spcAft>
                      </a:pPr>
                      <a:r>
                        <a:rPr lang="en-US" sz="2200" dirty="0">
                          <a:solidFill>
                            <a:schemeClr val="tx1"/>
                          </a:solidFill>
                          <a:effectLst/>
                        </a:rPr>
                        <a:t>Suggested scores for placement into </a:t>
                      </a:r>
                      <a:r>
                        <a:rPr lang="en-US" sz="2200" dirty="0" err="1">
                          <a:solidFill>
                            <a:schemeClr val="tx1"/>
                          </a:solidFill>
                          <a:effectLst/>
                        </a:rPr>
                        <a:t>corequisite</a:t>
                      </a:r>
                      <a:r>
                        <a:rPr lang="en-US" sz="2200" dirty="0">
                          <a:solidFill>
                            <a:schemeClr val="tx1"/>
                          </a:solidFill>
                          <a:effectLst/>
                        </a:rPr>
                        <a:t> remediation (if both Foundations-level and </a:t>
                      </a:r>
                      <a:r>
                        <a:rPr lang="en-US" sz="2200" dirty="0" err="1">
                          <a:solidFill>
                            <a:schemeClr val="tx1"/>
                          </a:solidFill>
                          <a:effectLst/>
                        </a:rPr>
                        <a:t>corequisite</a:t>
                      </a:r>
                      <a:r>
                        <a:rPr lang="en-US" sz="2200" dirty="0">
                          <a:solidFill>
                            <a:schemeClr val="tx1"/>
                          </a:solidFill>
                          <a:effectLst/>
                        </a:rPr>
                        <a:t> Learning Support are offered)</a:t>
                      </a:r>
                      <a:endParaRPr lang="en-US" sz="2200" dirty="0">
                        <a:solidFill>
                          <a:schemeClr val="tx1"/>
                        </a:solidFill>
                        <a:effectLst/>
                        <a:latin typeface="Arial" panose="020B0604020202020204" pitchFamily="34" charset="0"/>
                        <a:ea typeface="Times New Roman" panose="02020603050405020304" pitchFamily="18" charset="0"/>
                      </a:endParaRPr>
                    </a:p>
                  </a:txBody>
                  <a:tcPr marL="147137" marR="147137" marT="147137" marB="147137"/>
                </a:tc>
                <a:tc hMerge="1">
                  <a:txBody>
                    <a:bodyPr/>
                    <a:lstStyle/>
                    <a:p>
                      <a:endParaRPr lang="en-US"/>
                    </a:p>
                  </a:txBody>
                  <a:tcPr/>
                </a:tc>
                <a:tc hMerge="1">
                  <a:txBody>
                    <a:bodyPr/>
                    <a:lstStyle/>
                    <a:p>
                      <a:endParaRPr lang="en-US"/>
                    </a:p>
                  </a:txBody>
                  <a:tcPr/>
                </a:tc>
              </a:tr>
              <a:tr h="640778">
                <a:tc>
                  <a:txBody>
                    <a:bodyPr/>
                    <a:lstStyle/>
                    <a:p>
                      <a:pPr marL="0" marR="0" algn="ctr">
                        <a:spcBef>
                          <a:spcPts val="0"/>
                        </a:spcBef>
                        <a:spcAft>
                          <a:spcPts val="0"/>
                        </a:spcAft>
                      </a:pPr>
                      <a:r>
                        <a:rPr lang="en-US" sz="2200">
                          <a:effectLst/>
                        </a:rPr>
                        <a:t>Reading</a:t>
                      </a:r>
                      <a:endParaRPr lang="en-US" sz="2200">
                        <a:effectLst/>
                        <a:latin typeface="Arial" panose="020B0604020202020204" pitchFamily="34" charset="0"/>
                        <a:ea typeface="Times New Roman" panose="02020603050405020304" pitchFamily="18" charset="0"/>
                      </a:endParaRPr>
                    </a:p>
                  </a:txBody>
                  <a:tcPr marL="147137" marR="147137" marT="147137" marB="147137"/>
                </a:tc>
                <a:tc>
                  <a:txBody>
                    <a:bodyPr/>
                    <a:lstStyle/>
                    <a:p>
                      <a:pPr marL="0" marR="0" algn="ctr">
                        <a:spcBef>
                          <a:spcPts val="0"/>
                        </a:spcBef>
                        <a:spcAft>
                          <a:spcPts val="0"/>
                        </a:spcAft>
                      </a:pPr>
                      <a:r>
                        <a:rPr lang="en-US" sz="2200">
                          <a:effectLst/>
                        </a:rPr>
                        <a:t>English</a:t>
                      </a:r>
                      <a:endParaRPr lang="en-US" sz="2200">
                        <a:effectLst/>
                        <a:latin typeface="Arial" panose="020B0604020202020204" pitchFamily="34" charset="0"/>
                        <a:ea typeface="Times New Roman" panose="02020603050405020304" pitchFamily="18" charset="0"/>
                      </a:endParaRPr>
                    </a:p>
                  </a:txBody>
                  <a:tcPr marL="147137" marR="147137" marT="147137" marB="147137"/>
                </a:tc>
                <a:tc>
                  <a:txBody>
                    <a:bodyPr/>
                    <a:lstStyle/>
                    <a:p>
                      <a:pPr marL="0" marR="0" algn="ctr">
                        <a:spcBef>
                          <a:spcPts val="0"/>
                        </a:spcBef>
                        <a:spcAft>
                          <a:spcPts val="0"/>
                        </a:spcAft>
                      </a:pPr>
                      <a:r>
                        <a:rPr lang="en-US" sz="2200">
                          <a:effectLst/>
                        </a:rPr>
                        <a:t>Mathematics</a:t>
                      </a:r>
                      <a:endParaRPr lang="en-US" sz="2200">
                        <a:effectLst/>
                        <a:latin typeface="Arial" panose="020B0604020202020204" pitchFamily="34" charset="0"/>
                        <a:ea typeface="Times New Roman" panose="02020603050405020304" pitchFamily="18" charset="0"/>
                      </a:endParaRPr>
                    </a:p>
                  </a:txBody>
                  <a:tcPr marL="147137" marR="147137" marT="147137" marB="147137"/>
                </a:tc>
              </a:tr>
              <a:tr h="640778">
                <a:tc>
                  <a:txBody>
                    <a:bodyPr/>
                    <a:lstStyle/>
                    <a:p>
                      <a:pPr marL="0" marR="0" algn="ctr">
                        <a:spcBef>
                          <a:spcPts val="0"/>
                        </a:spcBef>
                        <a:spcAft>
                          <a:spcPts val="0"/>
                        </a:spcAft>
                      </a:pPr>
                      <a:r>
                        <a:rPr lang="en-US" sz="2400">
                          <a:effectLst/>
                        </a:rPr>
                        <a:t>66</a:t>
                      </a:r>
                      <a:endParaRPr lang="en-US" sz="2400">
                        <a:effectLst/>
                        <a:latin typeface="Arial" panose="020B0604020202020204" pitchFamily="34" charset="0"/>
                        <a:ea typeface="Times New Roman" panose="02020603050405020304" pitchFamily="18" charset="0"/>
                      </a:endParaRPr>
                    </a:p>
                  </a:txBody>
                  <a:tcPr marL="147137" marR="147137" marT="147137" marB="147137"/>
                </a:tc>
                <a:tc>
                  <a:txBody>
                    <a:bodyPr/>
                    <a:lstStyle/>
                    <a:p>
                      <a:pPr marL="0" marR="0" algn="ctr">
                        <a:spcBef>
                          <a:spcPts val="0"/>
                        </a:spcBef>
                        <a:spcAft>
                          <a:spcPts val="0"/>
                        </a:spcAft>
                      </a:pPr>
                      <a:r>
                        <a:rPr lang="en-US" sz="2400">
                          <a:effectLst/>
                        </a:rPr>
                        <a:t>40</a:t>
                      </a:r>
                      <a:endParaRPr lang="en-US" sz="2400">
                        <a:effectLst/>
                        <a:latin typeface="Arial" panose="020B0604020202020204" pitchFamily="34" charset="0"/>
                        <a:ea typeface="Times New Roman" panose="02020603050405020304" pitchFamily="18" charset="0"/>
                      </a:endParaRPr>
                    </a:p>
                  </a:txBody>
                  <a:tcPr marL="147137" marR="147137" marT="147137" marB="147137"/>
                </a:tc>
                <a:tc>
                  <a:txBody>
                    <a:bodyPr/>
                    <a:lstStyle/>
                    <a:p>
                      <a:pPr marL="0" marR="0" algn="ctr">
                        <a:spcBef>
                          <a:spcPts val="0"/>
                        </a:spcBef>
                        <a:spcAft>
                          <a:spcPts val="0"/>
                        </a:spcAft>
                      </a:pPr>
                      <a:r>
                        <a:rPr lang="en-US" sz="2400" dirty="0">
                          <a:effectLst/>
                        </a:rPr>
                        <a:t>25</a:t>
                      </a:r>
                      <a:endParaRPr lang="en-US" sz="2400" dirty="0">
                        <a:effectLst/>
                        <a:latin typeface="Arial" panose="020B0604020202020204" pitchFamily="34" charset="0"/>
                        <a:ea typeface="Times New Roman" panose="02020603050405020304" pitchFamily="18" charset="0"/>
                      </a:endParaRPr>
                    </a:p>
                  </a:txBody>
                  <a:tcPr marL="147137" marR="147137" marT="147137" marB="147137"/>
                </a:tc>
              </a:tr>
            </a:tbl>
          </a:graphicData>
        </a:graphic>
      </p:graphicFrame>
    </p:spTree>
    <p:extLst>
      <p:ext uri="{BB962C8B-B14F-4D97-AF65-F5344CB8AC3E}">
        <p14:creationId xmlns:p14="http://schemas.microsoft.com/office/powerpoint/2010/main" val="3695337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8876" y="99540"/>
            <a:ext cx="7498080" cy="1145600"/>
          </a:xfrm>
        </p:spPr>
        <p:txBody>
          <a:bodyPr/>
          <a:lstStyle/>
          <a:p>
            <a:r>
              <a:rPr lang="en-US" dirty="0" smtClean="0">
                <a:solidFill>
                  <a:srgbClr val="C00000"/>
                </a:solidFill>
              </a:rPr>
              <a:t>Interim Placement Recommendations</a:t>
            </a:r>
            <a:endParaRPr lang="en-US" dirty="0">
              <a:solidFill>
                <a:srgbClr val="C00000"/>
              </a:solidFill>
            </a:endParaRPr>
          </a:p>
        </p:txBody>
      </p:sp>
      <p:sp>
        <p:nvSpPr>
          <p:cNvPr id="3" name="Content Placeholder 2"/>
          <p:cNvSpPr>
            <a:spLocks noGrp="1"/>
          </p:cNvSpPr>
          <p:nvPr>
            <p:ph idx="1"/>
          </p:nvPr>
        </p:nvSpPr>
        <p:spPr>
          <a:xfrm>
            <a:off x="1318876" y="1705582"/>
            <a:ext cx="7825124" cy="1815832"/>
          </a:xfrm>
        </p:spPr>
        <p:txBody>
          <a:bodyPr>
            <a:noAutofit/>
          </a:bodyPr>
          <a:lstStyle/>
          <a:p>
            <a:r>
              <a:rPr lang="en-US" sz="2800" dirty="0"/>
              <a:t>It is recommended that students whose placement would be at the </a:t>
            </a:r>
            <a:r>
              <a:rPr lang="en-US" sz="2800" dirty="0" smtClean="0"/>
              <a:t>Foundations-level </a:t>
            </a:r>
            <a:r>
              <a:rPr lang="en-US" sz="2800" dirty="0"/>
              <a:t>in either English or reading be placed into the new </a:t>
            </a:r>
            <a:r>
              <a:rPr lang="en-US" sz="2800" dirty="0" smtClean="0"/>
              <a:t>Foundations-level </a:t>
            </a:r>
            <a:r>
              <a:rPr lang="en-US" sz="2800" dirty="0"/>
              <a:t>English course.</a:t>
            </a:r>
          </a:p>
        </p:txBody>
      </p:sp>
    </p:spTree>
    <p:extLst>
      <p:ext uri="{BB962C8B-B14F-4D97-AF65-F5344CB8AC3E}">
        <p14:creationId xmlns:p14="http://schemas.microsoft.com/office/powerpoint/2010/main" val="297346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40822"/>
            <a:ext cx="7498080" cy="1453801"/>
          </a:xfrm>
        </p:spPr>
        <p:txBody>
          <a:bodyPr>
            <a:noAutofit/>
          </a:bodyPr>
          <a:lstStyle/>
          <a:p>
            <a:r>
              <a:rPr lang="en-US" sz="4800" b="1" dirty="0">
                <a:solidFill>
                  <a:srgbClr val="C00000"/>
                </a:solidFill>
              </a:rPr>
              <a:t>Associate Degrees by Reverse Transfer</a:t>
            </a:r>
            <a:endParaRPr lang="en-US" sz="4800" b="1" dirty="0"/>
          </a:p>
        </p:txBody>
      </p:sp>
      <p:sp>
        <p:nvSpPr>
          <p:cNvPr id="3" name="Content Placeholder 2"/>
          <p:cNvSpPr>
            <a:spLocks noGrp="1"/>
          </p:cNvSpPr>
          <p:nvPr>
            <p:ph idx="1"/>
          </p:nvPr>
        </p:nvSpPr>
        <p:spPr>
          <a:xfrm>
            <a:off x="1435608" y="2062974"/>
            <a:ext cx="7498080" cy="4795025"/>
          </a:xfrm>
        </p:spPr>
        <p:txBody>
          <a:bodyPr/>
          <a:lstStyle/>
          <a:p>
            <a:r>
              <a:rPr lang="en-US" b="1" dirty="0"/>
              <a:t>Project: </a:t>
            </a:r>
            <a:r>
              <a:rPr lang="en-US" dirty="0"/>
              <a:t> Credit When It’s Due</a:t>
            </a:r>
          </a:p>
          <a:p>
            <a:endParaRPr lang="en-US" sz="1800" dirty="0"/>
          </a:p>
          <a:p>
            <a:r>
              <a:rPr lang="en-US" b="1" dirty="0"/>
              <a:t>Funded by:</a:t>
            </a:r>
            <a:r>
              <a:rPr lang="en-US" dirty="0"/>
              <a:t> Lumina Foundation</a:t>
            </a:r>
          </a:p>
          <a:p>
            <a:endParaRPr lang="en-US" sz="1800" dirty="0"/>
          </a:p>
          <a:p>
            <a:r>
              <a:rPr lang="en-US" b="1" dirty="0"/>
              <a:t>Goal: </a:t>
            </a:r>
            <a:r>
              <a:rPr lang="en-US" dirty="0"/>
              <a:t> Facilitate exchange of information needed to award associate degrees via reverse transfer.  (Increase degree completion in Georgia</a:t>
            </a:r>
            <a:r>
              <a:rPr lang="en-US" dirty="0" smtClean="0"/>
              <a:t>.)</a:t>
            </a:r>
            <a:endParaRPr lang="en-US" sz="2000" dirty="0"/>
          </a:p>
        </p:txBody>
      </p:sp>
    </p:spTree>
    <p:extLst>
      <p:ext uri="{BB962C8B-B14F-4D97-AF65-F5344CB8AC3E}">
        <p14:creationId xmlns:p14="http://schemas.microsoft.com/office/powerpoint/2010/main" val="3777309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0280" y="133815"/>
            <a:ext cx="7775299" cy="6568068"/>
          </a:xfrm>
        </p:spPr>
        <p:txBody>
          <a:bodyPr/>
          <a:lstStyle/>
          <a:p>
            <a:pPr marL="457200" indent="-457200">
              <a:buFont typeface="Arial" panose="020B0604020202020204" pitchFamily="34" charset="0"/>
              <a:buChar char="•"/>
            </a:pPr>
            <a:r>
              <a:rPr lang="en-US" dirty="0" smtClean="0"/>
              <a:t>Current (bachelor’s) </a:t>
            </a:r>
            <a:r>
              <a:rPr lang="en-US" dirty="0"/>
              <a:t>institutions determine which students may be eligible for award of associate degrees via reverse transfer</a:t>
            </a:r>
            <a:r>
              <a:rPr lang="en-US" dirty="0" smtClean="0"/>
              <a:t>.</a:t>
            </a:r>
          </a:p>
          <a:p>
            <a:pPr marL="457200" indent="-457200">
              <a:buFont typeface="Arial" panose="020B0604020202020204" pitchFamily="34" charset="0"/>
              <a:buChar char="•"/>
            </a:pPr>
            <a:r>
              <a:rPr lang="en-US" dirty="0" smtClean="0"/>
              <a:t>SQL script run against Banner</a:t>
            </a:r>
            <a:endParaRPr lang="en-US" dirty="0"/>
          </a:p>
          <a:p>
            <a:pPr marL="457200" indent="-457200">
              <a:buFont typeface="Arial" panose="020B0604020202020204" pitchFamily="34" charset="0"/>
              <a:buChar char="•"/>
            </a:pPr>
            <a:r>
              <a:rPr lang="en-US" dirty="0"/>
              <a:t>All students &gt; Currently Enrolled&gt; Working on Bachelor’s degree&gt; Transferred in&gt; No Associate Degree&gt; Transferred from an Associate Degree Granting Institution in the USG&gt; More than 15 credits transferred in&gt; Cumulative credits greater than or equal to 60&gt; Grade point average at least 2.0&gt; Emails of students fitting all criteria</a:t>
            </a:r>
            <a:r>
              <a:rPr lang="en-US" dirty="0" smtClean="0"/>
              <a:t>.</a:t>
            </a:r>
            <a:endParaRPr lang="en-US" dirty="0"/>
          </a:p>
        </p:txBody>
      </p:sp>
    </p:spTree>
    <p:extLst>
      <p:ext uri="{BB962C8B-B14F-4D97-AF65-F5344CB8AC3E}">
        <p14:creationId xmlns:p14="http://schemas.microsoft.com/office/powerpoint/2010/main" val="1923861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9366" y="0"/>
            <a:ext cx="8084634" cy="6858000"/>
          </a:xfrm>
        </p:spPr>
        <p:txBody>
          <a:bodyPr/>
          <a:lstStyle/>
          <a:p>
            <a:pPr marL="457200" indent="-457200">
              <a:buFont typeface="Arial" panose="020B0604020202020204" pitchFamily="34" charset="0"/>
              <a:buChar char="•"/>
            </a:pPr>
            <a:r>
              <a:rPr lang="en-US" sz="2800" dirty="0" smtClean="0"/>
              <a:t>Current (bachelor’s) institutions send emails to eligible students with link to Parchment landing page</a:t>
            </a:r>
            <a:r>
              <a:rPr lang="en-US" dirty="0" smtClean="0"/>
              <a:t>.</a:t>
            </a:r>
          </a:p>
          <a:p>
            <a:pPr marL="82296" indent="0">
              <a:buNone/>
            </a:pPr>
            <a:r>
              <a:rPr lang="en-US" b="1" dirty="0" smtClean="0"/>
              <a:t>Sample email to student</a:t>
            </a:r>
          </a:p>
          <a:p>
            <a:pPr marL="82296" indent="0">
              <a:buNone/>
            </a:pPr>
            <a:endParaRPr lang="en-US" sz="800" dirty="0" smtClean="0"/>
          </a:p>
          <a:p>
            <a:pPr marL="82296" indent="0">
              <a:buNone/>
            </a:pPr>
            <a:r>
              <a:rPr lang="en-US" sz="2800" dirty="0" smtClean="0"/>
              <a:t>Hello [Student name],</a:t>
            </a:r>
          </a:p>
          <a:p>
            <a:pPr marL="82296" indent="0">
              <a:buNone/>
            </a:pPr>
            <a:endParaRPr lang="en-US" sz="800" dirty="0" smtClean="0"/>
          </a:p>
          <a:p>
            <a:pPr marL="82296" indent="0">
              <a:buNone/>
            </a:pPr>
            <a:r>
              <a:rPr lang="en-US" sz="2800" dirty="0" smtClean="0"/>
              <a:t>We’re glad that you chose to come to [Receiving Institution Name] from an associate-degree granting institution.  We see that although you earned credits at your associate-degree institution, you did not receive an associate degree.  Now that you have accumulated more than 60 credits between your associate degree institution and [Current Institution Name], you may be eligible for award of an associate degree.  </a:t>
            </a:r>
            <a:endParaRPr lang="en-US" dirty="0" smtClean="0"/>
          </a:p>
          <a:p>
            <a:endParaRPr lang="en-US" dirty="0"/>
          </a:p>
        </p:txBody>
      </p:sp>
    </p:spTree>
    <p:extLst>
      <p:ext uri="{BB962C8B-B14F-4D97-AF65-F5344CB8AC3E}">
        <p14:creationId xmlns:p14="http://schemas.microsoft.com/office/powerpoint/2010/main" val="226061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Learning Support Changes: Where Are We Now?</a:t>
            </a:r>
            <a:endParaRPr lang="en-US" dirty="0">
              <a:solidFill>
                <a:srgbClr val="C00000"/>
              </a:solidFill>
            </a:endParaRPr>
          </a:p>
        </p:txBody>
      </p:sp>
      <p:sp>
        <p:nvSpPr>
          <p:cNvPr id="3" name="Content Placeholder 2"/>
          <p:cNvSpPr>
            <a:spLocks noGrp="1"/>
          </p:cNvSpPr>
          <p:nvPr>
            <p:ph idx="1"/>
          </p:nvPr>
        </p:nvSpPr>
        <p:spPr>
          <a:xfrm>
            <a:off x="1435608" y="1632626"/>
            <a:ext cx="7498080" cy="4800600"/>
          </a:xfrm>
        </p:spPr>
        <p:txBody>
          <a:bodyPr/>
          <a:lstStyle/>
          <a:p>
            <a:pPr marL="82296" indent="0">
              <a:buNone/>
            </a:pPr>
            <a:r>
              <a:rPr lang="en-US" sz="4400" dirty="0" smtClean="0">
                <a:solidFill>
                  <a:srgbClr val="C00000"/>
                </a:solidFill>
              </a:rPr>
              <a:t>Fall 2015</a:t>
            </a:r>
          </a:p>
          <a:p>
            <a:pPr marL="82296" indent="0">
              <a:buNone/>
            </a:pPr>
            <a:endParaRPr lang="en-US" sz="800" dirty="0" smtClean="0">
              <a:solidFill>
                <a:srgbClr val="C00000"/>
              </a:solidFill>
            </a:endParaRPr>
          </a:p>
          <a:p>
            <a:r>
              <a:rPr lang="en-US" dirty="0" smtClean="0"/>
              <a:t>Two areas of Learning Support:  English and Mathematics</a:t>
            </a:r>
          </a:p>
          <a:p>
            <a:r>
              <a:rPr lang="en-US" dirty="0" smtClean="0"/>
              <a:t>Two levels of remediation in each area: </a:t>
            </a:r>
          </a:p>
          <a:p>
            <a:pPr lvl="1"/>
            <a:r>
              <a:rPr lang="en-US" dirty="0" smtClean="0"/>
              <a:t>Foundations (3 – 4 credit stand-alone courses for least prepared students)</a:t>
            </a:r>
          </a:p>
          <a:p>
            <a:pPr lvl="1"/>
            <a:r>
              <a:rPr lang="en-US" dirty="0" err="1" smtClean="0"/>
              <a:t>Corequisite</a:t>
            </a:r>
            <a:r>
              <a:rPr lang="en-US" dirty="0" smtClean="0"/>
              <a:t> (1 – 2 credit courses providing just-in-time support for students also enrolled in collegiate courses)</a:t>
            </a:r>
          </a:p>
          <a:p>
            <a:endParaRPr lang="en-US" dirty="0" smtClean="0"/>
          </a:p>
          <a:p>
            <a:endParaRPr lang="en-US" dirty="0"/>
          </a:p>
        </p:txBody>
      </p:sp>
    </p:spTree>
    <p:extLst>
      <p:ext uri="{BB962C8B-B14F-4D97-AF65-F5344CB8AC3E}">
        <p14:creationId xmlns:p14="http://schemas.microsoft.com/office/powerpoint/2010/main" val="3476065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9366" y="401444"/>
            <a:ext cx="8084634" cy="5765180"/>
          </a:xfrm>
        </p:spPr>
        <p:txBody>
          <a:bodyPr/>
          <a:lstStyle/>
          <a:p>
            <a:pPr marL="82296" indent="0">
              <a:buNone/>
            </a:pPr>
            <a:r>
              <a:rPr lang="en-US" sz="2800" dirty="0" smtClean="0"/>
              <a:t>We </a:t>
            </a:r>
            <a:r>
              <a:rPr lang="en-US" sz="2800" dirty="0"/>
              <a:t>recognize that your current goal is a bachelor’s degree.  However, having an associate degree can increase your earning power and make you eligible for more jobs while you work on your bachelor’s degree.  And, in the event that your bachelor’s degree is delayed, you will have a degree in hand</a:t>
            </a:r>
            <a:r>
              <a:rPr lang="en-US" sz="2800" dirty="0" smtClean="0"/>
              <a:t>.</a:t>
            </a:r>
          </a:p>
          <a:p>
            <a:pPr marL="82296" indent="0">
              <a:buNone/>
            </a:pPr>
            <a:endParaRPr lang="en-US" sz="800" dirty="0"/>
          </a:p>
          <a:p>
            <a:pPr marL="82296" indent="0">
              <a:buNone/>
            </a:pPr>
            <a:r>
              <a:rPr lang="en-US" sz="2800" dirty="0"/>
              <a:t>If you are interested in award of your associate degree, here’s what you need to know.</a:t>
            </a:r>
          </a:p>
          <a:p>
            <a:pPr marL="731520" lvl="1" indent="-457200"/>
            <a:r>
              <a:rPr lang="en-US" dirty="0"/>
              <a:t>You will not have to take additional coursework at your associate degree institution.</a:t>
            </a:r>
          </a:p>
          <a:p>
            <a:pPr marL="731520" lvl="1" indent="-457200"/>
            <a:r>
              <a:rPr lang="en-US" dirty="0"/>
              <a:t>You will not lose any of the credits you have earned at [Current Institution Name].</a:t>
            </a:r>
          </a:p>
          <a:p>
            <a:pPr marL="82296" indent="0">
              <a:buNone/>
            </a:pPr>
            <a:endParaRPr lang="en-US" sz="2800" dirty="0"/>
          </a:p>
          <a:p>
            <a:pPr marL="457200" indent="-4572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203876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70517" y="152481"/>
            <a:ext cx="7861610" cy="6493646"/>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2800" b="0" dirty="0">
                <a:solidFill>
                  <a:schemeClr val="tx1"/>
                </a:solidFill>
                <a:latin typeface="+mn-lt"/>
                <a:ea typeface="+mn-ea"/>
                <a:cs typeface="+mn-cs"/>
              </a:rPr>
              <a:t>What will you have to do?</a:t>
            </a:r>
          </a:p>
          <a:p>
            <a:pPr marL="342900" lvl="0" indent="-342900" algn="l">
              <a:buFont typeface="Arial" panose="020B0604020202020204" pitchFamily="34" charset="0"/>
              <a:buChar char="•"/>
            </a:pPr>
            <a:r>
              <a:rPr lang="en-US" sz="2400" b="0" dirty="0">
                <a:solidFill>
                  <a:schemeClr val="tx1"/>
                </a:solidFill>
                <a:latin typeface="+mn-lt"/>
                <a:ea typeface="+mn-ea"/>
                <a:cs typeface="+mn-cs"/>
              </a:rPr>
              <a:t>You will have to consent to have your transcript from [Receiving Institution Name] sent to your associate degree institution so that they can evaluate whether you have met their requirements for an associate degree.</a:t>
            </a:r>
          </a:p>
          <a:p>
            <a:pPr marL="342900" lvl="0" indent="-342900" algn="l">
              <a:buFont typeface="Arial" panose="020B0604020202020204" pitchFamily="34" charset="0"/>
              <a:buChar char="•"/>
            </a:pPr>
            <a:r>
              <a:rPr lang="en-US" sz="2400" b="0" dirty="0">
                <a:solidFill>
                  <a:schemeClr val="tx1"/>
                </a:solidFill>
                <a:latin typeface="+mn-lt"/>
                <a:ea typeface="+mn-ea"/>
                <a:cs typeface="+mn-cs"/>
              </a:rPr>
              <a:t>You will have to indicate that you wish to be awarded the associate degree if you have met the requirements</a:t>
            </a:r>
          </a:p>
          <a:p>
            <a:pPr marL="342900" lvl="0" indent="-342900" algn="l">
              <a:buFont typeface="Arial" panose="020B0604020202020204" pitchFamily="34" charset="0"/>
              <a:buChar char="•"/>
            </a:pPr>
            <a:r>
              <a:rPr lang="en-US" sz="2400" b="0" dirty="0">
                <a:solidFill>
                  <a:schemeClr val="tx1"/>
                </a:solidFill>
                <a:latin typeface="+mn-lt"/>
                <a:ea typeface="+mn-ea"/>
                <a:cs typeface="+mn-cs"/>
              </a:rPr>
              <a:t>You will have to agree that your associate degree institution can notify </a:t>
            </a:r>
            <a:r>
              <a:rPr lang="en-US" sz="2400" b="0" dirty="0" smtClean="0">
                <a:solidFill>
                  <a:schemeClr val="tx1"/>
                </a:solidFill>
                <a:latin typeface="+mn-lt"/>
                <a:ea typeface="+mn-ea"/>
                <a:cs typeface="+mn-cs"/>
              </a:rPr>
              <a:t>[Current </a:t>
            </a:r>
            <a:r>
              <a:rPr lang="en-US" sz="2400" b="0" dirty="0">
                <a:solidFill>
                  <a:schemeClr val="tx1"/>
                </a:solidFill>
                <a:latin typeface="+mn-lt"/>
                <a:ea typeface="+mn-ea"/>
                <a:cs typeface="+mn-cs"/>
              </a:rPr>
              <a:t>Institution Name] if you receive an associate degree so that we can update our records.</a:t>
            </a:r>
          </a:p>
          <a:p>
            <a:pPr marL="342900" lvl="0" indent="-342900" algn="l">
              <a:buFont typeface="Arial" panose="020B0604020202020204" pitchFamily="34" charset="0"/>
              <a:buChar char="•"/>
            </a:pPr>
            <a:r>
              <a:rPr lang="en-US" sz="2400" b="0" dirty="0">
                <a:solidFill>
                  <a:schemeClr val="tx1"/>
                </a:solidFill>
                <a:latin typeface="+mn-lt"/>
                <a:ea typeface="+mn-ea"/>
                <a:cs typeface="+mn-cs"/>
              </a:rPr>
              <a:t>You can do all of this and get the process started AT NO COST TO YOU, by clicking on this link and filling out the required information:  www.parchment.com/USGrevtrans.</a:t>
            </a:r>
          </a:p>
          <a:p>
            <a:pPr marL="342900" lvl="0" indent="-342900" algn="l">
              <a:buFont typeface="Arial" panose="020B0604020202020204" pitchFamily="34" charset="0"/>
              <a:buChar char="•"/>
            </a:pPr>
            <a:r>
              <a:rPr lang="en-US" sz="2400" b="0" dirty="0">
                <a:solidFill>
                  <a:schemeClr val="tx1"/>
                </a:solidFill>
                <a:latin typeface="+mn-lt"/>
                <a:ea typeface="+mn-ea"/>
                <a:cs typeface="+mn-cs"/>
              </a:rPr>
              <a:t>Your associate degree institution will contact you after evaluating your eligibility for award of an associate degree.</a:t>
            </a:r>
          </a:p>
          <a:p>
            <a:pPr algn="l"/>
            <a:endParaRPr lang="en-US" sz="2400" b="0" dirty="0"/>
          </a:p>
          <a:p>
            <a:pPr algn="l"/>
            <a:endParaRPr lang="en-US" sz="800" b="0" dirty="0"/>
          </a:p>
        </p:txBody>
      </p:sp>
    </p:spTree>
    <p:extLst>
      <p:ext uri="{BB962C8B-B14F-4D97-AF65-F5344CB8AC3E}">
        <p14:creationId xmlns:p14="http://schemas.microsoft.com/office/powerpoint/2010/main" val="26499923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34130" y="110521"/>
            <a:ext cx="7886846" cy="6624816"/>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2400" b="0" dirty="0">
                <a:solidFill>
                  <a:schemeClr val="tx1"/>
                </a:solidFill>
                <a:latin typeface="+mn-lt"/>
                <a:ea typeface="+mn-ea"/>
                <a:cs typeface="+mn-cs"/>
              </a:rPr>
              <a:t>We hope you will take advantage of this opportunity.  It is a win-win for you.  If you meet the requirements for an associate degree, you will receive the degree, increasing your employability and earning potential.  If you do not yet meet requirements for a degree, your associate degree institution can tell you what you need to do at [Receiving Institution Name] to meet requirements for the associate degree.  Since all USG institutions share a core curriculum, courses that meet requirements at [Receiving Institution name] should also satisfy degree requirements at your associate degree institution, so you will not lose time or credit in seeking your associate degree.</a:t>
            </a:r>
          </a:p>
          <a:p>
            <a:pPr algn="l"/>
            <a:endParaRPr lang="en-US" sz="800" b="0" dirty="0">
              <a:solidFill>
                <a:schemeClr val="tx1"/>
              </a:solidFill>
              <a:latin typeface="+mn-lt"/>
              <a:ea typeface="+mn-ea"/>
              <a:cs typeface="+mn-cs"/>
            </a:endParaRPr>
          </a:p>
          <a:p>
            <a:pPr algn="l"/>
            <a:r>
              <a:rPr lang="en-US" sz="2400" b="0" dirty="0">
                <a:solidFill>
                  <a:schemeClr val="tx1"/>
                </a:solidFill>
                <a:latin typeface="+mn-lt"/>
                <a:ea typeface="+mn-ea"/>
                <a:cs typeface="+mn-cs"/>
              </a:rPr>
              <a:t>If you have questions, you can contact me (Jane Doe) at [Receiving Institution Name] at </a:t>
            </a:r>
            <a:r>
              <a:rPr lang="en-US" sz="2400" b="0" dirty="0">
                <a:solidFill>
                  <a:schemeClr val="tx1"/>
                </a:solidFill>
                <a:latin typeface="+mn-lt"/>
                <a:ea typeface="+mn-ea"/>
                <a:cs typeface="+mn-cs"/>
                <a:hlinkClick r:id="rId2"/>
              </a:rPr>
              <a:t>Jane.Doe@usg.edu</a:t>
            </a:r>
            <a:r>
              <a:rPr lang="en-US" sz="2400" b="0" dirty="0">
                <a:solidFill>
                  <a:schemeClr val="tx1"/>
                </a:solidFill>
                <a:latin typeface="+mn-lt"/>
                <a:ea typeface="+mn-ea"/>
                <a:cs typeface="+mn-cs"/>
              </a:rPr>
              <a:t> or 404-XXX-XXXX.</a:t>
            </a:r>
          </a:p>
          <a:p>
            <a:pPr algn="l"/>
            <a:endParaRPr lang="en-US" sz="800" b="0" dirty="0">
              <a:solidFill>
                <a:schemeClr val="tx1"/>
              </a:solidFill>
              <a:latin typeface="+mn-lt"/>
              <a:ea typeface="+mn-ea"/>
              <a:cs typeface="+mn-cs"/>
            </a:endParaRPr>
          </a:p>
          <a:p>
            <a:pPr algn="l"/>
            <a:r>
              <a:rPr lang="en-US" sz="2400" b="0" dirty="0">
                <a:solidFill>
                  <a:schemeClr val="tx1"/>
                </a:solidFill>
                <a:latin typeface="+mn-lt"/>
                <a:ea typeface="+mn-ea"/>
                <a:cs typeface="+mn-cs"/>
              </a:rPr>
              <a:t>Best,</a:t>
            </a:r>
          </a:p>
          <a:p>
            <a:pPr algn="l"/>
            <a:r>
              <a:rPr lang="en-US" sz="2400" b="0" dirty="0">
                <a:solidFill>
                  <a:schemeClr val="tx1"/>
                </a:solidFill>
                <a:latin typeface="+mn-lt"/>
                <a:ea typeface="+mn-ea"/>
                <a:cs typeface="+mn-cs"/>
              </a:rPr>
              <a:t>Jane Doe</a:t>
            </a:r>
          </a:p>
          <a:p>
            <a:pPr algn="l"/>
            <a:endParaRPr lang="en-US" sz="2400" b="0" dirty="0"/>
          </a:p>
          <a:p>
            <a:pPr algn="l"/>
            <a:endParaRPr lang="en-US" sz="800" b="0" dirty="0"/>
          </a:p>
        </p:txBody>
      </p:sp>
    </p:spTree>
    <p:extLst>
      <p:ext uri="{BB962C8B-B14F-4D97-AF65-F5344CB8AC3E}">
        <p14:creationId xmlns:p14="http://schemas.microsoft.com/office/powerpoint/2010/main" val="3643490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504"/>
          <a:stretch/>
        </p:blipFill>
        <p:spPr bwMode="auto">
          <a:xfrm>
            <a:off x="1076240" y="0"/>
            <a:ext cx="5023477" cy="6838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txBox="1">
            <a:spLocks/>
          </p:cNvSpPr>
          <p:nvPr/>
        </p:nvSpPr>
        <p:spPr>
          <a:xfrm>
            <a:off x="6188927" y="811658"/>
            <a:ext cx="2986962" cy="5867921"/>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3600" dirty="0" smtClean="0">
                <a:solidFill>
                  <a:srgbClr val="C00000"/>
                </a:solidFill>
              </a:rPr>
              <a:t>Parchment Landing Page</a:t>
            </a:r>
          </a:p>
          <a:p>
            <a:pPr algn="l"/>
            <a:endParaRPr lang="en-US" sz="2400" b="0" dirty="0" smtClean="0">
              <a:solidFill>
                <a:srgbClr val="C00000"/>
              </a:solidFill>
            </a:endParaRPr>
          </a:p>
          <a:p>
            <a:pPr marL="457200" indent="-457200" algn="l">
              <a:buFont typeface="Arial" panose="020B0604020202020204" pitchFamily="34" charset="0"/>
              <a:buChar char="•"/>
            </a:pPr>
            <a:r>
              <a:rPr lang="en-US" sz="2400" b="0" dirty="0" smtClean="0">
                <a:solidFill>
                  <a:srgbClr val="C00000"/>
                </a:solidFill>
              </a:rPr>
              <a:t>Not for requesting official transcripts for other purposes or destinations.</a:t>
            </a:r>
            <a:endParaRPr lang="en-US" sz="2400" b="0" dirty="0">
              <a:solidFill>
                <a:srgbClr val="C00000"/>
              </a:solidFill>
            </a:endParaRPr>
          </a:p>
        </p:txBody>
      </p:sp>
    </p:spTree>
    <p:extLst>
      <p:ext uri="{BB962C8B-B14F-4D97-AF65-F5344CB8AC3E}">
        <p14:creationId xmlns:p14="http://schemas.microsoft.com/office/powerpoint/2010/main" val="31281224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4554"/>
          <a:stretch/>
        </p:blipFill>
        <p:spPr bwMode="auto">
          <a:xfrm>
            <a:off x="1099143" y="0"/>
            <a:ext cx="4846683" cy="66795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p:cNvSpPr txBox="1">
            <a:spLocks/>
          </p:cNvSpPr>
          <p:nvPr/>
        </p:nvSpPr>
        <p:spPr>
          <a:xfrm>
            <a:off x="5945826" y="1137282"/>
            <a:ext cx="3019754" cy="2202508"/>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2800" b="0" dirty="0" smtClean="0">
                <a:solidFill>
                  <a:srgbClr val="C00000"/>
                </a:solidFill>
              </a:rPr>
              <a:t>Student provides Address and Authentication Details to create account</a:t>
            </a:r>
            <a:endParaRPr lang="en-US" sz="2800" b="0" dirty="0">
              <a:solidFill>
                <a:srgbClr val="C00000"/>
              </a:solidFill>
            </a:endParaRPr>
          </a:p>
        </p:txBody>
      </p:sp>
    </p:spTree>
    <p:extLst>
      <p:ext uri="{BB962C8B-B14F-4D97-AF65-F5344CB8AC3E}">
        <p14:creationId xmlns:p14="http://schemas.microsoft.com/office/powerpoint/2010/main" val="5782527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50209" y="561667"/>
            <a:ext cx="2715372" cy="3541981"/>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2800" b="0" dirty="0" smtClean="0">
                <a:solidFill>
                  <a:srgbClr val="C00000"/>
                </a:solidFill>
              </a:rPr>
              <a:t>Student provides consent under FERPA to release record for this purpose.</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03202" y="0"/>
            <a:ext cx="5094513"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63495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0878" y="278780"/>
            <a:ext cx="7883912" cy="6001643"/>
          </a:xfrm>
          <a:prstGeom prst="rect">
            <a:avLst/>
          </a:prstGeom>
        </p:spPr>
        <p:txBody>
          <a:bodyPr wrap="square">
            <a:spAutoFit/>
          </a:bodyPr>
          <a:lstStyle/>
          <a:p>
            <a:r>
              <a:rPr lang="en-US" sz="3200" dirty="0">
                <a:latin typeface="+mn-lt"/>
                <a:ea typeface="+mn-ea"/>
                <a:cs typeface="+mn-cs"/>
              </a:rPr>
              <a:t>I consent to sending a transcript to my associate-degree institution for purposes of determining whether I am eligible for award of an associate degree.</a:t>
            </a:r>
          </a:p>
          <a:p>
            <a:endParaRPr lang="en-US" sz="3200" dirty="0">
              <a:latin typeface="+mn-lt"/>
              <a:ea typeface="+mn-ea"/>
              <a:cs typeface="+mn-cs"/>
            </a:endParaRPr>
          </a:p>
          <a:p>
            <a:r>
              <a:rPr lang="en-US" sz="3200" dirty="0">
                <a:latin typeface="+mn-lt"/>
                <a:ea typeface="+mn-ea"/>
                <a:cs typeface="+mn-cs"/>
              </a:rPr>
              <a:t>I agree to have an associate degree awarded to me if I have earned it.</a:t>
            </a:r>
          </a:p>
          <a:p>
            <a:endParaRPr lang="en-US" sz="3200" dirty="0">
              <a:latin typeface="+mn-lt"/>
              <a:ea typeface="+mn-ea"/>
              <a:cs typeface="+mn-cs"/>
            </a:endParaRPr>
          </a:p>
          <a:p>
            <a:r>
              <a:rPr lang="en-US" sz="3200" dirty="0">
                <a:latin typeface="+mn-lt"/>
                <a:ea typeface="+mn-ea"/>
                <a:cs typeface="+mn-cs"/>
              </a:rPr>
              <a:t>I agree that my associate degree institution may send information about award of my degree to my current institution for inclusion in my educational record.</a:t>
            </a:r>
          </a:p>
        </p:txBody>
      </p:sp>
    </p:spTree>
    <p:extLst>
      <p:ext uri="{BB962C8B-B14F-4D97-AF65-F5344CB8AC3E}">
        <p14:creationId xmlns:p14="http://schemas.microsoft.com/office/powerpoint/2010/main" val="39734181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048215" y="281958"/>
            <a:ext cx="8095785" cy="710501"/>
          </a:xfrm>
          <a:prstGeom prst="rect">
            <a:avLst/>
          </a:prstGeom>
        </p:spPr>
        <p:txBody>
          <a:bodyPr/>
          <a:lstStyle>
            <a:lvl1pPr algn="ctr" defTabSz="456976" rtl="0" eaLnBrk="1" latinLnBrk="0" hangingPunct="1">
              <a:spcBef>
                <a:spcPct val="0"/>
              </a:spcBef>
              <a:buNone/>
              <a:defRPr sz="4400" b="1" i="0" kern="1200">
                <a:solidFill>
                  <a:srgbClr val="117498"/>
                </a:solidFill>
                <a:latin typeface="News Gothic MT"/>
                <a:ea typeface="+mj-ea"/>
                <a:cs typeface="News Gothic MT"/>
              </a:defRPr>
            </a:lvl1pPr>
          </a:lstStyle>
          <a:p>
            <a:pPr algn="l"/>
            <a:r>
              <a:rPr lang="en-US" sz="3200" b="0" dirty="0" smtClean="0">
                <a:solidFill>
                  <a:srgbClr val="C00000"/>
                </a:solidFill>
                <a:latin typeface="Gill Sans MT" panose="020B0502020104020203" pitchFamily="34" charset="0"/>
              </a:rPr>
              <a:t>Processing of Request by Current Institution</a:t>
            </a:r>
            <a:endParaRPr lang="en-US" sz="3200" b="0" dirty="0">
              <a:solidFill>
                <a:srgbClr val="C00000"/>
              </a:solidFill>
              <a:latin typeface="Gill Sans MT" panose="020B0502020104020203"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536" y="1460423"/>
            <a:ext cx="8915857" cy="4993539"/>
          </a:xfrm>
          <a:prstGeom prst="rect">
            <a:avLst/>
          </a:prstGeom>
        </p:spPr>
      </p:pic>
    </p:spTree>
    <p:extLst>
      <p:ext uri="{BB962C8B-B14F-4D97-AF65-F5344CB8AC3E}">
        <p14:creationId xmlns:p14="http://schemas.microsoft.com/office/powerpoint/2010/main" val="30088706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3610" y="471243"/>
            <a:ext cx="8140390" cy="5878532"/>
          </a:xfrm>
          <a:prstGeom prst="rect">
            <a:avLst/>
          </a:prstGeom>
        </p:spPr>
        <p:txBody>
          <a:bodyPr wrap="square">
            <a:spAutoFit/>
          </a:bodyPr>
          <a:lstStyle/>
          <a:p>
            <a:r>
              <a:rPr lang="en-US" sz="3200" dirty="0">
                <a:solidFill>
                  <a:srgbClr val="C00000"/>
                </a:solidFill>
                <a:latin typeface="Gill Sans MT" panose="020B0502020104020203" pitchFamily="34" charset="0"/>
              </a:rPr>
              <a:t>What gets sent to associate degree institution?</a:t>
            </a:r>
          </a:p>
          <a:p>
            <a:pPr marL="457200" indent="-457200">
              <a:buFont typeface="Arial" panose="020B0604020202020204" pitchFamily="34" charset="0"/>
              <a:buChar char="•"/>
            </a:pPr>
            <a:r>
              <a:rPr lang="en-US" sz="3200" dirty="0" smtClean="0">
                <a:solidFill>
                  <a:srgbClr val="C00000"/>
                </a:solidFill>
                <a:latin typeface="Gill Sans MT" panose="020B0502020104020203" pitchFamily="34" charset="0"/>
              </a:rPr>
              <a:t>Transcript</a:t>
            </a:r>
            <a:endParaRPr lang="en-US" sz="3200" dirty="0">
              <a:solidFill>
                <a:srgbClr val="C00000"/>
              </a:solidFill>
              <a:latin typeface="Gill Sans MT" panose="020B0502020104020203" pitchFamily="34" charset="0"/>
            </a:endParaRPr>
          </a:p>
          <a:p>
            <a:pPr marL="457200" indent="-457200">
              <a:buFont typeface="Arial" panose="020B0604020202020204" pitchFamily="34" charset="0"/>
              <a:buChar char="•"/>
            </a:pPr>
            <a:r>
              <a:rPr lang="en-US" sz="3200" dirty="0">
                <a:solidFill>
                  <a:srgbClr val="C00000"/>
                </a:solidFill>
                <a:latin typeface="Gill Sans MT" panose="020B0502020104020203" pitchFamily="34" charset="0"/>
              </a:rPr>
              <a:t>Contact and authentication information </a:t>
            </a:r>
          </a:p>
          <a:p>
            <a:pPr marL="457200" indent="-457200">
              <a:buFont typeface="Arial" panose="020B0604020202020204" pitchFamily="34" charset="0"/>
              <a:buChar char="•"/>
            </a:pPr>
            <a:r>
              <a:rPr lang="en-US" sz="3200" dirty="0">
                <a:solidFill>
                  <a:srgbClr val="C00000"/>
                </a:solidFill>
                <a:latin typeface="Gill Sans MT" panose="020B0502020104020203" pitchFamily="34" charset="0"/>
              </a:rPr>
              <a:t>Consents Cover </a:t>
            </a:r>
            <a:r>
              <a:rPr lang="en-US" sz="3200" dirty="0" smtClean="0">
                <a:solidFill>
                  <a:srgbClr val="C00000"/>
                </a:solidFill>
                <a:latin typeface="Gill Sans MT" panose="020B0502020104020203" pitchFamily="34" charset="0"/>
              </a:rPr>
              <a:t>Page</a:t>
            </a:r>
          </a:p>
          <a:p>
            <a:endParaRPr lang="en-US" sz="800" dirty="0" smtClean="0">
              <a:latin typeface="Gill Sans MT" panose="020B0502020104020203" pitchFamily="34" charset="0"/>
            </a:endParaRPr>
          </a:p>
          <a:p>
            <a:r>
              <a:rPr lang="en-US" sz="3200" dirty="0">
                <a:latin typeface="Gill Sans MT" panose="020B0502020104020203" pitchFamily="34" charset="0"/>
              </a:rPr>
              <a:t>Associate degree institution evaluates student eligibility for awarding of an associate degree</a:t>
            </a:r>
            <a:r>
              <a:rPr lang="en-US" sz="3200" dirty="0" smtClean="0">
                <a:latin typeface="Gill Sans MT" panose="020B0502020104020203" pitchFamily="34" charset="0"/>
              </a:rPr>
              <a:t>.</a:t>
            </a:r>
          </a:p>
          <a:p>
            <a:endParaRPr lang="en-US" sz="800" dirty="0">
              <a:latin typeface="Gill Sans MT" panose="020B0502020104020203" pitchFamily="34" charset="0"/>
            </a:endParaRPr>
          </a:p>
          <a:p>
            <a:r>
              <a:rPr lang="en-US" sz="3200" dirty="0" smtClean="0">
                <a:solidFill>
                  <a:srgbClr val="C00000"/>
                </a:solidFill>
                <a:latin typeface="Gill Sans MT" panose="020B0502020104020203" pitchFamily="34" charset="0"/>
              </a:rPr>
              <a:t>If </a:t>
            </a:r>
            <a:r>
              <a:rPr lang="en-US" sz="3200" dirty="0">
                <a:solidFill>
                  <a:srgbClr val="C00000"/>
                </a:solidFill>
                <a:latin typeface="Gill Sans MT" panose="020B0502020104020203" pitchFamily="34" charset="0"/>
              </a:rPr>
              <a:t>student meets institutional requirements, and associate degree will be awarded. </a:t>
            </a:r>
            <a:endParaRPr lang="en-US" sz="3200" dirty="0" smtClean="0">
              <a:solidFill>
                <a:srgbClr val="C00000"/>
              </a:solidFill>
              <a:latin typeface="Gill Sans MT" panose="020B0502020104020203" pitchFamily="34" charset="0"/>
            </a:endParaRPr>
          </a:p>
          <a:p>
            <a:endParaRPr lang="en-US" sz="800" dirty="0" smtClean="0">
              <a:latin typeface="Gill Sans MT" panose="020B0502020104020203" pitchFamily="34" charset="0"/>
            </a:endParaRPr>
          </a:p>
          <a:p>
            <a:r>
              <a:rPr lang="en-US" sz="3200" dirty="0">
                <a:latin typeface="Gill Sans MT" panose="020B0502020104020203" pitchFamily="34" charset="0"/>
              </a:rPr>
              <a:t>Associate degree institution sends notice of award (transcript) of associate degree back to the student’s current institution</a:t>
            </a:r>
            <a:r>
              <a:rPr lang="en-US" sz="3200" dirty="0" smtClean="0">
                <a:latin typeface="Gill Sans MT" panose="020B0502020104020203" pitchFamily="34" charset="0"/>
              </a:rPr>
              <a:t>.</a:t>
            </a:r>
            <a:endParaRPr lang="en-US" sz="3200" dirty="0">
              <a:latin typeface="Gill Sans MT" panose="020B0502020104020203" pitchFamily="34" charset="0"/>
            </a:endParaRPr>
          </a:p>
        </p:txBody>
      </p:sp>
    </p:spTree>
    <p:extLst>
      <p:ext uri="{BB962C8B-B14F-4D97-AF65-F5344CB8AC3E}">
        <p14:creationId xmlns:p14="http://schemas.microsoft.com/office/powerpoint/2010/main" val="23089274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723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Fall 2015</a:t>
            </a:r>
            <a:endParaRPr lang="en-US" dirty="0">
              <a:solidFill>
                <a:srgbClr val="C00000"/>
              </a:solidFill>
            </a:endParaRPr>
          </a:p>
        </p:txBody>
      </p:sp>
      <p:sp>
        <p:nvSpPr>
          <p:cNvPr id="3" name="Content Placeholder 2"/>
          <p:cNvSpPr>
            <a:spLocks noGrp="1"/>
          </p:cNvSpPr>
          <p:nvPr>
            <p:ph idx="1"/>
          </p:nvPr>
        </p:nvSpPr>
        <p:spPr/>
        <p:txBody>
          <a:bodyPr/>
          <a:lstStyle/>
          <a:p>
            <a:r>
              <a:rPr lang="en-US" dirty="0" smtClean="0"/>
              <a:t>The majority of students needing remediation should be placed into </a:t>
            </a:r>
            <a:r>
              <a:rPr lang="en-US" dirty="0" err="1" smtClean="0"/>
              <a:t>corequisite</a:t>
            </a:r>
            <a:r>
              <a:rPr lang="en-US" dirty="0" smtClean="0"/>
              <a:t> remediation.</a:t>
            </a:r>
          </a:p>
          <a:p>
            <a:endParaRPr lang="en-US" dirty="0"/>
          </a:p>
          <a:p>
            <a:endParaRPr lang="en-US" dirty="0" smtClean="0"/>
          </a:p>
          <a:p>
            <a:endParaRPr lang="en-US" dirty="0"/>
          </a:p>
          <a:p>
            <a:pPr marL="82296" indent="0">
              <a:buNone/>
            </a:pPr>
            <a:endParaRPr lang="en-US" dirty="0" smtClean="0"/>
          </a:p>
          <a:p>
            <a:endParaRPr lang="en-US" dirty="0" smtClean="0"/>
          </a:p>
          <a:p>
            <a:endParaRPr lang="en-US" dirty="0"/>
          </a:p>
        </p:txBody>
      </p:sp>
      <p:pic>
        <p:nvPicPr>
          <p:cNvPr id="4" name="Picture 3"/>
          <p:cNvPicPr/>
          <p:nvPr/>
        </p:nvPicPr>
        <p:blipFill>
          <a:blip r:embed="rId2"/>
          <a:stretch>
            <a:fillRect/>
          </a:stretch>
        </p:blipFill>
        <p:spPr>
          <a:xfrm>
            <a:off x="1746893" y="3090795"/>
            <a:ext cx="6470211" cy="1707204"/>
          </a:xfrm>
          <a:prstGeom prst="rect">
            <a:avLst/>
          </a:prstGeom>
        </p:spPr>
      </p:pic>
    </p:spTree>
    <p:extLst>
      <p:ext uri="{BB962C8B-B14F-4D97-AF65-F5344CB8AC3E}">
        <p14:creationId xmlns:p14="http://schemas.microsoft.com/office/powerpoint/2010/main" val="21093642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2389" y="417489"/>
            <a:ext cx="7727795" cy="5139869"/>
          </a:xfrm>
          <a:prstGeom prst="rect">
            <a:avLst/>
          </a:prstGeom>
        </p:spPr>
        <p:txBody>
          <a:bodyPr wrap="square">
            <a:spAutoFit/>
          </a:bodyPr>
          <a:lstStyle/>
          <a:p>
            <a:r>
              <a:rPr lang="en-US" sz="3600" b="1" dirty="0">
                <a:solidFill>
                  <a:srgbClr val="C00000"/>
                </a:solidFill>
                <a:latin typeface="+mn-lt"/>
              </a:rPr>
              <a:t>16 USG institutions use the Parchment Platform in some form</a:t>
            </a:r>
          </a:p>
          <a:p>
            <a:endParaRPr lang="en-US" sz="3200" dirty="0">
              <a:latin typeface="+mn-lt"/>
            </a:endParaRPr>
          </a:p>
          <a:p>
            <a:r>
              <a:rPr lang="en-US" sz="3200" b="1" dirty="0">
                <a:solidFill>
                  <a:srgbClr val="C00000"/>
                </a:solidFill>
                <a:latin typeface="+mn-lt"/>
              </a:rPr>
              <a:t>1 Premium subscriber (send, receive, and analytics)</a:t>
            </a:r>
          </a:p>
          <a:p>
            <a:r>
              <a:rPr lang="en-US" sz="3200" dirty="0">
                <a:latin typeface="+mn-lt"/>
              </a:rPr>
              <a:t>University of Georgia</a:t>
            </a:r>
          </a:p>
          <a:p>
            <a:endParaRPr lang="en-US" sz="3200" dirty="0">
              <a:latin typeface="+mn-lt"/>
            </a:endParaRPr>
          </a:p>
          <a:p>
            <a:r>
              <a:rPr lang="en-US" sz="3200" b="1" dirty="0">
                <a:solidFill>
                  <a:srgbClr val="C00000"/>
                </a:solidFill>
                <a:latin typeface="+mn-lt"/>
              </a:rPr>
              <a:t>2 Send and receive (Basic)</a:t>
            </a:r>
          </a:p>
          <a:p>
            <a:r>
              <a:rPr lang="en-US" sz="3200" dirty="0">
                <a:latin typeface="+mn-lt"/>
              </a:rPr>
              <a:t>Georgia Institute of Technology</a:t>
            </a:r>
          </a:p>
          <a:p>
            <a:r>
              <a:rPr lang="en-US" sz="3200" dirty="0">
                <a:latin typeface="+mn-lt"/>
              </a:rPr>
              <a:t>Georgia State University</a:t>
            </a:r>
            <a:endParaRPr lang="en-US" sz="3200" dirty="0">
              <a:latin typeface="+mn-lt"/>
            </a:endParaRPr>
          </a:p>
        </p:txBody>
      </p:sp>
    </p:spTree>
    <p:extLst>
      <p:ext uri="{BB962C8B-B14F-4D97-AF65-F5344CB8AC3E}">
        <p14:creationId xmlns:p14="http://schemas.microsoft.com/office/powerpoint/2010/main" val="20060354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727" y="534118"/>
            <a:ext cx="7817005" cy="5509200"/>
          </a:xfrm>
          <a:prstGeom prst="rect">
            <a:avLst/>
          </a:prstGeom>
        </p:spPr>
        <p:txBody>
          <a:bodyPr wrap="square">
            <a:spAutoFit/>
          </a:bodyPr>
          <a:lstStyle/>
          <a:p>
            <a:r>
              <a:rPr lang="en-US" sz="3200" b="1" dirty="0">
                <a:solidFill>
                  <a:srgbClr val="C00000"/>
                </a:solidFill>
                <a:latin typeface="+mn-lt"/>
              </a:rPr>
              <a:t>1 Parchment send only (Basic)</a:t>
            </a:r>
          </a:p>
          <a:p>
            <a:endParaRPr lang="en-US" sz="3200" dirty="0">
              <a:latin typeface="+mn-lt"/>
            </a:endParaRPr>
          </a:p>
          <a:p>
            <a:r>
              <a:rPr lang="en-US" sz="3200" dirty="0">
                <a:latin typeface="+mn-lt"/>
              </a:rPr>
              <a:t>Dalton State College</a:t>
            </a:r>
          </a:p>
          <a:p>
            <a:pPr lvl="1"/>
            <a:endParaRPr lang="en-US" sz="3200" dirty="0">
              <a:latin typeface="+mn-lt"/>
            </a:endParaRPr>
          </a:p>
          <a:p>
            <a:endParaRPr lang="en-US" sz="3200" dirty="0">
              <a:latin typeface="+mn-lt"/>
            </a:endParaRPr>
          </a:p>
          <a:p>
            <a:r>
              <a:rPr lang="en-US" sz="3200" b="1" dirty="0">
                <a:solidFill>
                  <a:srgbClr val="C00000"/>
                </a:solidFill>
                <a:latin typeface="+mn-lt"/>
              </a:rPr>
              <a:t>12 Parchment receive only (Basic)</a:t>
            </a:r>
          </a:p>
          <a:p>
            <a:endParaRPr lang="en-US" sz="3200" dirty="0">
              <a:latin typeface="+mn-lt"/>
            </a:endParaRPr>
          </a:p>
          <a:p>
            <a:r>
              <a:rPr lang="en-US" sz="3200" dirty="0">
                <a:latin typeface="+mn-lt"/>
              </a:rPr>
              <a:t>Albany State University</a:t>
            </a:r>
          </a:p>
          <a:p>
            <a:r>
              <a:rPr lang="en-US" sz="3200" dirty="0">
                <a:latin typeface="+mn-lt"/>
              </a:rPr>
              <a:t>Atlanta Metropolitan State College</a:t>
            </a:r>
          </a:p>
          <a:p>
            <a:r>
              <a:rPr lang="en-US" sz="3200" dirty="0">
                <a:latin typeface="+mn-lt"/>
              </a:rPr>
              <a:t>Clayton State University</a:t>
            </a:r>
          </a:p>
          <a:p>
            <a:r>
              <a:rPr lang="en-US" sz="3200" dirty="0">
                <a:latin typeface="+mn-lt"/>
              </a:rPr>
              <a:t>College of Coastal Georgia</a:t>
            </a:r>
            <a:endParaRPr lang="en-US" sz="3200" dirty="0">
              <a:latin typeface="+mn-lt"/>
            </a:endParaRPr>
          </a:p>
        </p:txBody>
      </p:sp>
    </p:spTree>
    <p:extLst>
      <p:ext uri="{BB962C8B-B14F-4D97-AF65-F5344CB8AC3E}">
        <p14:creationId xmlns:p14="http://schemas.microsoft.com/office/powerpoint/2010/main" val="28503445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0089" y="191341"/>
            <a:ext cx="7694340" cy="5016758"/>
          </a:xfrm>
          <a:prstGeom prst="rect">
            <a:avLst/>
          </a:prstGeom>
        </p:spPr>
        <p:txBody>
          <a:bodyPr wrap="square">
            <a:spAutoFit/>
          </a:bodyPr>
          <a:lstStyle/>
          <a:p>
            <a:r>
              <a:rPr lang="en-US" sz="3200" b="1" dirty="0">
                <a:solidFill>
                  <a:srgbClr val="C00000"/>
                </a:solidFill>
                <a:latin typeface="+mn-lt"/>
              </a:rPr>
              <a:t>Parchment receive only (Basic) (cont’d)</a:t>
            </a:r>
          </a:p>
          <a:p>
            <a:endParaRPr lang="en-US" sz="3200" dirty="0">
              <a:latin typeface="+mn-lt"/>
            </a:endParaRPr>
          </a:p>
          <a:p>
            <a:r>
              <a:rPr lang="en-US" sz="3200" dirty="0">
                <a:latin typeface="+mn-lt"/>
              </a:rPr>
              <a:t>Columbus State University</a:t>
            </a:r>
          </a:p>
          <a:p>
            <a:r>
              <a:rPr lang="en-US" sz="3200" dirty="0">
                <a:latin typeface="+mn-lt"/>
              </a:rPr>
              <a:t>Fort Valley State University</a:t>
            </a:r>
          </a:p>
          <a:p>
            <a:r>
              <a:rPr lang="en-US" sz="3200" dirty="0">
                <a:latin typeface="+mn-lt"/>
              </a:rPr>
              <a:t>Georgia Perimeter College</a:t>
            </a:r>
          </a:p>
          <a:p>
            <a:r>
              <a:rPr lang="en-US" sz="3200" dirty="0">
                <a:latin typeface="+mn-lt"/>
              </a:rPr>
              <a:t>Georgia Southern University</a:t>
            </a:r>
          </a:p>
          <a:p>
            <a:r>
              <a:rPr lang="en-US" sz="3200" dirty="0">
                <a:latin typeface="+mn-lt"/>
              </a:rPr>
              <a:t>Kennesaw State University</a:t>
            </a:r>
          </a:p>
          <a:p>
            <a:r>
              <a:rPr lang="en-US" sz="3200" dirty="0">
                <a:latin typeface="+mn-lt"/>
              </a:rPr>
              <a:t>University of North Georgia</a:t>
            </a:r>
          </a:p>
          <a:p>
            <a:r>
              <a:rPr lang="en-US" sz="3200" dirty="0">
                <a:latin typeface="+mn-lt"/>
              </a:rPr>
              <a:t>University of West Georgia</a:t>
            </a:r>
          </a:p>
          <a:p>
            <a:r>
              <a:rPr lang="en-US" sz="3200" dirty="0">
                <a:latin typeface="+mn-lt"/>
              </a:rPr>
              <a:t>Valdosta State University</a:t>
            </a:r>
            <a:endParaRPr lang="en-US" sz="3200" dirty="0">
              <a:latin typeface="+mn-lt"/>
            </a:endParaRPr>
          </a:p>
        </p:txBody>
      </p:sp>
    </p:spTree>
    <p:extLst>
      <p:ext uri="{BB962C8B-B14F-4D97-AF65-F5344CB8AC3E}">
        <p14:creationId xmlns:p14="http://schemas.microsoft.com/office/powerpoint/2010/main" val="25169692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7425" y="0"/>
            <a:ext cx="7883912" cy="1077218"/>
          </a:xfrm>
          <a:prstGeom prst="rect">
            <a:avLst/>
          </a:prstGeom>
        </p:spPr>
        <p:txBody>
          <a:bodyPr wrap="square">
            <a:spAutoFit/>
          </a:bodyPr>
          <a:lstStyle/>
          <a:p>
            <a:r>
              <a:rPr lang="en-US" sz="3200" b="1" dirty="0">
                <a:solidFill>
                  <a:srgbClr val="C00000"/>
                </a:solidFill>
                <a:latin typeface="+mn-lt"/>
              </a:rPr>
              <a:t>14 institutions NOT using the Parchment Platform</a:t>
            </a:r>
          </a:p>
        </p:txBody>
      </p:sp>
      <p:sp>
        <p:nvSpPr>
          <p:cNvPr id="3" name="Rectangle 2"/>
          <p:cNvSpPr/>
          <p:nvPr/>
        </p:nvSpPr>
        <p:spPr>
          <a:xfrm>
            <a:off x="1221059" y="1389452"/>
            <a:ext cx="7716643" cy="5262979"/>
          </a:xfrm>
          <a:prstGeom prst="rect">
            <a:avLst/>
          </a:prstGeom>
        </p:spPr>
        <p:txBody>
          <a:bodyPr wrap="square">
            <a:spAutoFit/>
          </a:bodyPr>
          <a:lstStyle/>
          <a:p>
            <a:r>
              <a:rPr lang="en-US" sz="2400" dirty="0">
                <a:latin typeface="+mn-lt"/>
              </a:rPr>
              <a:t>Abraham Baldwin Agricultural College</a:t>
            </a:r>
          </a:p>
          <a:p>
            <a:r>
              <a:rPr lang="en-US" sz="2400" dirty="0">
                <a:latin typeface="+mn-lt"/>
              </a:rPr>
              <a:t>Armstrong State University</a:t>
            </a:r>
          </a:p>
          <a:p>
            <a:r>
              <a:rPr lang="en-US" sz="2400" dirty="0">
                <a:latin typeface="+mn-lt"/>
              </a:rPr>
              <a:t>Bainbridge State College</a:t>
            </a:r>
          </a:p>
          <a:p>
            <a:r>
              <a:rPr lang="en-US" sz="2400" dirty="0" err="1">
                <a:latin typeface="+mn-lt"/>
              </a:rPr>
              <a:t>Darton</a:t>
            </a:r>
            <a:r>
              <a:rPr lang="en-US" sz="2400" dirty="0">
                <a:latin typeface="+mn-lt"/>
              </a:rPr>
              <a:t> State College</a:t>
            </a:r>
          </a:p>
          <a:p>
            <a:r>
              <a:rPr lang="en-US" sz="2400" dirty="0">
                <a:latin typeface="+mn-lt"/>
              </a:rPr>
              <a:t>East Georgia State College</a:t>
            </a:r>
          </a:p>
          <a:p>
            <a:r>
              <a:rPr lang="en-US" sz="2400" dirty="0">
                <a:latin typeface="+mn-lt"/>
              </a:rPr>
              <a:t>Georgia College and State University</a:t>
            </a:r>
          </a:p>
          <a:p>
            <a:r>
              <a:rPr lang="en-US" sz="2400" dirty="0">
                <a:latin typeface="+mn-lt"/>
              </a:rPr>
              <a:t>Georgia Gwinnett </a:t>
            </a:r>
            <a:r>
              <a:rPr lang="en-US" sz="2400" dirty="0" smtClean="0">
                <a:latin typeface="+mn-lt"/>
              </a:rPr>
              <a:t>College</a:t>
            </a:r>
          </a:p>
          <a:p>
            <a:r>
              <a:rPr lang="en-US" sz="2400" dirty="0">
                <a:latin typeface="+mn-lt"/>
              </a:rPr>
              <a:t>Georgia Highlands College</a:t>
            </a:r>
          </a:p>
          <a:p>
            <a:r>
              <a:rPr lang="en-US" sz="2400" dirty="0">
                <a:latin typeface="+mn-lt"/>
              </a:rPr>
              <a:t>Georgia Regents University</a:t>
            </a:r>
          </a:p>
          <a:p>
            <a:r>
              <a:rPr lang="en-US" sz="2400" dirty="0">
                <a:latin typeface="+mn-lt"/>
              </a:rPr>
              <a:t>Georgia Southwestern State University</a:t>
            </a:r>
          </a:p>
          <a:p>
            <a:r>
              <a:rPr lang="en-US" sz="2400" dirty="0">
                <a:latin typeface="+mn-lt"/>
              </a:rPr>
              <a:t>Gordon State College</a:t>
            </a:r>
          </a:p>
          <a:p>
            <a:r>
              <a:rPr lang="en-US" sz="2400" dirty="0">
                <a:latin typeface="+mn-lt"/>
              </a:rPr>
              <a:t>Middle Georgia State College</a:t>
            </a:r>
          </a:p>
          <a:p>
            <a:r>
              <a:rPr lang="en-US" sz="2400" dirty="0">
                <a:latin typeface="+mn-lt"/>
              </a:rPr>
              <a:t>Savannah State University</a:t>
            </a:r>
          </a:p>
          <a:p>
            <a:r>
              <a:rPr lang="en-US" sz="2400" dirty="0">
                <a:latin typeface="+mn-lt"/>
              </a:rPr>
              <a:t>South Georgia State </a:t>
            </a:r>
            <a:r>
              <a:rPr lang="en-US" sz="2400" dirty="0" smtClean="0">
                <a:latin typeface="+mn-lt"/>
              </a:rPr>
              <a:t>College</a:t>
            </a:r>
            <a:endParaRPr lang="en-US" sz="2400" dirty="0">
              <a:latin typeface="+mn-lt"/>
            </a:endParaRPr>
          </a:p>
        </p:txBody>
      </p:sp>
    </p:spTree>
    <p:extLst>
      <p:ext uri="{BB962C8B-B14F-4D97-AF65-F5344CB8AC3E}">
        <p14:creationId xmlns:p14="http://schemas.microsoft.com/office/powerpoint/2010/main" val="207099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Students </a:t>
            </a:r>
            <a:r>
              <a:rPr lang="en-US" dirty="0"/>
              <a:t>may have up to two attempts to complete Foundations level courses</a:t>
            </a:r>
            <a:r>
              <a:rPr lang="en-US" dirty="0" smtClean="0"/>
              <a:t>. (Recommend allowing an additional attempt for students enrolled in remediation under the current system who have not exited Learning Support by Fall 2015.)</a:t>
            </a:r>
          </a:p>
          <a:p>
            <a:r>
              <a:rPr lang="en-US" dirty="0" smtClean="0"/>
              <a:t>Institutions are NOT required to offer Foundations courses.</a:t>
            </a:r>
          </a:p>
          <a:p>
            <a:endParaRPr lang="en-US" dirty="0" smtClean="0"/>
          </a:p>
          <a:p>
            <a:endParaRPr lang="en-US" dirty="0" smtClean="0"/>
          </a:p>
          <a:p>
            <a:endParaRPr lang="en-US" dirty="0"/>
          </a:p>
        </p:txBody>
      </p:sp>
      <p:pic>
        <p:nvPicPr>
          <p:cNvPr id="5" name="Picture 4"/>
          <p:cNvPicPr/>
          <p:nvPr/>
        </p:nvPicPr>
        <p:blipFill>
          <a:blip r:embed="rId2"/>
          <a:stretch>
            <a:fillRect/>
          </a:stretch>
        </p:blipFill>
        <p:spPr>
          <a:xfrm>
            <a:off x="1513429" y="123859"/>
            <a:ext cx="6470211" cy="1707204"/>
          </a:xfrm>
          <a:prstGeom prst="rect">
            <a:avLst/>
          </a:prstGeom>
        </p:spPr>
      </p:pic>
    </p:spTree>
    <p:extLst>
      <p:ext uri="{BB962C8B-B14F-4D97-AF65-F5344CB8AC3E}">
        <p14:creationId xmlns:p14="http://schemas.microsoft.com/office/powerpoint/2010/main" val="1966637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7787" y="1831063"/>
            <a:ext cx="7498080" cy="4800600"/>
          </a:xfrm>
        </p:spPr>
        <p:txBody>
          <a:bodyPr/>
          <a:lstStyle/>
          <a:p>
            <a:endParaRPr lang="en-US" dirty="0" smtClean="0"/>
          </a:p>
          <a:p>
            <a:r>
              <a:rPr lang="en-US" dirty="0" smtClean="0"/>
              <a:t>Students will exit Learning Support by completing the gateway (collegiate course) in their area of remediation.</a:t>
            </a:r>
          </a:p>
          <a:p>
            <a:r>
              <a:rPr lang="en-US" dirty="0" smtClean="0"/>
              <a:t>Students will no longer be required to withdraw from unrelated collegiate courses when they withdraw from Learning Support courses.</a:t>
            </a:r>
          </a:p>
          <a:p>
            <a:endParaRPr lang="en-US" dirty="0" smtClean="0"/>
          </a:p>
          <a:p>
            <a:endParaRPr lang="en-US" dirty="0" smtClean="0"/>
          </a:p>
          <a:p>
            <a:endParaRPr lang="en-US" dirty="0"/>
          </a:p>
        </p:txBody>
      </p:sp>
      <p:pic>
        <p:nvPicPr>
          <p:cNvPr id="5" name="Picture 4"/>
          <p:cNvPicPr/>
          <p:nvPr/>
        </p:nvPicPr>
        <p:blipFill>
          <a:blip r:embed="rId2"/>
          <a:stretch>
            <a:fillRect/>
          </a:stretch>
        </p:blipFill>
        <p:spPr>
          <a:xfrm>
            <a:off x="1581523" y="474054"/>
            <a:ext cx="6470211" cy="1707204"/>
          </a:xfrm>
          <a:prstGeom prst="rect">
            <a:avLst/>
          </a:prstGeom>
        </p:spPr>
      </p:pic>
    </p:spTree>
    <p:extLst>
      <p:ext uri="{BB962C8B-B14F-4D97-AF65-F5344CB8AC3E}">
        <p14:creationId xmlns:p14="http://schemas.microsoft.com/office/powerpoint/2010/main" val="1543921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 Placement</a:t>
            </a:r>
            <a:endParaRPr lang="en-US" dirty="0">
              <a:solidFill>
                <a:srgbClr val="C00000"/>
              </a:solidFill>
            </a:endParaRPr>
          </a:p>
        </p:txBody>
      </p:sp>
      <p:sp>
        <p:nvSpPr>
          <p:cNvPr id="3" name="Content Placeholder 2"/>
          <p:cNvSpPr>
            <a:spLocks noGrp="1"/>
          </p:cNvSpPr>
          <p:nvPr>
            <p:ph idx="1"/>
          </p:nvPr>
        </p:nvSpPr>
        <p:spPr/>
        <p:txBody>
          <a:bodyPr/>
          <a:lstStyle/>
          <a:p>
            <a:pPr marL="82296" indent="0">
              <a:buNone/>
            </a:pPr>
            <a:r>
              <a:rPr lang="en-US" dirty="0"/>
              <a:t>A Mathematics Placement Index (MPI) and an English Placement Index (EPI) will be calculated based </a:t>
            </a:r>
            <a:r>
              <a:rPr lang="en-US" dirty="0" smtClean="0"/>
              <a:t>on:</a:t>
            </a:r>
          </a:p>
          <a:p>
            <a:r>
              <a:rPr lang="en-US" dirty="0" smtClean="0"/>
              <a:t>High </a:t>
            </a:r>
            <a:r>
              <a:rPr lang="en-US" dirty="0"/>
              <a:t>School Grade Point Average (</a:t>
            </a:r>
            <a:r>
              <a:rPr lang="en-US" dirty="0" smtClean="0"/>
              <a:t>HSGPA)</a:t>
            </a:r>
          </a:p>
          <a:p>
            <a:r>
              <a:rPr lang="en-US" dirty="0" smtClean="0"/>
              <a:t>SAT </a:t>
            </a:r>
            <a:r>
              <a:rPr lang="en-US" dirty="0"/>
              <a:t>or ACT </a:t>
            </a:r>
            <a:endParaRPr lang="en-US" dirty="0" smtClean="0"/>
          </a:p>
          <a:p>
            <a:r>
              <a:rPr lang="en-US" dirty="0" smtClean="0"/>
              <a:t>COMPASS</a:t>
            </a:r>
            <a:r>
              <a:rPr lang="en-US" dirty="0"/>
              <a:t> </a:t>
            </a:r>
            <a:r>
              <a:rPr lang="en-US" dirty="0" smtClean="0"/>
              <a:t>(when indicated)</a:t>
            </a:r>
          </a:p>
          <a:p>
            <a:r>
              <a:rPr lang="en-US" dirty="0" smtClean="0">
                <a:solidFill>
                  <a:srgbClr val="C00000"/>
                </a:solidFill>
              </a:rPr>
              <a:t>Required Fall 2016; earlier implementation is voluntary</a:t>
            </a:r>
            <a:endParaRPr lang="en-US" dirty="0">
              <a:solidFill>
                <a:srgbClr val="C00000"/>
              </a:solidFill>
            </a:endParaRPr>
          </a:p>
        </p:txBody>
      </p:sp>
    </p:spTree>
    <p:extLst>
      <p:ext uri="{BB962C8B-B14F-4D97-AF65-F5344CB8AC3E}">
        <p14:creationId xmlns:p14="http://schemas.microsoft.com/office/powerpoint/2010/main" val="1200849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 Placement</a:t>
            </a:r>
            <a:endParaRPr lang="en-US" dirty="0">
              <a:solidFill>
                <a:srgbClr val="C00000"/>
              </a:solidFill>
            </a:endParaRPr>
          </a:p>
        </p:txBody>
      </p:sp>
      <p:sp>
        <p:nvSpPr>
          <p:cNvPr id="3" name="Content Placeholder 2"/>
          <p:cNvSpPr>
            <a:spLocks noGrp="1"/>
          </p:cNvSpPr>
          <p:nvPr>
            <p:ph idx="1"/>
          </p:nvPr>
        </p:nvSpPr>
        <p:spPr/>
        <p:txBody>
          <a:bodyPr/>
          <a:lstStyle/>
          <a:p>
            <a:pPr marL="82296" indent="0">
              <a:buNone/>
            </a:pPr>
            <a:r>
              <a:rPr lang="en-US" dirty="0" smtClean="0"/>
              <a:t>When Compass testing is required,</a:t>
            </a:r>
          </a:p>
          <a:p>
            <a:r>
              <a:rPr lang="en-US" dirty="0" smtClean="0"/>
              <a:t>the </a:t>
            </a:r>
            <a:r>
              <a:rPr lang="en-US" dirty="0"/>
              <a:t>COMPASS Math test will be used for math placement.  </a:t>
            </a:r>
            <a:endParaRPr lang="en-US" dirty="0" smtClean="0"/>
          </a:p>
          <a:p>
            <a:r>
              <a:rPr lang="en-US" dirty="0"/>
              <a:t>t</a:t>
            </a:r>
            <a:r>
              <a:rPr lang="en-US" dirty="0" smtClean="0"/>
              <a:t>he </a:t>
            </a:r>
            <a:r>
              <a:rPr lang="en-US" dirty="0"/>
              <a:t>COMPASS Reading and COMPASS e-Write (2 -12) tests will be used for English </a:t>
            </a:r>
            <a:r>
              <a:rPr lang="en-US" dirty="0" smtClean="0"/>
              <a:t>placement (by Fall 2016).</a:t>
            </a:r>
            <a:endParaRPr lang="en-US" dirty="0">
              <a:solidFill>
                <a:srgbClr val="C00000"/>
              </a:solidFill>
            </a:endParaRPr>
          </a:p>
        </p:txBody>
      </p:sp>
    </p:spTree>
    <p:extLst>
      <p:ext uri="{BB962C8B-B14F-4D97-AF65-F5344CB8AC3E}">
        <p14:creationId xmlns:p14="http://schemas.microsoft.com/office/powerpoint/2010/main" val="3674362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7906"/>
            <a:ext cx="7498080" cy="435481"/>
          </a:xfrm>
        </p:spPr>
        <p:txBody>
          <a:bodyPr/>
          <a:lstStyle/>
          <a:p>
            <a:r>
              <a:rPr lang="en-US" dirty="0">
                <a:solidFill>
                  <a:srgbClr val="C00000"/>
                </a:solidFill>
              </a:rPr>
              <a:t>Formulas</a:t>
            </a:r>
            <a:endParaRPr lang="en-US" dirty="0"/>
          </a:p>
        </p:txBody>
      </p:sp>
      <p:sp>
        <p:nvSpPr>
          <p:cNvPr id="3" name="Content Placeholder 2"/>
          <p:cNvSpPr>
            <a:spLocks noGrp="1"/>
          </p:cNvSpPr>
          <p:nvPr>
            <p:ph idx="1"/>
          </p:nvPr>
        </p:nvSpPr>
        <p:spPr>
          <a:xfrm>
            <a:off x="1435608" y="718225"/>
            <a:ext cx="7498080" cy="6431605"/>
          </a:xfrm>
        </p:spPr>
        <p:txBody>
          <a:bodyPr/>
          <a:lstStyle/>
          <a:p>
            <a:pPr marL="82296" indent="0">
              <a:buNone/>
            </a:pPr>
            <a:r>
              <a:rPr lang="en-US" dirty="0"/>
              <a:t>For institutions that require SAT or ACT for </a:t>
            </a:r>
            <a:r>
              <a:rPr lang="en-US" dirty="0" smtClean="0"/>
              <a:t>admission</a:t>
            </a:r>
          </a:p>
          <a:p>
            <a:pPr marL="82296" indent="0">
              <a:buNone/>
            </a:pPr>
            <a:endParaRPr lang="en-US" dirty="0" smtClean="0"/>
          </a:p>
          <a:p>
            <a:pPr marL="82296" indent="0">
              <a:buNone/>
            </a:pPr>
            <a:endParaRPr lang="en-US" sz="800" dirty="0"/>
          </a:p>
          <a:p>
            <a:pPr marL="82296" indent="0">
              <a:buNone/>
            </a:pPr>
            <a:endParaRPr lang="en-US" sz="800" dirty="0"/>
          </a:p>
        </p:txBody>
      </p:sp>
      <p:graphicFrame>
        <p:nvGraphicFramePr>
          <p:cNvPr id="5" name="Table 4"/>
          <p:cNvGraphicFramePr>
            <a:graphicFrameLocks noGrp="1"/>
          </p:cNvGraphicFramePr>
          <p:nvPr>
            <p:extLst>
              <p:ext uri="{D42A27DB-BD31-4B8C-83A1-F6EECF244321}">
                <p14:modId xmlns:p14="http://schemas.microsoft.com/office/powerpoint/2010/main" val="1041265680"/>
              </p:ext>
            </p:extLst>
          </p:nvPr>
        </p:nvGraphicFramePr>
        <p:xfrm>
          <a:off x="1585609" y="1818967"/>
          <a:ext cx="7348079" cy="4973279"/>
        </p:xfrm>
        <a:graphic>
          <a:graphicData uri="http://schemas.openxmlformats.org/drawingml/2006/table">
            <a:tbl>
              <a:tblPr firstRow="1" firstCol="1" bandRow="1">
                <a:tableStyleId>{284E427A-3D55-4303-BF80-6455036E1DE7}</a:tableStyleId>
              </a:tblPr>
              <a:tblGrid>
                <a:gridCol w="1862149"/>
                <a:gridCol w="2575313"/>
                <a:gridCol w="2910617"/>
              </a:tblGrid>
              <a:tr h="262202">
                <a:tc>
                  <a:txBody>
                    <a:bodyPr/>
                    <a:lstStyle/>
                    <a:p>
                      <a:pPr marL="0" marR="0">
                        <a:spcBef>
                          <a:spcPts val="0"/>
                        </a:spcBef>
                        <a:spcAft>
                          <a:spcPts val="0"/>
                        </a:spcAft>
                      </a:pPr>
                      <a:r>
                        <a:rPr lang="en-US" sz="1100" dirty="0">
                          <a:effectLst/>
                        </a:rPr>
                        <a:t>Student applies with:</a:t>
                      </a:r>
                      <a:endParaRPr lang="en-US" sz="1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100">
                          <a:effectLst/>
                        </a:rPr>
                        <a:t>EPI</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100">
                          <a:effectLst/>
                        </a:rPr>
                        <a:t>MPI</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262202">
                <a:tc>
                  <a:txBody>
                    <a:bodyPr/>
                    <a:lstStyle/>
                    <a:p>
                      <a:pPr marL="0" marR="0">
                        <a:spcBef>
                          <a:spcPts val="0"/>
                        </a:spcBef>
                        <a:spcAft>
                          <a:spcPts val="0"/>
                        </a:spcAft>
                      </a:pPr>
                      <a:r>
                        <a:rPr lang="en-US" sz="1100">
                          <a:effectLst/>
                        </a:rPr>
                        <a:t>SAT and HSGPA (sh)</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effectLst/>
                        </a:rPr>
                        <a:t>EPI</a:t>
                      </a:r>
                      <a:r>
                        <a:rPr lang="en-US" sz="1200" baseline="-25000" dirty="0" err="1">
                          <a:effectLst/>
                        </a:rPr>
                        <a:t>sh</a:t>
                      </a:r>
                      <a:r>
                        <a:rPr lang="en-US" sz="1200" dirty="0">
                          <a:effectLst/>
                        </a:rPr>
                        <a:t> = (1603*HSGPA )+ SATV</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MPI</a:t>
                      </a:r>
                      <a:r>
                        <a:rPr lang="en-US" sz="1200" baseline="-25000">
                          <a:effectLst/>
                        </a:rPr>
                        <a:t>sh</a:t>
                      </a:r>
                      <a:r>
                        <a:rPr lang="en-US" sz="1200">
                          <a:effectLst/>
                        </a:rPr>
                        <a:t> = (291*HSGPA )+ SATM</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560285">
                <a:tc>
                  <a:txBody>
                    <a:bodyPr/>
                    <a:lstStyle/>
                    <a:p>
                      <a:pPr marL="0" marR="0">
                        <a:spcBef>
                          <a:spcPts val="0"/>
                        </a:spcBef>
                        <a:spcAft>
                          <a:spcPts val="0"/>
                        </a:spcAft>
                      </a:pPr>
                      <a:r>
                        <a:rPr lang="en-US" sz="1100" dirty="0">
                          <a:solidFill>
                            <a:srgbClr val="FF0000"/>
                          </a:solidFill>
                          <a:effectLst/>
                        </a:rPr>
                        <a:t>SAT and HSGPA </a:t>
                      </a:r>
                    </a:p>
                    <a:p>
                      <a:pPr marL="0" marR="0">
                        <a:spcBef>
                          <a:spcPts val="0"/>
                        </a:spcBef>
                        <a:spcAft>
                          <a:spcPts val="0"/>
                        </a:spcAft>
                      </a:pPr>
                      <a:r>
                        <a:rPr lang="en-US" sz="900" dirty="0">
                          <a:solidFill>
                            <a:srgbClr val="FF0000"/>
                          </a:solidFill>
                          <a:effectLst/>
                        </a:rPr>
                        <a:t>with Compass added (</a:t>
                      </a:r>
                      <a:r>
                        <a:rPr lang="en-US" sz="900" dirty="0" err="1">
                          <a:solidFill>
                            <a:srgbClr val="FF0000"/>
                          </a:solidFill>
                          <a:effectLst/>
                        </a:rPr>
                        <a:t>shc</a:t>
                      </a:r>
                      <a:r>
                        <a:rPr lang="en-US" sz="900" dirty="0">
                          <a:solidFill>
                            <a:srgbClr val="FF0000"/>
                          </a:solidFill>
                          <a:effectLst/>
                        </a:rPr>
                        <a:t>)**</a:t>
                      </a:r>
                      <a:endParaRPr lang="en-US" sz="1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EPI</a:t>
                      </a:r>
                      <a:r>
                        <a:rPr lang="en-US" sz="1200" baseline="-25000" dirty="0" err="1">
                          <a:solidFill>
                            <a:srgbClr val="FF0000"/>
                          </a:solidFill>
                          <a:effectLst/>
                        </a:rPr>
                        <a:t>shc</a:t>
                      </a:r>
                      <a:r>
                        <a:rPr lang="en-US" sz="1200" baseline="-25000" dirty="0">
                          <a:solidFill>
                            <a:srgbClr val="FF0000"/>
                          </a:solidFill>
                          <a:effectLst/>
                        </a:rPr>
                        <a:t> = </a:t>
                      </a:r>
                      <a:r>
                        <a:rPr lang="en-US" sz="1200" dirty="0" err="1">
                          <a:solidFill>
                            <a:srgbClr val="FF0000"/>
                          </a:solidFill>
                          <a:effectLst/>
                        </a:rPr>
                        <a:t>EPI</a:t>
                      </a:r>
                      <a:r>
                        <a:rPr lang="en-US" sz="1200" baseline="-25000" dirty="0" err="1">
                          <a:solidFill>
                            <a:srgbClr val="FF0000"/>
                          </a:solidFill>
                          <a:effectLst/>
                        </a:rPr>
                        <a:t>sh</a:t>
                      </a:r>
                      <a:r>
                        <a:rPr lang="en-US" sz="1200" baseline="-25000" dirty="0">
                          <a:solidFill>
                            <a:srgbClr val="FF0000"/>
                          </a:solidFill>
                          <a:effectLst/>
                        </a:rPr>
                        <a:t> </a:t>
                      </a:r>
                      <a:r>
                        <a:rPr lang="en-US" sz="1200" dirty="0">
                          <a:solidFill>
                            <a:srgbClr val="FF0000"/>
                          </a:solidFill>
                          <a:effectLst/>
                        </a:rPr>
                        <a:t>+ (.08 * (</a:t>
                      </a:r>
                      <a:r>
                        <a:rPr lang="en-US" sz="1200" dirty="0" err="1">
                          <a:solidFill>
                            <a:srgbClr val="FF0000"/>
                          </a:solidFill>
                          <a:effectLst/>
                        </a:rPr>
                        <a:t>EPI</a:t>
                      </a:r>
                      <a:r>
                        <a:rPr lang="en-US" sz="1200" baseline="-25000" dirty="0" err="1">
                          <a:solidFill>
                            <a:srgbClr val="FF0000"/>
                          </a:solidFill>
                          <a:effectLst/>
                        </a:rPr>
                        <a:t>c</a:t>
                      </a:r>
                      <a:r>
                        <a:rPr lang="en-US" sz="1200" dirty="0">
                          <a:solidFill>
                            <a:srgbClr val="FF0000"/>
                          </a:solidFill>
                          <a:effectLst/>
                        </a:rPr>
                        <a:t> - </a:t>
                      </a:r>
                      <a:r>
                        <a:rPr lang="en-US" sz="1200" dirty="0" err="1">
                          <a:solidFill>
                            <a:srgbClr val="FF0000"/>
                          </a:solidFill>
                          <a:effectLst/>
                        </a:rPr>
                        <a:t>EPI</a:t>
                      </a:r>
                      <a:r>
                        <a:rPr lang="en-US" sz="1200" baseline="-25000" dirty="0" err="1">
                          <a:solidFill>
                            <a:srgbClr val="FF0000"/>
                          </a:solidFill>
                          <a:effectLst/>
                        </a:rPr>
                        <a:t>sh</a:t>
                      </a:r>
                      <a:r>
                        <a:rPr lang="en-US" sz="1200" baseline="-25000" dirty="0">
                          <a:solidFill>
                            <a:srgbClr val="FF0000"/>
                          </a:solidFill>
                          <a:effectLst/>
                        </a:rPr>
                        <a:t> </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MPI</a:t>
                      </a:r>
                      <a:r>
                        <a:rPr lang="en-US" sz="1200" baseline="-25000" dirty="0" err="1">
                          <a:solidFill>
                            <a:srgbClr val="FF0000"/>
                          </a:solidFill>
                          <a:effectLst/>
                        </a:rPr>
                        <a:t>shc</a:t>
                      </a:r>
                      <a:r>
                        <a:rPr lang="en-US" sz="1200" baseline="-25000" dirty="0">
                          <a:solidFill>
                            <a:srgbClr val="FF0000"/>
                          </a:solidFill>
                          <a:effectLst/>
                        </a:rPr>
                        <a:t> = </a:t>
                      </a:r>
                      <a:r>
                        <a:rPr lang="en-US" sz="1200" dirty="0" err="1">
                          <a:solidFill>
                            <a:srgbClr val="FF0000"/>
                          </a:solidFill>
                          <a:effectLst/>
                        </a:rPr>
                        <a:t>MPI</a:t>
                      </a:r>
                      <a:r>
                        <a:rPr lang="en-US" sz="1200" baseline="-25000" dirty="0" err="1">
                          <a:solidFill>
                            <a:srgbClr val="FF0000"/>
                          </a:solidFill>
                          <a:effectLst/>
                        </a:rPr>
                        <a:t>sh</a:t>
                      </a:r>
                      <a:r>
                        <a:rPr lang="en-US" sz="1200" baseline="-25000" dirty="0">
                          <a:solidFill>
                            <a:srgbClr val="FF0000"/>
                          </a:solidFill>
                          <a:effectLst/>
                        </a:rPr>
                        <a:t> </a:t>
                      </a:r>
                      <a:r>
                        <a:rPr lang="en-US" sz="1200" dirty="0">
                          <a:solidFill>
                            <a:srgbClr val="FF0000"/>
                          </a:solidFill>
                          <a:effectLst/>
                        </a:rPr>
                        <a:t>+ (.25 * (</a:t>
                      </a:r>
                      <a:r>
                        <a:rPr lang="en-US" sz="1200" dirty="0" err="1">
                          <a:solidFill>
                            <a:srgbClr val="FF0000"/>
                          </a:solidFill>
                          <a:effectLst/>
                        </a:rPr>
                        <a:t>MPI</a:t>
                      </a:r>
                      <a:r>
                        <a:rPr lang="en-US" sz="1200" baseline="-25000" dirty="0" err="1">
                          <a:solidFill>
                            <a:srgbClr val="FF0000"/>
                          </a:solidFill>
                          <a:effectLst/>
                        </a:rPr>
                        <a:t>c</a:t>
                      </a:r>
                      <a:r>
                        <a:rPr lang="en-US" sz="1200" dirty="0">
                          <a:solidFill>
                            <a:srgbClr val="FF0000"/>
                          </a:solidFill>
                          <a:effectLst/>
                        </a:rPr>
                        <a:t> - </a:t>
                      </a:r>
                      <a:r>
                        <a:rPr lang="en-US" sz="1200" dirty="0" err="1">
                          <a:solidFill>
                            <a:srgbClr val="FF0000"/>
                          </a:solidFill>
                          <a:effectLst/>
                        </a:rPr>
                        <a:t>MPI</a:t>
                      </a:r>
                      <a:r>
                        <a:rPr lang="en-US" sz="1200" baseline="-25000" dirty="0" err="1">
                          <a:solidFill>
                            <a:srgbClr val="FF0000"/>
                          </a:solidFill>
                          <a:effectLst/>
                        </a:rPr>
                        <a:t>sh</a:t>
                      </a:r>
                      <a:r>
                        <a:rPr lang="en-US" sz="1200" baseline="-25000" dirty="0">
                          <a:solidFill>
                            <a:srgbClr val="FF0000"/>
                          </a:solidFill>
                          <a:effectLst/>
                        </a:rPr>
                        <a:t> </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444364">
                <a:tc>
                  <a:txBody>
                    <a:bodyPr/>
                    <a:lstStyle/>
                    <a:p>
                      <a:pPr marL="0" marR="0">
                        <a:spcBef>
                          <a:spcPts val="0"/>
                        </a:spcBef>
                        <a:spcAft>
                          <a:spcPts val="0"/>
                        </a:spcAft>
                      </a:pPr>
                      <a:r>
                        <a:rPr lang="en-US" sz="1100">
                          <a:effectLst/>
                        </a:rPr>
                        <a:t>SAT only (must take Compass)</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444364">
                <a:tc>
                  <a:txBody>
                    <a:bodyPr/>
                    <a:lstStyle/>
                    <a:p>
                      <a:pPr marL="0" marR="0">
                        <a:spcBef>
                          <a:spcPts val="0"/>
                        </a:spcBef>
                        <a:spcAft>
                          <a:spcPts val="0"/>
                        </a:spcAft>
                      </a:pPr>
                      <a:r>
                        <a:rPr lang="en-US" sz="1100" dirty="0">
                          <a:solidFill>
                            <a:srgbClr val="FF0000"/>
                          </a:solidFill>
                          <a:effectLst/>
                        </a:rPr>
                        <a:t>SAT with Compass added </a:t>
                      </a:r>
                      <a:r>
                        <a:rPr lang="en-US" sz="900" dirty="0">
                          <a:solidFill>
                            <a:srgbClr val="FF0000"/>
                          </a:solidFill>
                          <a:effectLst/>
                        </a:rPr>
                        <a:t>(</a:t>
                      </a:r>
                      <a:r>
                        <a:rPr lang="en-US" sz="900" dirty="0" err="1">
                          <a:solidFill>
                            <a:srgbClr val="FF0000"/>
                          </a:solidFill>
                          <a:effectLst/>
                        </a:rPr>
                        <a:t>sc</a:t>
                      </a:r>
                      <a:r>
                        <a:rPr lang="en-US" sz="900" dirty="0">
                          <a:solidFill>
                            <a:srgbClr val="FF0000"/>
                          </a:solidFill>
                          <a:effectLst/>
                        </a:rPr>
                        <a:t>)</a:t>
                      </a:r>
                      <a:endParaRPr lang="en-US" sz="1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EPI</a:t>
                      </a:r>
                      <a:r>
                        <a:rPr lang="en-US" sz="1200" baseline="-25000" dirty="0" err="1">
                          <a:solidFill>
                            <a:srgbClr val="FF0000"/>
                          </a:solidFill>
                          <a:effectLst/>
                        </a:rPr>
                        <a:t>sc</a:t>
                      </a:r>
                      <a:r>
                        <a:rPr lang="en-US" sz="1200" dirty="0">
                          <a:solidFill>
                            <a:srgbClr val="FF0000"/>
                          </a:solidFill>
                          <a:effectLst/>
                        </a:rPr>
                        <a:t> = (4.6*SATV) + (27.5*(</a:t>
                      </a:r>
                      <a:r>
                        <a:rPr lang="en-US" sz="1200" dirty="0" err="1">
                          <a:solidFill>
                            <a:srgbClr val="FF0000"/>
                          </a:solidFill>
                          <a:effectLst/>
                        </a:rPr>
                        <a:t>COMPASSR+eWrite</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MPI</a:t>
                      </a:r>
                      <a:r>
                        <a:rPr lang="en-US" sz="1200" baseline="-25000" dirty="0" err="1">
                          <a:solidFill>
                            <a:srgbClr val="FF0000"/>
                          </a:solidFill>
                          <a:effectLst/>
                        </a:rPr>
                        <a:t>sc</a:t>
                      </a:r>
                      <a:r>
                        <a:rPr lang="en-US" sz="1200" dirty="0">
                          <a:solidFill>
                            <a:srgbClr val="FF0000"/>
                          </a:solidFill>
                          <a:effectLst/>
                        </a:rPr>
                        <a:t> = (1.7*SATM) + (13.3*COMPASSM)</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245642">
                <a:tc gridSpan="3">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hMerge="1">
                  <a:txBody>
                    <a:bodyPr/>
                    <a:lstStyle/>
                    <a:p>
                      <a:endParaRPr lang="en-US"/>
                    </a:p>
                  </a:txBody>
                  <a:tcPr/>
                </a:tc>
                <a:tc hMerge="1">
                  <a:txBody>
                    <a:bodyPr/>
                    <a:lstStyle/>
                    <a:p>
                      <a:endParaRPr lang="en-US"/>
                    </a:p>
                  </a:txBody>
                  <a:tcPr/>
                </a:tc>
              </a:tr>
              <a:tr h="262202">
                <a:tc>
                  <a:txBody>
                    <a:bodyPr/>
                    <a:lstStyle/>
                    <a:p>
                      <a:pPr marL="0" marR="0">
                        <a:spcBef>
                          <a:spcPts val="0"/>
                        </a:spcBef>
                        <a:spcAft>
                          <a:spcPts val="0"/>
                        </a:spcAft>
                      </a:pPr>
                      <a:r>
                        <a:rPr lang="en-US" sz="1100">
                          <a:effectLst/>
                        </a:rPr>
                        <a:t>ACT and HSGPA (ah)</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EPI</a:t>
                      </a:r>
                      <a:r>
                        <a:rPr lang="en-US" sz="1200" baseline="-25000">
                          <a:effectLst/>
                        </a:rPr>
                        <a:t>ah</a:t>
                      </a:r>
                      <a:r>
                        <a:rPr lang="en-US" sz="1200">
                          <a:effectLst/>
                        </a:rPr>
                        <a:t> = (1553*HSGPA) +(34*ACTE)</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MPI</a:t>
                      </a:r>
                      <a:r>
                        <a:rPr lang="en-US" sz="1200" baseline="-25000">
                          <a:effectLst/>
                        </a:rPr>
                        <a:t>ah</a:t>
                      </a:r>
                      <a:r>
                        <a:rPr lang="en-US" sz="1200">
                          <a:effectLst/>
                        </a:rPr>
                        <a:t> = (298*HSGPA) + (25*ACTM)</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560285">
                <a:tc>
                  <a:txBody>
                    <a:bodyPr/>
                    <a:lstStyle/>
                    <a:p>
                      <a:pPr marL="0" marR="0">
                        <a:spcBef>
                          <a:spcPts val="0"/>
                        </a:spcBef>
                        <a:spcAft>
                          <a:spcPts val="0"/>
                        </a:spcAft>
                      </a:pPr>
                      <a:r>
                        <a:rPr lang="en-US" sz="1100" dirty="0">
                          <a:solidFill>
                            <a:srgbClr val="FF0000"/>
                          </a:solidFill>
                          <a:effectLst/>
                        </a:rPr>
                        <a:t>ACT and HSGPA </a:t>
                      </a:r>
                    </a:p>
                    <a:p>
                      <a:pPr marL="0" marR="0">
                        <a:spcBef>
                          <a:spcPts val="0"/>
                        </a:spcBef>
                        <a:spcAft>
                          <a:spcPts val="0"/>
                        </a:spcAft>
                      </a:pPr>
                      <a:r>
                        <a:rPr lang="en-US" sz="900" dirty="0">
                          <a:solidFill>
                            <a:srgbClr val="FF0000"/>
                          </a:solidFill>
                          <a:effectLst/>
                        </a:rPr>
                        <a:t>with Compass added (</a:t>
                      </a:r>
                      <a:r>
                        <a:rPr lang="en-US" sz="900" dirty="0" err="1">
                          <a:solidFill>
                            <a:srgbClr val="FF0000"/>
                          </a:solidFill>
                          <a:effectLst/>
                        </a:rPr>
                        <a:t>ahc</a:t>
                      </a:r>
                      <a:r>
                        <a:rPr lang="en-US" sz="900" dirty="0">
                          <a:solidFill>
                            <a:srgbClr val="FF0000"/>
                          </a:solidFill>
                          <a:effectLst/>
                        </a:rPr>
                        <a:t>)**</a:t>
                      </a:r>
                      <a:endParaRPr lang="en-US" sz="1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EPI</a:t>
                      </a:r>
                      <a:r>
                        <a:rPr lang="en-US" sz="1200" baseline="-25000" dirty="0" err="1">
                          <a:solidFill>
                            <a:srgbClr val="FF0000"/>
                          </a:solidFill>
                          <a:effectLst/>
                        </a:rPr>
                        <a:t>ahc</a:t>
                      </a:r>
                      <a:r>
                        <a:rPr lang="en-US" sz="1200" baseline="-25000" dirty="0">
                          <a:solidFill>
                            <a:srgbClr val="FF0000"/>
                          </a:solidFill>
                          <a:effectLst/>
                        </a:rPr>
                        <a:t> = </a:t>
                      </a:r>
                      <a:r>
                        <a:rPr lang="en-US" sz="1200" dirty="0" err="1">
                          <a:solidFill>
                            <a:srgbClr val="FF0000"/>
                          </a:solidFill>
                          <a:effectLst/>
                        </a:rPr>
                        <a:t>EPI</a:t>
                      </a:r>
                      <a:r>
                        <a:rPr lang="en-US" sz="1200" baseline="-25000" dirty="0" err="1">
                          <a:solidFill>
                            <a:srgbClr val="FF0000"/>
                          </a:solidFill>
                          <a:effectLst/>
                        </a:rPr>
                        <a:t>ah</a:t>
                      </a:r>
                      <a:r>
                        <a:rPr lang="en-US" sz="1200" baseline="-25000" dirty="0">
                          <a:solidFill>
                            <a:srgbClr val="FF0000"/>
                          </a:solidFill>
                          <a:effectLst/>
                        </a:rPr>
                        <a:t> </a:t>
                      </a:r>
                      <a:r>
                        <a:rPr lang="en-US" sz="1200" dirty="0">
                          <a:solidFill>
                            <a:srgbClr val="FF0000"/>
                          </a:solidFill>
                          <a:effectLst/>
                        </a:rPr>
                        <a:t>+ (.08 * (</a:t>
                      </a:r>
                      <a:r>
                        <a:rPr lang="en-US" sz="1200" dirty="0" err="1">
                          <a:solidFill>
                            <a:srgbClr val="FF0000"/>
                          </a:solidFill>
                          <a:effectLst/>
                        </a:rPr>
                        <a:t>EPI</a:t>
                      </a:r>
                      <a:r>
                        <a:rPr lang="en-US" sz="1200" baseline="-25000" dirty="0" err="1">
                          <a:solidFill>
                            <a:srgbClr val="FF0000"/>
                          </a:solidFill>
                          <a:effectLst/>
                        </a:rPr>
                        <a:t>c</a:t>
                      </a:r>
                      <a:r>
                        <a:rPr lang="en-US" sz="1200" dirty="0">
                          <a:solidFill>
                            <a:srgbClr val="FF0000"/>
                          </a:solidFill>
                          <a:effectLst/>
                        </a:rPr>
                        <a:t> – </a:t>
                      </a:r>
                      <a:r>
                        <a:rPr lang="en-US" sz="1200" dirty="0" err="1">
                          <a:solidFill>
                            <a:srgbClr val="FF0000"/>
                          </a:solidFill>
                          <a:effectLst/>
                        </a:rPr>
                        <a:t>EPI</a:t>
                      </a:r>
                      <a:r>
                        <a:rPr lang="en-US" sz="1200" baseline="-25000" dirty="0" err="1">
                          <a:solidFill>
                            <a:srgbClr val="FF0000"/>
                          </a:solidFill>
                          <a:effectLst/>
                        </a:rPr>
                        <a:t>ah</a:t>
                      </a:r>
                      <a:r>
                        <a:rPr lang="en-US" sz="1200" baseline="-25000" dirty="0">
                          <a:solidFill>
                            <a:srgbClr val="FF0000"/>
                          </a:solidFill>
                          <a:effectLst/>
                        </a:rPr>
                        <a:t> </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MPI</a:t>
                      </a:r>
                      <a:r>
                        <a:rPr lang="en-US" sz="1200" baseline="-25000" dirty="0" err="1">
                          <a:solidFill>
                            <a:srgbClr val="FF0000"/>
                          </a:solidFill>
                          <a:effectLst/>
                        </a:rPr>
                        <a:t>ahc</a:t>
                      </a:r>
                      <a:r>
                        <a:rPr lang="en-US" sz="1200" baseline="-25000" dirty="0">
                          <a:solidFill>
                            <a:srgbClr val="FF0000"/>
                          </a:solidFill>
                          <a:effectLst/>
                        </a:rPr>
                        <a:t> = </a:t>
                      </a:r>
                      <a:r>
                        <a:rPr lang="en-US" sz="1200" dirty="0" err="1">
                          <a:solidFill>
                            <a:srgbClr val="FF0000"/>
                          </a:solidFill>
                          <a:effectLst/>
                        </a:rPr>
                        <a:t>MPI</a:t>
                      </a:r>
                      <a:r>
                        <a:rPr lang="en-US" sz="1200" baseline="-25000" dirty="0" err="1">
                          <a:solidFill>
                            <a:srgbClr val="FF0000"/>
                          </a:solidFill>
                          <a:effectLst/>
                        </a:rPr>
                        <a:t>ah</a:t>
                      </a:r>
                      <a:r>
                        <a:rPr lang="en-US" sz="1200" baseline="-25000" dirty="0">
                          <a:solidFill>
                            <a:srgbClr val="FF0000"/>
                          </a:solidFill>
                          <a:effectLst/>
                        </a:rPr>
                        <a:t> </a:t>
                      </a:r>
                      <a:r>
                        <a:rPr lang="en-US" sz="1200" dirty="0">
                          <a:solidFill>
                            <a:srgbClr val="FF0000"/>
                          </a:solidFill>
                          <a:effectLst/>
                        </a:rPr>
                        <a:t>+ (.25 * (</a:t>
                      </a:r>
                      <a:r>
                        <a:rPr lang="en-US" sz="1200" dirty="0" err="1">
                          <a:solidFill>
                            <a:srgbClr val="FF0000"/>
                          </a:solidFill>
                          <a:effectLst/>
                        </a:rPr>
                        <a:t>MPI</a:t>
                      </a:r>
                      <a:r>
                        <a:rPr lang="en-US" sz="1200" baseline="-25000" dirty="0" err="1">
                          <a:solidFill>
                            <a:srgbClr val="FF0000"/>
                          </a:solidFill>
                          <a:effectLst/>
                        </a:rPr>
                        <a:t>c</a:t>
                      </a:r>
                      <a:r>
                        <a:rPr lang="en-US" sz="1200" dirty="0">
                          <a:solidFill>
                            <a:srgbClr val="FF0000"/>
                          </a:solidFill>
                          <a:effectLst/>
                        </a:rPr>
                        <a:t> – </a:t>
                      </a:r>
                      <a:r>
                        <a:rPr lang="en-US" sz="1200" dirty="0" err="1">
                          <a:solidFill>
                            <a:srgbClr val="FF0000"/>
                          </a:solidFill>
                          <a:effectLst/>
                        </a:rPr>
                        <a:t>MPI</a:t>
                      </a:r>
                      <a:r>
                        <a:rPr lang="en-US" sz="1200" baseline="-25000" dirty="0" err="1">
                          <a:solidFill>
                            <a:srgbClr val="FF0000"/>
                          </a:solidFill>
                          <a:effectLst/>
                        </a:rPr>
                        <a:t>ah</a:t>
                      </a:r>
                      <a:r>
                        <a:rPr lang="en-US" sz="1200" baseline="-25000" dirty="0">
                          <a:solidFill>
                            <a:srgbClr val="FF0000"/>
                          </a:solidFill>
                          <a:effectLst/>
                        </a:rPr>
                        <a:t> </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444364">
                <a:tc>
                  <a:txBody>
                    <a:bodyPr/>
                    <a:lstStyle/>
                    <a:p>
                      <a:pPr marL="0" marR="0">
                        <a:spcBef>
                          <a:spcPts val="0"/>
                        </a:spcBef>
                        <a:spcAft>
                          <a:spcPts val="0"/>
                        </a:spcAft>
                      </a:pPr>
                      <a:r>
                        <a:rPr lang="en-US" sz="1100">
                          <a:effectLst/>
                        </a:rPr>
                        <a:t>ACT only (must take Compass)</a:t>
                      </a:r>
                      <a:endPar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444364">
                <a:tc>
                  <a:txBody>
                    <a:bodyPr/>
                    <a:lstStyle/>
                    <a:p>
                      <a:pPr marL="0" marR="0">
                        <a:spcBef>
                          <a:spcPts val="0"/>
                        </a:spcBef>
                        <a:spcAft>
                          <a:spcPts val="0"/>
                        </a:spcAft>
                      </a:pPr>
                      <a:r>
                        <a:rPr lang="en-US" sz="1100" dirty="0">
                          <a:solidFill>
                            <a:srgbClr val="FF0000"/>
                          </a:solidFill>
                          <a:effectLst/>
                        </a:rPr>
                        <a:t>ACT with Compass added </a:t>
                      </a:r>
                      <a:r>
                        <a:rPr lang="en-US" sz="900" dirty="0">
                          <a:solidFill>
                            <a:srgbClr val="FF0000"/>
                          </a:solidFill>
                          <a:effectLst/>
                        </a:rPr>
                        <a:t>(ac)</a:t>
                      </a:r>
                      <a:endParaRPr lang="en-US" sz="1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EPI</a:t>
                      </a:r>
                      <a:r>
                        <a:rPr lang="en-US" sz="1200" baseline="-25000" dirty="0" err="1">
                          <a:solidFill>
                            <a:srgbClr val="FF0000"/>
                          </a:solidFill>
                          <a:effectLst/>
                        </a:rPr>
                        <a:t>ac</a:t>
                      </a:r>
                      <a:r>
                        <a:rPr lang="en-US" sz="1200" dirty="0">
                          <a:solidFill>
                            <a:srgbClr val="FF0000"/>
                          </a:solidFill>
                          <a:effectLst/>
                        </a:rPr>
                        <a:t> = (122*ACTE) + (26.3*(COMPASSR+ </a:t>
                      </a:r>
                      <a:r>
                        <a:rPr lang="en-US" sz="1200" dirty="0" err="1">
                          <a:solidFill>
                            <a:srgbClr val="FF0000"/>
                          </a:solidFill>
                          <a:effectLst/>
                        </a:rPr>
                        <a:t>eWrite</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MPI</a:t>
                      </a:r>
                      <a:r>
                        <a:rPr lang="en-US" sz="1200" baseline="-25000" dirty="0" err="1">
                          <a:solidFill>
                            <a:srgbClr val="FF0000"/>
                          </a:solidFill>
                          <a:effectLst/>
                        </a:rPr>
                        <a:t>ac</a:t>
                      </a:r>
                      <a:r>
                        <a:rPr lang="en-US" sz="1200" dirty="0">
                          <a:solidFill>
                            <a:srgbClr val="FF0000"/>
                          </a:solidFill>
                          <a:effectLst/>
                        </a:rPr>
                        <a:t> = (57*ACTM) + (5.4*COMPASSM)</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r h="245642">
                <a:tc gridSpan="3">
                  <a:txBody>
                    <a:bodyPr/>
                    <a:lstStyle/>
                    <a:p>
                      <a:pPr marL="0" marR="0">
                        <a:spcBef>
                          <a:spcPts val="0"/>
                        </a:spcBef>
                        <a:spcAft>
                          <a:spcPts val="0"/>
                        </a:spcAft>
                      </a:pPr>
                      <a:r>
                        <a:rPr lang="en-US" sz="1200">
                          <a:effectLst/>
                        </a:rPr>
                        <a:t> </a:t>
                      </a:r>
                      <a:endParaRPr lang="en-US"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hMerge="1">
                  <a:txBody>
                    <a:bodyPr/>
                    <a:lstStyle/>
                    <a:p>
                      <a:endParaRPr lang="en-US"/>
                    </a:p>
                  </a:txBody>
                  <a:tcPr/>
                </a:tc>
                <a:tc hMerge="1">
                  <a:txBody>
                    <a:bodyPr/>
                    <a:lstStyle/>
                    <a:p>
                      <a:endParaRPr lang="en-US"/>
                    </a:p>
                  </a:txBody>
                  <a:tcPr/>
                </a:tc>
              </a:tr>
              <a:tr h="775567">
                <a:tc>
                  <a:txBody>
                    <a:bodyPr/>
                    <a:lstStyle/>
                    <a:p>
                      <a:pPr marL="0" marR="0">
                        <a:spcBef>
                          <a:spcPts val="0"/>
                        </a:spcBef>
                        <a:spcAft>
                          <a:spcPts val="0"/>
                        </a:spcAft>
                      </a:pPr>
                      <a:r>
                        <a:rPr lang="en-US" sz="1100" dirty="0">
                          <a:solidFill>
                            <a:srgbClr val="FF0000"/>
                          </a:solidFill>
                          <a:effectLst/>
                        </a:rPr>
                        <a:t>**Calculating EPI or MPI </a:t>
                      </a:r>
                      <a:r>
                        <a:rPr lang="en-US" sz="900" dirty="0">
                          <a:solidFill>
                            <a:srgbClr val="FF0000"/>
                          </a:solidFill>
                          <a:effectLst/>
                        </a:rPr>
                        <a:t>based on Compass-only for use in formulas marked with</a:t>
                      </a:r>
                      <a:r>
                        <a:rPr lang="en-US" sz="1100" dirty="0">
                          <a:solidFill>
                            <a:srgbClr val="FF0000"/>
                          </a:solidFill>
                          <a:effectLst/>
                        </a:rPr>
                        <a:t> **</a:t>
                      </a:r>
                      <a:r>
                        <a:rPr lang="en-US" sz="1000" dirty="0">
                          <a:solidFill>
                            <a:srgbClr val="FF0000"/>
                          </a:solidFill>
                          <a:effectLst/>
                        </a:rPr>
                        <a:t> (c)</a:t>
                      </a:r>
                      <a:endParaRPr lang="en-US" sz="1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EPI</a:t>
                      </a:r>
                      <a:r>
                        <a:rPr lang="en-US" sz="1200" baseline="-25000" dirty="0" err="1">
                          <a:solidFill>
                            <a:srgbClr val="FF0000"/>
                          </a:solidFill>
                          <a:effectLst/>
                        </a:rPr>
                        <a:t>c</a:t>
                      </a:r>
                      <a:r>
                        <a:rPr lang="en-US" sz="1200" dirty="0">
                          <a:solidFill>
                            <a:srgbClr val="FF0000"/>
                          </a:solidFill>
                          <a:effectLst/>
                        </a:rPr>
                        <a:t> = 51.6*(</a:t>
                      </a:r>
                      <a:r>
                        <a:rPr lang="en-US" sz="1200" dirty="0" err="1">
                          <a:solidFill>
                            <a:srgbClr val="FF0000"/>
                          </a:solidFill>
                          <a:effectLst/>
                        </a:rPr>
                        <a:t>COMPASSR+eWrite</a:t>
                      </a:r>
                      <a:r>
                        <a:rPr lang="en-US" sz="1200" dirty="0">
                          <a:solidFill>
                            <a:srgbClr val="FF0000"/>
                          </a:solidFill>
                          <a:effectLst/>
                        </a:rPr>
                        <a:t>)</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c>
                  <a:txBody>
                    <a:bodyPr/>
                    <a:lstStyle/>
                    <a:p>
                      <a:pPr marL="0" marR="0">
                        <a:spcBef>
                          <a:spcPts val="0"/>
                        </a:spcBef>
                        <a:spcAft>
                          <a:spcPts val="0"/>
                        </a:spcAft>
                      </a:pPr>
                      <a:r>
                        <a:rPr lang="en-US" sz="1200" dirty="0" err="1">
                          <a:solidFill>
                            <a:srgbClr val="FF0000"/>
                          </a:solidFill>
                          <a:effectLst/>
                        </a:rPr>
                        <a:t>MPI</a:t>
                      </a:r>
                      <a:r>
                        <a:rPr lang="en-US" sz="1200" baseline="-25000" dirty="0" err="1">
                          <a:solidFill>
                            <a:srgbClr val="FF0000"/>
                          </a:solidFill>
                          <a:effectLst/>
                        </a:rPr>
                        <a:t>c</a:t>
                      </a:r>
                      <a:r>
                        <a:rPr lang="en-US" sz="1200" dirty="0">
                          <a:solidFill>
                            <a:srgbClr val="FF0000"/>
                          </a:solidFill>
                          <a:effectLst/>
                        </a:rPr>
                        <a:t> = (10*COMPASSM) + 795</a:t>
                      </a:r>
                      <a:endParaRPr lang="en-US" sz="12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endParaRPr>
                    </a:p>
                  </a:txBody>
                  <a:tcPr marL="73025" marR="73025" marT="36830" marB="36830"/>
                </a:tc>
              </a:tr>
            </a:tbl>
          </a:graphicData>
        </a:graphic>
      </p:graphicFrame>
    </p:spTree>
    <p:extLst>
      <p:ext uri="{BB962C8B-B14F-4D97-AF65-F5344CB8AC3E}">
        <p14:creationId xmlns:p14="http://schemas.microsoft.com/office/powerpoint/2010/main" val="2990206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7906"/>
            <a:ext cx="7498080" cy="435481"/>
          </a:xfrm>
        </p:spPr>
        <p:txBody>
          <a:bodyPr/>
          <a:lstStyle/>
          <a:p>
            <a:r>
              <a:rPr lang="en-US" dirty="0">
                <a:solidFill>
                  <a:srgbClr val="C00000"/>
                </a:solidFill>
              </a:rPr>
              <a:t>Formulas</a:t>
            </a:r>
            <a:endParaRPr lang="en-US" dirty="0"/>
          </a:p>
        </p:txBody>
      </p:sp>
      <p:sp>
        <p:nvSpPr>
          <p:cNvPr id="3" name="Content Placeholder 2"/>
          <p:cNvSpPr>
            <a:spLocks noGrp="1"/>
          </p:cNvSpPr>
          <p:nvPr>
            <p:ph idx="1"/>
          </p:nvPr>
        </p:nvSpPr>
        <p:spPr>
          <a:xfrm>
            <a:off x="1435608" y="718225"/>
            <a:ext cx="7498080" cy="6431605"/>
          </a:xfrm>
        </p:spPr>
        <p:txBody>
          <a:bodyPr/>
          <a:lstStyle/>
          <a:p>
            <a:pPr marL="82296" indent="0">
              <a:buNone/>
            </a:pPr>
            <a:r>
              <a:rPr lang="en-US" dirty="0"/>
              <a:t>For institutions </a:t>
            </a:r>
            <a:r>
              <a:rPr lang="en-US" dirty="0" smtClean="0"/>
              <a:t>that do NOT </a:t>
            </a:r>
            <a:r>
              <a:rPr lang="en-US" dirty="0"/>
              <a:t>require SAT or ACT for </a:t>
            </a:r>
            <a:r>
              <a:rPr lang="en-US" dirty="0" smtClean="0"/>
              <a:t>admission</a:t>
            </a:r>
          </a:p>
          <a:p>
            <a:pPr marL="82296" indent="0">
              <a:buNone/>
            </a:pPr>
            <a:endParaRPr lang="en-US" dirty="0" smtClean="0"/>
          </a:p>
          <a:p>
            <a:pPr marL="82296" indent="0">
              <a:buNone/>
            </a:pPr>
            <a:endParaRPr lang="en-US" sz="800" dirty="0"/>
          </a:p>
          <a:p>
            <a:pPr marL="82296" indent="0">
              <a:buNone/>
            </a:pPr>
            <a:endParaRPr lang="en-US" sz="800" dirty="0"/>
          </a:p>
        </p:txBody>
      </p:sp>
      <p:graphicFrame>
        <p:nvGraphicFramePr>
          <p:cNvPr id="4" name="Table 3"/>
          <p:cNvGraphicFramePr>
            <a:graphicFrameLocks noGrp="1"/>
          </p:cNvGraphicFramePr>
          <p:nvPr>
            <p:extLst>
              <p:ext uri="{D42A27DB-BD31-4B8C-83A1-F6EECF244321}">
                <p14:modId xmlns:p14="http://schemas.microsoft.com/office/powerpoint/2010/main" val="4191503621"/>
              </p:ext>
            </p:extLst>
          </p:nvPr>
        </p:nvGraphicFramePr>
        <p:xfrm>
          <a:off x="1565679" y="1967495"/>
          <a:ext cx="7415575" cy="1232904"/>
        </p:xfrm>
        <a:graphic>
          <a:graphicData uri="http://schemas.openxmlformats.org/drawingml/2006/table">
            <a:tbl>
              <a:tblPr firstRow="1" firstCol="1" bandRow="1">
                <a:tableStyleId>{21E4AEA4-8DFA-4A89-87EB-49C32662AFE0}</a:tableStyleId>
              </a:tblPr>
              <a:tblGrid>
                <a:gridCol w="1879254"/>
                <a:gridCol w="2598968"/>
                <a:gridCol w="2937353"/>
              </a:tblGrid>
              <a:tr h="281229">
                <a:tc>
                  <a:txBody>
                    <a:bodyPr/>
                    <a:lstStyle/>
                    <a:p>
                      <a:pPr marL="0" marR="0">
                        <a:spcBef>
                          <a:spcPts val="0"/>
                        </a:spcBef>
                        <a:spcAft>
                          <a:spcPts val="0"/>
                        </a:spcAft>
                      </a:pPr>
                      <a:r>
                        <a:rPr lang="en-US" sz="1300" dirty="0">
                          <a:effectLst/>
                        </a:rPr>
                        <a:t> </a:t>
                      </a:r>
                      <a:endPar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300">
                          <a:effectLst/>
                        </a:rPr>
                        <a:t>EPI</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300">
                          <a:effectLst/>
                        </a:rPr>
                        <a:t>MPI</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r>
              <a:tr h="476610">
                <a:tc>
                  <a:txBody>
                    <a:bodyPr/>
                    <a:lstStyle/>
                    <a:p>
                      <a:pPr marL="0" marR="0">
                        <a:spcBef>
                          <a:spcPts val="0"/>
                        </a:spcBef>
                        <a:spcAft>
                          <a:spcPts val="0"/>
                        </a:spcAft>
                      </a:pPr>
                      <a:r>
                        <a:rPr lang="en-US" sz="1300">
                          <a:effectLst/>
                        </a:rPr>
                        <a:t>HSGPA with Compass added (hc)</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200" dirty="0" err="1">
                          <a:effectLst/>
                        </a:rPr>
                        <a:t>EPI</a:t>
                      </a:r>
                      <a:r>
                        <a:rPr lang="en-US" sz="1200" baseline="-25000" dirty="0" err="1">
                          <a:effectLst/>
                        </a:rPr>
                        <a:t>hc</a:t>
                      </a:r>
                      <a:r>
                        <a:rPr lang="en-US" sz="1200" dirty="0">
                          <a:effectLst/>
                        </a:rPr>
                        <a:t> = (794*HSGPA )+ (23.6*(</a:t>
                      </a:r>
                      <a:r>
                        <a:rPr lang="en-US" sz="1200" dirty="0" err="1">
                          <a:effectLst/>
                        </a:rPr>
                        <a:t>COMPASSR+eWrite</a:t>
                      </a:r>
                      <a:r>
                        <a:rPr lang="en-US" sz="1200" dirty="0">
                          <a:effectLst/>
                        </a:rPr>
                        <a:t>))</a:t>
                      </a:r>
                      <a:endPar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200">
                          <a:effectLst/>
                        </a:rPr>
                        <a:t>MPI</a:t>
                      </a:r>
                      <a:r>
                        <a:rPr lang="en-US" sz="1200" baseline="-25000">
                          <a:effectLst/>
                        </a:rPr>
                        <a:t>hc</a:t>
                      </a:r>
                      <a:r>
                        <a:rPr lang="en-US" sz="1200">
                          <a:effectLst/>
                        </a:rPr>
                        <a:t> = (323*HSGPA )+ (6*COMPASSM)</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r>
              <a:tr h="458848">
                <a:tc>
                  <a:txBody>
                    <a:bodyPr/>
                    <a:lstStyle/>
                    <a:p>
                      <a:pPr marL="0" marR="0">
                        <a:spcBef>
                          <a:spcPts val="0"/>
                        </a:spcBef>
                        <a:spcAft>
                          <a:spcPts val="0"/>
                        </a:spcAft>
                      </a:pPr>
                      <a:r>
                        <a:rPr lang="en-US" sz="1300">
                          <a:effectLst/>
                        </a:rPr>
                        <a:t>No info </a:t>
                      </a:r>
                    </a:p>
                    <a:p>
                      <a:pPr marL="0" marR="0">
                        <a:spcBef>
                          <a:spcPts val="0"/>
                        </a:spcBef>
                        <a:spcAft>
                          <a:spcPts val="0"/>
                        </a:spcAft>
                      </a:pPr>
                      <a:r>
                        <a:rPr lang="en-US" sz="1200">
                          <a:effectLst/>
                        </a:rPr>
                        <a:t>Must take Compass (c)</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200">
                          <a:effectLst/>
                        </a:rPr>
                        <a:t>EPI</a:t>
                      </a:r>
                      <a:r>
                        <a:rPr lang="en-US" sz="1200" baseline="-25000">
                          <a:effectLst/>
                        </a:rPr>
                        <a:t>c</a:t>
                      </a:r>
                      <a:r>
                        <a:rPr lang="en-US" sz="1200">
                          <a:effectLst/>
                        </a:rPr>
                        <a:t> = 51.6*(COMPASSR+eWrite)</a:t>
                      </a:r>
                      <a:endParaRPr lang="en-US" sz="13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c>
                  <a:txBody>
                    <a:bodyPr/>
                    <a:lstStyle/>
                    <a:p>
                      <a:pPr marL="0" marR="0">
                        <a:spcBef>
                          <a:spcPts val="0"/>
                        </a:spcBef>
                        <a:spcAft>
                          <a:spcPts val="0"/>
                        </a:spcAft>
                      </a:pPr>
                      <a:r>
                        <a:rPr lang="en-US" sz="1200" dirty="0" err="1">
                          <a:effectLst/>
                        </a:rPr>
                        <a:t>MPI</a:t>
                      </a:r>
                      <a:r>
                        <a:rPr lang="en-US" sz="1200" baseline="-25000" dirty="0" err="1">
                          <a:effectLst/>
                        </a:rPr>
                        <a:t>c</a:t>
                      </a:r>
                      <a:r>
                        <a:rPr lang="en-US" sz="1200" dirty="0">
                          <a:effectLst/>
                        </a:rPr>
                        <a:t> = (10*COMPASSM) + 795</a:t>
                      </a:r>
                      <a:endParaRPr lang="en-US" sz="13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85109" marR="85109" marT="42924" marB="42924"/>
                </a:tc>
              </a:tr>
            </a:tbl>
          </a:graphicData>
        </a:graphic>
      </p:graphicFrame>
    </p:spTree>
    <p:extLst>
      <p:ext uri="{BB962C8B-B14F-4D97-AF65-F5344CB8AC3E}">
        <p14:creationId xmlns:p14="http://schemas.microsoft.com/office/powerpoint/2010/main" val="13248336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E0D0F97D8186642A9BEDE9EC21B0D3D" ma:contentTypeVersion="" ma:contentTypeDescription="Create a new document." ma:contentTypeScope="" ma:versionID="d4ea0c396547d0b49f09eded1b492c14">
  <xsd:schema xmlns:xsd="http://www.w3.org/2001/XMLSchema" xmlns:xs="http://www.w3.org/2001/XMLSchema" xmlns:p="http://schemas.microsoft.com/office/2006/metadata/properties" targetNamespace="http://schemas.microsoft.com/office/2006/metadata/properties" ma:root="true" ma:fieldsID="10dfa3a37f45b259322daf90cd70d3c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D5B4F8-9CCC-4FE6-B192-8FE08A2150EF}">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A070D3C7-5682-4734-BC7F-C55FD2E335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334B83F-0B10-472F-BA40-4E929B7A1A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Solstice</Template>
  <TotalTime>6866</TotalTime>
  <Words>1915</Words>
  <Application>Microsoft Office PowerPoint</Application>
  <PresentationFormat>On-screen Show (4:3)</PresentationFormat>
  <Paragraphs>222</Paragraphs>
  <Slides>33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ＭＳ Ｐゴシック</vt:lpstr>
      <vt:lpstr>Arial</vt:lpstr>
      <vt:lpstr>Calibri</vt:lpstr>
      <vt:lpstr>Gill Sans MT</vt:lpstr>
      <vt:lpstr>Helvetica Light</vt:lpstr>
      <vt:lpstr>News Gothic MT</vt:lpstr>
      <vt:lpstr>Times New Roman</vt:lpstr>
      <vt:lpstr>Verdana</vt:lpstr>
      <vt:lpstr>Wingdings 2</vt:lpstr>
      <vt:lpstr>Solstice</vt:lpstr>
      <vt:lpstr>Learning Support Changes/ Placement Options/         Associate Degrees by Reverse Transfer  April 2, 2015 for RACRA </vt:lpstr>
      <vt:lpstr>Learning Support Changes: Where Are We Now?</vt:lpstr>
      <vt:lpstr>Fall 2015</vt:lpstr>
      <vt:lpstr>PowerPoint Presentation</vt:lpstr>
      <vt:lpstr>PowerPoint Presentation</vt:lpstr>
      <vt:lpstr> Placement</vt:lpstr>
      <vt:lpstr> Placement</vt:lpstr>
      <vt:lpstr>Formulas</vt:lpstr>
      <vt:lpstr>Formulas</vt:lpstr>
      <vt:lpstr>Interim Placement (until Fall 2016, if needed) Recommendations</vt:lpstr>
      <vt:lpstr>Interim Placement Recommendations</vt:lpstr>
      <vt:lpstr>Interim Placement Recommendations</vt:lpstr>
      <vt:lpstr>Interim Placement Recommendations</vt:lpstr>
      <vt:lpstr>Interim Placement Recommendations</vt:lpstr>
      <vt:lpstr>Interim Placement Recommendations</vt:lpstr>
      <vt:lpstr>Interim Placement Recommendations</vt:lpstr>
      <vt:lpstr>Associate Degrees by Reverse Transfer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aseavey</dc:creator>
  <cp:lastModifiedBy>Barbara Brown</cp:lastModifiedBy>
  <cp:revision>467</cp:revision>
  <cp:lastPrinted>2015-03-26T17:17:56Z</cp:lastPrinted>
  <dcterms:created xsi:type="dcterms:W3CDTF">2012-11-29T02:59:41Z</dcterms:created>
  <dcterms:modified xsi:type="dcterms:W3CDTF">2015-04-02T11:59:36Z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0x010100EE0D0F97D8186642A9BEDE9EC21B0D3D</vt:lpwstr>
  </property>
</Properties>
</file>