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56" r:id="rId2"/>
    <p:sldId id="261" r:id="rId3"/>
    <p:sldId id="262" r:id="rId4"/>
    <p:sldId id="271" r:id="rId5"/>
    <p:sldId id="285" r:id="rId6"/>
    <p:sldId id="272" r:id="rId7"/>
    <p:sldId id="263" r:id="rId8"/>
    <p:sldId id="273" r:id="rId9"/>
    <p:sldId id="276" r:id="rId10"/>
    <p:sldId id="264" r:id="rId11"/>
    <p:sldId id="275" r:id="rId12"/>
    <p:sldId id="278" r:id="rId13"/>
    <p:sldId id="265" r:id="rId14"/>
    <p:sldId id="277" r:id="rId15"/>
    <p:sldId id="279" r:id="rId16"/>
    <p:sldId id="280" r:id="rId17"/>
    <p:sldId id="281" r:id="rId18"/>
    <p:sldId id="274" r:id="rId19"/>
    <p:sldId id="284" r:id="rId20"/>
    <p:sldId id="266" r:id="rId21"/>
    <p:sldId id="282" r:id="rId22"/>
    <p:sldId id="283" r:id="rId23"/>
    <p:sldId id="26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D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15" autoAdjust="0"/>
  </p:normalViewPr>
  <p:slideViewPr>
    <p:cSldViewPr>
      <p:cViewPr varScale="1">
        <p:scale>
          <a:sx n="91" d="100"/>
          <a:sy n="91" d="100"/>
        </p:scale>
        <p:origin x="-56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D46ED7-84B4-4031-90C6-B83CD110E6F1}" type="datetimeFigureOut">
              <a:rPr lang="en-US" smtClean="0"/>
              <a:t>4/6/2015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C163A3-E781-4DAE-86F1-CBA4BFDD6DCA}" type="slidenum">
              <a:rPr lang="en-US" smtClean="0"/>
              <a:t>‹#›</a:t>
            </a:fld>
            <a:endParaRPr lang="en-US"/>
          </a:p>
        </p:txBody>
      </p:sp>
    </p:spTree>
    <p:extLst>
      <p:ext uri="{BB962C8B-B14F-4D97-AF65-F5344CB8AC3E}">
        <p14:creationId xmlns:p14="http://schemas.microsoft.com/office/powerpoint/2010/main" val="156446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8C163A3-E781-4DAE-86F1-CBA4BFDD6DCA}" type="slidenum">
              <a:rPr lang="en-US" smtClean="0"/>
              <a:t>3</a:t>
            </a:fld>
            <a:endParaRPr lang="en-US"/>
          </a:p>
        </p:txBody>
      </p:sp>
    </p:spTree>
    <p:extLst>
      <p:ext uri="{BB962C8B-B14F-4D97-AF65-F5344CB8AC3E}">
        <p14:creationId xmlns:p14="http://schemas.microsoft.com/office/powerpoint/2010/main" val="2486419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943B782-72F5-4F71-97B3-7895AFFFAE3A}" type="datetimeFigureOut">
              <a:rPr lang="en-US" smtClean="0"/>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26093-12E8-4454-8D57-70B445500DA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3B782-72F5-4F71-97B3-7895AFFFAE3A}" type="datetimeFigureOut">
              <a:rPr lang="en-US" smtClean="0"/>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26093-12E8-4454-8D57-70B445500D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43B782-72F5-4F71-97B3-7895AFFFAE3A}" type="datetimeFigureOut">
              <a:rPr lang="en-US" smtClean="0"/>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26093-12E8-4454-8D57-70B445500DA5}"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3B782-72F5-4F71-97B3-7895AFFFAE3A}" type="datetimeFigureOut">
              <a:rPr lang="en-US" smtClean="0"/>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26093-12E8-4454-8D57-70B445500DA5}"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43B782-72F5-4F71-97B3-7895AFFFAE3A}" type="datetimeFigureOut">
              <a:rPr lang="en-US" smtClean="0"/>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26093-12E8-4454-8D57-70B445500DA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943B782-72F5-4F71-97B3-7895AFFFAE3A}" type="datetimeFigureOut">
              <a:rPr lang="en-US" smtClean="0"/>
              <a:t>4/6/2015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26093-12E8-4454-8D57-70B445500DA5}"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943B782-72F5-4F71-97B3-7895AFFFAE3A}" type="datetimeFigureOut">
              <a:rPr lang="en-US" smtClean="0"/>
              <a:t>4/6/2015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426093-12E8-4454-8D57-70B445500DA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43B782-72F5-4F71-97B3-7895AFFFAE3A}" type="datetimeFigureOut">
              <a:rPr lang="en-US" smtClean="0"/>
              <a:t>4/6/2015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426093-12E8-4454-8D57-70B445500D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943B782-72F5-4F71-97B3-7895AFFFAE3A}" type="datetimeFigureOut">
              <a:rPr lang="en-US" smtClean="0"/>
              <a:t>4/6/2015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426093-12E8-4454-8D57-70B445500D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943B782-72F5-4F71-97B3-7895AFFFAE3A}" type="datetimeFigureOut">
              <a:rPr lang="en-US" smtClean="0"/>
              <a:t>4/6/2015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26093-12E8-4454-8D57-70B445500DA5}"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43B782-72F5-4F71-97B3-7895AFFFAE3A}" type="datetimeFigureOut">
              <a:rPr lang="en-US" smtClean="0"/>
              <a:t>4/6/2015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26093-12E8-4454-8D57-70B445500DA5}"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943B782-72F5-4F71-97B3-7895AFFFAE3A}" type="datetimeFigureOut">
              <a:rPr lang="en-US" smtClean="0"/>
              <a:t>4/6/2015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0426093-12E8-4454-8D57-70B445500DA5}"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Arial" panose="020B0604020202020204" pitchFamily="34" charset="0"/>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Arial" panose="020B0604020202020204" pitchFamily="34" charset="0"/>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Arial" panose="020B0604020202020204"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Arial" panose="020B0604020202020204" pitchFamily="34" charset="0"/>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Arial" panose="020B0604020202020204" pitchFamily="34" charset="0"/>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usg.edu/policymanual/section7/C453/#p7.3.4_out-of-state_tuition_waivers_and_waivers_of_mandatory_fe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usg.edu/regents/documents/board_meetings/minutes_2012_04.pdf" TargetMode="External"/><Relationship Id="rId2" Type="http://schemas.openxmlformats.org/officeDocument/2006/relationships/hyperlink" Target="http://www.usg.edu/policymanual/section7/C453/#p7.3.4_out-of-state_tuition_waivers_and_waivers_of_mandatory_fee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tif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ov.georgia.gov/press-releases/2014-08-27/deal-recommends-computer-programming-satisfy-core-requiremen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usg.edu/student_affairs/documents/Staying_on_Course.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egis.ga.gov/legislation/en-US/Display/20152016/SB/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legis.ga.gov/Legislation/20152016/148415.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07184"/>
            <a:ext cx="7772400" cy="1780108"/>
          </a:xfrm>
        </p:spPr>
        <p:txBody>
          <a:bodyPr>
            <a:normAutofit fontScale="90000"/>
          </a:bodyPr>
          <a:lstStyle/>
          <a:p>
            <a:r>
              <a:rPr lang="en-US" sz="8900" dirty="0" smtClean="0"/>
              <a:t>RACRA </a:t>
            </a:r>
            <a:br>
              <a:rPr lang="en-US" sz="8900" dirty="0" smtClean="0"/>
            </a:br>
            <a:r>
              <a:rPr lang="en-US" dirty="0" smtClean="0"/>
              <a:t>Spring 2015</a:t>
            </a:r>
            <a:endParaRPr lang="en-US" dirty="0"/>
          </a:p>
        </p:txBody>
      </p:sp>
      <p:sp>
        <p:nvSpPr>
          <p:cNvPr id="4" name="AutoShape 2" descr="http://www.clipartguide.com/_named_clipart_images/0511-0904-1500-5563_Smiling_Flowers_Growing_in_Soil_clipart_image.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http://www.clipartguide.com/_named_clipart_images/0511-0904-1500-5563_Smiling_Flowers_Growing_in_Soil_clipart_image.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Rectangle 7"/>
          <p:cNvSpPr/>
          <p:nvPr/>
        </p:nvSpPr>
        <p:spPr>
          <a:xfrm>
            <a:off x="1842797" y="3016984"/>
            <a:ext cx="5609805" cy="1631216"/>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Top 10 USG Updates</a:t>
            </a:r>
          </a:p>
          <a:p>
            <a:pPr algn="ctr"/>
            <a:r>
              <a:rPr lang="en-US" sz="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You </a:t>
            </a:r>
            <a:r>
              <a:rPr lang="en-US" sz="5000" b="1" cap="none" spc="0"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Need to Know</a:t>
            </a:r>
            <a:endParaRPr lang="en-US" sz="5000" b="1" cap="none" spc="0"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1853438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ormAutofit fontScale="90000"/>
          </a:bodyPr>
          <a:lstStyle/>
          <a:p>
            <a:r>
              <a:rPr lang="en-US" dirty="0" smtClean="0"/>
              <a:t>Border State Residents </a:t>
            </a:r>
            <a:br>
              <a:rPr lang="en-US" dirty="0" smtClean="0"/>
            </a:br>
            <a:r>
              <a:rPr lang="en-US" dirty="0" smtClean="0"/>
              <a:t>Out-of-State Tuition Waiver</a:t>
            </a:r>
            <a:endParaRPr lang="en-US" dirty="0"/>
          </a:p>
        </p:txBody>
      </p:sp>
      <p:sp>
        <p:nvSpPr>
          <p:cNvPr id="6" name="Content Placeholder 1"/>
          <p:cNvSpPr>
            <a:spLocks noGrp="1"/>
          </p:cNvSpPr>
          <p:nvPr>
            <p:ph idx="1"/>
          </p:nvPr>
        </p:nvSpPr>
        <p:spPr>
          <a:xfrm>
            <a:off x="0" y="2438400"/>
            <a:ext cx="9143999" cy="4267200"/>
          </a:xfrm>
        </p:spPr>
        <p:txBody>
          <a:bodyPr>
            <a:normAutofit fontScale="92500"/>
          </a:bodyPr>
          <a:lstStyle/>
          <a:p>
            <a:r>
              <a:rPr lang="en-US" dirty="0" smtClean="0"/>
              <a:t>March 2015, the </a:t>
            </a:r>
            <a:r>
              <a:rPr lang="en-US" dirty="0" err="1" smtClean="0"/>
              <a:t>BoR</a:t>
            </a:r>
            <a:r>
              <a:rPr lang="en-US" dirty="0" smtClean="0"/>
              <a:t> approved a new </a:t>
            </a:r>
            <a:r>
              <a:rPr lang="en-US" dirty="0" smtClean="0">
                <a:hlinkClick r:id="rId2"/>
              </a:rPr>
              <a:t>out-of-state waiver provision for residents of eligible border states attending eligible institutions.</a:t>
            </a:r>
            <a:endParaRPr lang="en-US" dirty="0" smtClean="0"/>
          </a:p>
          <a:p>
            <a:r>
              <a:rPr lang="en-US" dirty="0"/>
              <a:t>Each year, the Chancellor shall review the enrollment levels </a:t>
            </a:r>
            <a:r>
              <a:rPr lang="en-US" dirty="0" smtClean="0"/>
              <a:t>to </a:t>
            </a:r>
            <a:r>
              <a:rPr lang="en-US" dirty="0"/>
              <a:t>determine whether any USG institutions have sufficient excess capacity to increase recruitment of students from neighboring states.</a:t>
            </a:r>
            <a:endParaRPr lang="en-US" dirty="0" smtClean="0"/>
          </a:p>
          <a:p>
            <a:r>
              <a:rPr lang="en-US" dirty="0" smtClean="0"/>
              <a:t>If </a:t>
            </a:r>
            <a:r>
              <a:rPr lang="en-US" dirty="0"/>
              <a:t>an institution is given permission to award the </a:t>
            </a:r>
            <a:r>
              <a:rPr lang="en-US" dirty="0" smtClean="0"/>
              <a:t>waiver</a:t>
            </a:r>
            <a:r>
              <a:rPr lang="en-US" dirty="0"/>
              <a:t>, it will be allowed to do so for the next </a:t>
            </a:r>
            <a:r>
              <a:rPr lang="en-US" dirty="0" smtClean="0"/>
              <a:t>3 </a:t>
            </a:r>
            <a:r>
              <a:rPr lang="en-US" dirty="0"/>
              <a:t>academic years</a:t>
            </a:r>
            <a:r>
              <a:rPr lang="en-US" dirty="0" smtClean="0"/>
              <a:t>.</a:t>
            </a:r>
          </a:p>
          <a:p>
            <a:r>
              <a:rPr lang="en-US" dirty="0" smtClean="0"/>
              <a:t>Institutions  eligible to award the waiver Fall 2015 have received a working guidance document providing additional information, including FAQs. </a:t>
            </a:r>
          </a:p>
          <a:p>
            <a:r>
              <a:rPr lang="en-US" dirty="0"/>
              <a:t>A new fee classification code will be provided shortly.</a:t>
            </a:r>
          </a:p>
          <a:p>
            <a:r>
              <a:rPr lang="en-US" dirty="0" smtClean="0"/>
              <a:t>Questions should be directed to the Office of Academic Affairs.</a:t>
            </a:r>
          </a:p>
          <a:p>
            <a:endParaRPr lang="en-US" dirty="0" smtClean="0"/>
          </a:p>
        </p:txBody>
      </p:sp>
      <p:sp>
        <p:nvSpPr>
          <p:cNvPr id="7" name="Rectangle 6"/>
          <p:cNvSpPr/>
          <p:nvPr/>
        </p:nvSpPr>
        <p:spPr>
          <a:xfrm>
            <a:off x="7764460" y="40274"/>
            <a:ext cx="1202573"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6</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29119677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ormAutofit fontScale="90000"/>
          </a:bodyPr>
          <a:lstStyle/>
          <a:p>
            <a:r>
              <a:rPr lang="en-US" dirty="0" smtClean="0"/>
              <a:t>Border State Residents </a:t>
            </a:r>
            <a:br>
              <a:rPr lang="en-US" dirty="0" smtClean="0"/>
            </a:br>
            <a:r>
              <a:rPr lang="en-US" dirty="0" smtClean="0"/>
              <a:t>Out-of-State Tuition Waiver</a:t>
            </a:r>
            <a:endParaRPr lang="en-US" dirty="0"/>
          </a:p>
        </p:txBody>
      </p:sp>
      <p:sp>
        <p:nvSpPr>
          <p:cNvPr id="4" name="Rectangle 3"/>
          <p:cNvSpPr/>
          <p:nvPr/>
        </p:nvSpPr>
        <p:spPr>
          <a:xfrm>
            <a:off x="75807" y="2347359"/>
            <a:ext cx="7010793" cy="4358241"/>
          </a:xfrm>
          <a:prstGeom prst="rect">
            <a:avLst/>
          </a:prstGeom>
          <a:effectLst>
            <a:glow rad="1168400">
              <a:srgbClr val="FFFF00"/>
            </a:glow>
          </a:effectLst>
        </p:spPr>
        <p:txBody>
          <a:bodyPr wrap="square">
            <a:normAutofit fontScale="85000" lnSpcReduction="10000"/>
          </a:bodyPr>
          <a:lstStyle/>
          <a:p>
            <a:pPr algn="just"/>
            <a:r>
              <a:rPr lang="en-US" b="1" dirty="0"/>
              <a:t>Border </a:t>
            </a:r>
            <a:r>
              <a:rPr lang="en-US" b="1" dirty="0" smtClean="0"/>
              <a:t>Residents</a:t>
            </a:r>
            <a:endParaRPr lang="en-US" dirty="0"/>
          </a:p>
          <a:p>
            <a:pPr lvl="1" algn="just"/>
            <a:r>
              <a:rPr lang="en-US" dirty="0" smtClean="0"/>
              <a:t>Students </a:t>
            </a:r>
            <a:r>
              <a:rPr lang="en-US" dirty="0"/>
              <a:t>domiciled in an out-of-state county bordering Georgia, enrolling in a program offered at a location approved by the Board of Regents, and for which the offering institution has been granted permission to award Border County </a:t>
            </a:r>
            <a:r>
              <a:rPr lang="en-US" dirty="0" smtClean="0"/>
              <a:t>waivers; </a:t>
            </a:r>
            <a:r>
              <a:rPr lang="en-US" dirty="0"/>
              <a:t>or</a:t>
            </a:r>
          </a:p>
          <a:p>
            <a:pPr algn="just"/>
            <a:endParaRPr lang="en-US" dirty="0" smtClean="0"/>
          </a:p>
          <a:p>
            <a:pPr lvl="1" algn="just"/>
            <a:r>
              <a:rPr lang="en-US" dirty="0" smtClean="0">
                <a:effectLst/>
              </a:rPr>
              <a:t>Students </a:t>
            </a:r>
            <a:r>
              <a:rPr lang="en-US" dirty="0">
                <a:effectLst/>
              </a:rPr>
              <a:t>domiciled in another state bordering Georgia subject to the following conditions. Each year, the Chancellor shall review the enrollment levels at each USG institution to determine whether any USG institutions have sufficient excess capacity to increase recruitment of students from neighboring states. Should the Chancellor determine that cause exists to activate the Border Residents waiver, the Chancellor or the Chancellor’s designee will present the list of institutions to the Committee on Academic Affairs of Regents for approval. If an institution is given permission to award the Border Residents waiver, it will be allowed to do so for the next three academic </a:t>
            </a:r>
            <a:r>
              <a:rPr lang="en-US" dirty="0" smtClean="0">
                <a:effectLst/>
              </a:rPr>
              <a:t>years.</a:t>
            </a:r>
          </a:p>
          <a:p>
            <a:pPr algn="just"/>
            <a:endParaRPr lang="en-US" dirty="0">
              <a:effectLst>
                <a:glow rad="254000">
                  <a:srgbClr val="FFFF00">
                    <a:alpha val="40000"/>
                  </a:srgbClr>
                </a:glow>
              </a:effectLst>
            </a:endParaRPr>
          </a:p>
          <a:p>
            <a:pPr algn="just"/>
            <a:r>
              <a:rPr lang="en-US" dirty="0" smtClean="0">
                <a:effectLst>
                  <a:glow rad="444500">
                    <a:srgbClr val="FFFF00">
                      <a:alpha val="77000"/>
                    </a:srgbClr>
                  </a:glow>
                </a:effectLst>
              </a:rPr>
              <a:t>Any </a:t>
            </a:r>
            <a:r>
              <a:rPr lang="en-US" dirty="0">
                <a:effectLst>
                  <a:glow rad="444500">
                    <a:srgbClr val="FFFF00">
                      <a:alpha val="77000"/>
                    </a:srgbClr>
                  </a:glow>
                </a:effectLst>
              </a:rPr>
              <a:t>students receiving the Border Residents waiver will remain qualified for the waiver, so long as they are continuously enrolled at the institution that awarded the waiver. </a:t>
            </a:r>
          </a:p>
        </p:txBody>
      </p:sp>
      <p:sp>
        <p:nvSpPr>
          <p:cNvPr id="8" name="Right Bracket 7"/>
          <p:cNvSpPr/>
          <p:nvPr/>
        </p:nvSpPr>
        <p:spPr>
          <a:xfrm>
            <a:off x="6858000" y="2514600"/>
            <a:ext cx="321054" cy="838200"/>
          </a:xfrm>
          <a:prstGeom prst="rightBracket">
            <a:avLst/>
          </a:prstGeom>
          <a:ln w="508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ight Bracket 8"/>
          <p:cNvSpPr/>
          <p:nvPr/>
        </p:nvSpPr>
        <p:spPr>
          <a:xfrm>
            <a:off x="6858000" y="3581401"/>
            <a:ext cx="321054" cy="1901954"/>
          </a:xfrm>
          <a:prstGeom prst="rightBracket">
            <a:avLst/>
          </a:prstGeom>
          <a:ln w="508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7315200" y="2438400"/>
            <a:ext cx="1542266" cy="923330"/>
          </a:xfrm>
          <a:prstGeom prst="rect">
            <a:avLst/>
          </a:prstGeom>
          <a:noFill/>
        </p:spPr>
        <p:txBody>
          <a:bodyPr wrap="square" rtlCol="0">
            <a:spAutoFit/>
          </a:bodyPr>
          <a:lstStyle/>
          <a:p>
            <a:r>
              <a:rPr lang="en-US" b="1" i="1" dirty="0" smtClean="0"/>
              <a:t>Border </a:t>
            </a:r>
            <a:r>
              <a:rPr lang="en-US" b="1" i="1" u="sng" dirty="0" smtClean="0"/>
              <a:t>County </a:t>
            </a:r>
            <a:r>
              <a:rPr lang="en-US" b="1" i="1" dirty="0" smtClean="0"/>
              <a:t>Residents</a:t>
            </a:r>
            <a:endParaRPr lang="en-US" b="1" i="1" dirty="0"/>
          </a:p>
        </p:txBody>
      </p:sp>
      <p:sp>
        <p:nvSpPr>
          <p:cNvPr id="11" name="TextBox 10"/>
          <p:cNvSpPr txBox="1"/>
          <p:nvPr/>
        </p:nvSpPr>
        <p:spPr>
          <a:xfrm>
            <a:off x="7391400" y="3962400"/>
            <a:ext cx="1143000" cy="923330"/>
          </a:xfrm>
          <a:prstGeom prst="rect">
            <a:avLst/>
          </a:prstGeom>
          <a:noFill/>
        </p:spPr>
        <p:txBody>
          <a:bodyPr wrap="square" rtlCol="0">
            <a:spAutoFit/>
          </a:bodyPr>
          <a:lstStyle/>
          <a:p>
            <a:r>
              <a:rPr lang="en-US" b="1" i="1" dirty="0" smtClean="0"/>
              <a:t>Border </a:t>
            </a:r>
            <a:r>
              <a:rPr lang="en-US" b="1" i="1" u="sng" dirty="0" smtClean="0"/>
              <a:t>State </a:t>
            </a:r>
            <a:r>
              <a:rPr lang="en-US" b="1" i="1" dirty="0" smtClean="0"/>
              <a:t>Residents</a:t>
            </a:r>
            <a:endParaRPr lang="en-US" b="1" i="1" dirty="0"/>
          </a:p>
        </p:txBody>
      </p:sp>
      <p:sp>
        <p:nvSpPr>
          <p:cNvPr id="2" name="Left Arrow 1"/>
          <p:cNvSpPr/>
          <p:nvPr/>
        </p:nvSpPr>
        <p:spPr>
          <a:xfrm>
            <a:off x="7179054" y="5562600"/>
            <a:ext cx="1678412" cy="6858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764460" y="40274"/>
            <a:ext cx="1202573"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6</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1598928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38328"/>
            <a:ext cx="7848600" cy="1252728"/>
          </a:xfrm>
        </p:spPr>
        <p:txBody>
          <a:bodyPr>
            <a:normAutofit fontScale="90000"/>
          </a:bodyPr>
          <a:lstStyle/>
          <a:p>
            <a:r>
              <a:rPr lang="en-US" dirty="0" smtClean="0"/>
              <a:t>Tuition Classification Manual Updates</a:t>
            </a:r>
            <a:endParaRPr lang="en-US" dirty="0"/>
          </a:p>
        </p:txBody>
      </p:sp>
      <p:sp>
        <p:nvSpPr>
          <p:cNvPr id="6" name="Rectangle 5"/>
          <p:cNvSpPr/>
          <p:nvPr/>
        </p:nvSpPr>
        <p:spPr>
          <a:xfrm>
            <a:off x="7818159" y="40274"/>
            <a:ext cx="1095172"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5</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
        <p:nvSpPr>
          <p:cNvPr id="7" name="Content Placeholder 1"/>
          <p:cNvSpPr>
            <a:spLocks noGrp="1"/>
          </p:cNvSpPr>
          <p:nvPr>
            <p:ph idx="1"/>
          </p:nvPr>
        </p:nvSpPr>
        <p:spPr>
          <a:xfrm>
            <a:off x="0" y="1981200"/>
            <a:ext cx="9143999" cy="4876800"/>
          </a:xfrm>
        </p:spPr>
        <p:txBody>
          <a:bodyPr>
            <a:normAutofit fontScale="77500" lnSpcReduction="20000"/>
          </a:bodyPr>
          <a:lstStyle/>
          <a:p>
            <a:pPr marL="0" indent="0">
              <a:buNone/>
            </a:pPr>
            <a:r>
              <a:rPr lang="en-US" b="1" dirty="0" smtClean="0"/>
              <a:t>General </a:t>
            </a:r>
          </a:p>
          <a:p>
            <a:pPr lvl="1"/>
            <a:r>
              <a:rPr lang="en-US" dirty="0" smtClean="0"/>
              <a:t>Verbiage changes and reorganization for additional clarity.</a:t>
            </a:r>
          </a:p>
          <a:p>
            <a:pPr lvl="1"/>
            <a:r>
              <a:rPr lang="en-US" dirty="0" smtClean="0"/>
              <a:t>Formatting changes to make it easier to find information.</a:t>
            </a:r>
          </a:p>
          <a:p>
            <a:pPr lvl="1"/>
            <a:r>
              <a:rPr lang="en-US" dirty="0" smtClean="0"/>
              <a:t>Additional hyperlinks provided and all hyperlinks checked.</a:t>
            </a:r>
          </a:p>
          <a:p>
            <a:pPr lvl="1"/>
            <a:r>
              <a:rPr lang="en-US" dirty="0"/>
              <a:t>Information boxes added to highlight key pieces of </a:t>
            </a:r>
            <a:r>
              <a:rPr lang="en-US" dirty="0" smtClean="0"/>
              <a:t>information.  Example:</a:t>
            </a:r>
          </a:p>
          <a:p>
            <a:pPr lvl="1"/>
            <a:endParaRPr lang="en-US" b="1" i="1" dirty="0" smtClean="0"/>
          </a:p>
          <a:p>
            <a:pPr lvl="1"/>
            <a:endParaRPr lang="en-US" b="1" i="1" dirty="0"/>
          </a:p>
          <a:p>
            <a:pPr lvl="1"/>
            <a:endParaRPr lang="en-US" b="1" i="1" dirty="0" smtClean="0"/>
          </a:p>
          <a:p>
            <a:pPr lvl="1"/>
            <a:endParaRPr lang="en-US" b="1" i="1" dirty="0"/>
          </a:p>
          <a:p>
            <a:pPr marL="301943" lvl="1" indent="0">
              <a:buNone/>
            </a:pPr>
            <a:endParaRPr lang="en-US" b="1" i="1" dirty="0" smtClean="0"/>
          </a:p>
          <a:p>
            <a:pPr marL="301943" lvl="1" indent="0">
              <a:buNone/>
            </a:pPr>
            <a:endParaRPr lang="en-US" b="1" i="1" dirty="0"/>
          </a:p>
          <a:p>
            <a:pPr marL="301943" lvl="1" indent="0">
              <a:buNone/>
            </a:pPr>
            <a:endParaRPr lang="en-US" b="1" i="1" dirty="0"/>
          </a:p>
          <a:p>
            <a:pPr marL="301943" lvl="1" indent="0">
              <a:buNone/>
            </a:pPr>
            <a:endParaRPr lang="en-US" b="1" i="1" dirty="0" smtClean="0"/>
          </a:p>
          <a:p>
            <a:pPr marL="0" indent="0">
              <a:buNone/>
            </a:pPr>
            <a:r>
              <a:rPr lang="en-US" b="1" dirty="0" smtClean="0"/>
              <a:t>Part II – </a:t>
            </a:r>
            <a:r>
              <a:rPr lang="en-US" b="1" i="1" dirty="0" smtClean="0"/>
              <a:t>Conducting Self-Audits</a:t>
            </a:r>
          </a:p>
          <a:p>
            <a:pPr lvl="1"/>
            <a:r>
              <a:rPr lang="en-US" dirty="0" smtClean="0"/>
              <a:t>Guidance for monitoring the Presidential Waiver cap and the Athletic cap added.</a:t>
            </a:r>
          </a:p>
          <a:p>
            <a:pPr marL="301943" lvl="1" indent="0">
              <a:buNone/>
            </a:pPr>
            <a:endParaRPr lang="en-US" dirty="0" smtClean="0"/>
          </a:p>
          <a:p>
            <a:pPr marL="0" indent="0">
              <a:buNone/>
            </a:pPr>
            <a:r>
              <a:rPr lang="en-US" b="1" dirty="0" smtClean="0"/>
              <a:t>Part III – </a:t>
            </a:r>
            <a:r>
              <a:rPr lang="en-US" b="1" i="1" dirty="0" smtClean="0"/>
              <a:t>Verification of Lawful Presence (VLP)</a:t>
            </a:r>
          </a:p>
          <a:p>
            <a:pPr lvl="1"/>
            <a:r>
              <a:rPr lang="en-US" dirty="0" smtClean="0"/>
              <a:t>VLP information expanded and housed in new Part III, </a:t>
            </a:r>
            <a:r>
              <a:rPr lang="en-US" i="1" dirty="0" smtClean="0"/>
              <a:t>Verification of Lawful Presence.</a:t>
            </a:r>
          </a:p>
          <a:p>
            <a:pPr lvl="1"/>
            <a:endParaRPr lang="en-US" i="1"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599" y="3352800"/>
            <a:ext cx="6765075"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16878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38328"/>
            <a:ext cx="7848600" cy="1252728"/>
          </a:xfrm>
        </p:spPr>
        <p:txBody>
          <a:bodyPr>
            <a:normAutofit fontScale="90000"/>
          </a:bodyPr>
          <a:lstStyle/>
          <a:p>
            <a:r>
              <a:rPr lang="en-US" dirty="0" smtClean="0"/>
              <a:t>Tuition Classification Manual Updates</a:t>
            </a:r>
            <a:endParaRPr lang="en-US" dirty="0"/>
          </a:p>
        </p:txBody>
      </p:sp>
      <p:sp>
        <p:nvSpPr>
          <p:cNvPr id="6" name="Rectangle 5"/>
          <p:cNvSpPr/>
          <p:nvPr/>
        </p:nvSpPr>
        <p:spPr>
          <a:xfrm>
            <a:off x="7818159" y="40274"/>
            <a:ext cx="1095172"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5</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
        <p:nvSpPr>
          <p:cNvPr id="7" name="Content Placeholder 1"/>
          <p:cNvSpPr>
            <a:spLocks noGrp="1"/>
          </p:cNvSpPr>
          <p:nvPr>
            <p:ph idx="1"/>
          </p:nvPr>
        </p:nvSpPr>
        <p:spPr>
          <a:xfrm>
            <a:off x="0" y="2438400"/>
            <a:ext cx="9143999" cy="4724400"/>
          </a:xfrm>
        </p:spPr>
        <p:txBody>
          <a:bodyPr>
            <a:normAutofit/>
          </a:bodyPr>
          <a:lstStyle/>
          <a:p>
            <a:r>
              <a:rPr lang="en-US" b="1" dirty="0" smtClean="0"/>
              <a:t>Part IV – </a:t>
            </a:r>
            <a:r>
              <a:rPr lang="en-US" b="1" i="1" dirty="0" smtClean="0"/>
              <a:t>Classifying Students as In-State or Out-of-State</a:t>
            </a:r>
          </a:p>
          <a:p>
            <a:pPr lvl="1"/>
            <a:r>
              <a:rPr lang="en-US" dirty="0" smtClean="0"/>
              <a:t>Expanded military information.</a:t>
            </a:r>
          </a:p>
          <a:p>
            <a:pPr lvl="1"/>
            <a:r>
              <a:rPr lang="en-US" dirty="0" smtClean="0"/>
              <a:t>Expanded non-citizen information.</a:t>
            </a:r>
          </a:p>
          <a:p>
            <a:pPr lvl="1"/>
            <a:r>
              <a:rPr lang="en-US" dirty="0" smtClean="0"/>
              <a:t>Expanded discussion of criteria to evaluate a student under 24 as an independent student.</a:t>
            </a:r>
          </a:p>
          <a:p>
            <a:pPr lvl="1"/>
            <a:r>
              <a:rPr lang="en-US" dirty="0" smtClean="0"/>
              <a:t>Guidance for determining and documenting the domicile of homeless and foster youth added.</a:t>
            </a:r>
          </a:p>
          <a:p>
            <a:pPr lvl="1"/>
            <a:r>
              <a:rPr lang="en-US" dirty="0" smtClean="0"/>
              <a:t>More detailed information on the types of documents that can provide evidence of domicile and weighting consideration provided.</a:t>
            </a:r>
          </a:p>
          <a:p>
            <a:pPr lvl="1"/>
            <a:r>
              <a:rPr lang="en-US" dirty="0" smtClean="0"/>
              <a:t>Added information on maintaining an in-state when leaving the state and returning.</a:t>
            </a:r>
          </a:p>
        </p:txBody>
      </p:sp>
    </p:spTree>
    <p:extLst>
      <p:ext uri="{BB962C8B-B14F-4D97-AF65-F5344CB8AC3E}">
        <p14:creationId xmlns:p14="http://schemas.microsoft.com/office/powerpoint/2010/main" val="29119677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38328"/>
            <a:ext cx="7848600" cy="1252728"/>
          </a:xfrm>
        </p:spPr>
        <p:txBody>
          <a:bodyPr>
            <a:normAutofit fontScale="90000"/>
          </a:bodyPr>
          <a:lstStyle/>
          <a:p>
            <a:r>
              <a:rPr lang="en-US" dirty="0" smtClean="0"/>
              <a:t>Tuition Classification Manual Updates</a:t>
            </a:r>
            <a:endParaRPr lang="en-US" dirty="0"/>
          </a:p>
        </p:txBody>
      </p:sp>
      <p:sp>
        <p:nvSpPr>
          <p:cNvPr id="6" name="Rectangle 5"/>
          <p:cNvSpPr/>
          <p:nvPr/>
        </p:nvSpPr>
        <p:spPr>
          <a:xfrm>
            <a:off x="7818159" y="40274"/>
            <a:ext cx="1095173"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5</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
        <p:nvSpPr>
          <p:cNvPr id="7" name="Content Placeholder 1"/>
          <p:cNvSpPr>
            <a:spLocks noGrp="1"/>
          </p:cNvSpPr>
          <p:nvPr>
            <p:ph idx="1"/>
          </p:nvPr>
        </p:nvSpPr>
        <p:spPr>
          <a:xfrm>
            <a:off x="0" y="2133600"/>
            <a:ext cx="9143999" cy="4648200"/>
          </a:xfrm>
        </p:spPr>
        <p:txBody>
          <a:bodyPr>
            <a:noAutofit/>
          </a:bodyPr>
          <a:lstStyle/>
          <a:p>
            <a:pPr marL="0" indent="0">
              <a:lnSpc>
                <a:spcPct val="80000"/>
              </a:lnSpc>
              <a:buNone/>
            </a:pPr>
            <a:r>
              <a:rPr lang="en-US" sz="2200" b="1" dirty="0"/>
              <a:t>Part V – Awarding of Out-of-State Tuition Waivers</a:t>
            </a:r>
          </a:p>
          <a:p>
            <a:pPr marL="301943" lvl="1" indent="0">
              <a:lnSpc>
                <a:spcPct val="80000"/>
              </a:lnSpc>
              <a:buNone/>
            </a:pPr>
            <a:r>
              <a:rPr lang="en-US" sz="2000" b="1" i="1" dirty="0" smtClean="0"/>
              <a:t>Overview</a:t>
            </a:r>
          </a:p>
          <a:p>
            <a:pPr lvl="1">
              <a:lnSpc>
                <a:spcPct val="80000"/>
              </a:lnSpc>
            </a:pPr>
            <a:r>
              <a:rPr lang="en-US" sz="2000" dirty="0" smtClean="0"/>
              <a:t>Guide to reading the waiver information added.</a:t>
            </a:r>
          </a:p>
          <a:p>
            <a:pPr lvl="1">
              <a:lnSpc>
                <a:spcPct val="80000"/>
              </a:lnSpc>
            </a:pPr>
            <a:r>
              <a:rPr lang="en-US" sz="2000" dirty="0" smtClean="0"/>
              <a:t>Table </a:t>
            </a:r>
            <a:r>
              <a:rPr lang="en-US" sz="2000" dirty="0"/>
              <a:t>2 </a:t>
            </a:r>
            <a:r>
              <a:rPr lang="en-US" sz="2000" dirty="0" smtClean="0"/>
              <a:t>replaced child/spouse </a:t>
            </a:r>
            <a:r>
              <a:rPr lang="en-US" sz="2000" dirty="0"/>
              <a:t>documentation requirements </a:t>
            </a:r>
            <a:r>
              <a:rPr lang="en-US" sz="2000" dirty="0" smtClean="0"/>
              <a:t>information in </a:t>
            </a:r>
            <a:r>
              <a:rPr lang="en-US" sz="2000" dirty="0"/>
              <a:t>each </a:t>
            </a:r>
            <a:r>
              <a:rPr lang="en-US" sz="2000" dirty="0" smtClean="0"/>
              <a:t>waiver section.</a:t>
            </a:r>
            <a:endParaRPr lang="en-US" sz="2000" dirty="0"/>
          </a:p>
          <a:p>
            <a:pPr lvl="1">
              <a:lnSpc>
                <a:spcPct val="80000"/>
              </a:lnSpc>
            </a:pPr>
            <a:r>
              <a:rPr lang="en-US" sz="2000" dirty="0" smtClean="0"/>
              <a:t>Information regarding the eligibility of same-sex spouses for the Military Personnel and Recently Separated Military Personnel waivers provided.</a:t>
            </a:r>
          </a:p>
          <a:p>
            <a:pPr lvl="1">
              <a:lnSpc>
                <a:spcPct val="80000"/>
              </a:lnSpc>
            </a:pPr>
            <a:r>
              <a:rPr lang="en-US" sz="2000" dirty="0" smtClean="0"/>
              <a:t>Additional information provided for each waiver:</a:t>
            </a:r>
          </a:p>
          <a:p>
            <a:pPr marL="627063" lvl="2" indent="0">
              <a:lnSpc>
                <a:spcPct val="80000"/>
              </a:lnSpc>
              <a:buNone/>
            </a:pPr>
            <a:r>
              <a:rPr lang="en-US" dirty="0" smtClean="0"/>
              <a:t>Waiver Type</a:t>
            </a:r>
          </a:p>
          <a:p>
            <a:pPr marL="627063" lvl="2" indent="0">
              <a:lnSpc>
                <a:spcPct val="80000"/>
              </a:lnSpc>
              <a:buNone/>
            </a:pPr>
            <a:r>
              <a:rPr lang="en-US" dirty="0" smtClean="0"/>
              <a:t>Discretionary Waiver indicator</a:t>
            </a:r>
          </a:p>
          <a:p>
            <a:pPr marL="627063" lvl="2" indent="0">
              <a:lnSpc>
                <a:spcPct val="80000"/>
              </a:lnSpc>
              <a:buNone/>
            </a:pPr>
            <a:r>
              <a:rPr lang="en-US" dirty="0" smtClean="0"/>
              <a:t>Fee Classification Code   </a:t>
            </a:r>
          </a:p>
          <a:p>
            <a:pPr marL="627063" lvl="2" indent="0">
              <a:lnSpc>
                <a:spcPct val="80000"/>
              </a:lnSpc>
              <a:buNone/>
            </a:pPr>
            <a:r>
              <a:rPr lang="en-US" dirty="0" smtClean="0"/>
              <a:t>Family Eligibility indicator</a:t>
            </a:r>
          </a:p>
          <a:p>
            <a:pPr lvl="1">
              <a:lnSpc>
                <a:spcPct val="80000"/>
              </a:lnSpc>
            </a:pPr>
            <a:r>
              <a:rPr lang="en-US" sz="2000" dirty="0" smtClean="0"/>
              <a:t>Waiver and waiver provisions grouped and  reorganized to align with revised policy.</a:t>
            </a:r>
          </a:p>
          <a:p>
            <a:pPr lvl="1">
              <a:lnSpc>
                <a:spcPct val="80000"/>
              </a:lnSpc>
            </a:pPr>
            <a:r>
              <a:rPr lang="en-US" sz="2000" dirty="0" smtClean="0"/>
              <a:t>Revisions added to “Change History” for each impacted waiver.</a:t>
            </a:r>
          </a:p>
        </p:txBody>
      </p:sp>
    </p:spTree>
    <p:extLst>
      <p:ext uri="{BB962C8B-B14F-4D97-AF65-F5344CB8AC3E}">
        <p14:creationId xmlns:p14="http://schemas.microsoft.com/office/powerpoint/2010/main" val="1266042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38328"/>
            <a:ext cx="7848600" cy="1252728"/>
          </a:xfrm>
        </p:spPr>
        <p:txBody>
          <a:bodyPr>
            <a:normAutofit fontScale="90000"/>
          </a:bodyPr>
          <a:lstStyle/>
          <a:p>
            <a:r>
              <a:rPr lang="en-US" dirty="0" smtClean="0"/>
              <a:t>Tuition Classification Manual Updates</a:t>
            </a:r>
            <a:endParaRPr lang="en-US" dirty="0"/>
          </a:p>
        </p:txBody>
      </p:sp>
      <p:sp>
        <p:nvSpPr>
          <p:cNvPr id="6" name="Rectangle 5"/>
          <p:cNvSpPr/>
          <p:nvPr/>
        </p:nvSpPr>
        <p:spPr>
          <a:xfrm>
            <a:off x="7818159" y="40274"/>
            <a:ext cx="1095172"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5</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
        <p:nvSpPr>
          <p:cNvPr id="7" name="Content Placeholder 1"/>
          <p:cNvSpPr>
            <a:spLocks noGrp="1"/>
          </p:cNvSpPr>
          <p:nvPr>
            <p:ph idx="1"/>
          </p:nvPr>
        </p:nvSpPr>
        <p:spPr>
          <a:xfrm>
            <a:off x="0" y="2057400"/>
            <a:ext cx="9143999" cy="4648200"/>
          </a:xfrm>
        </p:spPr>
        <p:txBody>
          <a:bodyPr>
            <a:normAutofit/>
          </a:bodyPr>
          <a:lstStyle/>
          <a:p>
            <a:pPr marL="301943" lvl="1" indent="0">
              <a:lnSpc>
                <a:spcPct val="80000"/>
              </a:lnSpc>
              <a:buNone/>
            </a:pPr>
            <a:r>
              <a:rPr lang="en-US" b="1" dirty="0" smtClean="0"/>
              <a:t>Waiver-Specific Changes</a:t>
            </a:r>
            <a:r>
              <a:rPr lang="en-US" b="1" dirty="0"/>
              <a:t>:</a:t>
            </a:r>
          </a:p>
          <a:p>
            <a:pPr lvl="1">
              <a:lnSpc>
                <a:spcPct val="80000"/>
              </a:lnSpc>
            </a:pPr>
            <a:r>
              <a:rPr lang="en-US" sz="2000" b="1" i="1" dirty="0" smtClean="0"/>
              <a:t>Presidential</a:t>
            </a:r>
            <a:r>
              <a:rPr lang="en-US" sz="2000" dirty="0" smtClean="0"/>
              <a:t> - added (to replace International and Superior Student).</a:t>
            </a:r>
          </a:p>
          <a:p>
            <a:pPr lvl="1">
              <a:lnSpc>
                <a:spcPct val="80000"/>
              </a:lnSpc>
            </a:pPr>
            <a:r>
              <a:rPr lang="en-US" sz="2000" b="1" i="1" dirty="0" smtClean="0"/>
              <a:t>Border County  Residents</a:t>
            </a:r>
            <a:r>
              <a:rPr lang="en-US" sz="2000" dirty="0" smtClean="0"/>
              <a:t>  - indicated that waiver recipients no longer have to be re-verified to maintain the waiver.</a:t>
            </a:r>
          </a:p>
          <a:p>
            <a:pPr lvl="1">
              <a:lnSpc>
                <a:spcPct val="80000"/>
              </a:lnSpc>
            </a:pPr>
            <a:r>
              <a:rPr lang="en-US" sz="2000" b="1" i="1" dirty="0" smtClean="0"/>
              <a:t>Border State Residents </a:t>
            </a:r>
            <a:r>
              <a:rPr lang="en-US" sz="2000" dirty="0" smtClean="0"/>
              <a:t>– added (under Border Residents Waiver).</a:t>
            </a:r>
          </a:p>
          <a:p>
            <a:pPr lvl="1">
              <a:lnSpc>
                <a:spcPct val="80000"/>
              </a:lnSpc>
            </a:pPr>
            <a:r>
              <a:rPr lang="en-US" sz="2000" b="1" i="1" dirty="0" smtClean="0"/>
              <a:t>Economic Advantage </a:t>
            </a:r>
            <a:r>
              <a:rPr lang="en-US" sz="2000" dirty="0" smtClean="0"/>
              <a:t>-  revised based on Sept 2014 policy revisions.</a:t>
            </a:r>
          </a:p>
          <a:p>
            <a:pPr lvl="1">
              <a:lnSpc>
                <a:spcPct val="80000"/>
              </a:lnSpc>
            </a:pPr>
            <a:r>
              <a:rPr lang="en-US" sz="2000" b="1" i="1" dirty="0" smtClean="0"/>
              <a:t>Career Consular Officials</a:t>
            </a:r>
            <a:r>
              <a:rPr lang="en-US" sz="2000" dirty="0" smtClean="0"/>
              <a:t>– removed “A” visa as required documentation – official letter/form from employing consulate office is sufficient.</a:t>
            </a:r>
          </a:p>
          <a:p>
            <a:pPr lvl="1">
              <a:lnSpc>
                <a:spcPct val="80000"/>
              </a:lnSpc>
            </a:pPr>
            <a:r>
              <a:rPr lang="en-US" sz="2000" b="1" i="1" dirty="0" smtClean="0"/>
              <a:t>Teachers Employed Full-Time on Military Bases in Georgia</a:t>
            </a:r>
            <a:r>
              <a:rPr lang="en-US" sz="2000" dirty="0" smtClean="0"/>
              <a:t> – created separate entry to align with policy and clarified that dependent students and spouses do not qualify under this provision.</a:t>
            </a:r>
          </a:p>
          <a:p>
            <a:pPr lvl="1">
              <a:lnSpc>
                <a:spcPct val="80000"/>
              </a:lnSpc>
            </a:pPr>
            <a:r>
              <a:rPr lang="en-US" sz="2000" b="1" dirty="0" smtClean="0"/>
              <a:t>Military Personnel </a:t>
            </a:r>
            <a:r>
              <a:rPr lang="en-US" sz="2000" dirty="0" smtClean="0"/>
              <a:t>– clarified that students that enroll immediately following high school graduation are considered “continuously enrolled” for the purpose of awarding the Military Personnel Waiver</a:t>
            </a:r>
            <a:r>
              <a:rPr lang="en-US" sz="2000" dirty="0"/>
              <a:t> </a:t>
            </a:r>
            <a:r>
              <a:rPr lang="en-US" sz="2000" dirty="0" smtClean="0"/>
              <a:t>and can be eligible if their military parent leaves the state before the first day of classes.</a:t>
            </a:r>
          </a:p>
        </p:txBody>
      </p:sp>
    </p:spTree>
    <p:extLst>
      <p:ext uri="{BB962C8B-B14F-4D97-AF65-F5344CB8AC3E}">
        <p14:creationId xmlns:p14="http://schemas.microsoft.com/office/powerpoint/2010/main" val="2966672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38328"/>
            <a:ext cx="7848600" cy="1252728"/>
          </a:xfrm>
        </p:spPr>
        <p:txBody>
          <a:bodyPr>
            <a:normAutofit fontScale="90000"/>
          </a:bodyPr>
          <a:lstStyle/>
          <a:p>
            <a:r>
              <a:rPr lang="en-US" dirty="0" smtClean="0"/>
              <a:t>Tuition Classification Manual Updates</a:t>
            </a:r>
            <a:endParaRPr lang="en-US" dirty="0"/>
          </a:p>
        </p:txBody>
      </p:sp>
      <p:sp>
        <p:nvSpPr>
          <p:cNvPr id="6" name="Rectangle 5"/>
          <p:cNvSpPr/>
          <p:nvPr/>
        </p:nvSpPr>
        <p:spPr>
          <a:xfrm>
            <a:off x="7818159" y="40274"/>
            <a:ext cx="1095172"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5</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
        <p:nvSpPr>
          <p:cNvPr id="7" name="Content Placeholder 1"/>
          <p:cNvSpPr>
            <a:spLocks noGrp="1"/>
          </p:cNvSpPr>
          <p:nvPr>
            <p:ph idx="1"/>
          </p:nvPr>
        </p:nvSpPr>
        <p:spPr>
          <a:xfrm>
            <a:off x="0" y="2209800"/>
            <a:ext cx="9143999" cy="4648200"/>
          </a:xfrm>
        </p:spPr>
        <p:txBody>
          <a:bodyPr>
            <a:normAutofit/>
          </a:bodyPr>
          <a:lstStyle/>
          <a:p>
            <a:pPr marL="301943" lvl="1" indent="0">
              <a:lnSpc>
                <a:spcPct val="80000"/>
              </a:lnSpc>
              <a:buNone/>
            </a:pPr>
            <a:r>
              <a:rPr lang="en-US" b="1" dirty="0" smtClean="0"/>
              <a:t>Waiver-Specific Changes</a:t>
            </a:r>
            <a:r>
              <a:rPr lang="en-US" b="1" dirty="0"/>
              <a:t>:</a:t>
            </a:r>
          </a:p>
          <a:p>
            <a:pPr lvl="1">
              <a:lnSpc>
                <a:spcPct val="80000"/>
              </a:lnSpc>
            </a:pPr>
            <a:r>
              <a:rPr lang="en-US" sz="2000" b="1" i="1" dirty="0" smtClean="0"/>
              <a:t>Recently Separated Military Personnel </a:t>
            </a:r>
            <a:r>
              <a:rPr lang="en-US" sz="2000" dirty="0" smtClean="0"/>
              <a:t>- changed time period to enroll following separation from 12 to 36 months.  Also, added note to </a:t>
            </a:r>
            <a:r>
              <a:rPr lang="en-US" sz="2000" dirty="0"/>
              <a:t>indicate that </a:t>
            </a:r>
            <a:r>
              <a:rPr lang="en-US" sz="2000" dirty="0" smtClean="0"/>
              <a:t>same-sex </a:t>
            </a:r>
            <a:r>
              <a:rPr lang="en-US" sz="2000" dirty="0"/>
              <a:t>spouses may be eligible for </a:t>
            </a:r>
            <a:r>
              <a:rPr lang="en-US" sz="2000" dirty="0" smtClean="0"/>
              <a:t>this </a:t>
            </a:r>
            <a:r>
              <a:rPr lang="en-US" sz="2000" dirty="0"/>
              <a:t>waiver provided they fall under the U.S. Department of Veterans Affairs definition of “covered individuals”. </a:t>
            </a:r>
            <a:endParaRPr lang="en-US" sz="2000" dirty="0" smtClean="0"/>
          </a:p>
          <a:p>
            <a:pPr lvl="1">
              <a:lnSpc>
                <a:spcPct val="80000"/>
              </a:lnSpc>
            </a:pPr>
            <a:r>
              <a:rPr lang="en-US" sz="2000" b="1" i="1" dirty="0" smtClean="0"/>
              <a:t>USG Study Abroad Participants</a:t>
            </a:r>
            <a:r>
              <a:rPr lang="en-US" sz="2000" dirty="0" smtClean="0"/>
              <a:t> -  </a:t>
            </a:r>
            <a:r>
              <a:rPr lang="en-US" sz="2000" dirty="0"/>
              <a:t>added (under </a:t>
            </a:r>
            <a:r>
              <a:rPr lang="en-US" sz="2000" dirty="0" smtClean="0"/>
              <a:t>Reciprocal).</a:t>
            </a:r>
          </a:p>
          <a:p>
            <a:pPr lvl="1">
              <a:lnSpc>
                <a:spcPct val="80000"/>
              </a:lnSpc>
            </a:pPr>
            <a:r>
              <a:rPr lang="en-US" sz="2000" b="1" i="1" dirty="0" smtClean="0"/>
              <a:t>Graduate Students Attending a Research or Comprehensive Institution</a:t>
            </a:r>
            <a:r>
              <a:rPr lang="en-US" sz="2000" dirty="0" smtClean="0"/>
              <a:t> – revised based on Sept 2014 revisions (increased waiver caps for Research and addition of the Comprehensive sector).</a:t>
            </a:r>
          </a:p>
          <a:p>
            <a:pPr lvl="1">
              <a:lnSpc>
                <a:spcPct val="80000"/>
              </a:lnSpc>
            </a:pPr>
            <a:r>
              <a:rPr lang="en-US" sz="2000" b="1" dirty="0" smtClean="0"/>
              <a:t>Students in ICAPP Advantage Programs</a:t>
            </a:r>
            <a:r>
              <a:rPr lang="en-US" sz="2000" dirty="0" smtClean="0"/>
              <a:t> - retired</a:t>
            </a:r>
          </a:p>
          <a:p>
            <a:pPr lvl="1">
              <a:lnSpc>
                <a:spcPct val="80000"/>
              </a:lnSpc>
            </a:pPr>
            <a:endParaRPr lang="en-US" sz="2000" b="1" i="1" dirty="0" smtClean="0"/>
          </a:p>
          <a:p>
            <a:pPr lvl="1">
              <a:lnSpc>
                <a:spcPct val="80000"/>
              </a:lnSpc>
            </a:pPr>
            <a:endParaRPr lang="en-US" sz="2000" dirty="0" smtClean="0"/>
          </a:p>
          <a:p>
            <a:pPr lvl="1">
              <a:lnSpc>
                <a:spcPct val="80000"/>
              </a:lnSpc>
            </a:pPr>
            <a:endParaRPr lang="en-US" sz="2000" dirty="0"/>
          </a:p>
          <a:p>
            <a:pPr lvl="2">
              <a:lnSpc>
                <a:spcPct val="80000"/>
              </a:lnSpc>
            </a:pPr>
            <a:endParaRPr lang="en-US" dirty="0" smtClean="0"/>
          </a:p>
          <a:p>
            <a:pPr lvl="2">
              <a:lnSpc>
                <a:spcPct val="80000"/>
              </a:lnSpc>
            </a:pPr>
            <a:endParaRPr lang="en-US" dirty="0" smtClean="0"/>
          </a:p>
          <a:p>
            <a:pPr lvl="2">
              <a:lnSpc>
                <a:spcPct val="80000"/>
              </a:lnSpc>
            </a:pPr>
            <a:endParaRPr lang="en-US" dirty="0" smtClean="0"/>
          </a:p>
          <a:p>
            <a:pPr lvl="2">
              <a:lnSpc>
                <a:spcPct val="80000"/>
              </a:lnSpc>
            </a:pPr>
            <a:endParaRPr lang="en-US" dirty="0" smtClean="0"/>
          </a:p>
        </p:txBody>
      </p:sp>
    </p:spTree>
    <p:extLst>
      <p:ext uri="{BB962C8B-B14F-4D97-AF65-F5344CB8AC3E}">
        <p14:creationId xmlns:p14="http://schemas.microsoft.com/office/powerpoint/2010/main" val="4191937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818159" y="40274"/>
            <a:ext cx="1095172"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5</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
        <p:nvSpPr>
          <p:cNvPr id="7" name="Content Placeholder 1"/>
          <p:cNvSpPr>
            <a:spLocks noGrp="1"/>
          </p:cNvSpPr>
          <p:nvPr>
            <p:ph idx="1"/>
          </p:nvPr>
        </p:nvSpPr>
        <p:spPr>
          <a:xfrm>
            <a:off x="0" y="2133600"/>
            <a:ext cx="9143999" cy="4648200"/>
          </a:xfrm>
        </p:spPr>
        <p:txBody>
          <a:bodyPr>
            <a:noAutofit/>
          </a:bodyPr>
          <a:lstStyle/>
          <a:p>
            <a:pPr marL="0" indent="0">
              <a:lnSpc>
                <a:spcPct val="80000"/>
              </a:lnSpc>
              <a:buNone/>
            </a:pPr>
            <a:r>
              <a:rPr lang="en-US" sz="2200" b="1" dirty="0"/>
              <a:t>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593331"/>
            <a:ext cx="8439116" cy="3807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itle 2"/>
          <p:cNvSpPr>
            <a:spLocks noGrp="1"/>
          </p:cNvSpPr>
          <p:nvPr>
            <p:ph type="title"/>
          </p:nvPr>
        </p:nvSpPr>
        <p:spPr>
          <a:xfrm>
            <a:off x="838200" y="338328"/>
            <a:ext cx="7848600" cy="1252728"/>
          </a:xfrm>
        </p:spPr>
        <p:txBody>
          <a:bodyPr>
            <a:normAutofit fontScale="90000"/>
          </a:bodyPr>
          <a:lstStyle/>
          <a:p>
            <a:r>
              <a:rPr lang="en-US" dirty="0" smtClean="0"/>
              <a:t>Tuition Classification Manual Updates</a:t>
            </a:r>
            <a:endParaRPr lang="en-US" dirty="0"/>
          </a:p>
        </p:txBody>
      </p:sp>
    </p:spTree>
    <p:extLst>
      <p:ext uri="{BB962C8B-B14F-4D97-AF65-F5344CB8AC3E}">
        <p14:creationId xmlns:p14="http://schemas.microsoft.com/office/powerpoint/2010/main" val="2308912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338328"/>
            <a:ext cx="7467600" cy="1252728"/>
          </a:xfrm>
        </p:spPr>
        <p:txBody>
          <a:bodyPr>
            <a:normAutofit fontScale="90000"/>
          </a:bodyPr>
          <a:lstStyle/>
          <a:p>
            <a:r>
              <a:rPr lang="en-US" dirty="0" smtClean="0"/>
              <a:t>Tuition Classification Resource Page Updates</a:t>
            </a:r>
            <a:endParaRPr lang="en-US" dirty="0"/>
          </a:p>
        </p:txBody>
      </p:sp>
      <p:sp>
        <p:nvSpPr>
          <p:cNvPr id="6" name="Rectangle 5"/>
          <p:cNvSpPr/>
          <p:nvPr/>
        </p:nvSpPr>
        <p:spPr>
          <a:xfrm>
            <a:off x="7757245" y="40274"/>
            <a:ext cx="1217000"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4</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0524" y="2111326"/>
            <a:ext cx="5857076" cy="459427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73783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338328"/>
            <a:ext cx="7467600" cy="1252728"/>
          </a:xfrm>
        </p:spPr>
        <p:txBody>
          <a:bodyPr>
            <a:normAutofit fontScale="90000"/>
          </a:bodyPr>
          <a:lstStyle/>
          <a:p>
            <a:r>
              <a:rPr lang="en-US" dirty="0" smtClean="0"/>
              <a:t>Sample Petition and Waiver Applications</a:t>
            </a:r>
            <a:endParaRPr lang="en-US" dirty="0"/>
          </a:p>
        </p:txBody>
      </p:sp>
      <p:sp>
        <p:nvSpPr>
          <p:cNvPr id="6" name="Rectangle 5"/>
          <p:cNvSpPr/>
          <p:nvPr/>
        </p:nvSpPr>
        <p:spPr>
          <a:xfrm>
            <a:off x="7812549" y="40274"/>
            <a:ext cx="1106393"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3</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7285" y="2591006"/>
            <a:ext cx="5369315" cy="403839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803536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ormAutofit fontScale="90000"/>
          </a:bodyPr>
          <a:lstStyle/>
          <a:p>
            <a:r>
              <a:rPr lang="en-US" dirty="0"/>
              <a:t>Mandatory Fee Waiver for Military </a:t>
            </a:r>
            <a:r>
              <a:rPr lang="en-US" dirty="0" smtClean="0"/>
              <a:t>Using Tuition </a:t>
            </a:r>
            <a:r>
              <a:rPr lang="en-US" dirty="0"/>
              <a:t>Assistance</a:t>
            </a:r>
          </a:p>
        </p:txBody>
      </p:sp>
      <p:sp>
        <p:nvSpPr>
          <p:cNvPr id="4" name="Content Placeholder 1"/>
          <p:cNvSpPr>
            <a:spLocks noGrp="1"/>
          </p:cNvSpPr>
          <p:nvPr>
            <p:ph idx="1"/>
          </p:nvPr>
        </p:nvSpPr>
        <p:spPr>
          <a:xfrm>
            <a:off x="0" y="2362200"/>
            <a:ext cx="9144000" cy="4648200"/>
          </a:xfrm>
        </p:spPr>
        <p:txBody>
          <a:bodyPr>
            <a:noAutofit/>
          </a:bodyPr>
          <a:lstStyle/>
          <a:p>
            <a:pPr indent="-457200">
              <a:spcBef>
                <a:spcPts val="600"/>
              </a:spcBef>
            </a:pPr>
            <a:r>
              <a:rPr lang="en-US" sz="1900" dirty="0" smtClean="0"/>
              <a:t>November 2014 – </a:t>
            </a:r>
            <a:r>
              <a:rPr lang="en-US" sz="1900" dirty="0" err="1" smtClean="0"/>
              <a:t>BoR</a:t>
            </a:r>
            <a:r>
              <a:rPr lang="en-US" sz="1900" dirty="0" smtClean="0"/>
              <a:t> approved revision to </a:t>
            </a:r>
            <a:r>
              <a:rPr lang="en-US" sz="1900" dirty="0" smtClean="0">
                <a:hlinkClick r:id="rId2"/>
              </a:rPr>
              <a:t>7.3.4.2, Waiver of Mandatory Fees</a:t>
            </a:r>
            <a:r>
              <a:rPr lang="en-US" sz="1900" dirty="0" smtClean="0"/>
              <a:t>:</a:t>
            </a:r>
          </a:p>
          <a:p>
            <a:pPr indent="-457200">
              <a:spcBef>
                <a:spcPts val="600"/>
              </a:spcBef>
              <a:buNone/>
            </a:pPr>
            <a:r>
              <a:rPr lang="en-US" sz="1900" dirty="0"/>
              <a:t>	</a:t>
            </a:r>
            <a:r>
              <a:rPr lang="en-US" sz="1900" dirty="0" smtClean="0"/>
              <a:t>	</a:t>
            </a:r>
            <a:r>
              <a:rPr lang="en-US" sz="1900" i="1" dirty="0" smtClean="0">
                <a:effectLst>
                  <a:glow rad="355600">
                    <a:srgbClr val="FFFF00">
                      <a:alpha val="84000"/>
                    </a:srgbClr>
                  </a:glow>
                </a:effectLst>
              </a:rPr>
              <a:t>An institution may waive mandatory fees for:</a:t>
            </a:r>
          </a:p>
          <a:p>
            <a:pPr indent="-457200">
              <a:spcBef>
                <a:spcPts val="600"/>
              </a:spcBef>
              <a:buNone/>
            </a:pPr>
            <a:r>
              <a:rPr lang="en-US" sz="1900" i="1" dirty="0">
                <a:effectLst>
                  <a:glow rad="355600">
                    <a:srgbClr val="FFFF00">
                      <a:alpha val="84000"/>
                    </a:srgbClr>
                  </a:glow>
                </a:effectLst>
              </a:rPr>
              <a:t>	</a:t>
            </a:r>
            <a:r>
              <a:rPr lang="en-US" sz="1900" i="1" dirty="0" smtClean="0">
                <a:effectLst>
                  <a:glow rad="355600">
                    <a:srgbClr val="FFFF00">
                      <a:alpha val="84000"/>
                    </a:srgbClr>
                  </a:glow>
                </a:effectLst>
              </a:rPr>
              <a:t>		7. Member of the armed services utilizing the military’s tuition 			assistance programs to attend the institution.</a:t>
            </a:r>
            <a:endParaRPr lang="en-US" sz="1900" dirty="0" smtClean="0">
              <a:effectLst>
                <a:glow rad="355600">
                  <a:srgbClr val="FFFF00">
                    <a:alpha val="84000"/>
                  </a:srgbClr>
                </a:glow>
              </a:effectLst>
            </a:endParaRPr>
          </a:p>
          <a:p>
            <a:pPr indent="-457200">
              <a:spcBef>
                <a:spcPts val="1200"/>
              </a:spcBef>
            </a:pPr>
            <a:r>
              <a:rPr lang="en-US" sz="1900" dirty="0" smtClean="0"/>
              <a:t>This was a targeted policy revision specifically to address out-of-pocket costs for military service members utilizing the DoD Tuition Assistance (TA) Program:  </a:t>
            </a:r>
          </a:p>
          <a:p>
            <a:pPr lvl="3" indent="-457200">
              <a:spcBef>
                <a:spcPts val="0"/>
              </a:spcBef>
              <a:buFont typeface="Wingdings" panose="05000000000000000000" pitchFamily="2" charset="2"/>
              <a:buChar char="ü"/>
            </a:pPr>
            <a:r>
              <a:rPr lang="en-US" sz="1900" dirty="0" smtClean="0"/>
              <a:t>Must be currently serving;</a:t>
            </a:r>
            <a:endParaRPr lang="en-US" sz="1900" dirty="0"/>
          </a:p>
          <a:p>
            <a:pPr lvl="3" indent="-457200">
              <a:spcBef>
                <a:spcPts val="0"/>
              </a:spcBef>
              <a:buFont typeface="Wingdings" panose="05000000000000000000" pitchFamily="2" charset="2"/>
              <a:buChar char="ü"/>
            </a:pPr>
            <a:r>
              <a:rPr lang="en-US" sz="1900" dirty="0" smtClean="0"/>
              <a:t>Must be utilizing the DOD’s Tuition Assistance program;</a:t>
            </a:r>
          </a:p>
          <a:p>
            <a:pPr lvl="3" indent="-457200">
              <a:spcBef>
                <a:spcPts val="0"/>
              </a:spcBef>
              <a:buFont typeface="Wingdings" panose="05000000000000000000" pitchFamily="2" charset="2"/>
              <a:buChar char="ü"/>
            </a:pPr>
            <a:r>
              <a:rPr lang="en-US" sz="1900" dirty="0" smtClean="0"/>
              <a:t>Veterans and those using the GI Bill are not eligible; and,</a:t>
            </a:r>
          </a:p>
          <a:p>
            <a:pPr lvl="3" indent="-457200">
              <a:spcBef>
                <a:spcPts val="0"/>
              </a:spcBef>
              <a:buFont typeface="Wingdings" panose="05000000000000000000" pitchFamily="2" charset="2"/>
              <a:buChar char="ü"/>
            </a:pPr>
            <a:r>
              <a:rPr lang="en-US" sz="1900" dirty="0" smtClean="0"/>
              <a:t>Spouses and dependent children are not eligible.</a:t>
            </a:r>
            <a:endParaRPr lang="en-US" sz="1900" dirty="0"/>
          </a:p>
          <a:p>
            <a:pPr indent="-457200">
              <a:spcBef>
                <a:spcPts val="1200"/>
              </a:spcBef>
            </a:pPr>
            <a:r>
              <a:rPr lang="en-US" sz="1900" dirty="0" smtClean="0"/>
              <a:t>New fee classification code – </a:t>
            </a:r>
            <a:r>
              <a:rPr lang="en-US" sz="1900" i="1" dirty="0">
                <a:effectLst>
                  <a:glow rad="355600">
                    <a:srgbClr val="FFFF00">
                      <a:alpha val="84000"/>
                    </a:srgbClr>
                  </a:glow>
                </a:effectLst>
              </a:rPr>
              <a:t>WFMT</a:t>
            </a:r>
          </a:p>
          <a:p>
            <a:pPr indent="-457200">
              <a:spcBef>
                <a:spcPts val="1200"/>
              </a:spcBef>
            </a:pPr>
            <a:r>
              <a:rPr lang="en-US" sz="1900" dirty="0" smtClean="0"/>
              <a:t>As a reminder, per the </a:t>
            </a:r>
            <a:r>
              <a:rPr lang="en-US" sz="1900" dirty="0" smtClean="0">
                <a:hlinkClick r:id="rId3"/>
              </a:rPr>
              <a:t>April 2012 Special Institutional Fee Resolution</a:t>
            </a:r>
            <a:r>
              <a:rPr lang="en-US" sz="1900" dirty="0" smtClean="0"/>
              <a:t>, all active duty military students may also be exempt from SIF.</a:t>
            </a:r>
          </a:p>
        </p:txBody>
      </p:sp>
      <p:sp>
        <p:nvSpPr>
          <p:cNvPr id="6" name="Rectangle 5"/>
          <p:cNvSpPr/>
          <p:nvPr/>
        </p:nvSpPr>
        <p:spPr>
          <a:xfrm>
            <a:off x="7301899" y="152400"/>
            <a:ext cx="1854996"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rPr>
              <a:t>10</a:t>
            </a:r>
          </a:p>
        </p:txBody>
      </p:sp>
    </p:spTree>
    <p:extLst>
      <p:ext uri="{BB962C8B-B14F-4D97-AF65-F5344CB8AC3E}">
        <p14:creationId xmlns:p14="http://schemas.microsoft.com/office/powerpoint/2010/main" val="14371824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ormAutofit/>
          </a:bodyPr>
          <a:lstStyle/>
          <a:p>
            <a:r>
              <a:rPr lang="en-US" dirty="0" smtClean="0"/>
              <a:t>Annual Application Updates</a:t>
            </a:r>
            <a:endParaRPr lang="en-US" dirty="0"/>
          </a:p>
        </p:txBody>
      </p:sp>
      <p:sp>
        <p:nvSpPr>
          <p:cNvPr id="6" name="Rectangle 5"/>
          <p:cNvSpPr/>
          <p:nvPr/>
        </p:nvSpPr>
        <p:spPr>
          <a:xfrm>
            <a:off x="7812549" y="40274"/>
            <a:ext cx="1106393"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2</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2851931"/>
            <a:ext cx="8991600" cy="33147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175" y="2314575"/>
            <a:ext cx="4314825" cy="428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19677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ormAutofit/>
          </a:bodyPr>
          <a:lstStyle/>
          <a:p>
            <a:r>
              <a:rPr lang="en-US" dirty="0" smtClean="0"/>
              <a:t>Annual Application Updates</a:t>
            </a:r>
            <a:endParaRPr lang="en-US" dirty="0"/>
          </a:p>
        </p:txBody>
      </p:sp>
      <p:sp>
        <p:nvSpPr>
          <p:cNvPr id="6" name="Rectangle 5"/>
          <p:cNvSpPr/>
          <p:nvPr/>
        </p:nvSpPr>
        <p:spPr>
          <a:xfrm>
            <a:off x="7812549" y="40274"/>
            <a:ext cx="1106393"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2</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070" y="2628900"/>
            <a:ext cx="7867650" cy="41529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068430"/>
            <a:ext cx="3905250" cy="419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03468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ormAutofit/>
          </a:bodyPr>
          <a:lstStyle/>
          <a:p>
            <a:r>
              <a:rPr lang="en-US" dirty="0" smtClean="0"/>
              <a:t>Annual Application Updates</a:t>
            </a:r>
            <a:endParaRPr lang="en-US" dirty="0"/>
          </a:p>
        </p:txBody>
      </p:sp>
      <p:sp>
        <p:nvSpPr>
          <p:cNvPr id="6" name="Rectangle 5"/>
          <p:cNvSpPr/>
          <p:nvPr/>
        </p:nvSpPr>
        <p:spPr>
          <a:xfrm>
            <a:off x="7812549" y="40274"/>
            <a:ext cx="1106393"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2</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pic>
        <p:nvPicPr>
          <p:cNvPr id="7" name="Picture 6"/>
          <p:cNvPicPr/>
          <p:nvPr/>
        </p:nvPicPr>
        <p:blipFill>
          <a:blip r:embed="rId2">
            <a:extLst>
              <a:ext uri="{28A0092B-C50C-407E-A947-70E740481C1C}">
                <a14:useLocalDpi xmlns:a14="http://schemas.microsoft.com/office/drawing/2010/main" val="0"/>
              </a:ext>
            </a:extLst>
          </a:blip>
          <a:stretch>
            <a:fillRect/>
          </a:stretch>
        </p:blipFill>
        <p:spPr>
          <a:xfrm>
            <a:off x="76200" y="2467894"/>
            <a:ext cx="5486400" cy="3124200"/>
          </a:xfrm>
          <a:prstGeom prst="rect">
            <a:avLst/>
          </a:prstGeom>
          <a:ln>
            <a:solidFill>
              <a:schemeClr val="tx1"/>
            </a:solidFill>
          </a:ln>
          <a:extLst>
            <a:ext uri="{FAA26D3D-D897-4be2-8F04-BA451C77F1D7}">
              <ma14:placeholderFlag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a:ext>
          </a:extLst>
        </p:spPr>
      </p:pic>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098031"/>
            <a:ext cx="409575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562600" y="2743200"/>
            <a:ext cx="2971800" cy="1477328"/>
          </a:xfrm>
          <a:prstGeom prst="rect">
            <a:avLst/>
          </a:prstGeom>
          <a:noFill/>
        </p:spPr>
        <p:txBody>
          <a:bodyPr wrap="square" rtlCol="0">
            <a:spAutoFit/>
          </a:bodyPr>
          <a:lstStyle/>
          <a:p>
            <a:r>
              <a:rPr lang="en-US" b="1" dirty="0"/>
              <a:t>Current	</a:t>
            </a:r>
          </a:p>
          <a:p>
            <a:r>
              <a:rPr lang="en-US" dirty="0"/>
              <a:t>S</a:t>
            </a:r>
            <a:r>
              <a:rPr lang="en-US" dirty="0" smtClean="0"/>
              <a:t>elect </a:t>
            </a:r>
            <a:r>
              <a:rPr lang="en-US" dirty="0"/>
              <a:t>One	</a:t>
            </a:r>
          </a:p>
          <a:p>
            <a:r>
              <a:rPr lang="en-US" dirty="0"/>
              <a:t>Guardian	</a:t>
            </a:r>
          </a:p>
          <a:p>
            <a:r>
              <a:rPr lang="en-US" dirty="0" smtClean="0"/>
              <a:t>Parent</a:t>
            </a:r>
            <a:endParaRPr lang="en-US" dirty="0"/>
          </a:p>
          <a:p>
            <a:r>
              <a:rPr lang="en-US" dirty="0" smtClean="0"/>
              <a:t>Spouse</a:t>
            </a:r>
            <a:endParaRPr lang="en-US" dirty="0"/>
          </a:p>
        </p:txBody>
      </p:sp>
      <p:sp>
        <p:nvSpPr>
          <p:cNvPr id="9" name="TextBox 8"/>
          <p:cNvSpPr txBox="1"/>
          <p:nvPr/>
        </p:nvSpPr>
        <p:spPr>
          <a:xfrm>
            <a:off x="5562600" y="4449128"/>
            <a:ext cx="3733800" cy="1200329"/>
          </a:xfrm>
          <a:prstGeom prst="rect">
            <a:avLst/>
          </a:prstGeom>
          <a:noFill/>
        </p:spPr>
        <p:txBody>
          <a:bodyPr wrap="square" rtlCol="0">
            <a:spAutoFit/>
          </a:bodyPr>
          <a:lstStyle/>
          <a:p>
            <a:r>
              <a:rPr lang="en-US" b="1" dirty="0" smtClean="0"/>
              <a:t>Revised </a:t>
            </a:r>
            <a:endParaRPr lang="en-US" b="1" dirty="0"/>
          </a:p>
          <a:p>
            <a:r>
              <a:rPr lang="en-US" dirty="0"/>
              <a:t>S</a:t>
            </a:r>
            <a:r>
              <a:rPr lang="en-US" dirty="0" smtClean="0"/>
              <a:t>elect </a:t>
            </a:r>
            <a:r>
              <a:rPr lang="en-US" dirty="0"/>
              <a:t>One	</a:t>
            </a:r>
          </a:p>
          <a:p>
            <a:r>
              <a:rPr lang="en-US" dirty="0" smtClean="0"/>
              <a:t>Parent</a:t>
            </a:r>
            <a:endParaRPr lang="en-US" dirty="0"/>
          </a:p>
          <a:p>
            <a:r>
              <a:rPr lang="en-US" dirty="0" smtClean="0"/>
              <a:t>U.S. court-appointed legal guardian</a:t>
            </a:r>
            <a:endParaRPr lang="en-US" dirty="0"/>
          </a:p>
        </p:txBody>
      </p:sp>
    </p:spTree>
    <p:extLst>
      <p:ext uri="{BB962C8B-B14F-4D97-AF65-F5344CB8AC3E}">
        <p14:creationId xmlns:p14="http://schemas.microsoft.com/office/powerpoint/2010/main" val="2432302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338328"/>
            <a:ext cx="6593349" cy="1252728"/>
          </a:xfrm>
        </p:spPr>
        <p:txBody>
          <a:bodyPr>
            <a:normAutofit fontScale="90000"/>
          </a:bodyPr>
          <a:lstStyle/>
          <a:p>
            <a:r>
              <a:rPr lang="en-US" dirty="0" smtClean="0"/>
              <a:t>Policy Working Group Updates</a:t>
            </a:r>
            <a:endParaRPr lang="en-US" dirty="0"/>
          </a:p>
        </p:txBody>
      </p:sp>
      <p:sp>
        <p:nvSpPr>
          <p:cNvPr id="6" name="Rectangle 5"/>
          <p:cNvSpPr/>
          <p:nvPr/>
        </p:nvSpPr>
        <p:spPr>
          <a:xfrm>
            <a:off x="7952010" y="40274"/>
            <a:ext cx="827471"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1</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
        <p:nvSpPr>
          <p:cNvPr id="7" name="Content Placeholder 1"/>
          <p:cNvSpPr>
            <a:spLocks noGrp="1"/>
          </p:cNvSpPr>
          <p:nvPr>
            <p:ph idx="1"/>
          </p:nvPr>
        </p:nvSpPr>
        <p:spPr>
          <a:xfrm>
            <a:off x="0" y="2438400"/>
            <a:ext cx="9143999" cy="4267200"/>
          </a:xfrm>
        </p:spPr>
        <p:txBody>
          <a:bodyPr>
            <a:normAutofit/>
          </a:bodyPr>
          <a:lstStyle/>
          <a:p>
            <a:r>
              <a:rPr lang="en-US" dirty="0" smtClean="0"/>
              <a:t>Required High School Curriculum</a:t>
            </a:r>
          </a:p>
          <a:p>
            <a:r>
              <a:rPr lang="en-US" dirty="0" smtClean="0"/>
              <a:t>Academic Renewal</a:t>
            </a:r>
          </a:p>
          <a:p>
            <a:r>
              <a:rPr lang="en-US" dirty="0" smtClean="0"/>
              <a:t>Academic Calendar</a:t>
            </a:r>
          </a:p>
          <a:p>
            <a:r>
              <a:rPr lang="en-US" dirty="0" smtClean="0"/>
              <a:t>Transient Policies</a:t>
            </a:r>
          </a:p>
          <a:p>
            <a:endParaRPr lang="en-US" dirty="0" smtClean="0"/>
          </a:p>
        </p:txBody>
      </p:sp>
    </p:spTree>
    <p:extLst>
      <p:ext uri="{BB962C8B-B14F-4D97-AF65-F5344CB8AC3E}">
        <p14:creationId xmlns:p14="http://schemas.microsoft.com/office/powerpoint/2010/main" val="2911967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362200"/>
            <a:ext cx="9144000" cy="4495799"/>
          </a:xfrm>
        </p:spPr>
        <p:txBody>
          <a:bodyPr>
            <a:noAutofit/>
          </a:bodyPr>
          <a:lstStyle/>
          <a:p>
            <a:pPr>
              <a:spcBef>
                <a:spcPts val="600"/>
              </a:spcBef>
            </a:pPr>
            <a:r>
              <a:rPr lang="en-US" sz="2200" dirty="0" smtClean="0"/>
              <a:t>August 2014, </a:t>
            </a:r>
            <a:r>
              <a:rPr lang="en-US" sz="2200" dirty="0" smtClean="0">
                <a:hlinkClick r:id="rId3"/>
              </a:rPr>
              <a:t>Governor </a:t>
            </a:r>
            <a:r>
              <a:rPr lang="en-US" sz="2200" dirty="0">
                <a:hlinkClick r:id="rId3"/>
              </a:rPr>
              <a:t>Deal </a:t>
            </a:r>
            <a:r>
              <a:rPr lang="en-US" sz="2200" dirty="0" smtClean="0">
                <a:hlinkClick r:id="rId3"/>
              </a:rPr>
              <a:t>issued a press release</a:t>
            </a:r>
            <a:r>
              <a:rPr lang="en-US" sz="2200" dirty="0" smtClean="0"/>
              <a:t> encouraging more computer science course offerings for high school students. </a:t>
            </a:r>
          </a:p>
          <a:p>
            <a:pPr>
              <a:spcBef>
                <a:spcPts val="600"/>
              </a:spcBef>
            </a:pPr>
            <a:r>
              <a:rPr lang="en-US" sz="2200" dirty="0" smtClean="0"/>
              <a:t>Deal recommended that students be allowed to use the courses to satisfy science and math requirements for high school graduation.</a:t>
            </a:r>
          </a:p>
          <a:p>
            <a:pPr>
              <a:spcBef>
                <a:spcPts val="600"/>
              </a:spcBef>
            </a:pPr>
            <a:r>
              <a:rPr lang="en-US" sz="2200" dirty="0" smtClean="0"/>
              <a:t>GADOE rule change to allow students to use specific computer science courses to satisfy their </a:t>
            </a:r>
            <a:r>
              <a:rPr lang="en-US" sz="2200" b="1" dirty="0"/>
              <a:t>4</a:t>
            </a:r>
            <a:r>
              <a:rPr lang="en-US" sz="2200" b="1" baseline="30000" dirty="0"/>
              <a:t>th</a:t>
            </a:r>
            <a:r>
              <a:rPr lang="en-US" sz="2200" b="1" dirty="0"/>
              <a:t> science </a:t>
            </a:r>
            <a:r>
              <a:rPr lang="en-US" sz="2200" dirty="0"/>
              <a:t>or </a:t>
            </a:r>
            <a:r>
              <a:rPr lang="en-US" sz="2200" b="1" dirty="0"/>
              <a:t>4</a:t>
            </a:r>
            <a:r>
              <a:rPr lang="en-US" sz="2200" b="1" baseline="30000" dirty="0"/>
              <a:t>th</a:t>
            </a:r>
            <a:r>
              <a:rPr lang="en-US" sz="2200" b="1" dirty="0"/>
              <a:t> math </a:t>
            </a:r>
            <a:r>
              <a:rPr lang="en-US" sz="2200" dirty="0" smtClean="0"/>
              <a:t>unit.  </a:t>
            </a:r>
          </a:p>
          <a:p>
            <a:pPr>
              <a:spcBef>
                <a:spcPts val="600"/>
              </a:spcBef>
            </a:pPr>
            <a:r>
              <a:rPr lang="en-US" sz="2200" dirty="0" smtClean="0"/>
              <a:t>Deal also asked the USG to accept the courses for college admission. </a:t>
            </a:r>
          </a:p>
          <a:p>
            <a:pPr>
              <a:spcBef>
                <a:spcPts val="600"/>
              </a:spcBef>
            </a:pPr>
            <a:r>
              <a:rPr lang="en-US" sz="2200" dirty="0" smtClean="0"/>
              <a:t>The courses were sent to the appropriate USG academic advisory committees for review.</a:t>
            </a:r>
          </a:p>
          <a:p>
            <a:pPr>
              <a:spcBef>
                <a:spcPts val="600"/>
              </a:spcBef>
            </a:pPr>
            <a:r>
              <a:rPr lang="en-US" sz="2200" dirty="0" smtClean="0"/>
              <a:t>The results…</a:t>
            </a:r>
          </a:p>
        </p:txBody>
      </p:sp>
      <p:sp>
        <p:nvSpPr>
          <p:cNvPr id="3" name="Title 2"/>
          <p:cNvSpPr>
            <a:spLocks noGrp="1"/>
          </p:cNvSpPr>
          <p:nvPr>
            <p:ph type="title"/>
          </p:nvPr>
        </p:nvSpPr>
        <p:spPr>
          <a:xfrm>
            <a:off x="457200" y="338328"/>
            <a:ext cx="8229600" cy="1252728"/>
          </a:xfrm>
        </p:spPr>
        <p:txBody>
          <a:bodyPr>
            <a:normAutofit fontScale="90000"/>
          </a:bodyPr>
          <a:lstStyle/>
          <a:p>
            <a:r>
              <a:rPr lang="en-US" dirty="0" smtClean="0"/>
              <a:t>Computer Science &amp;</a:t>
            </a:r>
            <a:br>
              <a:rPr lang="en-US" dirty="0" smtClean="0"/>
            </a:br>
            <a:r>
              <a:rPr lang="en-US" dirty="0" smtClean="0"/>
              <a:t>RHSC – Science and Math</a:t>
            </a:r>
            <a:endParaRPr lang="en-US" dirty="0"/>
          </a:p>
        </p:txBody>
      </p:sp>
      <p:sp>
        <p:nvSpPr>
          <p:cNvPr id="5" name="Rectangle 4"/>
          <p:cNvSpPr/>
          <p:nvPr/>
        </p:nvSpPr>
        <p:spPr>
          <a:xfrm>
            <a:off x="7766063" y="40274"/>
            <a:ext cx="1199367"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rPr>
              <a:t>9</a:t>
            </a:r>
          </a:p>
        </p:txBody>
      </p:sp>
    </p:spTree>
    <p:extLst>
      <p:ext uri="{BB962C8B-B14F-4D97-AF65-F5344CB8AC3E}">
        <p14:creationId xmlns:p14="http://schemas.microsoft.com/office/powerpoint/2010/main" val="1600073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438400"/>
            <a:ext cx="9144000" cy="4343400"/>
          </a:xfrm>
        </p:spPr>
        <p:txBody>
          <a:bodyPr>
            <a:normAutofit/>
          </a:bodyPr>
          <a:lstStyle/>
          <a:p>
            <a:r>
              <a:rPr lang="en-US" dirty="0"/>
              <a:t>USG </a:t>
            </a:r>
            <a:r>
              <a:rPr lang="en-US" b="1" dirty="0"/>
              <a:t>math</a:t>
            </a:r>
            <a:r>
              <a:rPr lang="en-US" dirty="0"/>
              <a:t> committee </a:t>
            </a:r>
            <a:r>
              <a:rPr lang="en-US" b="1" u="sng" dirty="0"/>
              <a:t>did not</a:t>
            </a:r>
            <a:r>
              <a:rPr lang="en-US" dirty="0"/>
              <a:t> approve the courses; however, they have offered to work with </a:t>
            </a:r>
            <a:r>
              <a:rPr lang="en-US" dirty="0" err="1"/>
              <a:t>GaDOE</a:t>
            </a:r>
            <a:r>
              <a:rPr lang="en-US" dirty="0"/>
              <a:t> on </a:t>
            </a:r>
            <a:r>
              <a:rPr lang="en-US" dirty="0" smtClean="0"/>
              <a:t>course revisions to allow </a:t>
            </a:r>
            <a:r>
              <a:rPr lang="en-US" dirty="0"/>
              <a:t>possible future approval</a:t>
            </a:r>
            <a:r>
              <a:rPr lang="en-US" dirty="0" smtClean="0"/>
              <a:t>.</a:t>
            </a:r>
          </a:p>
          <a:p>
            <a:r>
              <a:rPr lang="en-US" dirty="0" smtClean="0"/>
              <a:t>The following courses </a:t>
            </a:r>
            <a:r>
              <a:rPr lang="en-US" b="1" u="sng" dirty="0" smtClean="0"/>
              <a:t>were approved</a:t>
            </a:r>
            <a:r>
              <a:rPr lang="en-US" dirty="0" smtClean="0"/>
              <a:t> to count as a 4</a:t>
            </a:r>
            <a:r>
              <a:rPr lang="en-US" baseline="30000" dirty="0" smtClean="0"/>
              <a:t>th</a:t>
            </a:r>
            <a:r>
              <a:rPr lang="en-US" dirty="0" smtClean="0"/>
              <a:t> </a:t>
            </a:r>
            <a:r>
              <a:rPr lang="en-US" b="1" dirty="0" smtClean="0"/>
              <a:t>science </a:t>
            </a:r>
            <a:r>
              <a:rPr lang="en-US" dirty="0" smtClean="0"/>
              <a:t>for admission:</a:t>
            </a:r>
          </a:p>
          <a:p>
            <a:pPr lvl="1"/>
            <a:r>
              <a:rPr lang="en-US" dirty="0" smtClean="0"/>
              <a:t>11.017 – International Baccalaureate Computer Science, Year One</a:t>
            </a:r>
          </a:p>
          <a:p>
            <a:pPr lvl="1"/>
            <a:r>
              <a:rPr lang="en-US" dirty="0" smtClean="0"/>
              <a:t>11.0171 – International Baccalaureate Computer Science, Year Two</a:t>
            </a:r>
          </a:p>
          <a:p>
            <a:pPr lvl="1"/>
            <a:r>
              <a:rPr lang="en-US" dirty="0" smtClean="0"/>
              <a:t>11.471 – Computer Science Principles</a:t>
            </a:r>
          </a:p>
          <a:p>
            <a:pPr lvl="1"/>
            <a:r>
              <a:rPr lang="en-US" dirty="0" smtClean="0"/>
              <a:t>11.472 – Programming, Games, Apps and Society</a:t>
            </a:r>
          </a:p>
          <a:p>
            <a:pPr lvl="1"/>
            <a:r>
              <a:rPr lang="en-US" dirty="0"/>
              <a:t>11.016 - AP Computer Science (already approved and on </a:t>
            </a:r>
            <a:r>
              <a:rPr lang="en-US" i="1" dirty="0"/>
              <a:t>Staying on Course</a:t>
            </a:r>
            <a:r>
              <a:rPr lang="en-US" dirty="0" smtClean="0"/>
              <a:t>)</a:t>
            </a:r>
          </a:p>
          <a:p>
            <a:endParaRPr lang="en-US" dirty="0" smtClean="0"/>
          </a:p>
        </p:txBody>
      </p:sp>
      <p:sp>
        <p:nvSpPr>
          <p:cNvPr id="3" name="Title 2"/>
          <p:cNvSpPr>
            <a:spLocks noGrp="1"/>
          </p:cNvSpPr>
          <p:nvPr>
            <p:ph type="title"/>
          </p:nvPr>
        </p:nvSpPr>
        <p:spPr>
          <a:xfrm>
            <a:off x="457200" y="338328"/>
            <a:ext cx="8229600" cy="1252728"/>
          </a:xfrm>
        </p:spPr>
        <p:txBody>
          <a:bodyPr>
            <a:normAutofit fontScale="90000"/>
          </a:bodyPr>
          <a:lstStyle/>
          <a:p>
            <a:r>
              <a:rPr lang="en-US" dirty="0" smtClean="0"/>
              <a:t>Computer Science &amp;</a:t>
            </a:r>
            <a:r>
              <a:rPr lang="en-US" dirty="0"/>
              <a:t/>
            </a:r>
            <a:br>
              <a:rPr lang="en-US" dirty="0"/>
            </a:br>
            <a:r>
              <a:rPr lang="en-US" dirty="0"/>
              <a:t>RHSC </a:t>
            </a:r>
            <a:r>
              <a:rPr lang="en-US" dirty="0" smtClean="0"/>
              <a:t>– Science and Math</a:t>
            </a:r>
            <a:endParaRPr lang="en-US" dirty="0"/>
          </a:p>
        </p:txBody>
      </p:sp>
      <p:sp>
        <p:nvSpPr>
          <p:cNvPr id="6" name="Rectangle 5"/>
          <p:cNvSpPr/>
          <p:nvPr/>
        </p:nvSpPr>
        <p:spPr>
          <a:xfrm>
            <a:off x="7766063" y="40274"/>
            <a:ext cx="1199367"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rPr>
              <a:t>9</a:t>
            </a:r>
          </a:p>
        </p:txBody>
      </p:sp>
    </p:spTree>
    <p:extLst>
      <p:ext uri="{BB962C8B-B14F-4D97-AF65-F5344CB8AC3E}">
        <p14:creationId xmlns:p14="http://schemas.microsoft.com/office/powerpoint/2010/main" val="2708262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438400"/>
            <a:ext cx="9144000" cy="4343400"/>
          </a:xfrm>
        </p:spPr>
        <p:txBody>
          <a:bodyPr>
            <a:normAutofit/>
          </a:bodyPr>
          <a:lstStyle/>
          <a:p>
            <a:r>
              <a:rPr lang="en-US" b="1" dirty="0" smtClean="0"/>
              <a:t>ONLY</a:t>
            </a:r>
            <a:r>
              <a:rPr lang="en-US" dirty="0" smtClean="0"/>
              <a:t> the above are approved by the USG to satisfy the 4</a:t>
            </a:r>
            <a:r>
              <a:rPr lang="en-US" baseline="30000" dirty="0" smtClean="0"/>
              <a:t>th</a:t>
            </a:r>
            <a:r>
              <a:rPr lang="en-US" dirty="0" smtClean="0"/>
              <a:t> science unit.   </a:t>
            </a:r>
          </a:p>
          <a:p>
            <a:r>
              <a:rPr lang="en-US" dirty="0" smtClean="0"/>
              <a:t>Updates will be made to the </a:t>
            </a:r>
            <a:r>
              <a:rPr lang="en-US" b="1" i="1" dirty="0" smtClean="0">
                <a:hlinkClick r:id="rId2"/>
              </a:rPr>
              <a:t>Staying on Course</a:t>
            </a:r>
            <a:r>
              <a:rPr lang="en-US" dirty="0" smtClean="0">
                <a:hlinkClick r:id="rId2"/>
              </a:rPr>
              <a:t> </a:t>
            </a:r>
            <a:r>
              <a:rPr lang="en-US" dirty="0" smtClean="0"/>
              <a:t>document once we have confirmation that the SBOE approved the courses.</a:t>
            </a:r>
          </a:p>
          <a:p>
            <a:r>
              <a:rPr lang="en-US" dirty="0" smtClean="0"/>
              <a:t>We may be asked to review additional computer science courses in the future.  </a:t>
            </a:r>
          </a:p>
          <a:p>
            <a:endParaRPr lang="en-US" dirty="0" smtClean="0"/>
          </a:p>
        </p:txBody>
      </p:sp>
      <p:sp>
        <p:nvSpPr>
          <p:cNvPr id="3" name="Title 2"/>
          <p:cNvSpPr>
            <a:spLocks noGrp="1"/>
          </p:cNvSpPr>
          <p:nvPr>
            <p:ph type="title"/>
          </p:nvPr>
        </p:nvSpPr>
        <p:spPr>
          <a:xfrm>
            <a:off x="457200" y="338328"/>
            <a:ext cx="8229600" cy="1252728"/>
          </a:xfrm>
        </p:spPr>
        <p:txBody>
          <a:bodyPr>
            <a:normAutofit fontScale="90000"/>
          </a:bodyPr>
          <a:lstStyle/>
          <a:p>
            <a:r>
              <a:rPr lang="en-US" dirty="0" smtClean="0"/>
              <a:t>Computer Science &amp;</a:t>
            </a:r>
            <a:r>
              <a:rPr lang="en-US" dirty="0"/>
              <a:t/>
            </a:r>
            <a:br>
              <a:rPr lang="en-US" dirty="0"/>
            </a:br>
            <a:r>
              <a:rPr lang="en-US" dirty="0"/>
              <a:t>RHSC </a:t>
            </a:r>
            <a:r>
              <a:rPr lang="en-US" dirty="0" smtClean="0"/>
              <a:t>– Science and Math</a:t>
            </a:r>
            <a:endParaRPr lang="en-US" dirty="0"/>
          </a:p>
        </p:txBody>
      </p:sp>
      <p:sp>
        <p:nvSpPr>
          <p:cNvPr id="6" name="Rectangle 5"/>
          <p:cNvSpPr/>
          <p:nvPr/>
        </p:nvSpPr>
        <p:spPr>
          <a:xfrm>
            <a:off x="7766063" y="40274"/>
            <a:ext cx="1199367"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rPr>
              <a:t>9</a:t>
            </a:r>
          </a:p>
        </p:txBody>
      </p:sp>
    </p:spTree>
    <p:extLst>
      <p:ext uri="{BB962C8B-B14F-4D97-AF65-F5344CB8AC3E}">
        <p14:creationId xmlns:p14="http://schemas.microsoft.com/office/powerpoint/2010/main" val="2818591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514600"/>
            <a:ext cx="9144000" cy="4343400"/>
          </a:xfrm>
        </p:spPr>
        <p:txBody>
          <a:bodyPr>
            <a:normAutofit/>
          </a:bodyPr>
          <a:lstStyle/>
          <a:p>
            <a:pPr>
              <a:spcBef>
                <a:spcPts val="1200"/>
              </a:spcBef>
            </a:pPr>
            <a:r>
              <a:rPr lang="en-US" sz="2000" dirty="0"/>
              <a:t>Governor Deal also requested that the </a:t>
            </a:r>
            <a:r>
              <a:rPr lang="en-US" sz="2000" dirty="0" smtClean="0"/>
              <a:t>USG </a:t>
            </a:r>
            <a:r>
              <a:rPr lang="en-US" sz="2000" dirty="0"/>
              <a:t>allow students to use </a:t>
            </a:r>
            <a:r>
              <a:rPr lang="en-US" sz="2000" b="1" dirty="0"/>
              <a:t>2 units </a:t>
            </a:r>
            <a:r>
              <a:rPr lang="en-US" sz="2000" dirty="0"/>
              <a:t>of computer science to satisfy the </a:t>
            </a:r>
            <a:r>
              <a:rPr lang="en-US" sz="2000" dirty="0" smtClean="0"/>
              <a:t>RHSC </a:t>
            </a:r>
            <a:r>
              <a:rPr lang="en-US" sz="2000" b="1" dirty="0"/>
              <a:t>foreign language </a:t>
            </a:r>
            <a:r>
              <a:rPr lang="en-US" sz="2000" dirty="0"/>
              <a:t>requirement for admission.</a:t>
            </a:r>
          </a:p>
          <a:p>
            <a:pPr>
              <a:spcBef>
                <a:spcPts val="1200"/>
              </a:spcBef>
            </a:pPr>
            <a:r>
              <a:rPr lang="en-US" sz="2000" dirty="0"/>
              <a:t>The USG </a:t>
            </a:r>
            <a:r>
              <a:rPr lang="en-US" sz="2000" dirty="0" smtClean="0"/>
              <a:t>agreed</a:t>
            </a:r>
            <a:r>
              <a:rPr lang="en-US" sz="2000" dirty="0"/>
              <a:t>; however, only those computer science courses </a:t>
            </a:r>
            <a:r>
              <a:rPr lang="en-US" sz="2000" dirty="0" smtClean="0"/>
              <a:t>on the science list on </a:t>
            </a:r>
            <a:r>
              <a:rPr lang="en-US" sz="2000" i="1" dirty="0" smtClean="0"/>
              <a:t>Staying on Course </a:t>
            </a:r>
            <a:r>
              <a:rPr lang="en-US" sz="2000" dirty="0" smtClean="0"/>
              <a:t>may </a:t>
            </a:r>
            <a:r>
              <a:rPr lang="en-US" sz="2000" dirty="0"/>
              <a:t>satisfy the foreign language requirement.</a:t>
            </a:r>
          </a:p>
          <a:p>
            <a:pPr>
              <a:spcBef>
                <a:spcPts val="1200"/>
              </a:spcBef>
            </a:pPr>
            <a:r>
              <a:rPr lang="en-US" sz="2000" dirty="0"/>
              <a:t>Students opting to take computer science instead of foreign language must take 2 units of computer science to satisfy the requirement. </a:t>
            </a:r>
            <a:r>
              <a:rPr lang="en-US" sz="2000" b="1" dirty="0"/>
              <a:t>Students cannot combine 1 unit of computer science with 1 unit of a foreign </a:t>
            </a:r>
            <a:r>
              <a:rPr lang="en-US" sz="2000" b="1" dirty="0" smtClean="0"/>
              <a:t>language or American sign language.</a:t>
            </a:r>
            <a:endParaRPr lang="en-US" sz="2000" b="1" dirty="0"/>
          </a:p>
          <a:p>
            <a:pPr>
              <a:spcBef>
                <a:spcPts val="1200"/>
              </a:spcBef>
            </a:pPr>
            <a:r>
              <a:rPr lang="en-US" sz="2000" dirty="0" smtClean="0"/>
              <a:t>Students may ONLY use a computer science course to satisfy one requirement.  </a:t>
            </a:r>
            <a:endParaRPr lang="en-US" sz="2000" dirty="0"/>
          </a:p>
        </p:txBody>
      </p:sp>
      <p:sp>
        <p:nvSpPr>
          <p:cNvPr id="3" name="Title 2"/>
          <p:cNvSpPr>
            <a:spLocks noGrp="1"/>
          </p:cNvSpPr>
          <p:nvPr>
            <p:ph type="title"/>
          </p:nvPr>
        </p:nvSpPr>
        <p:spPr>
          <a:xfrm>
            <a:off x="457200" y="338328"/>
            <a:ext cx="8229600" cy="1252728"/>
          </a:xfrm>
        </p:spPr>
        <p:txBody>
          <a:bodyPr>
            <a:normAutofit fontScale="90000"/>
          </a:bodyPr>
          <a:lstStyle/>
          <a:p>
            <a:r>
              <a:rPr lang="en-US" dirty="0" smtClean="0"/>
              <a:t>Computer Science &amp; </a:t>
            </a:r>
            <a:br>
              <a:rPr lang="en-US" dirty="0" smtClean="0"/>
            </a:br>
            <a:r>
              <a:rPr lang="en-US" dirty="0" smtClean="0"/>
              <a:t>RHSC – Foreign Language</a:t>
            </a:r>
            <a:endParaRPr lang="en-US" dirty="0"/>
          </a:p>
        </p:txBody>
      </p:sp>
      <p:sp>
        <p:nvSpPr>
          <p:cNvPr id="6" name="Rectangle 5"/>
          <p:cNvSpPr/>
          <p:nvPr/>
        </p:nvSpPr>
        <p:spPr>
          <a:xfrm>
            <a:off x="7758048" y="40274"/>
            <a:ext cx="1215397"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9</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2295867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438400"/>
            <a:ext cx="9143999" cy="4191000"/>
          </a:xfrm>
        </p:spPr>
        <p:txBody>
          <a:bodyPr>
            <a:noAutofit/>
          </a:bodyPr>
          <a:lstStyle/>
          <a:p>
            <a:pPr indent="-457200">
              <a:spcBef>
                <a:spcPts val="600"/>
              </a:spcBef>
            </a:pPr>
            <a:r>
              <a:rPr lang="en-US" sz="2000" u="sng" dirty="0">
                <a:hlinkClick r:id="rId2"/>
              </a:rPr>
              <a:t>SB 2</a:t>
            </a:r>
            <a:r>
              <a:rPr lang="en-US" sz="2000" dirty="0"/>
              <a:t> </a:t>
            </a:r>
            <a:r>
              <a:rPr lang="en-US" sz="2000" dirty="0" smtClean="0"/>
              <a:t>would permit </a:t>
            </a:r>
            <a:r>
              <a:rPr lang="en-US" sz="2000" dirty="0"/>
              <a:t>a student who </a:t>
            </a:r>
            <a:r>
              <a:rPr lang="en-US" sz="2000" b="1" dirty="0"/>
              <a:t>completes certain </a:t>
            </a:r>
            <a:r>
              <a:rPr lang="en-US" sz="2000" b="1" dirty="0" smtClean="0"/>
              <a:t>high school courses in 9</a:t>
            </a:r>
            <a:r>
              <a:rPr lang="en-US" sz="2000" b="1" baseline="30000" dirty="0" smtClean="0"/>
              <a:t>th</a:t>
            </a:r>
            <a:r>
              <a:rPr lang="en-US" sz="2000" b="1" dirty="0" smtClean="0"/>
              <a:t> and 10</a:t>
            </a:r>
            <a:r>
              <a:rPr lang="en-US" sz="2000" b="1" baseline="30000" dirty="0" smtClean="0"/>
              <a:t>th</a:t>
            </a:r>
            <a:r>
              <a:rPr lang="en-US" sz="2000" b="1" dirty="0" smtClean="0"/>
              <a:t> grade</a:t>
            </a:r>
            <a:r>
              <a:rPr lang="en-US" sz="2000" dirty="0" smtClean="0"/>
              <a:t>, meets college dual enrollment admission requirements, and then completes the following to be awarded a high school diploma: </a:t>
            </a:r>
          </a:p>
          <a:p>
            <a:pPr indent="-457200">
              <a:spcBef>
                <a:spcPts val="600"/>
              </a:spcBef>
              <a:buNone/>
            </a:pPr>
            <a:r>
              <a:rPr lang="en-US" sz="2000" dirty="0" smtClean="0"/>
              <a:t>	(</a:t>
            </a:r>
            <a:r>
              <a:rPr lang="en-US" sz="2000" dirty="0"/>
              <a:t>i) an associate degree program; </a:t>
            </a:r>
            <a:endParaRPr lang="en-US" sz="2000" dirty="0" smtClean="0"/>
          </a:p>
          <a:p>
            <a:pPr indent="-457200">
              <a:spcBef>
                <a:spcPts val="600"/>
              </a:spcBef>
              <a:buNone/>
            </a:pPr>
            <a:r>
              <a:rPr lang="en-US" sz="2000" dirty="0"/>
              <a:t>	</a:t>
            </a:r>
            <a:r>
              <a:rPr lang="en-US" sz="2000" dirty="0" smtClean="0"/>
              <a:t>(</a:t>
            </a:r>
            <a:r>
              <a:rPr lang="en-US" sz="2000" dirty="0"/>
              <a:t>ii) a technical college diploma program </a:t>
            </a:r>
            <a:r>
              <a:rPr lang="en-US" sz="2000" dirty="0" smtClean="0"/>
              <a:t>and </a:t>
            </a:r>
            <a:r>
              <a:rPr lang="en-US" sz="2000" dirty="0"/>
              <a:t>all postsecondary academic </a:t>
            </a:r>
            <a:r>
              <a:rPr lang="en-US" sz="2000" dirty="0" smtClean="0"/>
              <a:t>education </a:t>
            </a:r>
            <a:r>
              <a:rPr lang="en-US" sz="2000" dirty="0"/>
              <a:t>and technical education and training </a:t>
            </a:r>
            <a:r>
              <a:rPr lang="en-US" sz="2000" dirty="0" smtClean="0"/>
              <a:t>prerequisites </a:t>
            </a:r>
            <a:r>
              <a:rPr lang="en-US" sz="2000" dirty="0"/>
              <a:t>for any </a:t>
            </a:r>
            <a:r>
              <a:rPr lang="en-US" sz="2000" dirty="0" smtClean="0"/>
              <a:t>state</a:t>
            </a:r>
            <a:r>
              <a:rPr lang="en-US" sz="2000" dirty="0"/>
              <a:t>, national, or industry occupational certifications or </a:t>
            </a:r>
            <a:r>
              <a:rPr lang="en-US" sz="2000" dirty="0" smtClean="0"/>
              <a:t>licenses required </a:t>
            </a:r>
            <a:r>
              <a:rPr lang="en-US" sz="2000" dirty="0"/>
              <a:t>to work in the field; or </a:t>
            </a:r>
            <a:endParaRPr lang="en-US" sz="2000" dirty="0" smtClean="0"/>
          </a:p>
          <a:p>
            <a:pPr indent="-457200">
              <a:spcBef>
                <a:spcPts val="600"/>
              </a:spcBef>
              <a:buNone/>
            </a:pPr>
            <a:r>
              <a:rPr lang="en-US" sz="2000" dirty="0"/>
              <a:t>	</a:t>
            </a:r>
            <a:r>
              <a:rPr lang="en-US" sz="2000" dirty="0" smtClean="0"/>
              <a:t>(</a:t>
            </a:r>
            <a:r>
              <a:rPr lang="en-US" sz="2000" dirty="0"/>
              <a:t>iii) at least two technical college certificate of credit </a:t>
            </a:r>
            <a:r>
              <a:rPr lang="en-US" sz="2000" dirty="0" smtClean="0"/>
              <a:t>programs </a:t>
            </a:r>
            <a:r>
              <a:rPr lang="en-US" sz="2000" dirty="0"/>
              <a:t>in one </a:t>
            </a:r>
            <a:r>
              <a:rPr lang="en-US" sz="2000" dirty="0" smtClean="0"/>
              <a:t>	specific </a:t>
            </a:r>
            <a:r>
              <a:rPr lang="en-US" sz="2000" dirty="0"/>
              <a:t>career pathway and all postsecondary academic education </a:t>
            </a:r>
            <a:r>
              <a:rPr lang="en-US" sz="2000" dirty="0" smtClean="0"/>
              <a:t>and 	technical </a:t>
            </a:r>
            <a:r>
              <a:rPr lang="en-US" sz="2000" dirty="0"/>
              <a:t>education and training prerequisites for any state, national, or </a:t>
            </a:r>
            <a:r>
              <a:rPr lang="en-US" sz="2000" dirty="0" smtClean="0"/>
              <a:t>	industry occupational </a:t>
            </a:r>
            <a:r>
              <a:rPr lang="en-US" sz="2000" dirty="0"/>
              <a:t>certifications or licenses required to work in the field </a:t>
            </a:r>
            <a:r>
              <a:rPr lang="en-US" sz="2000" dirty="0" smtClean="0"/>
              <a:t>	as </a:t>
            </a:r>
            <a:r>
              <a:rPr lang="en-US" sz="2000" dirty="0"/>
              <a:t>determined by the </a:t>
            </a:r>
            <a:r>
              <a:rPr lang="en-US" sz="2000" dirty="0" smtClean="0"/>
              <a:t>Technical </a:t>
            </a:r>
            <a:r>
              <a:rPr lang="en-US" sz="2000" dirty="0"/>
              <a:t>College System of </a:t>
            </a:r>
            <a:r>
              <a:rPr lang="en-US" sz="2000" dirty="0" smtClean="0"/>
              <a:t>Georgia</a:t>
            </a:r>
          </a:p>
        </p:txBody>
      </p:sp>
      <p:sp>
        <p:nvSpPr>
          <p:cNvPr id="3" name="Title 2"/>
          <p:cNvSpPr>
            <a:spLocks noGrp="1"/>
          </p:cNvSpPr>
          <p:nvPr>
            <p:ph type="title"/>
          </p:nvPr>
        </p:nvSpPr>
        <p:spPr>
          <a:xfrm>
            <a:off x="0" y="338328"/>
            <a:ext cx="9144000" cy="1252728"/>
          </a:xfrm>
        </p:spPr>
        <p:txBody>
          <a:bodyPr>
            <a:normAutofit fontScale="90000"/>
          </a:bodyPr>
          <a:lstStyle/>
          <a:p>
            <a:r>
              <a:rPr lang="en-US" dirty="0" smtClean="0"/>
              <a:t>Dual Enrollment Legislation</a:t>
            </a:r>
            <a:br>
              <a:rPr lang="en-US" dirty="0" smtClean="0"/>
            </a:br>
            <a:r>
              <a:rPr lang="en-US" dirty="0" smtClean="0"/>
              <a:t>SB2</a:t>
            </a:r>
            <a:endParaRPr lang="en-US" dirty="0"/>
          </a:p>
        </p:txBody>
      </p:sp>
      <p:sp>
        <p:nvSpPr>
          <p:cNvPr id="6" name="Rectangle 5"/>
          <p:cNvSpPr/>
          <p:nvPr/>
        </p:nvSpPr>
        <p:spPr>
          <a:xfrm>
            <a:off x="7758048" y="40274"/>
            <a:ext cx="1215397"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8</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2911967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438400"/>
            <a:ext cx="9143999" cy="4419600"/>
          </a:xfrm>
        </p:spPr>
        <p:txBody>
          <a:bodyPr>
            <a:noAutofit/>
          </a:bodyPr>
          <a:lstStyle/>
          <a:p>
            <a:r>
              <a:rPr lang="en-US" sz="2000" u="sng" dirty="0">
                <a:hlinkClick r:id="rId2"/>
              </a:rPr>
              <a:t>SB 132</a:t>
            </a:r>
            <a:r>
              <a:rPr lang="en-US" sz="2000" dirty="0"/>
              <a:t> </a:t>
            </a:r>
            <a:r>
              <a:rPr lang="en-US" sz="2000" dirty="0" smtClean="0"/>
              <a:t>(“</a:t>
            </a:r>
            <a:r>
              <a:rPr lang="en-US" sz="2000" dirty="0"/>
              <a:t>Move on When Ready Act</a:t>
            </a:r>
            <a:r>
              <a:rPr lang="en-US" sz="2000" dirty="0" smtClean="0"/>
              <a:t>”) </a:t>
            </a:r>
            <a:r>
              <a:rPr lang="en-US" sz="2000" dirty="0"/>
              <a:t>seeks to streamline the current dual enrollment options (MOWR, </a:t>
            </a:r>
            <a:r>
              <a:rPr lang="en-US" sz="2000" dirty="0" err="1"/>
              <a:t>Accel</a:t>
            </a:r>
            <a:r>
              <a:rPr lang="en-US" sz="2000" dirty="0"/>
              <a:t>, HOPE Grant) </a:t>
            </a:r>
            <a:r>
              <a:rPr lang="en-US" sz="2000" dirty="0" smtClean="0"/>
              <a:t>under </a:t>
            </a:r>
            <a:r>
              <a:rPr lang="en-US" sz="2000" dirty="0"/>
              <a:t>this title.</a:t>
            </a:r>
          </a:p>
          <a:p>
            <a:pPr>
              <a:spcBef>
                <a:spcPts val="0"/>
              </a:spcBef>
            </a:pPr>
            <a:r>
              <a:rPr lang="en-US" sz="2000" dirty="0" smtClean="0"/>
              <a:t>Similar to current </a:t>
            </a:r>
            <a:r>
              <a:rPr lang="en-US" sz="2000" dirty="0" err="1" smtClean="0"/>
              <a:t>Accel</a:t>
            </a:r>
            <a:r>
              <a:rPr lang="en-US" sz="2000" dirty="0" smtClean="0"/>
              <a:t> program:</a:t>
            </a:r>
          </a:p>
          <a:p>
            <a:pPr lvl="2">
              <a:spcBef>
                <a:spcPts val="0"/>
              </a:spcBef>
              <a:buFont typeface="Wingdings" panose="05000000000000000000" pitchFamily="2" charset="2"/>
              <a:buChar char="§"/>
            </a:pPr>
            <a:r>
              <a:rPr lang="en-US" dirty="0" smtClean="0"/>
              <a:t>Full-time or part-time enrollment would be allowed;</a:t>
            </a:r>
          </a:p>
          <a:p>
            <a:pPr lvl="2">
              <a:spcBef>
                <a:spcPts val="0"/>
              </a:spcBef>
              <a:buFont typeface="Wingdings" panose="05000000000000000000" pitchFamily="2" charset="2"/>
              <a:buChar char="§"/>
            </a:pPr>
            <a:r>
              <a:rPr lang="en-US" dirty="0" smtClean="0"/>
              <a:t>Funding  would be provided through State appropriations;</a:t>
            </a:r>
          </a:p>
          <a:p>
            <a:pPr lvl="2">
              <a:spcBef>
                <a:spcPts val="0"/>
              </a:spcBef>
              <a:buFont typeface="Wingdings" panose="05000000000000000000" pitchFamily="2" charset="2"/>
              <a:buChar char="§"/>
            </a:pPr>
            <a:r>
              <a:rPr lang="en-US" dirty="0" smtClean="0"/>
              <a:t>The program administered by GSFC and regulations would be provided;</a:t>
            </a:r>
          </a:p>
          <a:p>
            <a:r>
              <a:rPr lang="en-US" sz="2000" dirty="0" smtClean="0"/>
              <a:t>Similar to the current MOWR program, students would not be limited to core academic courses:</a:t>
            </a:r>
          </a:p>
          <a:p>
            <a:pPr marL="581343" lvl="2" indent="0">
              <a:buNone/>
            </a:pPr>
            <a:r>
              <a:rPr lang="en-US" i="1" dirty="0" smtClean="0"/>
              <a:t>“A participating eligible high school shall grant secondary credit to an eligible high school student enrolled in a dual credit course in an eligible postsecondary institution if such student successfully completes that course.  The </a:t>
            </a:r>
            <a:r>
              <a:rPr lang="en-US" i="1" dirty="0"/>
              <a:t>secondary credit granted shall be </a:t>
            </a:r>
            <a:r>
              <a:rPr lang="en-US" i="1" dirty="0" smtClean="0"/>
              <a:t>for </a:t>
            </a:r>
            <a:r>
              <a:rPr lang="en-US" i="1" dirty="0"/>
              <a:t>a </a:t>
            </a:r>
            <a:r>
              <a:rPr lang="en-US" sz="1900" i="1" dirty="0">
                <a:effectLst>
                  <a:glow rad="355600">
                    <a:srgbClr val="FFFF00">
                      <a:alpha val="84000"/>
                    </a:srgbClr>
                  </a:glow>
                </a:effectLst>
              </a:rPr>
              <a:t>comparable required course; career, technical, and agricultural education course; or elective </a:t>
            </a:r>
            <a:r>
              <a:rPr lang="en-US" sz="1900" i="1" dirty="0" smtClean="0">
                <a:effectLst>
                  <a:glow rad="355600">
                    <a:srgbClr val="FFFF00">
                      <a:alpha val="84000"/>
                    </a:srgbClr>
                  </a:glow>
                </a:effectLst>
              </a:rPr>
              <a:t>course.”</a:t>
            </a:r>
            <a:endParaRPr lang="en-US" sz="1900" i="1" dirty="0">
              <a:effectLst>
                <a:glow rad="355600">
                  <a:srgbClr val="FFFF00">
                    <a:alpha val="84000"/>
                  </a:srgbClr>
                </a:glow>
              </a:effectLst>
            </a:endParaRPr>
          </a:p>
        </p:txBody>
      </p:sp>
      <p:sp>
        <p:nvSpPr>
          <p:cNvPr id="3" name="Title 2"/>
          <p:cNvSpPr>
            <a:spLocks noGrp="1"/>
          </p:cNvSpPr>
          <p:nvPr>
            <p:ph type="title"/>
          </p:nvPr>
        </p:nvSpPr>
        <p:spPr>
          <a:xfrm>
            <a:off x="0" y="338328"/>
            <a:ext cx="9144000" cy="1252728"/>
          </a:xfrm>
        </p:spPr>
        <p:txBody>
          <a:bodyPr>
            <a:normAutofit fontScale="90000"/>
          </a:bodyPr>
          <a:lstStyle/>
          <a:p>
            <a:r>
              <a:rPr lang="en-US" dirty="0" smtClean="0"/>
              <a:t>Dual Enrollment Legislation</a:t>
            </a:r>
            <a:br>
              <a:rPr lang="en-US" dirty="0" smtClean="0"/>
            </a:br>
            <a:r>
              <a:rPr lang="en-US" dirty="0" smtClean="0"/>
              <a:t>SB132</a:t>
            </a:r>
            <a:endParaRPr lang="en-US" dirty="0"/>
          </a:p>
        </p:txBody>
      </p:sp>
      <p:sp>
        <p:nvSpPr>
          <p:cNvPr id="6" name="Rectangle 5"/>
          <p:cNvSpPr/>
          <p:nvPr/>
        </p:nvSpPr>
        <p:spPr>
          <a:xfrm>
            <a:off x="7826174" y="40274"/>
            <a:ext cx="1079142"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7</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2517063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438400"/>
            <a:ext cx="9143999" cy="4419600"/>
          </a:xfrm>
        </p:spPr>
        <p:txBody>
          <a:bodyPr>
            <a:noAutofit/>
          </a:bodyPr>
          <a:lstStyle/>
          <a:p>
            <a:r>
              <a:rPr lang="en-US" sz="2000" dirty="0" smtClean="0"/>
              <a:t>High schools and colleges must enter into agreements with GSFC to participate.  Colleges must agree to:</a:t>
            </a:r>
          </a:p>
          <a:p>
            <a:pPr marL="0" indent="0">
              <a:buNone/>
            </a:pPr>
            <a:r>
              <a:rPr lang="en-US" sz="2000" dirty="0" smtClean="0"/>
              <a:t>	(</a:t>
            </a:r>
            <a:r>
              <a:rPr lang="en-US" sz="2000" dirty="0"/>
              <a:t>1) Waive all mandatory and </a:t>
            </a:r>
            <a:r>
              <a:rPr lang="en-US" sz="2000" dirty="0" smtClean="0"/>
              <a:t>non-course </a:t>
            </a:r>
            <a:r>
              <a:rPr lang="en-US" sz="2000" dirty="0"/>
              <a:t>related fees </a:t>
            </a:r>
            <a:r>
              <a:rPr lang="en-US" sz="2000" dirty="0" smtClean="0"/>
              <a:t>for participating 	students; </a:t>
            </a:r>
            <a:endParaRPr lang="en-US" sz="2000" dirty="0"/>
          </a:p>
          <a:p>
            <a:pPr marL="0" indent="0">
              <a:buNone/>
            </a:pPr>
            <a:r>
              <a:rPr lang="en-US" sz="2000" dirty="0" smtClean="0"/>
              <a:t>	(2</a:t>
            </a:r>
            <a:r>
              <a:rPr lang="en-US" sz="2000" dirty="0"/>
              <a:t>) Provide course books to </a:t>
            </a:r>
            <a:r>
              <a:rPr lang="en-US" sz="2000" dirty="0" smtClean="0"/>
              <a:t>students </a:t>
            </a:r>
            <a:r>
              <a:rPr lang="en-US" sz="2000" dirty="0"/>
              <a:t>participating in the program at </a:t>
            </a:r>
            <a:r>
              <a:rPr lang="en-US" sz="2000" dirty="0" smtClean="0"/>
              <a:t>no 	charge; </a:t>
            </a:r>
          </a:p>
          <a:p>
            <a:pPr marL="0" indent="0">
              <a:buNone/>
            </a:pPr>
            <a:r>
              <a:rPr lang="en-US" sz="2000" dirty="0"/>
              <a:t>	</a:t>
            </a:r>
            <a:r>
              <a:rPr lang="en-US" sz="2000" dirty="0" smtClean="0"/>
              <a:t>(3</a:t>
            </a:r>
            <a:r>
              <a:rPr lang="en-US" sz="2000" dirty="0"/>
              <a:t>) Accept the amount paid by </a:t>
            </a:r>
            <a:r>
              <a:rPr lang="en-US" sz="2000" dirty="0" smtClean="0"/>
              <a:t>GSFC as </a:t>
            </a:r>
            <a:r>
              <a:rPr lang="en-US" sz="2000" dirty="0"/>
              <a:t>full payment </a:t>
            </a:r>
            <a:r>
              <a:rPr lang="en-US" sz="2000" dirty="0" smtClean="0"/>
              <a:t>for </a:t>
            </a:r>
            <a:r>
              <a:rPr lang="en-US" sz="2000" dirty="0"/>
              <a:t>tuition, mandatory </a:t>
            </a:r>
            <a:r>
              <a:rPr lang="en-US" sz="2000" dirty="0" smtClean="0"/>
              <a:t>	and non-course </a:t>
            </a:r>
            <a:r>
              <a:rPr lang="en-US" sz="2000" dirty="0"/>
              <a:t>related fees, and course </a:t>
            </a:r>
            <a:r>
              <a:rPr lang="en-US" sz="2000" dirty="0" smtClean="0"/>
              <a:t>books.</a:t>
            </a:r>
          </a:p>
          <a:p>
            <a:pPr marL="581343" lvl="2" indent="0">
              <a:buNone/>
            </a:pPr>
            <a:endParaRPr lang="en-US" i="1" dirty="0" smtClean="0"/>
          </a:p>
          <a:p>
            <a:pPr marL="581343" lvl="2" indent="0">
              <a:buNone/>
            </a:pPr>
            <a:r>
              <a:rPr lang="en-US" i="1" dirty="0" smtClean="0"/>
              <a:t>Under </a:t>
            </a:r>
            <a:r>
              <a:rPr lang="en-US" i="1" dirty="0"/>
              <a:t>no circumstances </a:t>
            </a:r>
            <a:r>
              <a:rPr lang="en-US" i="1" dirty="0" smtClean="0"/>
              <a:t>shall </a:t>
            </a:r>
            <a:r>
              <a:rPr lang="en-US" i="1" dirty="0"/>
              <a:t>the eligible postsecondary institutions require an eligible high school </a:t>
            </a:r>
            <a:r>
              <a:rPr lang="en-US" i="1" dirty="0" smtClean="0"/>
              <a:t>student participating </a:t>
            </a:r>
            <a:r>
              <a:rPr lang="en-US" i="1" dirty="0"/>
              <a:t>in the program to pay for tuition, mandatory and </a:t>
            </a:r>
            <a:r>
              <a:rPr lang="en-US" i="1" dirty="0" err="1"/>
              <a:t>noncourse</a:t>
            </a:r>
            <a:r>
              <a:rPr lang="en-US" i="1" dirty="0"/>
              <a:t> related fees, or </a:t>
            </a:r>
            <a:r>
              <a:rPr lang="en-US" i="1" dirty="0" smtClean="0"/>
              <a:t>course </a:t>
            </a:r>
            <a:r>
              <a:rPr lang="en-US" i="1" dirty="0"/>
              <a:t>books.</a:t>
            </a:r>
          </a:p>
          <a:p>
            <a:endParaRPr lang="en-US" sz="2000" dirty="0" smtClean="0"/>
          </a:p>
        </p:txBody>
      </p:sp>
      <p:sp>
        <p:nvSpPr>
          <p:cNvPr id="3" name="Title 2"/>
          <p:cNvSpPr>
            <a:spLocks noGrp="1"/>
          </p:cNvSpPr>
          <p:nvPr>
            <p:ph type="title"/>
          </p:nvPr>
        </p:nvSpPr>
        <p:spPr>
          <a:xfrm>
            <a:off x="0" y="338328"/>
            <a:ext cx="9144000" cy="1252728"/>
          </a:xfrm>
        </p:spPr>
        <p:txBody>
          <a:bodyPr>
            <a:normAutofit fontScale="90000"/>
          </a:bodyPr>
          <a:lstStyle/>
          <a:p>
            <a:r>
              <a:rPr lang="en-US" dirty="0" smtClean="0"/>
              <a:t>Dual Enrollment Legislation</a:t>
            </a:r>
            <a:br>
              <a:rPr lang="en-US" dirty="0" smtClean="0"/>
            </a:br>
            <a:r>
              <a:rPr lang="en-US" dirty="0" smtClean="0"/>
              <a:t>SB132</a:t>
            </a:r>
            <a:endParaRPr lang="en-US" dirty="0"/>
          </a:p>
        </p:txBody>
      </p:sp>
      <p:sp>
        <p:nvSpPr>
          <p:cNvPr id="6" name="Rectangle 5"/>
          <p:cNvSpPr/>
          <p:nvPr/>
        </p:nvSpPr>
        <p:spPr>
          <a:xfrm>
            <a:off x="7826174" y="40274"/>
            <a:ext cx="1079142" cy="240065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15000" b="1" dirty="0" smtClean="0">
                <a:ln>
                  <a:prstDash val="solid"/>
                </a:ln>
                <a:solidFill>
                  <a:schemeClr val="bg2">
                    <a:lumMod val="25000"/>
                  </a:schemeClr>
                </a:solidFill>
                <a:effectLst>
                  <a:outerShdw blurRad="88000" dist="50800" dir="5040000" algn="tl">
                    <a:schemeClr val="accent4">
                      <a:tint val="80000"/>
                      <a:satMod val="250000"/>
                      <a:alpha val="45000"/>
                    </a:schemeClr>
                  </a:outerShdw>
                </a:effectLst>
              </a:rPr>
              <a:t>7</a:t>
            </a:r>
            <a:endParaRPr lang="en-US" sz="15000" b="1" dirty="0">
              <a:ln>
                <a:prstDash val="solid"/>
              </a:ln>
              <a:solidFill>
                <a:schemeClr val="bg2">
                  <a:lumMod val="25000"/>
                </a:schemeClr>
              </a:soli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7106656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880</TotalTime>
  <Words>1343</Words>
  <Application>Microsoft Office PowerPoint</Application>
  <PresentationFormat>On-screen Show (4:3)</PresentationFormat>
  <Paragraphs>178</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Waveform</vt:lpstr>
      <vt:lpstr>RACRA  Spring 2015</vt:lpstr>
      <vt:lpstr>Mandatory Fee Waiver for Military Using Tuition Assistance</vt:lpstr>
      <vt:lpstr>Computer Science &amp; RHSC – Science and Math</vt:lpstr>
      <vt:lpstr>Computer Science &amp; RHSC – Science and Math</vt:lpstr>
      <vt:lpstr>Computer Science &amp; RHSC – Science and Math</vt:lpstr>
      <vt:lpstr>Computer Science &amp;  RHSC – Foreign Language</vt:lpstr>
      <vt:lpstr>Dual Enrollment Legislation SB2</vt:lpstr>
      <vt:lpstr>Dual Enrollment Legislation SB132</vt:lpstr>
      <vt:lpstr>Dual Enrollment Legislation SB132</vt:lpstr>
      <vt:lpstr>Border State Residents  Out-of-State Tuition Waiver</vt:lpstr>
      <vt:lpstr>Border State Residents  Out-of-State Tuition Waiver</vt:lpstr>
      <vt:lpstr>Tuition Classification Manual Updates</vt:lpstr>
      <vt:lpstr>Tuition Classification Manual Updates</vt:lpstr>
      <vt:lpstr>Tuition Classification Manual Updates</vt:lpstr>
      <vt:lpstr>Tuition Classification Manual Updates</vt:lpstr>
      <vt:lpstr>Tuition Classification Manual Updates</vt:lpstr>
      <vt:lpstr>Tuition Classification Manual Updates</vt:lpstr>
      <vt:lpstr>Tuition Classification Resource Page Updates</vt:lpstr>
      <vt:lpstr>Sample Petition and Waiver Applications</vt:lpstr>
      <vt:lpstr>Annual Application Updates</vt:lpstr>
      <vt:lpstr>Annual Application Updates</vt:lpstr>
      <vt:lpstr>Annual Application Updates</vt:lpstr>
      <vt:lpstr>Policy Working Group Updates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RACRA  Spring 2015</dc:title>
  <dc:creator>swenham</dc:creator>
  <cp:lastModifiedBy>swenham</cp:lastModifiedBy>
  <cp:revision>138</cp:revision>
  <dcterms:created xsi:type="dcterms:W3CDTF">2015-03-29T12:25:11Z</dcterms:created>
  <dcterms:modified xsi:type="dcterms:W3CDTF">2015-04-06T13:13:03Z</dcterms:modified>
</cp:coreProperties>
</file>