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sldIdLst>
    <p:sldId id="256" r:id="rId3"/>
    <p:sldId id="273" r:id="rId4"/>
    <p:sldId id="272" r:id="rId5"/>
    <p:sldId id="282" r:id="rId6"/>
    <p:sldId id="288" r:id="rId7"/>
    <p:sldId id="298" r:id="rId8"/>
    <p:sldId id="259" r:id="rId9"/>
    <p:sldId id="260" r:id="rId10"/>
    <p:sldId id="262" r:id="rId11"/>
    <p:sldId id="266" r:id="rId12"/>
    <p:sldId id="278" r:id="rId13"/>
    <p:sldId id="267" r:id="rId14"/>
    <p:sldId id="271" r:id="rId15"/>
    <p:sldId id="279" r:id="rId16"/>
    <p:sldId id="313" r:id="rId17"/>
    <p:sldId id="269" r:id="rId18"/>
    <p:sldId id="265" r:id="rId19"/>
    <p:sldId id="270" r:id="rId20"/>
    <p:sldId id="274" r:id="rId21"/>
    <p:sldId id="293" r:id="rId22"/>
    <p:sldId id="294" r:id="rId23"/>
    <p:sldId id="295" r:id="rId24"/>
    <p:sldId id="308" r:id="rId25"/>
    <p:sldId id="296" r:id="rId26"/>
    <p:sldId id="257" r:id="rId27"/>
    <p:sldId id="307" r:id="rId28"/>
    <p:sldId id="310" r:id="rId29"/>
    <p:sldId id="311" r:id="rId30"/>
    <p:sldId id="312" r:id="rId31"/>
    <p:sldId id="309" r:id="rId32"/>
    <p:sldId id="268" r:id="rId33"/>
    <p:sldId id="281" r:id="rId34"/>
    <p:sldId id="280" r:id="rId35"/>
    <p:sldId id="261" r:id="rId36"/>
    <p:sldId id="299" r:id="rId37"/>
    <p:sldId id="301" r:id="rId38"/>
    <p:sldId id="306" r:id="rId39"/>
    <p:sldId id="302" r:id="rId40"/>
    <p:sldId id="303" r:id="rId41"/>
    <p:sldId id="304" r:id="rId42"/>
    <p:sldId id="305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A8"/>
    <a:srgbClr val="003863"/>
    <a:srgbClr val="1A2769"/>
    <a:srgbClr val="003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3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211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USG Standar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2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econdary slides USG Widescree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7467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8778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 slides USG Widescree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7467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1007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1"/>
            <a:ext cx="3657600" cy="434340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3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652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7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91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2"/>
            <a:ext cx="4419600" cy="5594349"/>
          </a:xfrm>
        </p:spPr>
        <p:txBody>
          <a:bodyPr/>
          <a:lstStyle>
            <a:lvl1pPr>
              <a:defRPr sz="3200"/>
            </a:lvl1pPr>
            <a:lvl2pPr>
              <a:defRPr sz="2800">
                <a:latin typeface="Century Gothic"/>
                <a:cs typeface="Century Gothic"/>
              </a:defRPr>
            </a:lvl2pPr>
            <a:lvl3pPr>
              <a:defRPr sz="2400">
                <a:latin typeface="Century Gothic"/>
                <a:cs typeface="Century Gothic"/>
              </a:defRPr>
            </a:lvl3pPr>
            <a:lvl4pPr>
              <a:defRPr sz="2000">
                <a:latin typeface="Century Gothic"/>
                <a:cs typeface="Century Gothic"/>
              </a:defRPr>
            </a:lvl4pPr>
            <a:lvl5pPr>
              <a:defRPr sz="2000">
                <a:latin typeface="Century Gothic"/>
                <a:cs typeface="Century Gothic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91" y="1435103"/>
            <a:ext cx="30083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3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  <a:alpha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3" y="380677"/>
            <a:ext cx="5224059" cy="118678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2666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4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  <a:alpha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600201"/>
            <a:ext cx="7467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92024" y="228600"/>
            <a:ext cx="0" cy="5740400"/>
          </a:xfrm>
          <a:prstGeom prst="line">
            <a:avLst/>
          </a:prstGeom>
          <a:ln>
            <a:solidFill>
              <a:srgbClr val="0038A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2000" y="6635496"/>
            <a:ext cx="8077200" cy="0"/>
          </a:xfrm>
          <a:prstGeom prst="line">
            <a:avLst/>
          </a:prstGeom>
          <a:ln>
            <a:solidFill>
              <a:srgbClr val="0038A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64210"/>
            <a:ext cx="2514600" cy="5712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34674" y="6230113"/>
            <a:ext cx="55212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7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7" r:id="rId4"/>
  </p:sldLayoutIdLst>
  <p:hf hdr="0" ftr="0" dt="0"/>
  <p:txStyles>
    <p:titleStyle>
      <a:lvl1pPr marL="0" marR="0" indent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kern="1200">
          <a:solidFill>
            <a:schemeClr val="tx1"/>
          </a:solidFill>
          <a:latin typeface="Century Gothic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RACRA</a:t>
            </a:r>
            <a:br>
              <a:rPr lang="en-US" dirty="0" smtClean="0"/>
            </a:br>
            <a:r>
              <a:rPr lang="en-US" dirty="0" smtClean="0"/>
              <a:t>Fall 2016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TCSG/USG GE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0842" y="1600201"/>
            <a:ext cx="8702842" cy="4191000"/>
          </a:xfrm>
        </p:spPr>
        <p:txBody>
          <a:bodyPr>
            <a:normAutofit/>
          </a:bodyPr>
          <a:lstStyle/>
          <a:p>
            <a:r>
              <a:rPr lang="en-US" sz="2200" dirty="0"/>
              <a:t>L</a:t>
            </a:r>
            <a:r>
              <a:rPr lang="en-US" sz="2200" dirty="0" smtClean="0"/>
              <a:t>ist of courses </a:t>
            </a:r>
            <a:r>
              <a:rPr lang="en-US" sz="2200" u="sng" dirty="0" smtClean="0"/>
              <a:t>guaranteed</a:t>
            </a:r>
            <a:r>
              <a:rPr lang="en-US" sz="2200" dirty="0" smtClean="0"/>
              <a:t> transfer between TCSG and USG institutions.</a:t>
            </a:r>
          </a:p>
          <a:p>
            <a:r>
              <a:rPr lang="en-US" sz="2200" dirty="0" smtClean="0"/>
              <a:t>Accessed from ASAH 2.17, </a:t>
            </a:r>
            <a:r>
              <a:rPr lang="en-US" sz="2200" i="1" dirty="0" smtClean="0"/>
              <a:t>Acceptance of Core Coursework and Placement Test Scores from TCSG Colleges.</a:t>
            </a:r>
          </a:p>
          <a:p>
            <a:r>
              <a:rPr lang="en-US" sz="2200" dirty="0" smtClean="0"/>
              <a:t>TCSG Articulation Advisory Group formed Fall 2016:</a:t>
            </a:r>
          </a:p>
          <a:p>
            <a:pPr marL="0" indent="0">
              <a:buNone/>
            </a:pPr>
            <a:r>
              <a:rPr lang="en-US" sz="2200" dirty="0" smtClean="0"/>
              <a:t>	</a:t>
            </a:r>
            <a:r>
              <a:rPr lang="en-US" sz="2200" dirty="0" err="1"/>
              <a:t>Sandie</a:t>
            </a:r>
            <a:r>
              <a:rPr lang="en-US" sz="2200" dirty="0"/>
              <a:t> Davis – Georgia Highlands College</a:t>
            </a:r>
          </a:p>
          <a:p>
            <a:pPr marL="0" indent="0">
              <a:buNone/>
            </a:pPr>
            <a:r>
              <a:rPr lang="en-US" sz="2200" dirty="0" smtClean="0"/>
              <a:t>	Jason Edmond – University of Georgia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Suzanne Jabaley – University of North Georgia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Lindsay Lee – Kennesaw State University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(Dr. Felita Williams (lead) and Sarah Wenham – USO)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72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881" y="-1"/>
            <a:ext cx="5162771" cy="635417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693504" y="2912861"/>
            <a:ext cx="1110742" cy="0"/>
          </a:xfrm>
          <a:prstGeom prst="straightConnector1">
            <a:avLst/>
          </a:prstGeom>
          <a:ln w="66675">
            <a:solidFill>
              <a:srgbClr val="0038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11557" y="3055322"/>
            <a:ext cx="935150" cy="0"/>
          </a:xfrm>
          <a:prstGeom prst="straightConnector1">
            <a:avLst/>
          </a:prstGeom>
          <a:ln w="66675">
            <a:solidFill>
              <a:srgbClr val="0038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0841" y="1759225"/>
            <a:ext cx="2690715" cy="359796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200" b="1" dirty="0" smtClean="0"/>
              <a:t>September 2016 </a:t>
            </a:r>
            <a:r>
              <a:rPr lang="en-US" sz="2000" dirty="0" smtClean="0"/>
              <a:t>Advisory Group agreed to add </a:t>
            </a:r>
            <a:r>
              <a:rPr lang="en-US" sz="2000" u="sng" dirty="0" smtClean="0"/>
              <a:t>ECON 2105 </a:t>
            </a:r>
            <a:r>
              <a:rPr lang="en-US" sz="2000" dirty="0" smtClean="0"/>
              <a:t>and </a:t>
            </a:r>
            <a:r>
              <a:rPr lang="en-US" sz="2000" u="sng" dirty="0" smtClean="0"/>
              <a:t>ECON 2106 </a:t>
            </a:r>
            <a:r>
              <a:rPr lang="en-US" sz="2000" dirty="0" smtClean="0"/>
              <a:t>to the list.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Effective with students taking the course Fall 2016 but we encourage institutions to work with any student who has taken the course and could benefit from the change.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43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274639"/>
            <a:ext cx="888492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SACSCOC Accreditation Requirement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22" y="1829119"/>
            <a:ext cx="8440358" cy="308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17" y="274639"/>
            <a:ext cx="880607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Unique Dual Enrollment Course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17" y="1600201"/>
            <a:ext cx="8806069" cy="4629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The unique dual numbers created to:</a:t>
            </a:r>
          </a:p>
          <a:p>
            <a:pPr marL="0" indent="0">
              <a:buNone/>
            </a:pPr>
            <a:endParaRPr lang="en-US" sz="400" dirty="0" smtClean="0"/>
          </a:p>
          <a:p>
            <a:r>
              <a:rPr lang="en-US" sz="2200" dirty="0" smtClean="0"/>
              <a:t>Give an alignment option when there is not sufficient similarity between the college course and an actual high school course.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2200" dirty="0" smtClean="0"/>
              <a:t>Provide </a:t>
            </a:r>
            <a:r>
              <a:rPr lang="en-US" sz="2200" dirty="0"/>
              <a:t>another high school credit option when a student has already received credit for the matched/aligned high school course</a:t>
            </a:r>
            <a:r>
              <a:rPr lang="en-US" sz="2200" dirty="0" smtClean="0"/>
              <a:t>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4" y="3135796"/>
            <a:ext cx="8659596" cy="628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09" y="5299874"/>
            <a:ext cx="8646878" cy="4777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88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17" y="274639"/>
            <a:ext cx="880607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Science Courses Aligned to Unique DE #s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73" y="1295400"/>
            <a:ext cx="8536143" cy="4495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A college science course aligned to a unique dual enrollment number may satisfy the 4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science requirement for high school graduation.</a:t>
            </a:r>
          </a:p>
          <a:p>
            <a:pPr marL="0" indent="0">
              <a:buNone/>
            </a:pPr>
            <a:r>
              <a:rPr lang="en-US" sz="800" dirty="0" smtClean="0"/>
              <a:t> </a:t>
            </a:r>
            <a:r>
              <a:rPr lang="en-US" sz="2200" b="1" dirty="0" smtClean="0"/>
              <a:t>Example: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grade – HS Physical Science (40.01100)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10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grade – HS Biology I (26.01200)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11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grade – HS Chemistry I (40.05100)</a:t>
            </a:r>
          </a:p>
          <a:p>
            <a:pPr marL="0" indent="0">
              <a:buNone/>
            </a:pPr>
            <a:r>
              <a:rPr lang="en-US" sz="2200" dirty="0" smtClean="0"/>
              <a:t>	12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grade – College Chemistry I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124200" y="4693921"/>
            <a:ext cx="5821017" cy="776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26.0A864 – Dual Enrollment Life Sciences USG (CHEM 1211 Chemistry I) 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18560" y="4312920"/>
            <a:ext cx="0" cy="426720"/>
          </a:xfrm>
          <a:prstGeom prst="straightConnector1">
            <a:avLst/>
          </a:prstGeom>
          <a:ln w="53975">
            <a:solidFill>
              <a:srgbClr val="0038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98288" y="5804040"/>
            <a:ext cx="15568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4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</a:t>
            </a:r>
            <a:r>
              <a:rPr lang="en-US" sz="2000" dirty="0">
                <a:latin typeface="Century Gothic"/>
                <a:cs typeface="Century Gothic"/>
              </a:rPr>
              <a:t>Science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49240" y="5364480"/>
            <a:ext cx="0" cy="426720"/>
          </a:xfrm>
          <a:prstGeom prst="straightConnector1">
            <a:avLst/>
          </a:prstGeom>
          <a:ln w="53975">
            <a:solidFill>
              <a:srgbClr val="0038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820">
            <a:off x="4290224" y="5658901"/>
            <a:ext cx="465473" cy="56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17" y="274639"/>
            <a:ext cx="880607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 - Fs for </a:t>
            </a:r>
            <a:r>
              <a:rPr lang="en-US" dirty="0" err="1" smtClean="0"/>
              <a:t>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73" y="1295400"/>
            <a:ext cx="8536143" cy="4495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We’ve been in touch with GADOE and they are working on guidance.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958" y="2352092"/>
            <a:ext cx="7940842" cy="1143000"/>
          </a:xfrm>
        </p:spPr>
        <p:txBody>
          <a:bodyPr/>
          <a:lstStyle/>
          <a:p>
            <a:r>
              <a:rPr lang="en-US" dirty="0" smtClean="0"/>
              <a:t>Conversation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4639"/>
            <a:ext cx="850392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Previous DE 30+ Hours Completed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00200"/>
            <a:ext cx="8656320" cy="45110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Admitting former Dual Enrollment students  with 30+ transferable hours: </a:t>
            </a:r>
          </a:p>
          <a:p>
            <a:pPr marL="0" indent="0">
              <a:buNone/>
            </a:pPr>
            <a:endParaRPr lang="en-US" sz="600" dirty="0" smtClean="0"/>
          </a:p>
          <a:p>
            <a:r>
              <a:rPr lang="en-US" sz="2900" dirty="0"/>
              <a:t>	</a:t>
            </a:r>
            <a:r>
              <a:rPr lang="en-US" sz="2900" dirty="0" smtClean="0"/>
              <a:t>FR or XF admission requirements?</a:t>
            </a:r>
          </a:p>
          <a:p>
            <a:r>
              <a:rPr lang="en-US" sz="2900" dirty="0"/>
              <a:t>	</a:t>
            </a:r>
            <a:r>
              <a:rPr lang="en-US" sz="2900" dirty="0" smtClean="0"/>
              <a:t>Student Type coding?</a:t>
            </a:r>
          </a:p>
          <a:p>
            <a:r>
              <a:rPr lang="en-US" sz="2900" dirty="0"/>
              <a:t>	</a:t>
            </a:r>
            <a:r>
              <a:rPr lang="en-US" sz="2900" dirty="0" smtClean="0"/>
              <a:t>Admit Type coding?</a:t>
            </a:r>
          </a:p>
          <a:p>
            <a:r>
              <a:rPr lang="en-US" sz="2900" dirty="0"/>
              <a:t>	</a:t>
            </a:r>
            <a:r>
              <a:rPr lang="en-US" sz="2900" dirty="0" smtClean="0"/>
              <a:t>RHSC coding?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(The USO still wants test score data even if admitted based on college GPA).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53" y="274639"/>
            <a:ext cx="889534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DE/MOWR – Programming/Coding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00201"/>
            <a:ext cx="865632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do you determine if the college programming/coding courses assigned a unique DE number can satisfy the Foreign Language area of the RHSC or count as the 4</a:t>
            </a:r>
            <a:r>
              <a:rPr lang="en-US" baseline="30000" dirty="0" smtClean="0"/>
              <a:t>th</a:t>
            </a:r>
            <a:r>
              <a:rPr lang="en-US" dirty="0" smtClean="0"/>
              <a:t> science?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13" y="5078926"/>
            <a:ext cx="8727467" cy="910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12" y="4206240"/>
            <a:ext cx="872746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3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RHSC Status 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875" y="2465504"/>
            <a:ext cx="7243838" cy="344188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2821" y="1211179"/>
            <a:ext cx="8678779" cy="4580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In light of the changes approved in August 2014 and September 2016, we need to ensure that policy and the coding provided in the DED align.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12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073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Information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RHSC Status Coding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5760" y="1600200"/>
            <a:ext cx="8656320" cy="45110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 smtClean="0"/>
          </a:p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12821" y="1481325"/>
            <a:ext cx="8678779" cy="46299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Survey results - there </a:t>
            </a:r>
            <a:r>
              <a:rPr lang="en-US" dirty="0"/>
              <a:t>are </a:t>
            </a:r>
            <a:r>
              <a:rPr lang="en-US" dirty="0" smtClean="0"/>
              <a:t>inconsistencies </a:t>
            </a:r>
            <a:r>
              <a:rPr lang="en-US" dirty="0"/>
              <a:t>in </a:t>
            </a:r>
            <a:r>
              <a:rPr lang="en-US" dirty="0" smtClean="0"/>
              <a:t>coding. </a:t>
            </a:r>
          </a:p>
          <a:p>
            <a:pPr marL="0" indent="0">
              <a:buNone/>
            </a:pPr>
            <a:r>
              <a:rPr lang="en-US" dirty="0" smtClean="0"/>
              <a:t>Examples: </a:t>
            </a:r>
          </a:p>
          <a:p>
            <a:pPr marL="514350" indent="-514350">
              <a:buAutoNum type="arabicPeriod"/>
            </a:pPr>
            <a:r>
              <a:rPr lang="en-US" dirty="0" smtClean="0"/>
              <a:t>Some </a:t>
            </a:r>
            <a:r>
              <a:rPr lang="en-US" dirty="0"/>
              <a:t>institutions code students with deficiencies as </a:t>
            </a:r>
            <a:r>
              <a:rPr lang="en-US" dirty="0" smtClean="0"/>
              <a:t>“S”.</a:t>
            </a:r>
          </a:p>
          <a:p>
            <a:pPr marL="457200" indent="-457200">
              <a:buAutoNum type="arabicPeriod"/>
            </a:pPr>
            <a:r>
              <a:rPr lang="en-US" dirty="0"/>
              <a:t>Many institutions are using the R code, even though it is </a:t>
            </a:r>
            <a:r>
              <a:rPr lang="en-US" dirty="0" smtClean="0"/>
              <a:t>outdated.</a:t>
            </a:r>
          </a:p>
          <a:p>
            <a:pPr marL="457200" indent="-457200">
              <a:buAutoNum type="arabicPeriod"/>
            </a:pPr>
            <a:r>
              <a:rPr lang="en-US" dirty="0"/>
              <a:t>Z does not seem to be a code used only for home schooled students; many institutions used S, N, R, X for home school </a:t>
            </a:r>
            <a:r>
              <a:rPr lang="en-US" dirty="0" smtClean="0"/>
              <a:t>scenarios.</a:t>
            </a:r>
          </a:p>
          <a:p>
            <a:pPr marL="457200" indent="-457200">
              <a:buAutoNum type="arabicPeriod"/>
            </a:pPr>
            <a:r>
              <a:rPr lang="en-US" dirty="0"/>
              <a:t>Most selected X for the scenarios in which exams satisfied deficiencies, others selected NA and </a:t>
            </a:r>
            <a:r>
              <a:rPr lang="en-US" dirty="0" smtClean="0"/>
              <a:t>Z.</a:t>
            </a:r>
          </a:p>
          <a:p>
            <a:pPr marL="457200" indent="-457200">
              <a:buAutoNum type="arabicPeriod"/>
            </a:pPr>
            <a:r>
              <a:rPr lang="en-US" dirty="0"/>
              <a:t>For EPI/MPI scenario most chose </a:t>
            </a:r>
            <a:r>
              <a:rPr lang="en-US" dirty="0" smtClean="0"/>
              <a:t>X.</a:t>
            </a:r>
          </a:p>
          <a:p>
            <a:pPr marL="457200" indent="-457200">
              <a:buAutoNum type="arabicPeriod"/>
            </a:pPr>
            <a:r>
              <a:rPr lang="en-US" dirty="0"/>
              <a:t>Most coded learning support scenarios as C or </a:t>
            </a:r>
            <a:r>
              <a:rPr lang="en-US" dirty="0" smtClean="0"/>
              <a:t>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710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RHSC Status Coding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5760" y="1600200"/>
            <a:ext cx="8656320" cy="45110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 smtClean="0"/>
          </a:p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12821" y="1481325"/>
            <a:ext cx="8678779" cy="46299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We need to refine the descriptions to clarify appropriate coding in the DED.  What do we need to be sure to consider?</a:t>
            </a:r>
          </a:p>
          <a:p>
            <a:r>
              <a:rPr lang="en-US" dirty="0" smtClean="0"/>
              <a:t>Is there a minimum level of detail that </a:t>
            </a:r>
            <a:r>
              <a:rPr lang="en-US" u="sng" dirty="0" smtClean="0"/>
              <a:t>you</a:t>
            </a:r>
            <a:r>
              <a:rPr lang="en-US" dirty="0" smtClean="0"/>
              <a:t> need?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For example, can we lump all test options 	together under one code? </a:t>
            </a:r>
          </a:p>
          <a:p>
            <a:r>
              <a:rPr lang="en-US" dirty="0" smtClean="0"/>
              <a:t>Do </a:t>
            </a:r>
            <a:r>
              <a:rPr lang="en-US" u="sng" dirty="0" smtClean="0"/>
              <a:t>you</a:t>
            </a:r>
            <a:r>
              <a:rPr lang="en-US" dirty="0" smtClean="0"/>
              <a:t> need the codes to distinguish between deficiencies satisfied prior to enrollment and after enrollment?</a:t>
            </a:r>
          </a:p>
          <a:p>
            <a:r>
              <a:rPr lang="en-US" dirty="0" smtClean="0"/>
              <a:t> Do </a:t>
            </a:r>
            <a:r>
              <a:rPr lang="en-US" u="sng" dirty="0" smtClean="0"/>
              <a:t>you</a:t>
            </a:r>
            <a:r>
              <a:rPr lang="en-US" dirty="0" smtClean="0"/>
              <a:t> need codes 1-4 to represent how many courses a student was missing in high school?</a:t>
            </a:r>
          </a:p>
        </p:txBody>
      </p:sp>
    </p:spTree>
    <p:extLst>
      <p:ext uri="{BB962C8B-B14F-4D97-AF65-F5344CB8AC3E}">
        <p14:creationId xmlns:p14="http://schemas.microsoft.com/office/powerpoint/2010/main" val="11582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RHSC Status Coding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5760" y="1600200"/>
            <a:ext cx="8656320" cy="45110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 smtClean="0"/>
          </a:p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12821" y="1481324"/>
            <a:ext cx="8678779" cy="5114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If a deficiency is satisfied through college coursework, do you need separate codes to indicate </a:t>
            </a:r>
            <a:r>
              <a:rPr lang="en-US" u="sng" dirty="0" smtClean="0"/>
              <a:t>where</a:t>
            </a:r>
            <a:r>
              <a:rPr lang="en-US" dirty="0" smtClean="0"/>
              <a:t> it was satisfied? 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Currently we have the following in the DED:</a:t>
            </a:r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C</a:t>
            </a:r>
            <a:r>
              <a:rPr lang="en-US" dirty="0" smtClean="0"/>
              <a:t> – Requirement met-Prior institution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L </a:t>
            </a:r>
            <a:r>
              <a:rPr lang="en-US" dirty="0" smtClean="0"/>
              <a:t>– Requirement met-Local institution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T </a:t>
            </a:r>
            <a:r>
              <a:rPr lang="en-US" dirty="0" smtClean="0"/>
              <a:t>– Prior Deficiency Satisfied Elsewhere 			(entered with deficiency, satisfied 			elsewhere, re-entered).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336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RHSC Status Coding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2821" y="1481324"/>
            <a:ext cx="8678779" cy="47487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Do we need a new code for when a deficiency is satisfied by an exam?  Or can those be lumped under the X code?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b="1" dirty="0" smtClean="0"/>
              <a:t>Current X </a:t>
            </a:r>
            <a:r>
              <a:rPr lang="en-US" dirty="0" smtClean="0"/>
              <a:t>– </a:t>
            </a:r>
            <a:r>
              <a:rPr lang="en-US" i="1" dirty="0" smtClean="0"/>
              <a:t>Satisfied CP at local institution-Satisfied by College Placement Exam or COMPASS at local institution.</a:t>
            </a:r>
          </a:p>
          <a:p>
            <a:pPr marL="0" indent="0">
              <a:buNone/>
            </a:pPr>
            <a:endParaRPr lang="en-US" sz="900" i="1" dirty="0"/>
          </a:p>
          <a:p>
            <a:pPr marL="0" indent="0">
              <a:buNone/>
            </a:pPr>
            <a:r>
              <a:rPr lang="en-US" dirty="0" smtClean="0"/>
              <a:t>Can EPI/MPI exempting Learning </a:t>
            </a:r>
            <a:r>
              <a:rPr lang="en-US" dirty="0"/>
              <a:t>S</a:t>
            </a:r>
            <a:r>
              <a:rPr lang="en-US" dirty="0" smtClean="0"/>
              <a:t>upport placement also fall under the </a:t>
            </a:r>
            <a:r>
              <a:rPr lang="en-US" b="1" dirty="0" smtClean="0"/>
              <a:t>X</a:t>
            </a:r>
            <a:r>
              <a:rPr lang="en-US" dirty="0" smtClean="0"/>
              <a:t> code?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dirty="0" smtClean="0"/>
              <a:t>Can exiting Learning Support be lumped under exemption through coursework completed after enrollment (currently </a:t>
            </a:r>
            <a:r>
              <a:rPr lang="en-US" b="1" dirty="0" smtClean="0"/>
              <a:t>C, L, or T </a:t>
            </a:r>
            <a:r>
              <a:rPr lang="en-US" dirty="0" smtClean="0"/>
              <a:t>depending on where completed)?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40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RHSC Status Coding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5760" y="1600200"/>
            <a:ext cx="8656320" cy="45110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 smtClean="0"/>
          </a:p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12821" y="1481324"/>
            <a:ext cx="8678779" cy="5114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Is this a data element we need to be cautious updating or can you handle any changes using SOAXREF?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Are there any Banner or other processes built around the codes that we need to be aware of?</a:t>
            </a:r>
          </a:p>
        </p:txBody>
      </p:sp>
    </p:spTree>
    <p:extLst>
      <p:ext uri="{BB962C8B-B14F-4D97-AF65-F5344CB8AC3E}">
        <p14:creationId xmlns:p14="http://schemas.microsoft.com/office/powerpoint/2010/main" val="23235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RHSC Proposal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720" y="1219200"/>
            <a:ext cx="7360353" cy="47973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RHSC Exceptions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5760" y="1600200"/>
            <a:ext cx="8656320" cy="45110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 smtClean="0"/>
          </a:p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12821" y="1481324"/>
            <a:ext cx="8678779" cy="5114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RHSC Challenges</a:t>
            </a:r>
          </a:p>
          <a:p>
            <a:pPr marL="0" indent="0">
              <a:buNone/>
            </a:pPr>
            <a:endParaRPr lang="en-US" sz="400" dirty="0" smtClean="0"/>
          </a:p>
          <a:p>
            <a:pPr marL="0" indent="0">
              <a:buNone/>
            </a:pPr>
            <a:r>
              <a:rPr lang="en-US" dirty="0" smtClean="0"/>
              <a:t>Georgia public high school students</a:t>
            </a:r>
          </a:p>
          <a:p>
            <a:pPr marL="0" indent="0">
              <a:buNone/>
            </a:pPr>
            <a:r>
              <a:rPr lang="en-US" dirty="0" smtClean="0"/>
              <a:t>	Foreign Language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Science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Mathematics</a:t>
            </a:r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r>
              <a:rPr lang="en-US" dirty="0" smtClean="0"/>
              <a:t>Out-of-state students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Mainly science and Foreign Language</a:t>
            </a:r>
          </a:p>
          <a:p>
            <a:pPr marL="0" indent="0">
              <a:buNone/>
            </a:pPr>
            <a:endParaRPr lang="en-US" sz="400" b="1" i="1" dirty="0" smtClean="0"/>
          </a:p>
          <a:p>
            <a:pPr marL="0" indent="0">
              <a:buNone/>
            </a:pPr>
            <a:r>
              <a:rPr lang="en-US" b="1" i="1" dirty="0" smtClean="0"/>
              <a:t>We have to preserve the integrity of the RHSC.</a:t>
            </a:r>
          </a:p>
        </p:txBody>
      </p:sp>
    </p:spTree>
    <p:extLst>
      <p:ext uri="{BB962C8B-B14F-4D97-AF65-F5344CB8AC3E}">
        <p14:creationId xmlns:p14="http://schemas.microsoft.com/office/powerpoint/2010/main" val="8636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RHSC Exceptions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5760" y="1600200"/>
            <a:ext cx="8656320" cy="45110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 smtClean="0"/>
          </a:p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12821" y="1481324"/>
            <a:ext cx="8678779" cy="5114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Goal:</a:t>
            </a:r>
          </a:p>
          <a:p>
            <a:pPr marL="0" indent="0">
              <a:buNone/>
            </a:pPr>
            <a:r>
              <a:rPr lang="en-US" dirty="0" smtClean="0"/>
              <a:t>Preserve the integrity of the RHSC while giving institutions additional flexibility to work with students with deficiencies.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Proposed Solution:</a:t>
            </a:r>
          </a:p>
          <a:p>
            <a:pPr marL="0" indent="0">
              <a:buNone/>
            </a:pPr>
            <a:r>
              <a:rPr lang="en-US" dirty="0" smtClean="0"/>
              <a:t>Create an RHSC Exception admission category.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43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RHSC Exceptions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5760" y="1600200"/>
            <a:ext cx="8656320" cy="45110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 smtClean="0"/>
          </a:p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82881" y="1481324"/>
            <a:ext cx="8961120" cy="51149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What would an RHSC Exception look like?</a:t>
            </a:r>
          </a:p>
          <a:p>
            <a:r>
              <a:rPr lang="en-US" sz="2300" dirty="0" smtClean="0"/>
              <a:t>Students </a:t>
            </a:r>
            <a:r>
              <a:rPr lang="en-US" sz="2300" dirty="0"/>
              <a:t>may have a maximum of 4 RHSC unit deficiencies with only 1 deficiency in math, English, science and social studies and no more than two in foreign language, and be admissible as an “RHSC Exception”. </a:t>
            </a:r>
            <a:endParaRPr lang="en-US" sz="2300" dirty="0" smtClean="0"/>
          </a:p>
          <a:p>
            <a:r>
              <a:rPr lang="en-US" sz="2300" dirty="0"/>
              <a:t>E</a:t>
            </a:r>
            <a:r>
              <a:rPr lang="en-US" sz="2300" dirty="0" smtClean="0"/>
              <a:t>vidence </a:t>
            </a:r>
            <a:r>
              <a:rPr lang="en-US" sz="2300" dirty="0"/>
              <a:t>of </a:t>
            </a:r>
            <a:r>
              <a:rPr lang="en-US" sz="2300" dirty="0" smtClean="0"/>
              <a:t>“special </a:t>
            </a:r>
            <a:r>
              <a:rPr lang="en-US" sz="2300" dirty="0"/>
              <a:t>potential to </a:t>
            </a:r>
            <a:r>
              <a:rPr lang="en-US" sz="2300" dirty="0" smtClean="0"/>
              <a:t>succeed” not required.</a:t>
            </a:r>
          </a:p>
          <a:p>
            <a:r>
              <a:rPr lang="en-US" sz="2300" dirty="0"/>
              <a:t>S</a:t>
            </a:r>
            <a:r>
              <a:rPr lang="en-US" sz="2300" dirty="0" smtClean="0"/>
              <a:t>tudents </a:t>
            </a:r>
            <a:r>
              <a:rPr lang="en-US" sz="2300" dirty="0"/>
              <a:t>must meet all other regular admission </a:t>
            </a:r>
            <a:r>
              <a:rPr lang="en-US" sz="2300" dirty="0" smtClean="0"/>
              <a:t>requirements. </a:t>
            </a:r>
          </a:p>
          <a:p>
            <a:r>
              <a:rPr lang="en-US" sz="2300" dirty="0" smtClean="0"/>
              <a:t>There would be a “RHSC </a:t>
            </a:r>
            <a:r>
              <a:rPr lang="en-US" sz="2300" dirty="0"/>
              <a:t>Exception” cap </a:t>
            </a:r>
            <a:r>
              <a:rPr lang="en-US" sz="2300" dirty="0" smtClean="0"/>
              <a:t>but </a:t>
            </a:r>
            <a:r>
              <a:rPr lang="en-US" sz="2300" dirty="0"/>
              <a:t>separate from the Limited Admission </a:t>
            </a:r>
            <a:r>
              <a:rPr lang="en-US" sz="2300" dirty="0" smtClean="0"/>
              <a:t>cap.</a:t>
            </a:r>
          </a:p>
          <a:p>
            <a:r>
              <a:rPr lang="en-US" sz="2300" dirty="0" smtClean="0"/>
              <a:t>Cap requested by the institutions and approved by USO academic affairs.</a:t>
            </a:r>
          </a:p>
          <a:p>
            <a:r>
              <a:rPr lang="en-US" sz="2300" dirty="0" smtClean="0"/>
              <a:t>New Admit Type code would be established.</a:t>
            </a:r>
            <a:endParaRPr lang="en-US" sz="23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86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Thoughts?  Concerns?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81" y="1481324"/>
            <a:ext cx="8961120" cy="5114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</a:t>
            </a:r>
          </a:p>
          <a:p>
            <a:pPr marL="0" indent="0">
              <a:buNone/>
            </a:pPr>
            <a:r>
              <a:rPr lang="en-US" dirty="0" smtClean="0"/>
              <a:t>2.</a:t>
            </a:r>
          </a:p>
          <a:p>
            <a:pPr marL="0" indent="0">
              <a:buNone/>
            </a:pPr>
            <a:r>
              <a:rPr lang="en-US" dirty="0" smtClean="0"/>
              <a:t>3.</a:t>
            </a:r>
          </a:p>
          <a:p>
            <a:pPr marL="0" indent="0">
              <a:buNone/>
            </a:pPr>
            <a:r>
              <a:rPr lang="en-US" dirty="0" smtClean="0"/>
              <a:t>4.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00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274639"/>
            <a:ext cx="885444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OOS Tuition Waivers – Active Duty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" y="1583913"/>
            <a:ext cx="8610600" cy="302885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20842" y="1158240"/>
            <a:ext cx="8716478" cy="5438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u="sng" dirty="0" smtClean="0"/>
              <a:t>BOR Policy 7.3.4.1 – Out-of-State Tuition Waivers</a:t>
            </a:r>
          </a:p>
          <a:p>
            <a:pPr marL="0" indent="0">
              <a:buFont typeface="Arial" pitchFamily="34" charset="0"/>
              <a:buNone/>
            </a:pPr>
            <a:endParaRPr lang="en-US" sz="600" u="sng" dirty="0" smtClean="0"/>
          </a:p>
          <a:p>
            <a:pPr marL="457200" lvl="1" indent="0">
              <a:buFont typeface="Arial" pitchFamily="34" charset="0"/>
              <a:buNone/>
            </a:pPr>
            <a:endParaRPr lang="en-US" sz="600" dirty="0" smtClean="0"/>
          </a:p>
          <a:p>
            <a:pPr marL="457200" lvl="1" indent="0" algn="ctr">
              <a:buFont typeface="Arial" pitchFamily="34" charset="0"/>
              <a:buNone/>
            </a:pPr>
            <a:endParaRPr lang="en-US" sz="600" b="1" i="1" u="sng" dirty="0" smtClean="0">
              <a:solidFill>
                <a:srgbClr val="7030A0"/>
              </a:solidFill>
            </a:endParaRPr>
          </a:p>
          <a:p>
            <a:endParaRPr lang="en-US" sz="22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5039441"/>
            <a:ext cx="9090660" cy="868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itchFamily="34" charset="0"/>
              <a:buNone/>
            </a:pPr>
            <a:r>
              <a:rPr lang="en-US" sz="2000" b="1" i="1" u="sng" dirty="0" smtClean="0">
                <a:solidFill>
                  <a:srgbClr val="7030A0"/>
                </a:solidFill>
              </a:rPr>
              <a:t>Changes were approved in the March 2016 BOR meeting </a:t>
            </a:r>
          </a:p>
          <a:p>
            <a:pPr marL="457200" lvl="1" indent="0" algn="ctr">
              <a:buFont typeface="Arial" pitchFamily="34" charset="0"/>
              <a:buNone/>
            </a:pPr>
            <a:r>
              <a:rPr lang="en-US" sz="2000" b="1" i="1" u="sng" dirty="0" smtClean="0">
                <a:solidFill>
                  <a:srgbClr val="7030A0"/>
                </a:solidFill>
              </a:rPr>
              <a:t>and updated policy is available online.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837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1" y="2372482"/>
            <a:ext cx="8564806" cy="21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274639"/>
            <a:ext cx="885444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GED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173480"/>
            <a:ext cx="8625840" cy="5422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100" dirty="0" smtClean="0"/>
          </a:p>
          <a:p>
            <a:r>
              <a:rPr lang="en-US" sz="2100" dirty="0" smtClean="0"/>
              <a:t>Request to revise BOR policy/ASAH to allow </a:t>
            </a:r>
            <a:r>
              <a:rPr lang="en-US" sz="2100" dirty="0" err="1" smtClean="0"/>
              <a:t>HiSET</a:t>
            </a:r>
            <a:r>
              <a:rPr lang="en-US" sz="2100" dirty="0" smtClean="0"/>
              <a:t> and TASC.</a:t>
            </a:r>
          </a:p>
          <a:p>
            <a:r>
              <a:rPr lang="en-US" sz="2100" dirty="0" smtClean="0"/>
              <a:t>With changes to the GED in 2014, many states have switched to TASC and/or </a:t>
            </a:r>
            <a:r>
              <a:rPr lang="en-US" sz="2100" dirty="0" err="1" smtClean="0"/>
              <a:t>HiSET</a:t>
            </a:r>
            <a:r>
              <a:rPr lang="en-US" sz="2100" dirty="0" smtClean="0"/>
              <a:t> or added those to GED option.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83" y="2813172"/>
            <a:ext cx="3250882" cy="873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83" y="3687064"/>
            <a:ext cx="4742950" cy="1815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654" y="4493791"/>
            <a:ext cx="3749040" cy="15883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654" y="3268875"/>
            <a:ext cx="3749040" cy="12963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93933" y="2813172"/>
            <a:ext cx="15578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TASC only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56120" y="2899543"/>
            <a:ext cx="15578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TASC and 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64" y="1590457"/>
            <a:ext cx="2828925" cy="742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64" y="2300640"/>
            <a:ext cx="8471430" cy="639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120" y="4368570"/>
            <a:ext cx="5276850" cy="876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43" y="4005562"/>
            <a:ext cx="1533525" cy="476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9568" y="4005562"/>
            <a:ext cx="5857875" cy="3429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" y="274639"/>
            <a:ext cx="885444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GED Alternatives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93932" y="1506191"/>
            <a:ext cx="23638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TASC, </a:t>
            </a:r>
            <a:r>
              <a:rPr lang="en-US" dirty="0" err="1" smtClean="0"/>
              <a:t>HiSET</a:t>
            </a:r>
            <a:r>
              <a:rPr lang="en-US" dirty="0" smtClean="0"/>
              <a:t>, and GED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46526" y="3608860"/>
            <a:ext cx="46914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Indiana’s High School Equivalency (HSE)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274639"/>
            <a:ext cx="885444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GED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173480"/>
            <a:ext cx="8625840" cy="542281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/>
              <a:t>C</a:t>
            </a:r>
            <a:r>
              <a:rPr lang="en-US" sz="2200" b="1" dirty="0" smtClean="0"/>
              <a:t>urrent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“…have satisfactorily completed the GED.”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“…students who earn the GED…”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“…the student in possession of the GED…”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“…if they have a high school diploma or GED…”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 smtClean="0"/>
              <a:t>Possible new wording?</a:t>
            </a:r>
          </a:p>
          <a:p>
            <a:r>
              <a:rPr lang="en-US" sz="2200" dirty="0" smtClean="0"/>
              <a:t>State-issued high school equivalency certificate…</a:t>
            </a:r>
          </a:p>
          <a:p>
            <a:r>
              <a:rPr lang="en-US" sz="2200" dirty="0" smtClean="0"/>
              <a:t>State-issued diploma…</a:t>
            </a:r>
          </a:p>
          <a:p>
            <a:r>
              <a:rPr lang="en-US" sz="2200" dirty="0" err="1" smtClean="0"/>
              <a:t>HiSET</a:t>
            </a:r>
            <a:r>
              <a:rPr lang="en-US" sz="2200" dirty="0" smtClean="0"/>
              <a:t>, TASC, or GED score report?</a:t>
            </a:r>
          </a:p>
          <a:p>
            <a:r>
              <a:rPr lang="en-US" sz="2200" dirty="0" smtClean="0"/>
              <a:t>Or???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Denial Referrals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00201"/>
            <a:ext cx="8321040" cy="4191000"/>
          </a:xfrm>
        </p:spPr>
        <p:txBody>
          <a:bodyPr/>
          <a:lstStyle/>
          <a:p>
            <a:r>
              <a:rPr lang="en-US" dirty="0" smtClean="0"/>
              <a:t>Does your institution refer applicants not meeting your admission requirements to other USG institutions?</a:t>
            </a:r>
          </a:p>
          <a:p>
            <a:r>
              <a:rPr lang="en-US" dirty="0" smtClean="0"/>
              <a:t>What does this referral process look like?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137" y="2377759"/>
            <a:ext cx="7467600" cy="1143000"/>
          </a:xfrm>
        </p:spPr>
        <p:txBody>
          <a:bodyPr/>
          <a:lstStyle/>
          <a:p>
            <a:r>
              <a:rPr lang="en-US" dirty="0" err="1" smtClean="0"/>
              <a:t>GAfutures</a:t>
            </a:r>
            <a:r>
              <a:rPr lang="en-US" dirty="0" smtClean="0"/>
              <a:t>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XAP Applications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240" y="1600201"/>
            <a:ext cx="8747760" cy="4191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Application design updates</a:t>
            </a:r>
          </a:p>
          <a:p>
            <a:pPr lvl="1"/>
            <a:r>
              <a:rPr lang="en-US" dirty="0" smtClean="0"/>
              <a:t>New features include:</a:t>
            </a:r>
          </a:p>
          <a:p>
            <a:pPr lvl="2"/>
            <a:r>
              <a:rPr lang="en-US" dirty="0" smtClean="0"/>
              <a:t>Responsive design for ease of use with phones and tablets</a:t>
            </a:r>
          </a:p>
          <a:p>
            <a:pPr lvl="2"/>
            <a:r>
              <a:rPr lang="en-US" dirty="0" smtClean="0"/>
              <a:t>Auto-formatting of fields like email, phone, dates</a:t>
            </a:r>
          </a:p>
          <a:p>
            <a:pPr lvl="2"/>
            <a:r>
              <a:rPr lang="en-US" dirty="0" smtClean="0"/>
              <a:t>Embedded help instructions</a:t>
            </a:r>
          </a:p>
          <a:p>
            <a:pPr lvl="2"/>
            <a:r>
              <a:rPr lang="en-US" dirty="0" smtClean="0"/>
              <a:t>Section expand/collapse option based on question responses</a:t>
            </a:r>
          </a:p>
          <a:p>
            <a:pPr lvl="1"/>
            <a:r>
              <a:rPr lang="en-US" dirty="0" smtClean="0"/>
              <a:t>Initial </a:t>
            </a:r>
            <a:r>
              <a:rPr lang="en-US" dirty="0"/>
              <a:t>pilot </a:t>
            </a:r>
            <a:r>
              <a:rPr lang="en-US" dirty="0" smtClean="0"/>
              <a:t>of updates in mid-November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template </a:t>
            </a:r>
            <a:r>
              <a:rPr lang="en-US" dirty="0" smtClean="0"/>
              <a:t>available </a:t>
            </a:r>
            <a:r>
              <a:rPr lang="en-US" dirty="0"/>
              <a:t>to all applicants after </a:t>
            </a:r>
            <a:r>
              <a:rPr lang="en-US" dirty="0" smtClean="0"/>
              <a:t>December</a:t>
            </a:r>
          </a:p>
          <a:p>
            <a:pPr lvl="1"/>
            <a:r>
              <a:rPr lang="en-US" dirty="0" smtClean="0"/>
              <a:t>XAP </a:t>
            </a:r>
            <a:r>
              <a:rPr lang="en-US" dirty="0"/>
              <a:t>will incorporate design </a:t>
            </a:r>
            <a:r>
              <a:rPr lang="en-US" dirty="0" smtClean="0"/>
              <a:t>updates as annual </a:t>
            </a:r>
            <a:r>
              <a:rPr lang="en-US" dirty="0"/>
              <a:t>updates for </a:t>
            </a:r>
            <a:r>
              <a:rPr lang="en-US" dirty="0" smtClean="0"/>
              <a:t>2017 are submitted</a:t>
            </a:r>
          </a:p>
        </p:txBody>
      </p:sp>
    </p:spTree>
    <p:extLst>
      <p:ext uri="{BB962C8B-B14F-4D97-AF65-F5344CB8AC3E}">
        <p14:creationId xmlns:p14="http://schemas.microsoft.com/office/powerpoint/2010/main" val="504849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XAP Applications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240" y="1417639"/>
            <a:ext cx="8290560" cy="48002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 XAP your only online undergrad application?</a:t>
            </a:r>
          </a:p>
          <a:p>
            <a:r>
              <a:rPr lang="en-US" dirty="0" smtClean="0"/>
              <a:t>Is XAP your primary application?</a:t>
            </a:r>
          </a:p>
          <a:p>
            <a:r>
              <a:rPr lang="en-US" dirty="0" smtClean="0"/>
              <a:t>Do you have a paper application?</a:t>
            </a:r>
          </a:p>
          <a:p>
            <a:r>
              <a:rPr lang="en-US" dirty="0" smtClean="0"/>
              <a:t>Do you download/upload XAP apps into Banner?  What process?</a:t>
            </a:r>
          </a:p>
          <a:p>
            <a:r>
              <a:rPr lang="en-US" dirty="0" smtClean="0"/>
              <a:t>Have you customized your XAP app?</a:t>
            </a:r>
          </a:p>
          <a:p>
            <a:r>
              <a:rPr lang="en-US" dirty="0" smtClean="0"/>
              <a:t>Have you customized your Axiom source file (if used)?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3445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274639"/>
            <a:ext cx="839724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Transcript Download Options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600201"/>
            <a:ext cx="8854440" cy="4191000"/>
          </a:xfrm>
        </p:spPr>
        <p:txBody>
          <a:bodyPr>
            <a:normAutofit fontScale="700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Manually download from the SURFER Inbox</a:t>
            </a:r>
          </a:p>
          <a:p>
            <a:pPr lvl="1"/>
            <a:r>
              <a:rPr lang="en-US" dirty="0" smtClean="0"/>
              <a:t>File Types: XML, HTML, PDF, RTF</a:t>
            </a:r>
          </a:p>
          <a:p>
            <a:pPr lvl="1"/>
            <a:r>
              <a:rPr lang="en-US" dirty="0" smtClean="0"/>
              <a:t>File Content Types: Single Record (one student per file) or Batch (all students submitted as of 6AM)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Automatic download using secure FTP server</a:t>
            </a:r>
          </a:p>
          <a:p>
            <a:pPr lvl="1"/>
            <a:r>
              <a:rPr lang="en-US" dirty="0" smtClean="0"/>
              <a:t>File Types: XML, HTML, PDF, RTF</a:t>
            </a:r>
          </a:p>
          <a:p>
            <a:pPr lvl="1"/>
            <a:r>
              <a:rPr lang="en-US" dirty="0" smtClean="0"/>
              <a:t>File Content Types: Single Record (one student per file) or Batch (all students submitted as of 6AM)</a:t>
            </a:r>
          </a:p>
          <a:p>
            <a:pPr lvl="1"/>
            <a:r>
              <a:rPr lang="en-US" dirty="0" smtClean="0"/>
              <a:t>Current FTP users: University of Georgia, Georgia Tech, Kennesaw, Georgia College, Columbus State, Albany State</a:t>
            </a:r>
          </a:p>
          <a:p>
            <a:r>
              <a:rPr lang="en-US" dirty="0" smtClean="0"/>
              <a:t>Note: GSFC is aware of page break issue in batch PDF (working toward solution).</a:t>
            </a:r>
          </a:p>
        </p:txBody>
      </p:sp>
    </p:spTree>
    <p:extLst>
      <p:ext uri="{BB962C8B-B14F-4D97-AF65-F5344CB8AC3E}">
        <p14:creationId xmlns:p14="http://schemas.microsoft.com/office/powerpoint/2010/main" val="1419461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274639"/>
            <a:ext cx="89001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about Option 2: </a:t>
            </a:r>
            <a:r>
              <a:rPr lang="en-US" dirty="0"/>
              <a:t>Automatic download using secure FTP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00201"/>
            <a:ext cx="8778240" cy="4191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GSFC has secure FTP file process for institutions to retrieve student transcript records</a:t>
            </a:r>
          </a:p>
          <a:p>
            <a:r>
              <a:rPr lang="en-US" dirty="0" smtClean="0"/>
              <a:t>Institutions</a:t>
            </a:r>
          </a:p>
          <a:p>
            <a:pPr lvl="1"/>
            <a:r>
              <a:rPr lang="en-US" dirty="0" smtClean="0"/>
              <a:t>use their own FTP product to automate their transcript file downloads</a:t>
            </a:r>
          </a:p>
          <a:p>
            <a:pPr lvl="1"/>
            <a:r>
              <a:rPr lang="en-US" dirty="0" smtClean="0"/>
              <a:t>connect securely to FTP server to retrieve and delete their files </a:t>
            </a:r>
          </a:p>
          <a:p>
            <a:r>
              <a:rPr lang="en-US" dirty="0" smtClean="0"/>
              <a:t>Batch or individual XML, PDF or HTML files placed on server for institution to process</a:t>
            </a:r>
          </a:p>
          <a:p>
            <a:r>
              <a:rPr lang="en-US" dirty="0" smtClean="0"/>
              <a:t>Access to SURFER system Transcript Inbox no longer required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Question:  </a:t>
            </a:r>
            <a:r>
              <a:rPr lang="en-US" dirty="0"/>
              <a:t>Does any institution use RTF file format?  If not, GSFC can remove that option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Contact </a:t>
            </a:r>
            <a:r>
              <a:rPr lang="en-US" dirty="0"/>
              <a:t>Bob Lahl at GSFC to set up your institution for testing and production processing (rcl@gsfc.org).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768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274639"/>
            <a:ext cx="893064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OOS Tuition Waivers – RSM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1" y="1567221"/>
            <a:ext cx="8930640" cy="191262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4109801"/>
            <a:ext cx="9090660" cy="868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itchFamily="34" charset="0"/>
              <a:buNone/>
            </a:pPr>
            <a:r>
              <a:rPr lang="en-US" sz="2000" b="1" i="1" u="sng" dirty="0" smtClean="0">
                <a:solidFill>
                  <a:srgbClr val="7030A0"/>
                </a:solidFill>
              </a:rPr>
              <a:t>Changes were approved in the March 2016 BOR meeting </a:t>
            </a:r>
          </a:p>
          <a:p>
            <a:pPr marL="457200" lvl="1" indent="0" algn="ctr">
              <a:buFont typeface="Arial" pitchFamily="34" charset="0"/>
              <a:buNone/>
            </a:pPr>
            <a:r>
              <a:rPr lang="en-US" sz="2000" b="1" i="1" u="sng" dirty="0" smtClean="0">
                <a:solidFill>
                  <a:srgbClr val="7030A0"/>
                </a:solidFill>
              </a:rPr>
              <a:t>and updated policy is available online.</a:t>
            </a:r>
          </a:p>
          <a:p>
            <a:endParaRPr lang="en-US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3361" y="5087817"/>
            <a:ext cx="8877300" cy="1175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NOTE: </a:t>
            </a:r>
            <a:r>
              <a:rPr lang="en-US" sz="2000" dirty="0" smtClean="0">
                <a:solidFill>
                  <a:srgbClr val="FF0000"/>
                </a:solidFill>
              </a:rPr>
              <a:t>The Active Duty &amp; the Guard/Reservists waivers no longer require annual recertification provided continuous enrollment.  The Recently Separated Waiver already does not require recertification.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0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Other comments or </a:t>
            </a:r>
            <a:r>
              <a:rPr lang="en-US" dirty="0" smtClean="0"/>
              <a:t>questions about GAfutures.org?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60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274639"/>
            <a:ext cx="890016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XAP User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00201"/>
            <a:ext cx="877824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XAP is planning user conference similar to the one held in 2009.</a:t>
            </a:r>
          </a:p>
          <a:p>
            <a:r>
              <a:rPr lang="en-US" dirty="0" smtClean="0"/>
              <a:t>Is February 2017 a good time?</a:t>
            </a:r>
          </a:p>
          <a:p>
            <a:r>
              <a:rPr lang="en-US" dirty="0" smtClean="0"/>
              <a:t>Potential agenda items:</a:t>
            </a:r>
          </a:p>
          <a:p>
            <a:pPr lvl="1"/>
            <a:r>
              <a:rPr lang="en-US" dirty="0" smtClean="0"/>
              <a:t>Review of recent enhancements/improvements</a:t>
            </a:r>
          </a:p>
          <a:p>
            <a:pPr lvl="1"/>
            <a:r>
              <a:rPr lang="en-US" dirty="0" smtClean="0"/>
              <a:t>Upcoming/roadmap</a:t>
            </a:r>
          </a:p>
          <a:p>
            <a:pPr lvl="1"/>
            <a:r>
              <a:rPr lang="en-US" dirty="0" smtClean="0"/>
              <a:t>Discussion of needs/desired improvements</a:t>
            </a:r>
          </a:p>
          <a:p>
            <a:r>
              <a:rPr lang="en-US" dirty="0" smtClean="0"/>
              <a:t>Is there interest? </a:t>
            </a:r>
          </a:p>
          <a:p>
            <a:r>
              <a:rPr lang="en-US" dirty="0" smtClean="0"/>
              <a:t>Anyone interested in one-on-one with </a:t>
            </a:r>
            <a:r>
              <a:rPr lang="en-US" dirty="0" err="1" smtClean="0"/>
              <a:t>Xap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2384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2575561"/>
            <a:ext cx="8321040" cy="109727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800" dirty="0" smtClean="0"/>
              <a:t>What else is going on?</a:t>
            </a:r>
          </a:p>
          <a:p>
            <a:pPr marL="0" indent="0" algn="ctr">
              <a:buNone/>
            </a:pPr>
            <a:r>
              <a:rPr lang="en-US" sz="4800" dirty="0" smtClean="0"/>
              <a:t>(Tell me something good!!!)</a:t>
            </a: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8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274639"/>
            <a:ext cx="893064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Presidential Waiver Plans &amp; Guidance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" y="1111567"/>
            <a:ext cx="3790950" cy="4848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073" y="1111567"/>
            <a:ext cx="3738727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274639"/>
            <a:ext cx="893064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OOS Tuition Waivers – Border Residents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3361" y="4373879"/>
            <a:ext cx="8877300" cy="188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NOTES: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The Border County and Border State Residents waivers do not require annual recertification provided continuous enrollment.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When determining initial eligibility apply the same requirements that would be applied to a GA student requesting and in-state classification in GA but for the border state.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53" y="1256388"/>
            <a:ext cx="7952543" cy="311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11" y="274639"/>
            <a:ext cx="891138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Satisfying RHSC Deficiencies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42" y="1752600"/>
            <a:ext cx="8716478" cy="4843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dirty="0" smtClean="0"/>
              <a:t>ASAH 3.2.6 – Special Admissions</a:t>
            </a:r>
          </a:p>
          <a:p>
            <a:pPr marL="0" indent="0">
              <a:buNone/>
            </a:pPr>
            <a:endParaRPr lang="en-US" sz="600" u="sng" dirty="0" smtClean="0"/>
          </a:p>
          <a:p>
            <a:pPr marL="457200" lvl="1" indent="0">
              <a:buNone/>
            </a:pPr>
            <a:endParaRPr lang="en-US" sz="600" dirty="0" smtClean="0"/>
          </a:p>
          <a:p>
            <a:r>
              <a:rPr lang="en-US" sz="2400" dirty="0" smtClean="0"/>
              <a:t>Added to the changes approved </a:t>
            </a:r>
            <a:r>
              <a:rPr lang="en-US" sz="2400" b="1" dirty="0" smtClean="0"/>
              <a:t>August 2014</a:t>
            </a:r>
            <a:r>
              <a:rPr lang="en-US" sz="2400" dirty="0" smtClean="0"/>
              <a:t>.  </a:t>
            </a:r>
          </a:p>
          <a:p>
            <a:r>
              <a:rPr lang="en-US" sz="2400" dirty="0" smtClean="0"/>
              <a:t>Changes approved </a:t>
            </a:r>
            <a:r>
              <a:rPr lang="en-US" sz="2400" b="1" dirty="0" smtClean="0"/>
              <a:t>September 2016</a:t>
            </a:r>
            <a:r>
              <a:rPr lang="en-US" sz="2400" dirty="0"/>
              <a:t>:</a:t>
            </a:r>
            <a:endParaRPr lang="en-US" sz="2400" dirty="0" smtClean="0"/>
          </a:p>
          <a:p>
            <a:pPr lvl="1"/>
            <a:r>
              <a:rPr lang="en-US" sz="2200" dirty="0" smtClean="0"/>
              <a:t>EPI and MPI scores exempting LS placement satisfy a deficiency in the corresponding area.</a:t>
            </a:r>
          </a:p>
          <a:p>
            <a:pPr lvl="1"/>
            <a:r>
              <a:rPr lang="en-US" sz="2200" dirty="0" smtClean="0"/>
              <a:t>Exiting LS satisfies a deficiency in the corresponding area.</a:t>
            </a:r>
          </a:p>
          <a:p>
            <a:pPr marL="457200" lvl="1" indent="0" algn="ctr">
              <a:buNone/>
            </a:pPr>
            <a:endParaRPr lang="en-US" sz="600" b="1" i="1" u="sng" dirty="0" smtClean="0">
              <a:solidFill>
                <a:srgbClr val="7030A0"/>
              </a:solidFill>
            </a:endParaRPr>
          </a:p>
          <a:p>
            <a:pPr marL="457200" lvl="1" indent="0" algn="ctr">
              <a:buNone/>
            </a:pPr>
            <a:r>
              <a:rPr lang="en-US" sz="2000" b="1" i="1" u="sng" dirty="0" smtClean="0">
                <a:solidFill>
                  <a:srgbClr val="7030A0"/>
                </a:solidFill>
              </a:rPr>
              <a:t>Changes are available online.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 Policy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600201"/>
            <a:ext cx="885444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u="sng" dirty="0" smtClean="0"/>
              <a:t>BOR Policy 4.2.1.6 </a:t>
            </a:r>
            <a:r>
              <a:rPr lang="en-US" sz="2100" b="1" u="sng" dirty="0"/>
              <a:t>– </a:t>
            </a:r>
            <a:r>
              <a:rPr lang="en-US" sz="2100" b="1" u="sng" dirty="0" smtClean="0"/>
              <a:t>Course Credits for International Baccalaureate</a:t>
            </a:r>
            <a:endParaRPr lang="en-US" sz="2100" b="1" u="sng" dirty="0"/>
          </a:p>
          <a:p>
            <a:endParaRPr lang="en-US" sz="2200" dirty="0" smtClean="0"/>
          </a:p>
          <a:p>
            <a:r>
              <a:rPr lang="en-US" sz="2200" dirty="0" smtClean="0"/>
              <a:t>Removed requirement that IB Diploma must be earned for a student to receive IB credit.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redit for IB no longer limited to 24 semester hours.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 algn="ctr">
              <a:buNone/>
            </a:pPr>
            <a:r>
              <a:rPr lang="en-US" sz="2000" b="1" i="1" u="sng" dirty="0">
                <a:solidFill>
                  <a:srgbClr val="7030A0"/>
                </a:solidFill>
              </a:rPr>
              <a:t>Changes approved in </a:t>
            </a:r>
            <a:r>
              <a:rPr lang="en-US" sz="2000" b="1" i="1" u="sng" dirty="0" smtClean="0">
                <a:solidFill>
                  <a:srgbClr val="7030A0"/>
                </a:solidFill>
              </a:rPr>
              <a:t>the October </a:t>
            </a:r>
            <a:r>
              <a:rPr lang="en-US" sz="2000" b="1" i="1" u="sng" dirty="0">
                <a:solidFill>
                  <a:srgbClr val="7030A0"/>
                </a:solidFill>
              </a:rPr>
              <a:t>2016 BOR </a:t>
            </a:r>
            <a:r>
              <a:rPr lang="en-US" sz="2000" b="1" i="1" u="sng" dirty="0" smtClean="0">
                <a:solidFill>
                  <a:srgbClr val="7030A0"/>
                </a:solidFill>
              </a:rPr>
              <a:t>meeting</a:t>
            </a:r>
          </a:p>
          <a:p>
            <a:pPr marL="0" indent="0" algn="ctr">
              <a:buNone/>
            </a:pPr>
            <a:r>
              <a:rPr lang="en-US" sz="2000" b="1" i="1" u="sng" dirty="0">
                <a:solidFill>
                  <a:srgbClr val="7030A0"/>
                </a:solidFill>
              </a:rPr>
              <a:t>a</a:t>
            </a:r>
            <a:r>
              <a:rPr lang="en-US" sz="2000" b="1" i="1" u="sng" dirty="0" smtClean="0">
                <a:solidFill>
                  <a:srgbClr val="7030A0"/>
                </a:solidFill>
              </a:rPr>
              <a:t>nd will </a:t>
            </a:r>
            <a:r>
              <a:rPr lang="en-US" sz="2000" b="1" i="1" u="sng" dirty="0">
                <a:solidFill>
                  <a:srgbClr val="7030A0"/>
                </a:solidFill>
              </a:rPr>
              <a:t>be published online shortly.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274639"/>
            <a:ext cx="885444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Academic Calendar Policy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59" y="1600201"/>
            <a:ext cx="8694019" cy="41910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u="sng" dirty="0"/>
              <a:t>BOR Policy </a:t>
            </a:r>
            <a:r>
              <a:rPr lang="en-US" sz="2200" b="1" u="sng" dirty="0" smtClean="0"/>
              <a:t>3.4 – Calendar of Academic Activities</a:t>
            </a:r>
            <a:endParaRPr lang="en-US" sz="2200" b="1" u="sng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200" dirty="0" smtClean="0"/>
              <a:t>Change to allow more flexibility for alternative term lengths.</a:t>
            </a:r>
          </a:p>
          <a:p>
            <a:endParaRPr lang="en-US" sz="2200" dirty="0"/>
          </a:p>
          <a:p>
            <a:pPr marL="0" indent="0" algn="ctr">
              <a:buNone/>
            </a:pPr>
            <a:r>
              <a:rPr lang="en-US" sz="2000" b="1" i="1" u="sng" dirty="0">
                <a:solidFill>
                  <a:srgbClr val="7030A0"/>
                </a:solidFill>
              </a:rPr>
              <a:t>Changes approved in the October 2016 BOR </a:t>
            </a:r>
            <a:r>
              <a:rPr lang="en-US" sz="2000" b="1" i="1" u="sng" dirty="0" smtClean="0">
                <a:solidFill>
                  <a:srgbClr val="7030A0"/>
                </a:solidFill>
              </a:rPr>
              <a:t>meeting</a:t>
            </a:r>
            <a:endParaRPr lang="en-US" sz="2000" b="1" i="1" u="sng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2000" b="1" i="1" u="sng" dirty="0" smtClean="0">
                <a:solidFill>
                  <a:srgbClr val="7030A0"/>
                </a:solidFill>
              </a:rPr>
              <a:t>and will </a:t>
            </a:r>
            <a:r>
              <a:rPr lang="en-US" sz="2000" b="1" i="1" u="sng" dirty="0">
                <a:solidFill>
                  <a:srgbClr val="7030A0"/>
                </a:solidFill>
              </a:rPr>
              <a:t>be published online shortly.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 title USG Standard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ondary slides USG Widescreen gre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USG 30% grey slides.pptx</Template>
  <TotalTime>1578</TotalTime>
  <Words>1630</Words>
  <Application>Microsoft Office PowerPoint</Application>
  <PresentationFormat>On-screen Show (4:3)</PresentationFormat>
  <Paragraphs>278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Century</vt:lpstr>
      <vt:lpstr>Century Gothic</vt:lpstr>
      <vt:lpstr>Wingdings</vt:lpstr>
      <vt:lpstr>Main title USG Standard grey</vt:lpstr>
      <vt:lpstr>Secondary slides USG Widescreen grey</vt:lpstr>
      <vt:lpstr>RACRA Fall 2016 </vt:lpstr>
      <vt:lpstr>Information Items</vt:lpstr>
      <vt:lpstr>OOS Tuition Waivers – Active Duty</vt:lpstr>
      <vt:lpstr>OOS Tuition Waivers – RSM</vt:lpstr>
      <vt:lpstr>Presidential Waiver Plans &amp; Guidance</vt:lpstr>
      <vt:lpstr>OOS Tuition Waivers – Border Residents</vt:lpstr>
      <vt:lpstr>Satisfying RHSC Deficiencies</vt:lpstr>
      <vt:lpstr>IB Policy Change</vt:lpstr>
      <vt:lpstr>Academic Calendar Policy Change</vt:lpstr>
      <vt:lpstr>TCSG/USG GE Transfer</vt:lpstr>
      <vt:lpstr>PowerPoint Presentation</vt:lpstr>
      <vt:lpstr>SACSCOC Accreditation Requirement</vt:lpstr>
      <vt:lpstr>Unique Dual Enrollment Course Numbers</vt:lpstr>
      <vt:lpstr>Science Courses Aligned to Unique DE #s</vt:lpstr>
      <vt:lpstr>DE - Fs for Ws</vt:lpstr>
      <vt:lpstr>Conversation Items</vt:lpstr>
      <vt:lpstr>Previous DE 30+ Hours Completed</vt:lpstr>
      <vt:lpstr>DE/MOWR – Programming/Coding</vt:lpstr>
      <vt:lpstr>RHSC Status Coding</vt:lpstr>
      <vt:lpstr>RHSC Status Coding</vt:lpstr>
      <vt:lpstr>RHSC Status Coding</vt:lpstr>
      <vt:lpstr>RHSC Status Coding</vt:lpstr>
      <vt:lpstr>RHSC Status Coding</vt:lpstr>
      <vt:lpstr>RHSC Status Coding</vt:lpstr>
      <vt:lpstr>RHSC Proposal</vt:lpstr>
      <vt:lpstr>RHSC Exceptions Proposal</vt:lpstr>
      <vt:lpstr>RHSC Exceptions Proposal</vt:lpstr>
      <vt:lpstr>RHSC Exceptions Proposal</vt:lpstr>
      <vt:lpstr>Thoughts?  Concerns?</vt:lpstr>
      <vt:lpstr>Thank you!!!</vt:lpstr>
      <vt:lpstr>GED Alternatives</vt:lpstr>
      <vt:lpstr>GED Alternatives</vt:lpstr>
      <vt:lpstr>GED Alternatives</vt:lpstr>
      <vt:lpstr>Denial Referrals Project</vt:lpstr>
      <vt:lpstr>GAfutures Updates</vt:lpstr>
      <vt:lpstr>XAP Applications</vt:lpstr>
      <vt:lpstr>XAP Applications</vt:lpstr>
      <vt:lpstr>Transcript Download Options </vt:lpstr>
      <vt:lpstr>More about Option 2: Automatic download using secure FTP server</vt:lpstr>
      <vt:lpstr>PowerPoint Presentation</vt:lpstr>
      <vt:lpstr>XAP User Conference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 PowerPoint Presentation Template</dc:title>
  <dc:subject/>
  <dc:creator>John Vanchella</dc:creator>
  <cp:keywords/>
  <dc:description/>
  <cp:lastModifiedBy>Sarah Wenham</cp:lastModifiedBy>
  <cp:revision>111</cp:revision>
  <dcterms:created xsi:type="dcterms:W3CDTF">2016-05-06T18:44:28Z</dcterms:created>
  <dcterms:modified xsi:type="dcterms:W3CDTF">2016-10-21T16:07:23Z</dcterms:modified>
  <cp:category/>
</cp:coreProperties>
</file>