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406" r:id="rId2"/>
    <p:sldId id="407" r:id="rId3"/>
    <p:sldId id="408" r:id="rId4"/>
    <p:sldId id="257" r:id="rId5"/>
    <p:sldId id="385" r:id="rId6"/>
    <p:sldId id="396" r:id="rId7"/>
    <p:sldId id="325" r:id="rId8"/>
    <p:sldId id="405" r:id="rId9"/>
    <p:sldId id="401" r:id="rId10"/>
    <p:sldId id="402" r:id="rId11"/>
    <p:sldId id="404" r:id="rId12"/>
    <p:sldId id="400" r:id="rId13"/>
    <p:sldId id="409" r:id="rId14"/>
    <p:sldId id="414" r:id="rId15"/>
    <p:sldId id="411" r:id="rId16"/>
    <p:sldId id="410" r:id="rId17"/>
    <p:sldId id="413" r:id="rId18"/>
    <p:sldId id="412" r:id="rId19"/>
    <p:sldId id="415" r:id="rId20"/>
    <p:sldId id="416" r:id="rId21"/>
    <p:sldId id="424" r:id="rId22"/>
    <p:sldId id="418" r:id="rId23"/>
    <p:sldId id="419" r:id="rId24"/>
    <p:sldId id="420" r:id="rId25"/>
    <p:sldId id="421" r:id="rId26"/>
    <p:sldId id="422" r:id="rId27"/>
    <p:sldId id="423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988" autoAdjust="0"/>
    <p:restoredTop sz="91606" autoAdjust="0"/>
  </p:normalViewPr>
  <p:slideViewPr>
    <p:cSldViewPr snapToGrid="0">
      <p:cViewPr varScale="1">
        <p:scale>
          <a:sx n="90" d="100"/>
          <a:sy n="90" d="100"/>
        </p:scale>
        <p:origin x="53" y="216"/>
      </p:cViewPr>
      <p:guideLst/>
    </p:cSldViewPr>
  </p:slid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9C5546-2F5D-4F76-AC26-9376B61DAACF}" type="datetimeFigureOut">
              <a:rPr lang="en-US" smtClean="0"/>
              <a:t>10/21/2016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FDE877-87D6-49D9-8563-1D67F7FFD1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6123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FDE877-87D6-49D9-8563-1D67F7FFD11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4289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FDE877-87D6-49D9-8563-1D67F7FFD11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926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FDE877-87D6-49D9-8563-1D67F7FFD11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43529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FDE877-87D6-49D9-8563-1D67F7FFD11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69981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FDE877-87D6-49D9-8563-1D67F7FFD11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5718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FDE877-87D6-49D9-8563-1D67F7FFD115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51943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FDE877-87D6-49D9-8563-1D67F7FFD115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3644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FDE877-87D6-49D9-8563-1D67F7FFD115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55982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FDE877-87D6-49D9-8563-1D67F7FFD115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49767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FDE877-87D6-49D9-8563-1D67F7FFD115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11357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FDE877-87D6-49D9-8563-1D67F7FFD115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2066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FDE877-87D6-49D9-8563-1D67F7FFD11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8632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FDE877-87D6-49D9-8563-1D67F7FFD115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81847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FDE877-87D6-49D9-8563-1D67F7FFD115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10167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FDE877-87D6-49D9-8563-1D67F7FFD115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3017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FDE877-87D6-49D9-8563-1D67F7FFD115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97251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FDE877-87D6-49D9-8563-1D67F7FFD115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83218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FDE877-87D6-49D9-8563-1D67F7FFD115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48917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FDE877-87D6-49D9-8563-1D67F7FFD115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4645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buFontTx/>
              <a:buNone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FDE877-87D6-49D9-8563-1D67F7FFD11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7976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buFontTx/>
              <a:buNone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FDE877-87D6-49D9-8563-1D67F7FFD11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797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FDE877-87D6-49D9-8563-1D67F7FFD11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9142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FDE877-87D6-49D9-8563-1D67F7FFD11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0295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FDE877-87D6-49D9-8563-1D67F7FFD11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2319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FDE877-87D6-49D9-8563-1D67F7FFD11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0254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FDE877-87D6-49D9-8563-1D67F7FFD11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3297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8CB78-3F28-40FF-9885-F52D0C9D1293}" type="datetimeFigureOut">
              <a:rPr lang="en-US" smtClean="0"/>
              <a:t>10/21/2016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293E1-4597-49DF-B357-6B4E22E8E1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548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8CB78-3F28-40FF-9885-F52D0C9D1293}" type="datetimeFigureOut">
              <a:rPr lang="en-US" smtClean="0"/>
              <a:t>10/21/2016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293E1-4597-49DF-B357-6B4E22E8E1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587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8CB78-3F28-40FF-9885-F52D0C9D1293}" type="datetimeFigureOut">
              <a:rPr lang="en-US" smtClean="0"/>
              <a:t>10/21/2016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293E1-4597-49DF-B357-6B4E22E8E1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924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8CB78-3F28-40FF-9885-F52D0C9D1293}" type="datetimeFigureOut">
              <a:rPr lang="en-US" smtClean="0"/>
              <a:t>10/21/2016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293E1-4597-49DF-B357-6B4E22E8E1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249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8CB78-3F28-40FF-9885-F52D0C9D1293}" type="datetimeFigureOut">
              <a:rPr lang="en-US" smtClean="0"/>
              <a:t>10/21/2016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293E1-4597-49DF-B357-6B4E22E8E1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038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8CB78-3F28-40FF-9885-F52D0C9D1293}" type="datetimeFigureOut">
              <a:rPr lang="en-US" smtClean="0"/>
              <a:t>10/21/2016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293E1-4597-49DF-B357-6B4E22E8E1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222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8CB78-3F28-40FF-9885-F52D0C9D1293}" type="datetimeFigureOut">
              <a:rPr lang="en-US" smtClean="0"/>
              <a:t>10/21/2016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293E1-4597-49DF-B357-6B4E22E8E1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061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8CB78-3F28-40FF-9885-F52D0C9D1293}" type="datetimeFigureOut">
              <a:rPr lang="en-US" smtClean="0"/>
              <a:t>10/21/2016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293E1-4597-49DF-B357-6B4E22E8E1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468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8CB78-3F28-40FF-9885-F52D0C9D1293}" type="datetimeFigureOut">
              <a:rPr lang="en-US" smtClean="0"/>
              <a:t>10/21/2016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293E1-4597-49DF-B357-6B4E22E8E1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035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8CB78-3F28-40FF-9885-F52D0C9D1293}" type="datetimeFigureOut">
              <a:rPr lang="en-US" smtClean="0"/>
              <a:t>10/21/2016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293E1-4597-49DF-B357-6B4E22E8E1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329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8CB78-3F28-40FF-9885-F52D0C9D1293}" type="datetimeFigureOut">
              <a:rPr lang="en-US" smtClean="0"/>
              <a:t>10/21/2016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293E1-4597-49DF-B357-6B4E22E8E1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865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F8CB78-3F28-40FF-9885-F52D0C9D1293}" type="datetimeFigureOut">
              <a:rPr lang="en-US" smtClean="0"/>
              <a:t>10/21/2016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6293E1-4597-49DF-B357-6B4E22E8E1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95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sg.edu/assets/student_affairs/documents/State_College_Test_Score_Requirements.pdf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hyperlink" Target="http://www.usg.edu/student_affairs/students/mowr_dual_admission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sg.edu/georgia_best/application_development_and_support/banner/userdocs" TargetMode="Externa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hyperlink" Target="http://www.usg.edu/student_affairs/faculty/policies_resources/sat_act" TargetMode="Externa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mailto:helpdesk@usg.edu" TargetMode="Externa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New SAT Implementation</a:t>
            </a:r>
            <a:br>
              <a:rPr lang="en-US" dirty="0" smtClean="0"/>
            </a:br>
            <a:r>
              <a:rPr lang="en-US" sz="4000" dirty="0" smtClean="0"/>
              <a:t>RACRA – October 20</a:t>
            </a:r>
            <a:r>
              <a:rPr lang="en-US" sz="4000" baseline="30000" dirty="0" smtClean="0"/>
              <a:t>th</a:t>
            </a:r>
            <a:r>
              <a:rPr lang="en-US" sz="4000" dirty="0"/>
              <a:t> </a:t>
            </a:r>
            <a:r>
              <a:rPr lang="en-US" sz="4000" dirty="0" smtClean="0"/>
              <a:t>2016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8278"/>
            <a:ext cx="9144000" cy="1655762"/>
          </a:xfrm>
        </p:spPr>
        <p:txBody>
          <a:bodyPr/>
          <a:lstStyle/>
          <a:p>
            <a:r>
              <a:rPr lang="en-US" sz="3000" dirty="0" smtClean="0"/>
              <a:t>Rachana Bhatt –Research and Policy Analysis</a:t>
            </a:r>
          </a:p>
          <a:p>
            <a:r>
              <a:rPr lang="en-US" sz="3000" dirty="0" smtClean="0"/>
              <a:t>Amanda Marshall - ITS</a:t>
            </a:r>
          </a:p>
          <a:p>
            <a:r>
              <a:rPr lang="en-US" sz="3000" dirty="0" smtClean="0"/>
              <a:t>Sarah Wenham – Student Affairs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1882906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4256" y="1"/>
            <a:ext cx="10515600" cy="723568"/>
          </a:xfrm>
        </p:spPr>
        <p:txBody>
          <a:bodyPr>
            <a:normAutofit/>
          </a:bodyPr>
          <a:lstStyle/>
          <a:p>
            <a:pPr algn="ctr"/>
            <a:r>
              <a:rPr lang="en-US" sz="3400" u="sng" dirty="0" smtClean="0"/>
              <a:t>Analysis Part 2</a:t>
            </a:r>
            <a:endParaRPr lang="en-US" sz="3400" u="sng" dirty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355713" y="904861"/>
            <a:ext cx="2894645" cy="514482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u="sng" dirty="0" smtClean="0"/>
              <a:t>860 CR+W (49 R+W)</a:t>
            </a:r>
          </a:p>
          <a:p>
            <a:r>
              <a:rPr lang="en-US" sz="2400" dirty="0" smtClean="0"/>
              <a:t>Any combination of CR and W achieving 860 or above (grid)</a:t>
            </a:r>
          </a:p>
          <a:p>
            <a:r>
              <a:rPr lang="en-US" sz="2400" dirty="0" smtClean="0"/>
              <a:t>Harms some </a:t>
            </a:r>
            <a:r>
              <a:rPr lang="en-US" sz="2400" dirty="0"/>
              <a:t>students that previously admitted in </a:t>
            </a:r>
            <a:r>
              <a:rPr lang="en-US" sz="2400" dirty="0">
                <a:solidFill>
                  <a:srgbClr val="FF0000"/>
                </a:solidFill>
              </a:rPr>
              <a:t>Quadrant </a:t>
            </a:r>
            <a:r>
              <a:rPr lang="en-US" sz="2400" dirty="0" smtClean="0">
                <a:solidFill>
                  <a:srgbClr val="FF0000"/>
                </a:solidFill>
              </a:rPr>
              <a:t>II</a:t>
            </a:r>
          </a:p>
          <a:p>
            <a:pPr marL="0" indent="0">
              <a:buNone/>
            </a:pPr>
            <a:endParaRPr lang="en-US" sz="2400" dirty="0" smtClean="0">
              <a:solidFill>
                <a:srgbClr val="FF0000"/>
              </a:solidFill>
            </a:endParaRPr>
          </a:p>
          <a:p>
            <a:r>
              <a:rPr lang="en-US" sz="2400" dirty="0" smtClean="0"/>
              <a:t>Combinations of CR + W leading to 860 or above have very different pass rates/GPA</a:t>
            </a:r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</p:txBody>
      </p:sp>
      <p:grpSp>
        <p:nvGrpSpPr>
          <p:cNvPr id="4" name="Group 3"/>
          <p:cNvGrpSpPr/>
          <p:nvPr/>
        </p:nvGrpSpPr>
        <p:grpSpPr>
          <a:xfrm>
            <a:off x="152400" y="171450"/>
            <a:ext cx="11533322" cy="6539316"/>
            <a:chOff x="152400" y="171450"/>
            <a:chExt cx="8686800" cy="4876558"/>
          </a:xfrm>
        </p:grpSpPr>
        <p:cxnSp>
          <p:nvCxnSpPr>
            <p:cNvPr id="5" name="Straight Connector 4"/>
            <p:cNvCxnSpPr/>
            <p:nvPr/>
          </p:nvCxnSpPr>
          <p:spPr>
            <a:xfrm flipV="1">
              <a:off x="192024" y="171450"/>
              <a:ext cx="0" cy="4305300"/>
            </a:xfrm>
            <a:prstGeom prst="line">
              <a:avLst/>
            </a:prstGeom>
            <a:ln>
              <a:solidFill>
                <a:srgbClr val="0038A8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762000" y="4976622"/>
              <a:ext cx="8077200" cy="0"/>
            </a:xfrm>
            <a:prstGeom prst="line">
              <a:avLst/>
            </a:prstGeom>
            <a:ln>
              <a:solidFill>
                <a:srgbClr val="0038A8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pic>
          <p:nvPicPr>
            <p:cNvPr id="7" name="Picture 6" descr="usg_logo_black-03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2400" y="4476750"/>
              <a:ext cx="2514600" cy="571258"/>
            </a:xfrm>
            <a:prstGeom prst="rect">
              <a:avLst/>
            </a:prstGeom>
          </p:spPr>
        </p:pic>
      </p:grpSp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0382" y="792460"/>
            <a:ext cx="8891618" cy="4765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3670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9650"/>
            <a:ext cx="10515600" cy="660593"/>
          </a:xfrm>
        </p:spPr>
        <p:txBody>
          <a:bodyPr>
            <a:normAutofit/>
          </a:bodyPr>
          <a:lstStyle/>
          <a:p>
            <a:pPr algn="ctr"/>
            <a:r>
              <a:rPr lang="en-US" sz="3400" u="sng" dirty="0" smtClean="0"/>
              <a:t>Analysis Part 3</a:t>
            </a:r>
            <a:endParaRPr lang="en-US" sz="34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6759" y="818984"/>
            <a:ext cx="11108635" cy="5247749"/>
          </a:xfrm>
        </p:spPr>
        <p:txBody>
          <a:bodyPr>
            <a:normAutofit/>
          </a:bodyPr>
          <a:lstStyle/>
          <a:p>
            <a:r>
              <a:rPr lang="en-US" sz="2400" dirty="0" smtClean="0"/>
              <a:t>If use New Test Scores (</a:t>
            </a:r>
            <a:r>
              <a:rPr lang="en-US" sz="2400" u="sng" dirty="0" smtClean="0"/>
              <a:t>400 M=22 </a:t>
            </a:r>
            <a:r>
              <a:rPr lang="en-US" sz="2400" u="sng" dirty="0"/>
              <a:t>M and (430 CR=24 R or 430 W=25 </a:t>
            </a:r>
            <a:r>
              <a:rPr lang="en-US" sz="2400" u="sng" dirty="0" smtClean="0"/>
              <a:t>W&amp;L)) </a:t>
            </a:r>
            <a:r>
              <a:rPr lang="en-US" sz="2400" dirty="0" smtClean="0"/>
              <a:t>for admissions, what are implications for Freshman Index/placement indices?</a:t>
            </a:r>
          </a:p>
          <a:p>
            <a:pPr marL="0" indent="0">
              <a:buNone/>
            </a:pPr>
            <a:r>
              <a:rPr lang="en-US" sz="2400" dirty="0" smtClean="0"/>
              <a:t>						FI: 500*HSGPA + CR +M	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					R(2500), C(2040), SU (1940), SC (1830)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				</a:t>
            </a: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  <a:p>
            <a:r>
              <a:rPr lang="en-US" sz="2400" dirty="0" smtClean="0"/>
              <a:t>Finding: FI and Placement thresholds would need to be re-calculated to address non-linear relationship between Old Section and New Test. </a:t>
            </a:r>
          </a:p>
          <a:p>
            <a:pPr lvl="1"/>
            <a:r>
              <a:rPr lang="en-US" dirty="0" smtClean="0"/>
              <a:t>E.g.  500*HSGPA </a:t>
            </a:r>
            <a:r>
              <a:rPr lang="en-US" dirty="0"/>
              <a:t>+ (max </a:t>
            </a:r>
            <a:r>
              <a:rPr lang="en-US" dirty="0" smtClean="0"/>
              <a:t>of(R</a:t>
            </a:r>
            <a:r>
              <a:rPr lang="en-US" dirty="0"/>
              <a:t>, </a:t>
            </a:r>
            <a:r>
              <a:rPr lang="en-US" dirty="0" smtClean="0"/>
              <a:t>W&amp;L)*</a:t>
            </a:r>
            <a:r>
              <a:rPr lang="en-US" dirty="0"/>
              <a:t>20) + (M*20</a:t>
            </a:r>
            <a:r>
              <a:rPr lang="en-US" dirty="0" smtClean="0"/>
              <a:t>)</a:t>
            </a:r>
          </a:p>
          <a:p>
            <a:pPr lvl="1"/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  <p:grpSp>
        <p:nvGrpSpPr>
          <p:cNvPr id="4" name="Group 3"/>
          <p:cNvGrpSpPr/>
          <p:nvPr/>
        </p:nvGrpSpPr>
        <p:grpSpPr>
          <a:xfrm>
            <a:off x="152400" y="171450"/>
            <a:ext cx="11533322" cy="6539316"/>
            <a:chOff x="152400" y="171450"/>
            <a:chExt cx="8686800" cy="4876558"/>
          </a:xfrm>
        </p:grpSpPr>
        <p:cxnSp>
          <p:nvCxnSpPr>
            <p:cNvPr id="5" name="Straight Connector 4"/>
            <p:cNvCxnSpPr/>
            <p:nvPr/>
          </p:nvCxnSpPr>
          <p:spPr>
            <a:xfrm flipV="1">
              <a:off x="192024" y="171450"/>
              <a:ext cx="0" cy="4305300"/>
            </a:xfrm>
            <a:prstGeom prst="line">
              <a:avLst/>
            </a:prstGeom>
            <a:ln>
              <a:solidFill>
                <a:srgbClr val="0038A8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762000" y="4976622"/>
              <a:ext cx="8077200" cy="0"/>
            </a:xfrm>
            <a:prstGeom prst="line">
              <a:avLst/>
            </a:prstGeom>
            <a:ln>
              <a:solidFill>
                <a:srgbClr val="0038A8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pic>
          <p:nvPicPr>
            <p:cNvPr id="7" name="Picture 6" descr="usg_logo_black-03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2400" y="4476750"/>
              <a:ext cx="2514600" cy="571258"/>
            </a:xfrm>
            <a:prstGeom prst="rect">
              <a:avLst/>
            </a:prstGeom>
          </p:spPr>
        </p:pic>
      </p:grp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3370473"/>
              </p:ext>
            </p:extLst>
          </p:nvPr>
        </p:nvGraphicFramePr>
        <p:xfrm>
          <a:off x="2350050" y="4744433"/>
          <a:ext cx="5171884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4189">
                  <a:extLst>
                    <a:ext uri="{9D8B030D-6E8A-4147-A177-3AD203B41FA5}">
                      <a16:colId xmlns:a16="http://schemas.microsoft.com/office/drawing/2014/main" val="1350279517"/>
                    </a:ext>
                  </a:extLst>
                </a:gridCol>
                <a:gridCol w="1104189">
                  <a:extLst>
                    <a:ext uri="{9D8B030D-6E8A-4147-A177-3AD203B41FA5}">
                      <a16:colId xmlns:a16="http://schemas.microsoft.com/office/drawing/2014/main" val="694682432"/>
                    </a:ext>
                  </a:extLst>
                </a:gridCol>
                <a:gridCol w="1104189">
                  <a:extLst>
                    <a:ext uri="{9D8B030D-6E8A-4147-A177-3AD203B41FA5}">
                      <a16:colId xmlns:a16="http://schemas.microsoft.com/office/drawing/2014/main" val="13687578"/>
                    </a:ext>
                  </a:extLst>
                </a:gridCol>
                <a:gridCol w="857453">
                  <a:extLst>
                    <a:ext uri="{9D8B030D-6E8A-4147-A177-3AD203B41FA5}">
                      <a16:colId xmlns:a16="http://schemas.microsoft.com/office/drawing/2014/main" val="1838922463"/>
                    </a:ext>
                  </a:extLst>
                </a:gridCol>
                <a:gridCol w="1001864">
                  <a:extLst>
                    <a:ext uri="{9D8B030D-6E8A-4147-A177-3AD203B41FA5}">
                      <a16:colId xmlns:a16="http://schemas.microsoft.com/office/drawing/2014/main" val="11063721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HSGPA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CR/R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83776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Old SAT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2030--SU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713128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New SAT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2120--C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30502074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5339503"/>
              </p:ext>
            </p:extLst>
          </p:nvPr>
        </p:nvGraphicFramePr>
        <p:xfrm>
          <a:off x="1200154" y="1653874"/>
          <a:ext cx="4581677" cy="15503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7497">
                  <a:extLst>
                    <a:ext uri="{9D8B030D-6E8A-4147-A177-3AD203B41FA5}">
                      <a16:colId xmlns:a16="http://schemas.microsoft.com/office/drawing/2014/main" val="2546303110"/>
                    </a:ext>
                  </a:extLst>
                </a:gridCol>
                <a:gridCol w="607497">
                  <a:extLst>
                    <a:ext uri="{9D8B030D-6E8A-4147-A177-3AD203B41FA5}">
                      <a16:colId xmlns:a16="http://schemas.microsoft.com/office/drawing/2014/main" val="353559977"/>
                    </a:ext>
                  </a:extLst>
                </a:gridCol>
                <a:gridCol w="207894">
                  <a:extLst>
                    <a:ext uri="{9D8B030D-6E8A-4147-A177-3AD203B41FA5}">
                      <a16:colId xmlns:a16="http://schemas.microsoft.com/office/drawing/2014/main" val="3788988121"/>
                    </a:ext>
                  </a:extLst>
                </a:gridCol>
                <a:gridCol w="758030">
                  <a:extLst>
                    <a:ext uri="{9D8B030D-6E8A-4147-A177-3AD203B41FA5}">
                      <a16:colId xmlns:a16="http://schemas.microsoft.com/office/drawing/2014/main" val="1804091213"/>
                    </a:ext>
                  </a:extLst>
                </a:gridCol>
                <a:gridCol w="670565">
                  <a:extLst>
                    <a:ext uri="{9D8B030D-6E8A-4147-A177-3AD203B41FA5}">
                      <a16:colId xmlns:a16="http://schemas.microsoft.com/office/drawing/2014/main" val="416897475"/>
                    </a:ext>
                  </a:extLst>
                </a:gridCol>
                <a:gridCol w="225951">
                  <a:extLst>
                    <a:ext uri="{9D8B030D-6E8A-4147-A177-3AD203B41FA5}">
                      <a16:colId xmlns:a16="http://schemas.microsoft.com/office/drawing/2014/main" val="2697390821"/>
                    </a:ext>
                  </a:extLst>
                </a:gridCol>
                <a:gridCol w="619544">
                  <a:extLst>
                    <a:ext uri="{9D8B030D-6E8A-4147-A177-3AD203B41FA5}">
                      <a16:colId xmlns:a16="http://schemas.microsoft.com/office/drawing/2014/main" val="3604319439"/>
                    </a:ext>
                  </a:extLst>
                </a:gridCol>
                <a:gridCol w="884699">
                  <a:extLst>
                    <a:ext uri="{9D8B030D-6E8A-4147-A177-3AD203B41FA5}">
                      <a16:colId xmlns:a16="http://schemas.microsoft.com/office/drawing/2014/main" val="616292489"/>
                    </a:ext>
                  </a:extLst>
                </a:gridCol>
              </a:tblGrid>
              <a:tr h="2214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u="none" strike="noStrike" dirty="0">
                          <a:effectLst/>
                        </a:rPr>
                        <a:t>Old CR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u="none" strike="noStrike" dirty="0">
                          <a:effectLst/>
                        </a:rPr>
                        <a:t>New R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u="none" strike="noStrike" dirty="0">
                          <a:effectLst/>
                        </a:rPr>
                        <a:t>Old W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u="none" strike="noStrike" dirty="0">
                          <a:effectLst/>
                        </a:rPr>
                        <a:t>New W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u="none" strike="noStrike" dirty="0">
                          <a:effectLst/>
                        </a:rPr>
                        <a:t>Old M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u="none" strike="noStrike" dirty="0">
                          <a:effectLst/>
                        </a:rPr>
                        <a:t>New M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30822080"/>
                  </a:ext>
                </a:extLst>
              </a:tr>
              <a:tr h="2214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u="none" strike="noStrike" dirty="0">
                          <a:effectLst/>
                        </a:rPr>
                        <a:t>400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u="none" strike="noStrike">
                          <a:effectLst/>
                        </a:rPr>
                        <a:t>22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u="none" strike="noStrike">
                          <a:effectLst/>
                        </a:rPr>
                        <a:t>400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u="none" strike="noStrike">
                          <a:effectLst/>
                        </a:rPr>
                        <a:t>23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u="none" strike="noStrike">
                          <a:effectLst/>
                        </a:rPr>
                        <a:t>400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u="none" strike="noStrike" dirty="0">
                          <a:effectLst/>
                        </a:rPr>
                        <a:t>22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92225603"/>
                  </a:ext>
                </a:extLst>
              </a:tr>
              <a:tr h="2214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u="none" strike="noStrike" dirty="0">
                          <a:effectLst/>
                        </a:rPr>
                        <a:t>420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u="none" strike="noStrike" dirty="0">
                          <a:effectLst/>
                        </a:rPr>
                        <a:t>23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u="none" strike="noStrike" dirty="0">
                          <a:effectLst/>
                        </a:rPr>
                        <a:t>420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u="none" strike="noStrike" dirty="0">
                          <a:effectLst/>
                        </a:rPr>
                        <a:t>24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u="none" strike="noStrike">
                          <a:effectLst/>
                        </a:rPr>
                        <a:t>420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u="none" strike="noStrike" dirty="0">
                          <a:effectLst/>
                        </a:rPr>
                        <a:t>23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81268636"/>
                  </a:ext>
                </a:extLst>
              </a:tr>
              <a:tr h="2214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u="none" strike="noStrike" dirty="0" smtClean="0">
                          <a:effectLst/>
                        </a:rPr>
                        <a:t>430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u="none" strike="noStrike" dirty="0">
                          <a:effectLst/>
                        </a:rPr>
                        <a:t>24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u="none" strike="noStrike">
                          <a:effectLst/>
                        </a:rPr>
                        <a:t>430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u="none" strike="noStrike">
                          <a:effectLst/>
                        </a:rPr>
                        <a:t>25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u="none" strike="noStrike">
                          <a:effectLst/>
                        </a:rPr>
                        <a:t>430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u="none" strike="noStrike" dirty="0">
                          <a:effectLst/>
                        </a:rPr>
                        <a:t>23.5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88533087"/>
                  </a:ext>
                </a:extLst>
              </a:tr>
              <a:tr h="2214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u="none" strike="noStrike" dirty="0" smtClean="0">
                          <a:effectLst/>
                        </a:rPr>
                        <a:t>450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u="none" strike="noStrike" dirty="0">
                          <a:effectLst/>
                        </a:rPr>
                        <a:t>25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u="none" strike="noStrike">
                          <a:effectLst/>
                        </a:rPr>
                        <a:t>450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u="none" strike="noStrike">
                          <a:effectLst/>
                        </a:rPr>
                        <a:t>26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u="none" strike="noStrike" dirty="0">
                          <a:effectLst/>
                        </a:rPr>
                        <a:t>450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u="none" strike="noStrike" dirty="0">
                          <a:effectLst/>
                        </a:rPr>
                        <a:t>24.5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55658599"/>
                  </a:ext>
                </a:extLst>
              </a:tr>
              <a:tr h="2214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u="none" strike="noStrike" dirty="0" smtClean="0">
                          <a:effectLst/>
                        </a:rPr>
                        <a:t>470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u="none" strike="noStrike" dirty="0">
                          <a:effectLst/>
                        </a:rPr>
                        <a:t>26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u="none" strike="noStrike">
                          <a:effectLst/>
                        </a:rPr>
                        <a:t>470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u="none" strike="noStrike">
                          <a:effectLst/>
                        </a:rPr>
                        <a:t>27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u="none" strike="noStrike" dirty="0">
                          <a:effectLst/>
                        </a:rPr>
                        <a:t>470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u="none" strike="noStrike" dirty="0">
                          <a:effectLst/>
                        </a:rPr>
                        <a:t>25.5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09497729"/>
                  </a:ext>
                </a:extLst>
              </a:tr>
              <a:tr h="2214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u="none" strike="noStrike" dirty="0" smtClean="0">
                          <a:effectLst/>
                        </a:rPr>
                        <a:t>490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u="none" strike="noStrike">
                          <a:effectLst/>
                        </a:rPr>
                        <a:t>27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u="none" strike="noStrike" dirty="0">
                          <a:effectLst/>
                        </a:rPr>
                        <a:t>490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u="none" strike="noStrike" dirty="0">
                          <a:effectLst/>
                        </a:rPr>
                        <a:t>28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u="none" strike="noStrike" dirty="0">
                          <a:effectLst/>
                        </a:rPr>
                        <a:t>490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u="none" strike="noStrike" dirty="0">
                          <a:effectLst/>
                        </a:rPr>
                        <a:t>26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696827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7643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15975"/>
          </a:xfrm>
        </p:spPr>
        <p:txBody>
          <a:bodyPr/>
          <a:lstStyle/>
          <a:p>
            <a:pPr algn="ctr"/>
            <a:r>
              <a:rPr lang="en-US" u="sng" dirty="0" smtClean="0"/>
              <a:t>Recommendations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6760" y="1279121"/>
            <a:ext cx="11045024" cy="4569880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US" dirty="0" smtClean="0"/>
              <a:t>					</a:t>
            </a:r>
            <a:r>
              <a:rPr lang="en-US" u="sng" dirty="0" smtClean="0"/>
              <a:t>Amend Phases</a:t>
            </a:r>
          </a:p>
          <a:p>
            <a:pPr marL="457200" lvl="1" indent="0">
              <a:buNone/>
            </a:pPr>
            <a:endParaRPr lang="en-US" u="sng" dirty="0"/>
          </a:p>
          <a:p>
            <a:pPr marL="0" indent="0">
              <a:buNone/>
            </a:pPr>
            <a:r>
              <a:rPr lang="en-US" sz="2000" dirty="0"/>
              <a:t>Phase I (Summer 2016-Spring </a:t>
            </a:r>
            <a:r>
              <a:rPr lang="en-US" sz="2000" dirty="0" smtClean="0"/>
              <a:t>2017)</a:t>
            </a:r>
            <a:r>
              <a:rPr lang="en-US" sz="2000" dirty="0"/>
              <a:t>	</a:t>
            </a:r>
            <a:r>
              <a:rPr lang="en-US" sz="2000" dirty="0" smtClean="0"/>
              <a:t>Phase I: (Summer 2016-Summer 2020)</a:t>
            </a:r>
          </a:p>
          <a:p>
            <a:pPr marL="0" indent="0">
              <a:buNone/>
            </a:pPr>
            <a:r>
              <a:rPr lang="en-US" sz="2000" dirty="0" smtClean="0"/>
              <a:t>Phase </a:t>
            </a:r>
            <a:r>
              <a:rPr lang="en-US" sz="2000" dirty="0"/>
              <a:t>II (Spring 2017 and </a:t>
            </a:r>
            <a:r>
              <a:rPr lang="en-US" sz="2000" dirty="0" smtClean="0"/>
              <a:t>Beyond)</a:t>
            </a:r>
            <a:r>
              <a:rPr lang="en-US" dirty="0" smtClean="0"/>
              <a:t>		</a:t>
            </a:r>
            <a:r>
              <a:rPr lang="en-US" sz="1800" dirty="0" smtClean="0"/>
              <a:t>* Use existing cutoffs/formulas for admissions, FI, other placement 					indices</a:t>
            </a:r>
          </a:p>
          <a:p>
            <a:pPr marL="0" indent="0">
              <a:buNone/>
            </a:pPr>
            <a:r>
              <a:rPr lang="en-US" sz="1800" dirty="0"/>
              <a:t>	</a:t>
            </a:r>
            <a:r>
              <a:rPr lang="en-US" sz="1800" dirty="0" smtClean="0"/>
              <a:t>				* Convert New SAT scores to Old using College Board Concordance</a:t>
            </a:r>
          </a:p>
          <a:p>
            <a:pPr marL="0" indent="0">
              <a:buNone/>
            </a:pPr>
            <a:r>
              <a:rPr lang="en-US" sz="1800" dirty="0"/>
              <a:t>	</a:t>
            </a:r>
            <a:r>
              <a:rPr lang="en-US" sz="1800" dirty="0" smtClean="0"/>
              <a:t>				* Use M, CR. Optional to include W.</a:t>
            </a:r>
          </a:p>
          <a:p>
            <a:pPr marL="914400" lvl="2" indent="0">
              <a:buNone/>
            </a:pPr>
            <a:r>
              <a:rPr lang="en-US" dirty="0" smtClean="0"/>
              <a:t>				</a:t>
            </a:r>
          </a:p>
          <a:p>
            <a:pPr marL="914400" lvl="2" indent="0">
              <a:buNone/>
            </a:pPr>
            <a:endParaRPr lang="en-US" dirty="0" smtClean="0"/>
          </a:p>
          <a:p>
            <a:pPr marL="914400" lvl="2" indent="0">
              <a:buNone/>
            </a:pPr>
            <a:r>
              <a:rPr lang="en-US" dirty="0"/>
              <a:t>	</a:t>
            </a:r>
            <a:r>
              <a:rPr lang="en-US" dirty="0" smtClean="0"/>
              <a:t>			Fall 2020 and Beyond</a:t>
            </a:r>
          </a:p>
          <a:p>
            <a:pPr marL="914400" lvl="2" indent="0">
              <a:buNone/>
            </a:pPr>
            <a:r>
              <a:rPr lang="en-US" sz="1800" dirty="0"/>
              <a:t>	</a:t>
            </a:r>
            <a:r>
              <a:rPr lang="en-US" sz="1800" dirty="0" smtClean="0"/>
              <a:t>			* System Office will study relationship between New scores and 				first year student success</a:t>
            </a:r>
            <a:endParaRPr lang="en-US" sz="1800" dirty="0"/>
          </a:p>
          <a:p>
            <a:pPr marL="3657600" lvl="8" indent="0">
              <a:buNone/>
            </a:pPr>
            <a:endParaRPr lang="en-US" dirty="0" smtClean="0"/>
          </a:p>
        </p:txBody>
      </p:sp>
      <p:grpSp>
        <p:nvGrpSpPr>
          <p:cNvPr id="4" name="Group 3"/>
          <p:cNvGrpSpPr/>
          <p:nvPr/>
        </p:nvGrpSpPr>
        <p:grpSpPr>
          <a:xfrm>
            <a:off x="152400" y="171450"/>
            <a:ext cx="11533322" cy="6539316"/>
            <a:chOff x="152400" y="171450"/>
            <a:chExt cx="8686800" cy="4876558"/>
          </a:xfrm>
        </p:grpSpPr>
        <p:cxnSp>
          <p:nvCxnSpPr>
            <p:cNvPr id="5" name="Straight Connector 4"/>
            <p:cNvCxnSpPr/>
            <p:nvPr/>
          </p:nvCxnSpPr>
          <p:spPr>
            <a:xfrm flipV="1">
              <a:off x="192024" y="171450"/>
              <a:ext cx="0" cy="4305300"/>
            </a:xfrm>
            <a:prstGeom prst="line">
              <a:avLst/>
            </a:prstGeom>
            <a:ln>
              <a:solidFill>
                <a:srgbClr val="0038A8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762000" y="4976622"/>
              <a:ext cx="8077200" cy="0"/>
            </a:xfrm>
            <a:prstGeom prst="line">
              <a:avLst/>
            </a:prstGeom>
            <a:ln>
              <a:solidFill>
                <a:srgbClr val="0038A8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pic>
          <p:nvPicPr>
            <p:cNvPr id="7" name="Picture 6" descr="usg_logo_black-03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2400" y="4476750"/>
              <a:ext cx="2514600" cy="571258"/>
            </a:xfrm>
            <a:prstGeom prst="rect">
              <a:avLst/>
            </a:prstGeom>
          </p:spPr>
        </p:pic>
      </p:grpSp>
      <p:sp>
        <p:nvSpPr>
          <p:cNvPr id="8" name="Right Brace 7"/>
          <p:cNvSpPr/>
          <p:nvPr/>
        </p:nvSpPr>
        <p:spPr>
          <a:xfrm>
            <a:off x="4622159" y="2035533"/>
            <a:ext cx="365760" cy="922351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98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9650"/>
            <a:ext cx="10515600" cy="660593"/>
          </a:xfrm>
        </p:spPr>
        <p:txBody>
          <a:bodyPr>
            <a:normAutofit/>
          </a:bodyPr>
          <a:lstStyle/>
          <a:p>
            <a:pPr algn="ctr"/>
            <a:r>
              <a:rPr lang="en-US" sz="3400" dirty="0" smtClean="0"/>
              <a:t>Test Score Requirements</a:t>
            </a:r>
            <a:endParaRPr 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1961" y="1143000"/>
            <a:ext cx="11750040" cy="51358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Old SAT minimum score requirements will remain in effect through </a:t>
            </a:r>
            <a:r>
              <a:rPr lang="en-US" sz="2400" b="1" u="sng" dirty="0" smtClean="0"/>
              <a:t>Summer 2020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smtClean="0"/>
              <a:t>	Research</a:t>
            </a:r>
            <a:r>
              <a:rPr lang="en-US" sz="2400" dirty="0"/>
              <a:t>, Comprehensive, State </a:t>
            </a:r>
            <a:r>
              <a:rPr lang="en-US" sz="2400" dirty="0" smtClean="0"/>
              <a:t>Universities</a:t>
            </a:r>
            <a:r>
              <a:rPr lang="en-US" sz="2400" dirty="0"/>
              <a:t>		</a:t>
            </a:r>
            <a:r>
              <a:rPr lang="en-US" sz="2400" b="1" dirty="0"/>
              <a:t>430</a:t>
            </a:r>
            <a:r>
              <a:rPr lang="en-US" sz="2400" dirty="0"/>
              <a:t>CR/</a:t>
            </a:r>
            <a:r>
              <a:rPr lang="en-US" sz="2400" b="1" dirty="0"/>
              <a:t>400</a:t>
            </a:r>
            <a:r>
              <a:rPr lang="en-US" sz="2400" dirty="0"/>
              <a:t>M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State Colleges </a:t>
            </a:r>
            <a:r>
              <a:rPr lang="en-US" sz="2400" dirty="0"/>
              <a:t>Requiring SAT/ACT			</a:t>
            </a:r>
            <a:r>
              <a:rPr lang="en-US" sz="2400" b="1" dirty="0"/>
              <a:t>330</a:t>
            </a:r>
            <a:r>
              <a:rPr lang="en-US" sz="2400" dirty="0"/>
              <a:t>CR/</a:t>
            </a:r>
            <a:r>
              <a:rPr lang="en-US" sz="2400" b="1" dirty="0"/>
              <a:t>310</a:t>
            </a:r>
            <a:r>
              <a:rPr lang="en-US" sz="2400" dirty="0"/>
              <a:t>M</a:t>
            </a:r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Students taking the new SAT must meet the equivalent of the above</a:t>
            </a:r>
            <a:r>
              <a:rPr lang="en-US" sz="2400" dirty="0"/>
              <a:t>.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b="1" i="1" dirty="0">
                <a:solidFill>
                  <a:schemeClr val="accent1">
                    <a:lumMod val="50000"/>
                  </a:schemeClr>
                </a:solidFill>
              </a:rPr>
              <a:t>	</a:t>
            </a:r>
            <a:r>
              <a:rPr lang="en-US" sz="2400" dirty="0"/>
              <a:t>Research, Comprehensive, State Universities	</a:t>
            </a:r>
            <a:r>
              <a:rPr lang="en-US" sz="2400" dirty="0" smtClean="0"/>
              <a:t>	</a:t>
            </a:r>
            <a:r>
              <a:rPr lang="en-US" sz="2400" b="1" dirty="0" smtClean="0"/>
              <a:t>24</a:t>
            </a:r>
            <a:r>
              <a:rPr lang="en-US" sz="2400" dirty="0" smtClean="0"/>
              <a:t> </a:t>
            </a:r>
            <a:r>
              <a:rPr lang="en-US" sz="2400" dirty="0"/>
              <a:t>Reading </a:t>
            </a:r>
            <a:r>
              <a:rPr lang="en-US" sz="2400" dirty="0" smtClean="0"/>
              <a:t>test/</a:t>
            </a:r>
            <a:r>
              <a:rPr lang="en-US" sz="2400" b="1" dirty="0" smtClean="0"/>
              <a:t>22</a:t>
            </a:r>
            <a:r>
              <a:rPr lang="en-US" sz="2400" dirty="0" smtClean="0"/>
              <a:t> Math test*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	State Colleges Requiring SAT/ACT			</a:t>
            </a:r>
            <a:r>
              <a:rPr lang="en-US" sz="2400" b="1" dirty="0" smtClean="0"/>
              <a:t>19</a:t>
            </a:r>
            <a:r>
              <a:rPr lang="en-US" sz="2400" dirty="0" smtClean="0"/>
              <a:t> Reading test/</a:t>
            </a:r>
            <a:r>
              <a:rPr lang="en-US" sz="2400" b="1" dirty="0" smtClean="0"/>
              <a:t>18</a:t>
            </a:r>
            <a:r>
              <a:rPr lang="en-US" sz="2400" dirty="0" smtClean="0"/>
              <a:t> Math test*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							</a:t>
            </a:r>
            <a:endParaRPr lang="en-US" sz="1800" i="1" dirty="0" smtClean="0"/>
          </a:p>
          <a:p>
            <a:pPr marL="0" indent="0">
              <a:buNone/>
            </a:pPr>
            <a:endParaRPr lang="en-US" sz="1100" dirty="0" smtClean="0"/>
          </a:p>
          <a:p>
            <a:pPr marL="0" indent="0">
              <a:buNone/>
            </a:pPr>
            <a:endParaRPr lang="en-US" sz="3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52400" y="171450"/>
            <a:ext cx="11533322" cy="6539316"/>
            <a:chOff x="152400" y="171450"/>
            <a:chExt cx="8686800" cy="4876558"/>
          </a:xfrm>
        </p:grpSpPr>
        <p:cxnSp>
          <p:nvCxnSpPr>
            <p:cNvPr id="5" name="Straight Connector 4"/>
            <p:cNvCxnSpPr/>
            <p:nvPr/>
          </p:nvCxnSpPr>
          <p:spPr>
            <a:xfrm flipV="1">
              <a:off x="192024" y="171450"/>
              <a:ext cx="0" cy="4305300"/>
            </a:xfrm>
            <a:prstGeom prst="line">
              <a:avLst/>
            </a:prstGeom>
            <a:ln>
              <a:solidFill>
                <a:srgbClr val="0038A8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762000" y="4976622"/>
              <a:ext cx="8077200" cy="0"/>
            </a:xfrm>
            <a:prstGeom prst="line">
              <a:avLst/>
            </a:prstGeom>
            <a:ln>
              <a:solidFill>
                <a:srgbClr val="0038A8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pic>
          <p:nvPicPr>
            <p:cNvPr id="7" name="Picture 6" descr="usg_logo_black-03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2400" y="4476750"/>
              <a:ext cx="2514600" cy="571258"/>
            </a:xfrm>
            <a:prstGeom prst="rect">
              <a:avLst/>
            </a:prstGeom>
          </p:spPr>
        </p:pic>
      </p:grpSp>
      <p:sp>
        <p:nvSpPr>
          <p:cNvPr id="8" name="TextBox 7"/>
          <p:cNvSpPr txBox="1"/>
          <p:nvPr/>
        </p:nvSpPr>
        <p:spPr>
          <a:xfrm>
            <a:off x="10119102" y="4879888"/>
            <a:ext cx="1706880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i="1" dirty="0"/>
              <a:t>*or </a:t>
            </a:r>
            <a:r>
              <a:rPr lang="en-US" i="1" dirty="0" smtClean="0"/>
              <a:t>equivalent new SAT </a:t>
            </a:r>
            <a:r>
              <a:rPr lang="en-US" i="1" dirty="0"/>
              <a:t>Math </a:t>
            </a:r>
            <a:r>
              <a:rPr lang="en-US" i="1" u="sng" dirty="0"/>
              <a:t>section</a:t>
            </a:r>
            <a:r>
              <a:rPr lang="en-US" i="1" dirty="0"/>
              <a:t> score</a:t>
            </a:r>
            <a:endParaRPr lang="en-US" sz="3000" b="1" i="1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4425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9650"/>
            <a:ext cx="10515600" cy="660593"/>
          </a:xfrm>
        </p:spPr>
        <p:txBody>
          <a:bodyPr>
            <a:normAutofit/>
          </a:bodyPr>
          <a:lstStyle/>
          <a:p>
            <a:pPr algn="ctr"/>
            <a:r>
              <a:rPr lang="en-US" sz="3400" dirty="0" smtClean="0"/>
              <a:t>W/W&amp;L and Presidential Exceptions</a:t>
            </a:r>
            <a:endParaRPr 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1961" y="1270000"/>
            <a:ext cx="10195559" cy="50088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dirty="0" smtClean="0"/>
              <a:t>The research completed by RPA indicates that the old SAT Writing section score is a similar predictor of student success as the Critical Reading section score. </a:t>
            </a:r>
          </a:p>
          <a:p>
            <a:pPr marL="0" indent="0">
              <a:buNone/>
            </a:pPr>
            <a:endParaRPr lang="en-US" sz="2600" dirty="0"/>
          </a:p>
          <a:p>
            <a:pPr marL="0" indent="0">
              <a:buNone/>
            </a:pPr>
            <a:r>
              <a:rPr lang="en-US" sz="2600" dirty="0" smtClean="0"/>
              <a:t>Institutions may, at their discretion, consider a student’s old SAT W section score or new SAT W&amp;L test score as evidence of potential for success and justification for admitting a student not meeting the CR section/R test minimum under the </a:t>
            </a:r>
            <a:r>
              <a:rPr lang="en-US" sz="2600" b="1" i="1" dirty="0" smtClean="0"/>
              <a:t>Presidential Exception</a:t>
            </a:r>
            <a:r>
              <a:rPr lang="en-US" sz="2600" dirty="0" smtClean="0"/>
              <a:t> provision. 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52400" y="171450"/>
            <a:ext cx="11533322" cy="6539316"/>
            <a:chOff x="152400" y="171450"/>
            <a:chExt cx="8686800" cy="4876558"/>
          </a:xfrm>
        </p:grpSpPr>
        <p:cxnSp>
          <p:nvCxnSpPr>
            <p:cNvPr id="5" name="Straight Connector 4"/>
            <p:cNvCxnSpPr/>
            <p:nvPr/>
          </p:nvCxnSpPr>
          <p:spPr>
            <a:xfrm flipV="1">
              <a:off x="192024" y="171450"/>
              <a:ext cx="0" cy="4305300"/>
            </a:xfrm>
            <a:prstGeom prst="line">
              <a:avLst/>
            </a:prstGeom>
            <a:ln>
              <a:solidFill>
                <a:srgbClr val="0038A8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762000" y="4976622"/>
              <a:ext cx="8077200" cy="0"/>
            </a:xfrm>
            <a:prstGeom prst="line">
              <a:avLst/>
            </a:prstGeom>
            <a:ln>
              <a:solidFill>
                <a:srgbClr val="0038A8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pic>
          <p:nvPicPr>
            <p:cNvPr id="7" name="Picture 6" descr="usg_logo_black-03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2400" y="4476750"/>
              <a:ext cx="2514600" cy="57125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04024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9650"/>
            <a:ext cx="10515600" cy="660593"/>
          </a:xfrm>
        </p:spPr>
        <p:txBody>
          <a:bodyPr>
            <a:normAutofit/>
          </a:bodyPr>
          <a:lstStyle/>
          <a:p>
            <a:pPr algn="ctr"/>
            <a:r>
              <a:rPr lang="en-US" sz="3400" dirty="0" smtClean="0"/>
              <a:t>Dual Enrollment</a:t>
            </a:r>
            <a:endParaRPr 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7617" y="818983"/>
            <a:ext cx="11934384" cy="579605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The current BOR DE requirement of 970 Total (CR + M) will remain in effect through SU 2020.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400" dirty="0" smtClean="0"/>
          </a:p>
          <a:p>
            <a:pPr marL="0" indent="0">
              <a:buNone/>
            </a:pPr>
            <a:r>
              <a:rPr lang="en-US" sz="2400" dirty="0" smtClean="0"/>
              <a:t>For new SAT test-takers:</a:t>
            </a:r>
          </a:p>
          <a:p>
            <a:r>
              <a:rPr lang="en-US" sz="2400" dirty="0" smtClean="0"/>
              <a:t>The Reading </a:t>
            </a:r>
            <a:r>
              <a:rPr lang="en-US" sz="2400" u="sng" dirty="0" smtClean="0"/>
              <a:t>test</a:t>
            </a:r>
            <a:r>
              <a:rPr lang="en-US" sz="2400" dirty="0" smtClean="0"/>
              <a:t> score must be converted to an old SAT Critical Reading </a:t>
            </a:r>
            <a:r>
              <a:rPr lang="en-US" sz="2400" u="sng" dirty="0" smtClean="0"/>
              <a:t>section</a:t>
            </a:r>
            <a:r>
              <a:rPr lang="en-US" sz="2400" dirty="0" smtClean="0"/>
              <a:t> score.</a:t>
            </a:r>
          </a:p>
          <a:p>
            <a:r>
              <a:rPr lang="en-US" sz="2400" dirty="0" smtClean="0"/>
              <a:t>The Math </a:t>
            </a:r>
            <a:r>
              <a:rPr lang="en-US" sz="2400" u="sng" dirty="0" smtClean="0"/>
              <a:t>test</a:t>
            </a:r>
            <a:r>
              <a:rPr lang="en-US" sz="2400" dirty="0" smtClean="0"/>
              <a:t> score* must be converted to an old SAT Math </a:t>
            </a:r>
            <a:r>
              <a:rPr lang="en-US" sz="2400" u="sng" dirty="0" smtClean="0"/>
              <a:t>section</a:t>
            </a:r>
            <a:r>
              <a:rPr lang="en-US" sz="2400" dirty="0" smtClean="0"/>
              <a:t> score.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400" dirty="0" smtClean="0"/>
          </a:p>
          <a:p>
            <a:pPr marL="0" indent="0">
              <a:buNone/>
            </a:pPr>
            <a:r>
              <a:rPr lang="en-US" sz="2400" dirty="0" smtClean="0"/>
              <a:t>The Critical Reading section score and the Math section score are then added together and the resulting score must meet the 970 minimum.</a:t>
            </a:r>
          </a:p>
          <a:p>
            <a:pPr marL="0" indent="0">
              <a:buNone/>
            </a:pPr>
            <a:endParaRPr lang="en-US" sz="400" dirty="0"/>
          </a:p>
          <a:p>
            <a:pPr marL="0" indent="0">
              <a:buNone/>
            </a:pPr>
            <a:r>
              <a:rPr lang="en-US" sz="2400" dirty="0" smtClean="0"/>
              <a:t>Example: Student scores </a:t>
            </a:r>
            <a:r>
              <a:rPr lang="en-US" sz="2400" b="1" dirty="0" smtClean="0"/>
              <a:t>29</a:t>
            </a:r>
            <a:r>
              <a:rPr lang="en-US" sz="2400" dirty="0" smtClean="0"/>
              <a:t> on the Reading test and </a:t>
            </a:r>
            <a:r>
              <a:rPr lang="en-US" sz="2400" b="1" dirty="0" smtClean="0"/>
              <a:t>25</a:t>
            </a:r>
            <a:r>
              <a:rPr lang="en-US" sz="2400" dirty="0" smtClean="0"/>
              <a:t> on the Math test.  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b="1" dirty="0" smtClean="0"/>
              <a:t>29</a:t>
            </a:r>
            <a:r>
              <a:rPr lang="en-US" sz="2400" dirty="0" smtClean="0"/>
              <a:t> Reading </a:t>
            </a:r>
            <a:r>
              <a:rPr lang="en-US" sz="2400" u="sng" dirty="0" smtClean="0"/>
              <a:t>test</a:t>
            </a:r>
            <a:r>
              <a:rPr lang="en-US" sz="2400" dirty="0" smtClean="0"/>
              <a:t>	&gt;&gt;&gt; 	</a:t>
            </a:r>
            <a:r>
              <a:rPr lang="en-US" sz="2400" b="1" dirty="0" smtClean="0"/>
              <a:t>530</a:t>
            </a:r>
            <a:r>
              <a:rPr lang="en-US" sz="2400" dirty="0" smtClean="0"/>
              <a:t> old CR </a:t>
            </a:r>
            <a:r>
              <a:rPr lang="en-US" sz="2400" u="sng" dirty="0" smtClean="0"/>
              <a:t>section</a:t>
            </a:r>
            <a:r>
              <a:rPr lang="en-US" sz="2400" dirty="0" smtClean="0"/>
              <a:t> score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b="1" u="sng" dirty="0" smtClean="0"/>
              <a:t>25</a:t>
            </a:r>
            <a:r>
              <a:rPr lang="en-US" sz="2400" u="sng" dirty="0" smtClean="0"/>
              <a:t> Math test		&gt;&gt;&gt; 	</a:t>
            </a:r>
            <a:r>
              <a:rPr lang="en-US" sz="2400" b="1" u="sng" dirty="0" smtClean="0"/>
              <a:t>460</a:t>
            </a:r>
            <a:r>
              <a:rPr lang="en-US" sz="2400" u="sng" dirty="0" smtClean="0"/>
              <a:t> old M section score</a:t>
            </a:r>
            <a:r>
              <a:rPr lang="en-US" sz="2400" dirty="0" smtClean="0"/>
              <a:t> 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				</a:t>
            </a:r>
            <a:r>
              <a:rPr lang="en-US" sz="2400" b="1" dirty="0" smtClean="0"/>
              <a:t>990</a:t>
            </a:r>
            <a:r>
              <a:rPr lang="en-US" sz="2400" dirty="0" smtClean="0"/>
              <a:t> Total score		</a:t>
            </a:r>
            <a:endParaRPr lang="en-US" sz="2400" dirty="0"/>
          </a:p>
          <a:p>
            <a:pPr marL="0" indent="0">
              <a:buNone/>
            </a:pPr>
            <a:r>
              <a:rPr lang="en-US" sz="2400" i="1" dirty="0" smtClean="0"/>
              <a:t>								</a:t>
            </a:r>
            <a:endParaRPr lang="en-US" sz="3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52400" y="171450"/>
            <a:ext cx="11533322" cy="6539316"/>
            <a:chOff x="152400" y="171450"/>
            <a:chExt cx="8686800" cy="4876558"/>
          </a:xfrm>
        </p:grpSpPr>
        <p:cxnSp>
          <p:nvCxnSpPr>
            <p:cNvPr id="5" name="Straight Connector 4"/>
            <p:cNvCxnSpPr/>
            <p:nvPr/>
          </p:nvCxnSpPr>
          <p:spPr>
            <a:xfrm flipV="1">
              <a:off x="192024" y="171450"/>
              <a:ext cx="0" cy="4305300"/>
            </a:xfrm>
            <a:prstGeom prst="line">
              <a:avLst/>
            </a:prstGeom>
            <a:ln>
              <a:solidFill>
                <a:srgbClr val="0038A8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762000" y="4976622"/>
              <a:ext cx="8077200" cy="0"/>
            </a:xfrm>
            <a:prstGeom prst="line">
              <a:avLst/>
            </a:prstGeom>
            <a:ln>
              <a:solidFill>
                <a:srgbClr val="0038A8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pic>
          <p:nvPicPr>
            <p:cNvPr id="7" name="Picture 6" descr="usg_logo_black-03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2400" y="4476750"/>
              <a:ext cx="2514600" cy="571258"/>
            </a:xfrm>
            <a:prstGeom prst="rect">
              <a:avLst/>
            </a:prstGeom>
          </p:spPr>
        </p:pic>
      </p:grpSp>
      <p:sp>
        <p:nvSpPr>
          <p:cNvPr id="8" name="Not Equal 7"/>
          <p:cNvSpPr/>
          <p:nvPr/>
        </p:nvSpPr>
        <p:spPr>
          <a:xfrm>
            <a:off x="5291353" y="5672713"/>
            <a:ext cx="804647" cy="407504"/>
          </a:xfrm>
          <a:prstGeom prst="mathNotEqual">
            <a:avLst/>
          </a:prstGeom>
          <a:solidFill>
            <a:srgbClr val="FF0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696534" y="5538209"/>
            <a:ext cx="705655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dirty="0" smtClean="0"/>
              <a:t>Old SAT Total		New SAT Total</a:t>
            </a:r>
            <a:endParaRPr lang="en-US" sz="3400" dirty="0"/>
          </a:p>
        </p:txBody>
      </p:sp>
      <p:sp>
        <p:nvSpPr>
          <p:cNvPr id="10" name="TextBox 9"/>
          <p:cNvSpPr txBox="1"/>
          <p:nvPr/>
        </p:nvSpPr>
        <p:spPr>
          <a:xfrm>
            <a:off x="10119102" y="4879888"/>
            <a:ext cx="1706880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i="1" dirty="0"/>
              <a:t>*or new SAT Math </a:t>
            </a:r>
            <a:r>
              <a:rPr lang="en-US" i="1" u="sng" dirty="0"/>
              <a:t>section</a:t>
            </a:r>
            <a:r>
              <a:rPr lang="en-US" i="1" dirty="0"/>
              <a:t> score</a:t>
            </a:r>
            <a:endParaRPr lang="en-US" sz="3000" b="1" i="1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3871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9650"/>
            <a:ext cx="10515600" cy="660593"/>
          </a:xfrm>
        </p:spPr>
        <p:txBody>
          <a:bodyPr>
            <a:normAutofit/>
          </a:bodyPr>
          <a:lstStyle/>
          <a:p>
            <a:pPr algn="ctr"/>
            <a:r>
              <a:rPr lang="en-US" sz="3400" dirty="0" smtClean="0"/>
              <a:t>Freshman Index and the EPI/MPI Calculator</a:t>
            </a:r>
            <a:endParaRPr 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1961" y="1176866"/>
            <a:ext cx="11563772" cy="51020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b="1" dirty="0" smtClean="0"/>
              <a:t>Old SAT </a:t>
            </a:r>
            <a:r>
              <a:rPr lang="en-US" sz="2600" dirty="0" smtClean="0"/>
              <a:t>&gt;&gt;&gt; Scores entered directly into the SAT FI formula and EPI/MPI calculator.</a:t>
            </a:r>
          </a:p>
          <a:p>
            <a:pPr marL="0" indent="0">
              <a:buNone/>
            </a:pPr>
            <a:endParaRPr lang="en-US" sz="2600" dirty="0"/>
          </a:p>
          <a:p>
            <a:pPr marL="0" indent="0">
              <a:buNone/>
            </a:pPr>
            <a:r>
              <a:rPr lang="en-US" sz="2600" b="1" dirty="0" smtClean="0"/>
              <a:t>New SAT </a:t>
            </a:r>
            <a:r>
              <a:rPr lang="en-US" sz="2600" dirty="0" smtClean="0"/>
              <a:t>&gt;&gt;&gt; Scores first converted to the equivalent old SAT scores using the College Board concordance.  The converted scores can then entered into the FI formula and EPI/MPI calculator.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52400" y="171450"/>
            <a:ext cx="11533322" cy="6539316"/>
            <a:chOff x="152400" y="171450"/>
            <a:chExt cx="8686800" cy="4876558"/>
          </a:xfrm>
        </p:grpSpPr>
        <p:cxnSp>
          <p:nvCxnSpPr>
            <p:cNvPr id="5" name="Straight Connector 4"/>
            <p:cNvCxnSpPr/>
            <p:nvPr/>
          </p:nvCxnSpPr>
          <p:spPr>
            <a:xfrm flipV="1">
              <a:off x="192024" y="171450"/>
              <a:ext cx="0" cy="4305300"/>
            </a:xfrm>
            <a:prstGeom prst="line">
              <a:avLst/>
            </a:prstGeom>
            <a:ln>
              <a:solidFill>
                <a:srgbClr val="0038A8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762000" y="4976622"/>
              <a:ext cx="8077200" cy="0"/>
            </a:xfrm>
            <a:prstGeom prst="line">
              <a:avLst/>
            </a:prstGeom>
            <a:ln>
              <a:solidFill>
                <a:srgbClr val="0038A8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pic>
          <p:nvPicPr>
            <p:cNvPr id="7" name="Picture 6" descr="usg_logo_black-03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2400" y="4476750"/>
              <a:ext cx="2514600" cy="57125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276175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9650"/>
            <a:ext cx="10515600" cy="660593"/>
          </a:xfrm>
        </p:spPr>
        <p:txBody>
          <a:bodyPr>
            <a:normAutofit/>
          </a:bodyPr>
          <a:lstStyle/>
          <a:p>
            <a:pPr algn="ctr"/>
            <a:r>
              <a:rPr lang="en-US" sz="3400" dirty="0" smtClean="0"/>
              <a:t>Superscoring Across Old and New SAT</a:t>
            </a:r>
            <a:endParaRPr 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1961" y="818984"/>
            <a:ext cx="11750040" cy="54598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From the College Board:</a:t>
            </a:r>
          </a:p>
          <a:p>
            <a:pPr marL="0" indent="0">
              <a:buNone/>
            </a:pPr>
            <a:endParaRPr lang="en-US" sz="2400" i="1" dirty="0"/>
          </a:p>
          <a:p>
            <a:pPr marL="0" indent="0">
              <a:buNone/>
            </a:pPr>
            <a:endParaRPr lang="en-US" sz="2400" i="1" dirty="0" smtClean="0"/>
          </a:p>
          <a:p>
            <a:pPr marL="0" indent="0">
              <a:buNone/>
            </a:pPr>
            <a:endParaRPr lang="en-US" sz="1100" dirty="0" smtClean="0"/>
          </a:p>
          <a:p>
            <a:pPr marL="0" indent="0">
              <a:buNone/>
            </a:pPr>
            <a:endParaRPr lang="en-US" sz="3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52400" y="171450"/>
            <a:ext cx="11533322" cy="6539316"/>
            <a:chOff x="152400" y="171450"/>
            <a:chExt cx="8686800" cy="4876558"/>
          </a:xfrm>
        </p:grpSpPr>
        <p:cxnSp>
          <p:nvCxnSpPr>
            <p:cNvPr id="5" name="Straight Connector 4"/>
            <p:cNvCxnSpPr/>
            <p:nvPr/>
          </p:nvCxnSpPr>
          <p:spPr>
            <a:xfrm flipV="1">
              <a:off x="192024" y="171450"/>
              <a:ext cx="0" cy="4305300"/>
            </a:xfrm>
            <a:prstGeom prst="line">
              <a:avLst/>
            </a:prstGeom>
            <a:ln>
              <a:solidFill>
                <a:srgbClr val="0038A8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762000" y="4976622"/>
              <a:ext cx="8077200" cy="0"/>
            </a:xfrm>
            <a:prstGeom prst="line">
              <a:avLst/>
            </a:prstGeom>
            <a:ln>
              <a:solidFill>
                <a:srgbClr val="0038A8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pic>
          <p:nvPicPr>
            <p:cNvPr id="7" name="Picture 6" descr="usg_logo_black-03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2400" y="4476750"/>
              <a:ext cx="2514600" cy="571258"/>
            </a:xfrm>
            <a:prstGeom prst="rect">
              <a:avLst/>
            </a:prstGeom>
          </p:spPr>
        </p:pic>
      </p:grpSp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8740" y="1825414"/>
            <a:ext cx="11536124" cy="2289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4497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9650"/>
            <a:ext cx="10515600" cy="660593"/>
          </a:xfrm>
        </p:spPr>
        <p:txBody>
          <a:bodyPr>
            <a:normAutofit/>
          </a:bodyPr>
          <a:lstStyle/>
          <a:p>
            <a:pPr algn="ctr"/>
            <a:r>
              <a:rPr lang="en-US" sz="3400" dirty="0" smtClean="0"/>
              <a:t>ADC Considerations</a:t>
            </a:r>
            <a:endParaRPr 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1961" y="818984"/>
            <a:ext cx="11750040" cy="5796056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ALL</a:t>
            </a:r>
            <a:r>
              <a:rPr lang="en-US" sz="2400" dirty="0" smtClean="0"/>
              <a:t> new SAT scores must be loaded into Banner, including those not used in admission decisions.</a:t>
            </a:r>
          </a:p>
          <a:p>
            <a:r>
              <a:rPr lang="en-US" sz="2400" dirty="0" smtClean="0"/>
              <a:t>The codes provided in the </a:t>
            </a:r>
            <a:r>
              <a:rPr lang="en-US" sz="2400" b="1" dirty="0" smtClean="0"/>
              <a:t>DED</a:t>
            </a:r>
            <a:r>
              <a:rPr lang="en-US" sz="2400" dirty="0" smtClean="0"/>
              <a:t> must be used.</a:t>
            </a:r>
          </a:p>
          <a:p>
            <a:r>
              <a:rPr lang="en-US" sz="2400" dirty="0" smtClean="0"/>
              <a:t>Institutions opting to store converted scores in Banner may do so but must:</a:t>
            </a:r>
          </a:p>
          <a:p>
            <a:pPr lvl="1"/>
            <a:r>
              <a:rPr lang="en-US" sz="2200" dirty="0" smtClean="0"/>
              <a:t>Store the original raw scores with the accurate Test Code, Test Date, and Test Score.</a:t>
            </a:r>
          </a:p>
          <a:p>
            <a:pPr lvl="1"/>
            <a:r>
              <a:rPr lang="en-US" sz="2200" dirty="0" smtClean="0"/>
              <a:t>Retain the accurate test date with the converted scores.</a:t>
            </a:r>
          </a:p>
          <a:p>
            <a:r>
              <a:rPr lang="en-US" sz="2400" dirty="0" smtClean="0"/>
              <a:t>The ADC will use the following logic to ensure only raw scores are collected:</a:t>
            </a:r>
          </a:p>
          <a:p>
            <a:pPr marL="457200" lvl="1" indent="0">
              <a:buNone/>
            </a:pPr>
            <a:endParaRPr lang="en-US" sz="400" dirty="0" smtClean="0"/>
          </a:p>
          <a:p>
            <a:pPr lvl="1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200" b="1" dirty="0" smtClean="0"/>
              <a:t>Old SAT Test Code</a:t>
            </a:r>
            <a:r>
              <a:rPr lang="en-US" sz="2200" dirty="0" smtClean="0"/>
              <a:t> (i.e. S01, S02, or S07) + Test </a:t>
            </a:r>
            <a:r>
              <a:rPr lang="en-US" sz="2200" dirty="0"/>
              <a:t>D</a:t>
            </a:r>
            <a:r>
              <a:rPr lang="en-US" sz="2200" dirty="0" smtClean="0"/>
              <a:t>ate of </a:t>
            </a:r>
            <a:r>
              <a:rPr lang="en-US" sz="2200" b="1" dirty="0" smtClean="0"/>
              <a:t>March 2016 or later</a:t>
            </a:r>
            <a:r>
              <a:rPr lang="en-US" sz="2200" dirty="0" smtClean="0"/>
              <a:t> = converted score (not collected).</a:t>
            </a:r>
          </a:p>
          <a:p>
            <a:pPr lvl="1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200" b="1" dirty="0" smtClean="0"/>
              <a:t>New SAT Test Code</a:t>
            </a:r>
            <a:r>
              <a:rPr lang="en-US" sz="2200" dirty="0" smtClean="0"/>
              <a:t> (i.e. S10, S11, S12, S13, S14) + Test </a:t>
            </a:r>
            <a:r>
              <a:rPr lang="en-US" sz="2200" dirty="0"/>
              <a:t>D</a:t>
            </a:r>
            <a:r>
              <a:rPr lang="en-US" sz="2200" dirty="0" smtClean="0"/>
              <a:t>ate </a:t>
            </a:r>
            <a:r>
              <a:rPr lang="en-US" sz="2200" b="1" dirty="0" smtClean="0"/>
              <a:t>prior to March 2016</a:t>
            </a:r>
            <a:r>
              <a:rPr lang="en-US" sz="2200" dirty="0" smtClean="0"/>
              <a:t> = converted score (not collected)</a:t>
            </a:r>
            <a:endParaRPr lang="en-US" sz="2200" dirty="0"/>
          </a:p>
          <a:p>
            <a:pPr lvl="1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200" dirty="0" smtClean="0"/>
              <a:t>Any SAT score with a positive </a:t>
            </a:r>
            <a:r>
              <a:rPr lang="en-US" sz="2200" b="1" dirty="0" smtClean="0"/>
              <a:t>Equivalency </a:t>
            </a:r>
            <a:r>
              <a:rPr lang="en-US" sz="2200" b="1" dirty="0"/>
              <a:t>I</a:t>
            </a:r>
            <a:r>
              <a:rPr lang="en-US" sz="2200" b="1" dirty="0" smtClean="0"/>
              <a:t>ndicator </a:t>
            </a:r>
            <a:r>
              <a:rPr lang="en-US" sz="2200" dirty="0" smtClean="0"/>
              <a:t>will be identified as a converted score (not collected).</a:t>
            </a:r>
          </a:p>
          <a:p>
            <a:pPr lvl="1"/>
            <a:endParaRPr lang="en-US" sz="2000" dirty="0" smtClean="0"/>
          </a:p>
          <a:p>
            <a:pPr marL="0" indent="0">
              <a:buNone/>
            </a:pPr>
            <a:endParaRPr lang="en-US" sz="1100" dirty="0" smtClean="0"/>
          </a:p>
          <a:p>
            <a:pPr marL="0" indent="0">
              <a:buNone/>
            </a:pPr>
            <a:endParaRPr lang="en-US" sz="3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52400" y="171450"/>
            <a:ext cx="11533322" cy="6539316"/>
            <a:chOff x="152400" y="171450"/>
            <a:chExt cx="8686800" cy="4876558"/>
          </a:xfrm>
        </p:grpSpPr>
        <p:cxnSp>
          <p:nvCxnSpPr>
            <p:cNvPr id="5" name="Straight Connector 4"/>
            <p:cNvCxnSpPr/>
            <p:nvPr/>
          </p:nvCxnSpPr>
          <p:spPr>
            <a:xfrm flipV="1">
              <a:off x="192024" y="171450"/>
              <a:ext cx="0" cy="4305300"/>
            </a:xfrm>
            <a:prstGeom prst="line">
              <a:avLst/>
            </a:prstGeom>
            <a:ln>
              <a:solidFill>
                <a:srgbClr val="0038A8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762000" y="4976622"/>
              <a:ext cx="8077200" cy="0"/>
            </a:xfrm>
            <a:prstGeom prst="line">
              <a:avLst/>
            </a:prstGeom>
            <a:ln>
              <a:solidFill>
                <a:srgbClr val="0038A8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pic>
          <p:nvPicPr>
            <p:cNvPr id="7" name="Picture 6" descr="usg_logo_black-03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2400" y="4476750"/>
              <a:ext cx="2514600" cy="57125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844097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9650"/>
            <a:ext cx="10515600" cy="660593"/>
          </a:xfrm>
        </p:spPr>
        <p:txBody>
          <a:bodyPr>
            <a:normAutofit/>
          </a:bodyPr>
          <a:lstStyle/>
          <a:p>
            <a:pPr algn="ctr"/>
            <a:r>
              <a:rPr lang="en-US" sz="3400" dirty="0" smtClean="0"/>
              <a:t>Communicating Requirements</a:t>
            </a:r>
            <a:endParaRPr 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1961" y="818984"/>
            <a:ext cx="11750040" cy="5459896"/>
          </a:xfrm>
        </p:spPr>
        <p:txBody>
          <a:bodyPr>
            <a:normAutofit/>
          </a:bodyPr>
          <a:lstStyle/>
          <a:p>
            <a:r>
              <a:rPr lang="en-US" sz="2400" dirty="0" smtClean="0"/>
              <a:t>The College Board recommends providing score requirements in terms of both the old SAT and the new SAT and avoiding directing students, parents, and counselors to the concordance tables. 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b="1" dirty="0" smtClean="0"/>
              <a:t>Example:</a:t>
            </a:r>
          </a:p>
          <a:p>
            <a:pPr marL="0" indent="0">
              <a:buNone/>
            </a:pPr>
            <a:r>
              <a:rPr lang="en-US" sz="2400" b="1" dirty="0"/>
              <a:t>	</a:t>
            </a:r>
            <a:r>
              <a:rPr lang="en-US" sz="2200" dirty="0" smtClean="0"/>
              <a:t>Students taking the old SAT (administered prior to March 2016) must have a minimum of 430 	on the Critical Reading section and 400 on the Math section. </a:t>
            </a:r>
          </a:p>
          <a:p>
            <a:pPr marL="0" indent="0">
              <a:buNone/>
            </a:pPr>
            <a:r>
              <a:rPr lang="en-US" sz="2200" b="1" dirty="0"/>
              <a:t>	</a:t>
            </a:r>
            <a:r>
              <a:rPr lang="en-US" sz="2200" dirty="0"/>
              <a:t>Students taking the </a:t>
            </a:r>
            <a:r>
              <a:rPr lang="en-US" sz="2200" dirty="0" smtClean="0"/>
              <a:t>new </a:t>
            </a:r>
            <a:r>
              <a:rPr lang="en-US" sz="2200" dirty="0"/>
              <a:t>SAT (administered </a:t>
            </a:r>
            <a:r>
              <a:rPr lang="en-US" sz="2200" dirty="0" smtClean="0"/>
              <a:t>March 2016 or later) </a:t>
            </a:r>
            <a:r>
              <a:rPr lang="en-US" sz="2200" dirty="0"/>
              <a:t>must have a minimum of </a:t>
            </a:r>
            <a:r>
              <a:rPr lang="en-US" sz="2200" dirty="0" smtClean="0"/>
              <a:t>24  </a:t>
            </a:r>
            <a:r>
              <a:rPr lang="en-US" sz="2200" dirty="0"/>
              <a:t>	on the </a:t>
            </a:r>
            <a:r>
              <a:rPr lang="en-US" sz="2200" dirty="0" smtClean="0"/>
              <a:t>Reading test and 22 on the Math test.</a:t>
            </a:r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r>
              <a:rPr lang="en-US" sz="2200" dirty="0" smtClean="0"/>
              <a:t> We are in the process of updating BOR policy and the ASAH and other materials:</a:t>
            </a:r>
          </a:p>
          <a:p>
            <a:pPr marL="0" indent="0">
              <a:buNone/>
            </a:pPr>
            <a:r>
              <a:rPr lang="en-US" sz="2200" dirty="0"/>
              <a:t>	</a:t>
            </a:r>
            <a:r>
              <a:rPr lang="en-US" sz="2200" dirty="0" smtClean="0">
                <a:hlinkClick r:id="rId3"/>
              </a:rPr>
              <a:t>State College Test Score Requirements</a:t>
            </a:r>
            <a:endParaRPr lang="en-US" sz="2200" dirty="0" smtClean="0"/>
          </a:p>
          <a:p>
            <a:pPr marL="0" indent="0">
              <a:buNone/>
            </a:pPr>
            <a:r>
              <a:rPr lang="en-US" sz="2200" dirty="0"/>
              <a:t>	</a:t>
            </a:r>
            <a:r>
              <a:rPr lang="en-US" sz="2200" dirty="0" smtClean="0">
                <a:hlinkClick r:id="rId4"/>
              </a:rPr>
              <a:t>Dual Enrollment Admission Requirements</a:t>
            </a:r>
            <a:endParaRPr lang="en-US" sz="2200" dirty="0" smtClean="0"/>
          </a:p>
          <a:p>
            <a:pPr marL="0" indent="0">
              <a:buNone/>
            </a:pPr>
            <a:r>
              <a:rPr lang="en-US" sz="2200" dirty="0"/>
              <a:t>	</a:t>
            </a:r>
            <a:r>
              <a:rPr lang="en-US" sz="2200" dirty="0" smtClean="0"/>
              <a:t>Other materials?</a:t>
            </a:r>
            <a:endParaRPr lang="en-US" sz="2200" dirty="0"/>
          </a:p>
          <a:p>
            <a:pPr marL="0" indent="0">
              <a:buNone/>
            </a:pPr>
            <a:endParaRPr lang="en-US" sz="3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52400" y="171450"/>
            <a:ext cx="11533322" cy="6539316"/>
            <a:chOff x="152400" y="171450"/>
            <a:chExt cx="8686800" cy="4876558"/>
          </a:xfrm>
        </p:grpSpPr>
        <p:cxnSp>
          <p:nvCxnSpPr>
            <p:cNvPr id="5" name="Straight Connector 4"/>
            <p:cNvCxnSpPr/>
            <p:nvPr/>
          </p:nvCxnSpPr>
          <p:spPr>
            <a:xfrm flipV="1">
              <a:off x="192024" y="171450"/>
              <a:ext cx="0" cy="4305300"/>
            </a:xfrm>
            <a:prstGeom prst="line">
              <a:avLst/>
            </a:prstGeom>
            <a:ln>
              <a:solidFill>
                <a:srgbClr val="0038A8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762000" y="4976622"/>
              <a:ext cx="8077200" cy="0"/>
            </a:xfrm>
            <a:prstGeom prst="line">
              <a:avLst/>
            </a:prstGeom>
            <a:ln>
              <a:solidFill>
                <a:srgbClr val="0038A8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pic>
          <p:nvPicPr>
            <p:cNvPr id="7" name="Picture 6" descr="usg_logo_black-03.png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2400" y="4476750"/>
              <a:ext cx="2514600" cy="57125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09551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9650"/>
            <a:ext cx="10515600" cy="660593"/>
          </a:xfrm>
        </p:spPr>
        <p:txBody>
          <a:bodyPr>
            <a:normAutofit/>
          </a:bodyPr>
          <a:lstStyle/>
          <a:p>
            <a:pPr algn="ctr"/>
            <a:r>
              <a:rPr lang="en-US" sz="3400" dirty="0" smtClean="0"/>
              <a:t>Overview</a:t>
            </a:r>
            <a:endParaRPr 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1961" y="818984"/>
            <a:ext cx="11750040" cy="54598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/>
              <a:t>March 2016 </a:t>
            </a:r>
            <a:r>
              <a:rPr lang="en-US" sz="2400" dirty="0"/>
              <a:t>– 1st administration of the new </a:t>
            </a:r>
            <a:r>
              <a:rPr lang="en-US" sz="2400" dirty="0" smtClean="0"/>
              <a:t>SAT.  </a:t>
            </a:r>
          </a:p>
          <a:p>
            <a:pPr marL="0" indent="0">
              <a:buNone/>
            </a:pPr>
            <a:r>
              <a:rPr lang="en-US" sz="2400" dirty="0" smtClean="0"/>
              <a:t>The scoring structure of the new SAT is significantly different from the old SAT.  (Yay!!!)</a:t>
            </a:r>
          </a:p>
          <a:p>
            <a:pPr marL="0" indent="0">
              <a:buNone/>
            </a:pPr>
            <a:r>
              <a:rPr lang="en-US" sz="2400" b="1" i="1" dirty="0">
                <a:solidFill>
                  <a:schemeClr val="accent2">
                    <a:lumMod val="75000"/>
                  </a:schemeClr>
                </a:solidFill>
              </a:rPr>
              <a:t>What are the appropriate test score minimums for students taking the new SAT?</a:t>
            </a:r>
          </a:p>
          <a:p>
            <a:pPr marL="0" indent="0">
              <a:buNone/>
            </a:pPr>
            <a:r>
              <a:rPr lang="en-US" sz="2400" b="1" dirty="0" smtClean="0"/>
              <a:t>Old SAT BOR Minimums </a:t>
            </a:r>
          </a:p>
          <a:p>
            <a:pPr marL="0" indent="0">
              <a:buNone/>
            </a:pPr>
            <a:r>
              <a:rPr lang="en-US" sz="2400" dirty="0" smtClean="0"/>
              <a:t>		Research, Comprehensive, State University		430CR/400M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	State College Requiring SAT/ACT			330CR/310M</a:t>
            </a:r>
          </a:p>
          <a:p>
            <a:pPr marL="0" indent="0">
              <a:buNone/>
            </a:pPr>
            <a:r>
              <a:rPr lang="en-US" sz="2400" b="1" dirty="0" smtClean="0"/>
              <a:t>Math is EASY!</a:t>
            </a:r>
            <a:r>
              <a:rPr lang="en-US" sz="2400" dirty="0" smtClean="0"/>
              <a:t>	</a:t>
            </a:r>
          </a:p>
          <a:p>
            <a:pPr marL="0" indent="0">
              <a:buNone/>
            </a:pPr>
            <a:r>
              <a:rPr lang="en-US" sz="2400" dirty="0" smtClean="0"/>
              <a:t>College Board provided old SAT math section/new math section/new math test concordance.</a:t>
            </a:r>
          </a:p>
          <a:p>
            <a:pPr marL="0" indent="0">
              <a:buNone/>
            </a:pPr>
            <a:r>
              <a:rPr lang="en-US" sz="2400" dirty="0" smtClean="0"/>
              <a:t>		400 Math section (old) &gt;&gt;&gt; 22 Math test (new) &gt;&gt;&gt; 440 Math section (new)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	310 Math section (old) &gt;&gt;&gt; 18 Math test (new) &gt;&gt; 360 Math section (new)</a:t>
            </a:r>
          </a:p>
          <a:p>
            <a:pPr marL="0" indent="0">
              <a:buNone/>
            </a:pPr>
            <a:r>
              <a:rPr lang="en-US" sz="400" dirty="0" smtClean="0"/>
              <a:t>	</a:t>
            </a:r>
          </a:p>
          <a:p>
            <a:pPr marL="0" indent="0">
              <a:buNone/>
            </a:pPr>
            <a:r>
              <a:rPr lang="en-US" sz="2400" b="1" dirty="0" smtClean="0"/>
              <a:t>Critical Reading/ERW/Reading…</a:t>
            </a:r>
            <a:r>
              <a:rPr lang="en-US" sz="2400" b="1" dirty="0"/>
              <a:t> </a:t>
            </a:r>
            <a:r>
              <a:rPr lang="en-US" sz="2400" b="1" i="1" dirty="0">
                <a:solidFill>
                  <a:schemeClr val="accent1">
                    <a:lumMod val="50000"/>
                  </a:schemeClr>
                </a:solidFill>
              </a:rPr>
              <a:t>now</a:t>
            </a:r>
            <a:r>
              <a:rPr lang="en-US" sz="2400" b="1" i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400" b="1" i="1" u="sng" dirty="0" smtClean="0">
                <a:solidFill>
                  <a:schemeClr val="accent1">
                    <a:lumMod val="50000"/>
                  </a:schemeClr>
                </a:solidFill>
              </a:rPr>
              <a:t>that</a:t>
            </a:r>
            <a:r>
              <a:rPr lang="en-US" sz="2400" b="1" i="1" dirty="0" smtClean="0">
                <a:solidFill>
                  <a:schemeClr val="accent1">
                    <a:lumMod val="50000"/>
                  </a:schemeClr>
                </a:solidFill>
              </a:rPr>
              <a:t> is the challenge!</a:t>
            </a:r>
            <a:endParaRPr lang="en-US" sz="24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52400" y="171450"/>
            <a:ext cx="11533322" cy="6539316"/>
            <a:chOff x="152400" y="171450"/>
            <a:chExt cx="8686800" cy="4876558"/>
          </a:xfrm>
        </p:grpSpPr>
        <p:cxnSp>
          <p:nvCxnSpPr>
            <p:cNvPr id="5" name="Straight Connector 4"/>
            <p:cNvCxnSpPr/>
            <p:nvPr/>
          </p:nvCxnSpPr>
          <p:spPr>
            <a:xfrm flipV="1">
              <a:off x="192024" y="171450"/>
              <a:ext cx="0" cy="4305300"/>
            </a:xfrm>
            <a:prstGeom prst="line">
              <a:avLst/>
            </a:prstGeom>
            <a:ln>
              <a:solidFill>
                <a:srgbClr val="0038A8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762000" y="4976622"/>
              <a:ext cx="8077200" cy="0"/>
            </a:xfrm>
            <a:prstGeom prst="line">
              <a:avLst/>
            </a:prstGeom>
            <a:ln>
              <a:solidFill>
                <a:srgbClr val="0038A8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pic>
          <p:nvPicPr>
            <p:cNvPr id="7" name="Picture 6" descr="usg_logo_black-03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2400" y="4476750"/>
              <a:ext cx="2514600" cy="57125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10440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9650"/>
            <a:ext cx="10515600" cy="660593"/>
          </a:xfrm>
        </p:spPr>
        <p:txBody>
          <a:bodyPr>
            <a:normAutofit/>
          </a:bodyPr>
          <a:lstStyle/>
          <a:p>
            <a:pPr algn="ctr"/>
            <a:r>
              <a:rPr lang="en-US" sz="3400" dirty="0" smtClean="0"/>
              <a:t>Freshman Index Calculation</a:t>
            </a:r>
            <a:endParaRPr 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1961" y="818984"/>
            <a:ext cx="11750040" cy="5459896"/>
          </a:xfrm>
        </p:spPr>
        <p:txBody>
          <a:bodyPr>
            <a:normAutofit/>
          </a:bodyPr>
          <a:lstStyle/>
          <a:p>
            <a:r>
              <a:rPr lang="en-US" dirty="0"/>
              <a:t>SAT Freshman Index formula unchanged and in effect for students through Summer 2020</a:t>
            </a:r>
          </a:p>
          <a:p>
            <a:r>
              <a:rPr lang="en-US" dirty="0"/>
              <a:t>FI formula review to be completed in Summer 2018</a:t>
            </a:r>
          </a:p>
          <a:p>
            <a:r>
              <a:rPr lang="en-US" dirty="0"/>
              <a:t>Student submitting old SAT scores</a:t>
            </a:r>
          </a:p>
          <a:p>
            <a:pPr lvl="1"/>
            <a:r>
              <a:rPr lang="en-US" dirty="0"/>
              <a:t>No change in calculation or </a:t>
            </a:r>
            <a:r>
              <a:rPr lang="en-US" dirty="0" smtClean="0"/>
              <a:t>requirements</a:t>
            </a:r>
          </a:p>
          <a:p>
            <a:r>
              <a:rPr lang="en-US" dirty="0"/>
              <a:t>Index Calculation Rules Form (ZOAINDX)</a:t>
            </a:r>
          </a:p>
          <a:p>
            <a:pPr lvl="1"/>
            <a:r>
              <a:rPr lang="en-US" dirty="0"/>
              <a:t>Batch – Admissions Index Calculation Process (ZORINDC)</a:t>
            </a:r>
          </a:p>
          <a:p>
            <a:pPr lvl="1"/>
            <a:r>
              <a:rPr lang="en-US" dirty="0"/>
              <a:t>Student – Index Information Form (ZOAINDP)</a:t>
            </a:r>
          </a:p>
          <a:p>
            <a:endParaRPr lang="en-US" sz="2400" dirty="0"/>
          </a:p>
          <a:p>
            <a:pPr marL="0" indent="0">
              <a:buNone/>
            </a:pPr>
            <a:endParaRPr lang="en-US" sz="3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52400" y="171450"/>
            <a:ext cx="11533322" cy="6539316"/>
            <a:chOff x="152400" y="171450"/>
            <a:chExt cx="8686800" cy="4876558"/>
          </a:xfrm>
        </p:grpSpPr>
        <p:cxnSp>
          <p:nvCxnSpPr>
            <p:cNvPr id="5" name="Straight Connector 4"/>
            <p:cNvCxnSpPr/>
            <p:nvPr/>
          </p:nvCxnSpPr>
          <p:spPr>
            <a:xfrm flipV="1">
              <a:off x="192024" y="171450"/>
              <a:ext cx="0" cy="4305300"/>
            </a:xfrm>
            <a:prstGeom prst="line">
              <a:avLst/>
            </a:prstGeom>
            <a:ln>
              <a:solidFill>
                <a:srgbClr val="0038A8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762000" y="4976622"/>
              <a:ext cx="8077200" cy="0"/>
            </a:xfrm>
            <a:prstGeom prst="line">
              <a:avLst/>
            </a:prstGeom>
            <a:ln>
              <a:solidFill>
                <a:srgbClr val="0038A8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pic>
          <p:nvPicPr>
            <p:cNvPr id="7" name="Picture 6" descr="usg_logo_black-03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2400" y="4476750"/>
              <a:ext cx="2514600" cy="571258"/>
            </a:xfrm>
            <a:prstGeom prst="rect">
              <a:avLst/>
            </a:prstGeom>
          </p:spPr>
        </p:pic>
      </p:grpSp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98413" y="4438090"/>
            <a:ext cx="8306373" cy="168839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517388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9650"/>
            <a:ext cx="10515600" cy="660593"/>
          </a:xfrm>
        </p:spPr>
        <p:txBody>
          <a:bodyPr>
            <a:normAutofit/>
          </a:bodyPr>
          <a:lstStyle/>
          <a:p>
            <a:pPr algn="ctr"/>
            <a:r>
              <a:rPr lang="en-US" sz="3400" dirty="0" smtClean="0"/>
              <a:t>Freshman Index </a:t>
            </a:r>
            <a:r>
              <a:rPr lang="en-US" sz="3400" dirty="0" smtClean="0"/>
              <a:t>Calculation - new</a:t>
            </a:r>
            <a:endParaRPr 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1961" y="818984"/>
            <a:ext cx="11750040" cy="5459896"/>
          </a:xfrm>
        </p:spPr>
        <p:txBody>
          <a:bodyPr>
            <a:normAutofit/>
          </a:bodyPr>
          <a:lstStyle/>
          <a:p>
            <a:r>
              <a:rPr lang="en-US" dirty="0"/>
              <a:t>Student submitting new SAT scores</a:t>
            </a:r>
          </a:p>
          <a:p>
            <a:pPr lvl="1"/>
            <a:r>
              <a:rPr lang="en-US" dirty="0"/>
              <a:t>Convert Reading Test score (S13) to equivalent old SAT Critical Reading Section score (S01)</a:t>
            </a:r>
          </a:p>
          <a:p>
            <a:pPr lvl="1"/>
            <a:r>
              <a:rPr lang="en-US" dirty="0"/>
              <a:t>Convert Math Test score (</a:t>
            </a:r>
            <a:r>
              <a:rPr lang="en-US" dirty="0" smtClean="0"/>
              <a:t>S15) </a:t>
            </a:r>
            <a:r>
              <a:rPr lang="en-US" dirty="0"/>
              <a:t>to equivalent old Math Section score (S02)</a:t>
            </a:r>
          </a:p>
          <a:p>
            <a:pPr lvl="1"/>
            <a:r>
              <a:rPr lang="en-US" dirty="0"/>
              <a:t>Calculate FI using existing formula</a:t>
            </a:r>
          </a:p>
          <a:p>
            <a:endParaRPr lang="en-US" sz="2400" dirty="0"/>
          </a:p>
          <a:p>
            <a:pPr marL="0" indent="0">
              <a:buNone/>
            </a:pPr>
            <a:endParaRPr lang="en-US" sz="3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44088" y="279274"/>
            <a:ext cx="11533322" cy="6539316"/>
            <a:chOff x="152400" y="171450"/>
            <a:chExt cx="8686800" cy="4876558"/>
          </a:xfrm>
        </p:grpSpPr>
        <p:cxnSp>
          <p:nvCxnSpPr>
            <p:cNvPr id="5" name="Straight Connector 4"/>
            <p:cNvCxnSpPr/>
            <p:nvPr/>
          </p:nvCxnSpPr>
          <p:spPr>
            <a:xfrm flipV="1">
              <a:off x="192024" y="171450"/>
              <a:ext cx="0" cy="4305300"/>
            </a:xfrm>
            <a:prstGeom prst="line">
              <a:avLst/>
            </a:prstGeom>
            <a:ln>
              <a:solidFill>
                <a:srgbClr val="0038A8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762000" y="4976622"/>
              <a:ext cx="8077200" cy="0"/>
            </a:xfrm>
            <a:prstGeom prst="line">
              <a:avLst/>
            </a:prstGeom>
            <a:ln>
              <a:solidFill>
                <a:srgbClr val="0038A8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pic>
          <p:nvPicPr>
            <p:cNvPr id="7" name="Picture 6" descr="usg_logo_black-03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2400" y="4476750"/>
              <a:ext cx="2514600" cy="57125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152049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9650"/>
            <a:ext cx="10515600" cy="660593"/>
          </a:xfrm>
        </p:spPr>
        <p:txBody>
          <a:bodyPr>
            <a:normAutofit/>
          </a:bodyPr>
          <a:lstStyle/>
          <a:p>
            <a:pPr algn="ctr"/>
            <a:r>
              <a:rPr lang="en-US" sz="3400" dirty="0" smtClean="0"/>
              <a:t>Freshman Index Calculation</a:t>
            </a:r>
            <a:endParaRPr 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1961" y="818984"/>
            <a:ext cx="11750040" cy="5459896"/>
          </a:xfrm>
        </p:spPr>
        <p:txBody>
          <a:bodyPr>
            <a:normAutofit/>
          </a:bodyPr>
          <a:lstStyle/>
          <a:p>
            <a:r>
              <a:rPr lang="en-US" dirty="0" smtClean="0"/>
              <a:t>SAT Score </a:t>
            </a:r>
            <a:r>
              <a:rPr lang="en-US" dirty="0"/>
              <a:t>conversion</a:t>
            </a:r>
          </a:p>
          <a:p>
            <a:pPr lvl="1"/>
            <a:r>
              <a:rPr lang="en-US" dirty="0" smtClean="0"/>
              <a:t>SAT Concordance Tables for Higher Education</a:t>
            </a:r>
          </a:p>
          <a:p>
            <a:pPr lvl="1"/>
            <a:r>
              <a:rPr lang="en-US" dirty="0" smtClean="0"/>
              <a:t>Test Score Equivalency Form (SOATEQU)</a:t>
            </a:r>
          </a:p>
          <a:p>
            <a:pPr lvl="2"/>
            <a:r>
              <a:rPr lang="en-US" dirty="0" smtClean="0"/>
              <a:t>No </a:t>
            </a:r>
            <a:r>
              <a:rPr lang="en-US" dirty="0"/>
              <a:t>delivered script to populate the equivalencies</a:t>
            </a:r>
          </a:p>
          <a:p>
            <a:endParaRPr lang="en-US" sz="2400" dirty="0"/>
          </a:p>
          <a:p>
            <a:pPr marL="0" indent="0">
              <a:buNone/>
            </a:pPr>
            <a:endParaRPr lang="en-US" sz="3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52400" y="171450"/>
            <a:ext cx="11533322" cy="6539316"/>
            <a:chOff x="152400" y="171450"/>
            <a:chExt cx="8686800" cy="4876558"/>
          </a:xfrm>
        </p:grpSpPr>
        <p:cxnSp>
          <p:nvCxnSpPr>
            <p:cNvPr id="5" name="Straight Connector 4"/>
            <p:cNvCxnSpPr/>
            <p:nvPr/>
          </p:nvCxnSpPr>
          <p:spPr>
            <a:xfrm flipV="1">
              <a:off x="192024" y="171450"/>
              <a:ext cx="0" cy="4305300"/>
            </a:xfrm>
            <a:prstGeom prst="line">
              <a:avLst/>
            </a:prstGeom>
            <a:ln>
              <a:solidFill>
                <a:srgbClr val="0038A8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762000" y="4976622"/>
              <a:ext cx="8077200" cy="0"/>
            </a:xfrm>
            <a:prstGeom prst="line">
              <a:avLst/>
            </a:prstGeom>
            <a:ln>
              <a:solidFill>
                <a:srgbClr val="0038A8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pic>
          <p:nvPicPr>
            <p:cNvPr id="7" name="Picture 6" descr="usg_logo_black-03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2400" y="4476750"/>
              <a:ext cx="2514600" cy="571258"/>
            </a:xfrm>
            <a:prstGeom prst="rect">
              <a:avLst/>
            </a:prstGeom>
          </p:spPr>
        </p:pic>
      </p:grpSp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25672" y="2747670"/>
            <a:ext cx="8480773" cy="2247613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897802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9650"/>
            <a:ext cx="10515600" cy="660593"/>
          </a:xfrm>
        </p:spPr>
        <p:txBody>
          <a:bodyPr>
            <a:normAutofit/>
          </a:bodyPr>
          <a:lstStyle/>
          <a:p>
            <a:pPr algn="ctr"/>
            <a:r>
              <a:rPr lang="en-US" sz="3400" dirty="0" smtClean="0"/>
              <a:t>Freshman Index Calculation</a:t>
            </a:r>
            <a:endParaRPr 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1961" y="818984"/>
            <a:ext cx="11750040" cy="5459896"/>
          </a:xfrm>
        </p:spPr>
        <p:txBody>
          <a:bodyPr>
            <a:normAutofit/>
          </a:bodyPr>
          <a:lstStyle/>
          <a:p>
            <a:r>
              <a:rPr lang="en-US" dirty="0" smtClean="0"/>
              <a:t>SAT Score conversion</a:t>
            </a:r>
          </a:p>
          <a:p>
            <a:pPr lvl="1"/>
            <a:r>
              <a:rPr lang="en-US" dirty="0" smtClean="0"/>
              <a:t>Enter </a:t>
            </a:r>
            <a:r>
              <a:rPr lang="en-US" dirty="0"/>
              <a:t>new SAT (S13)on Test Score Information Form (SOATEST)</a:t>
            </a:r>
          </a:p>
          <a:p>
            <a:pPr lvl="1"/>
            <a:r>
              <a:rPr lang="en-US" dirty="0"/>
              <a:t>Save and refresh screen to see equivalent test/score (S01) added to SOATEST with Equivalency Indicator</a:t>
            </a:r>
          </a:p>
          <a:p>
            <a:endParaRPr lang="en-US" sz="2400" dirty="0"/>
          </a:p>
          <a:p>
            <a:pPr marL="0" indent="0">
              <a:buNone/>
            </a:pPr>
            <a:endParaRPr lang="en-US" sz="3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52400" y="171450"/>
            <a:ext cx="11533322" cy="6539316"/>
            <a:chOff x="152400" y="171450"/>
            <a:chExt cx="8686800" cy="4876558"/>
          </a:xfrm>
        </p:grpSpPr>
        <p:cxnSp>
          <p:nvCxnSpPr>
            <p:cNvPr id="5" name="Straight Connector 4"/>
            <p:cNvCxnSpPr/>
            <p:nvPr/>
          </p:nvCxnSpPr>
          <p:spPr>
            <a:xfrm flipV="1">
              <a:off x="192024" y="171450"/>
              <a:ext cx="0" cy="4305300"/>
            </a:xfrm>
            <a:prstGeom prst="line">
              <a:avLst/>
            </a:prstGeom>
            <a:ln>
              <a:solidFill>
                <a:srgbClr val="0038A8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762000" y="4976622"/>
              <a:ext cx="8077200" cy="0"/>
            </a:xfrm>
            <a:prstGeom prst="line">
              <a:avLst/>
            </a:prstGeom>
            <a:ln>
              <a:solidFill>
                <a:srgbClr val="0038A8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pic>
          <p:nvPicPr>
            <p:cNvPr id="7" name="Picture 6" descr="usg_logo_black-03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2400" y="4476750"/>
              <a:ext cx="2514600" cy="571258"/>
            </a:xfrm>
            <a:prstGeom prst="rect">
              <a:avLst/>
            </a:prstGeom>
          </p:spPr>
        </p:pic>
      </p:grpSp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79849" y="3058088"/>
            <a:ext cx="9232301" cy="215572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0" name="Rounded Rectangle 9"/>
          <p:cNvSpPr/>
          <p:nvPr/>
        </p:nvSpPr>
        <p:spPr>
          <a:xfrm>
            <a:off x="8686801" y="4056932"/>
            <a:ext cx="740228" cy="799548"/>
          </a:xfrm>
          <a:prstGeom prst="roundRect">
            <a:avLst/>
          </a:prstGeom>
          <a:noFill/>
          <a:ln w="254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450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9650"/>
            <a:ext cx="10515600" cy="660593"/>
          </a:xfrm>
        </p:spPr>
        <p:txBody>
          <a:bodyPr>
            <a:normAutofit/>
          </a:bodyPr>
          <a:lstStyle/>
          <a:p>
            <a:pPr algn="ctr"/>
            <a:r>
              <a:rPr lang="en-US" sz="3400" dirty="0" smtClean="0"/>
              <a:t>Freshman Index Calculation</a:t>
            </a:r>
            <a:endParaRPr lang="en-US" sz="3400" dirty="0"/>
          </a:p>
        </p:txBody>
      </p:sp>
      <p:grpSp>
        <p:nvGrpSpPr>
          <p:cNvPr id="4" name="Group 3"/>
          <p:cNvGrpSpPr/>
          <p:nvPr/>
        </p:nvGrpSpPr>
        <p:grpSpPr>
          <a:xfrm>
            <a:off x="152400" y="171450"/>
            <a:ext cx="11533322" cy="6539316"/>
            <a:chOff x="152400" y="171450"/>
            <a:chExt cx="8686800" cy="4876558"/>
          </a:xfrm>
        </p:grpSpPr>
        <p:cxnSp>
          <p:nvCxnSpPr>
            <p:cNvPr id="5" name="Straight Connector 4"/>
            <p:cNvCxnSpPr/>
            <p:nvPr/>
          </p:nvCxnSpPr>
          <p:spPr>
            <a:xfrm flipV="1">
              <a:off x="192024" y="171450"/>
              <a:ext cx="0" cy="4305300"/>
            </a:xfrm>
            <a:prstGeom prst="line">
              <a:avLst/>
            </a:prstGeom>
            <a:ln>
              <a:solidFill>
                <a:srgbClr val="0038A8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762000" y="4976622"/>
              <a:ext cx="8077200" cy="0"/>
            </a:xfrm>
            <a:prstGeom prst="line">
              <a:avLst/>
            </a:prstGeom>
            <a:ln>
              <a:solidFill>
                <a:srgbClr val="0038A8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pic>
          <p:nvPicPr>
            <p:cNvPr id="7" name="Picture 6" descr="usg_logo_black-03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2400" y="4476750"/>
              <a:ext cx="2514600" cy="571258"/>
            </a:xfrm>
            <a:prstGeom prst="rect">
              <a:avLst/>
            </a:prstGeom>
          </p:spPr>
        </p:pic>
      </p:grpSp>
      <p:pic>
        <p:nvPicPr>
          <p:cNvPr id="11" name="Content Placeholder 4"/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1549400" y="959803"/>
            <a:ext cx="9093200" cy="4984923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640073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9650"/>
            <a:ext cx="10515600" cy="660593"/>
          </a:xfrm>
        </p:spPr>
        <p:txBody>
          <a:bodyPr>
            <a:normAutofit/>
          </a:bodyPr>
          <a:lstStyle/>
          <a:p>
            <a:pPr algn="ctr"/>
            <a:r>
              <a:rPr lang="en-US" sz="3400" dirty="0" smtClean="0"/>
              <a:t>Documentation</a:t>
            </a:r>
            <a:endParaRPr 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1961" y="818984"/>
            <a:ext cx="11750040" cy="5459896"/>
          </a:xfrm>
        </p:spPr>
        <p:txBody>
          <a:bodyPr>
            <a:normAutofit/>
          </a:bodyPr>
          <a:lstStyle/>
          <a:p>
            <a:r>
              <a:rPr lang="en-US" dirty="0"/>
              <a:t>Admissions Index Process user documentation</a:t>
            </a:r>
          </a:p>
          <a:p>
            <a:pPr lvl="1"/>
            <a:r>
              <a:rPr lang="en-US" dirty="0">
                <a:hlinkClick r:id="rId3"/>
              </a:rPr>
              <a:t>http://www.usg.edu/georgia_best/application_development_and_support/banner/userdocs</a:t>
            </a:r>
            <a:r>
              <a:rPr lang="en-US" dirty="0"/>
              <a:t> </a:t>
            </a:r>
          </a:p>
          <a:p>
            <a:r>
              <a:rPr lang="en-US" dirty="0" smtClean="0"/>
              <a:t>‘Updated Guidance on New SAT Scores’ posted to RACRA listserv on August 18, 2016</a:t>
            </a:r>
          </a:p>
          <a:p>
            <a:r>
              <a:rPr lang="en-US" dirty="0" smtClean="0"/>
              <a:t>Refer to SAT/ACT Resource Page on Student Affairs web site</a:t>
            </a:r>
          </a:p>
          <a:p>
            <a:pPr lvl="1"/>
            <a:r>
              <a:rPr lang="en-US" dirty="0" smtClean="0">
                <a:hlinkClick r:id="rId4"/>
              </a:rPr>
              <a:t>http://www.usg.edu/student_affairs/faculty/policies_resources/sat_act</a:t>
            </a: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3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52400" y="171450"/>
            <a:ext cx="11533322" cy="6539316"/>
            <a:chOff x="152400" y="171450"/>
            <a:chExt cx="8686800" cy="4876558"/>
          </a:xfrm>
        </p:grpSpPr>
        <p:cxnSp>
          <p:nvCxnSpPr>
            <p:cNvPr id="5" name="Straight Connector 4"/>
            <p:cNvCxnSpPr/>
            <p:nvPr/>
          </p:nvCxnSpPr>
          <p:spPr>
            <a:xfrm flipV="1">
              <a:off x="192024" y="171450"/>
              <a:ext cx="0" cy="4305300"/>
            </a:xfrm>
            <a:prstGeom prst="line">
              <a:avLst/>
            </a:prstGeom>
            <a:ln>
              <a:solidFill>
                <a:srgbClr val="0038A8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762000" y="4976622"/>
              <a:ext cx="8077200" cy="0"/>
            </a:xfrm>
            <a:prstGeom prst="line">
              <a:avLst/>
            </a:prstGeom>
            <a:ln>
              <a:solidFill>
                <a:srgbClr val="0038A8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pic>
          <p:nvPicPr>
            <p:cNvPr id="7" name="Picture 6" descr="usg_logo_black-03.png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2400" y="4476750"/>
              <a:ext cx="2514600" cy="57125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611425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9650"/>
            <a:ext cx="10515600" cy="660593"/>
          </a:xfrm>
        </p:spPr>
        <p:txBody>
          <a:bodyPr>
            <a:normAutofit/>
          </a:bodyPr>
          <a:lstStyle/>
          <a:p>
            <a:pPr algn="ctr"/>
            <a:r>
              <a:rPr lang="en-US" sz="3400" dirty="0" smtClean="0"/>
              <a:t>Resources</a:t>
            </a:r>
            <a:endParaRPr 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1961" y="818984"/>
            <a:ext cx="11750040" cy="5459896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en-US" sz="2600" dirty="0"/>
              <a:t>Information Technology Services (ITS) Helpdesk </a:t>
            </a:r>
            <a:r>
              <a:rPr lang="en-US" sz="2600" u="sng" dirty="0"/>
              <a:t>business hours are 8 a.m. to 5 p.m. Monday through Friday</a:t>
            </a:r>
            <a:r>
              <a:rPr lang="en-US" sz="2600" dirty="0"/>
              <a:t>, with the exception of Board of Regents holidays.  If assistance is needed after business hours, please contact the ITS Helpdesk via the after-hours support information below. </a:t>
            </a:r>
            <a:r>
              <a:rPr lang="en-US" sz="2600" u="sng" dirty="0"/>
              <a:t>Email is not monitored after hours or during the weekend</a:t>
            </a:r>
            <a:r>
              <a:rPr lang="en-US" sz="2600" dirty="0"/>
              <a:t>. </a:t>
            </a:r>
          </a:p>
          <a:p>
            <a:pPr fontAlgn="base"/>
            <a:r>
              <a:rPr lang="en-US" sz="2100" dirty="0"/>
              <a:t>If you need after-hours assistance with ITS product or service related business interruption or production down issues, call the ITS Helpdesk at </a:t>
            </a:r>
            <a:r>
              <a:rPr lang="en-US" sz="2100" b="1" dirty="0"/>
              <a:t>706-583-2001</a:t>
            </a:r>
            <a:r>
              <a:rPr lang="en-US" sz="2100" dirty="0"/>
              <a:t>, or </a:t>
            </a:r>
            <a:r>
              <a:rPr lang="en-US" sz="2100" b="1" dirty="0"/>
              <a:t>1-888-375-3697</a:t>
            </a:r>
            <a:r>
              <a:rPr lang="en-US" sz="2100" dirty="0"/>
              <a:t> (toll-free within Georgia) and listen to the menu prompts for instructions on how to contact ITS on-call support.  If you encounter a problem reaching or using the ITS Helpdesk call center telephone menu, Call 404-831-3669 and leave your name, telephone number, and a brief message, and an ITS Helpdesk agent will contact you.</a:t>
            </a:r>
          </a:p>
          <a:p>
            <a:pPr fontAlgn="base"/>
            <a:r>
              <a:rPr lang="en-US" sz="2100" dirty="0"/>
              <a:t>If you need non-emergency after-hours assistance (i.e., evening, weekend, or holiday), we request that you notify us at least two weeks in advance.  To request non-emergency after-hours assistance, go to the Self-Service Support Request website and select Submit Support Request, E-mail </a:t>
            </a:r>
            <a:r>
              <a:rPr lang="en-US" sz="2100" u="sng" dirty="0">
                <a:hlinkClick r:id="rId3"/>
              </a:rPr>
              <a:t>helpdesk@usg.edu</a:t>
            </a:r>
            <a:r>
              <a:rPr lang="en-US" sz="2100" dirty="0"/>
              <a:t>, or Call 706-583-2001, or 1-888-375-3697 (toll-free within Georgia)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sz="2400" dirty="0"/>
          </a:p>
          <a:p>
            <a:pPr marL="0" indent="0">
              <a:buNone/>
            </a:pPr>
            <a:endParaRPr lang="en-US" sz="3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52400" y="171450"/>
            <a:ext cx="11533322" cy="6539316"/>
            <a:chOff x="152400" y="171450"/>
            <a:chExt cx="8686800" cy="4876558"/>
          </a:xfrm>
        </p:grpSpPr>
        <p:cxnSp>
          <p:nvCxnSpPr>
            <p:cNvPr id="5" name="Straight Connector 4"/>
            <p:cNvCxnSpPr/>
            <p:nvPr/>
          </p:nvCxnSpPr>
          <p:spPr>
            <a:xfrm flipV="1">
              <a:off x="192024" y="171450"/>
              <a:ext cx="0" cy="4305300"/>
            </a:xfrm>
            <a:prstGeom prst="line">
              <a:avLst/>
            </a:prstGeom>
            <a:ln>
              <a:solidFill>
                <a:srgbClr val="0038A8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762000" y="4976622"/>
              <a:ext cx="8077200" cy="0"/>
            </a:xfrm>
            <a:prstGeom prst="line">
              <a:avLst/>
            </a:prstGeom>
            <a:ln>
              <a:solidFill>
                <a:srgbClr val="0038A8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pic>
          <p:nvPicPr>
            <p:cNvPr id="7" name="Picture 6" descr="usg_logo_black-03.png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2400" y="4476750"/>
              <a:ext cx="2514600" cy="57125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67222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1961" y="2252133"/>
            <a:ext cx="11750040" cy="618068"/>
          </a:xfrm>
        </p:spPr>
        <p:txBody>
          <a:bodyPr>
            <a:normAutofit/>
          </a:bodyPr>
          <a:lstStyle/>
          <a:p>
            <a:pPr marL="0" indent="0" algn="ctr" fontAlgn="base">
              <a:buNone/>
            </a:pPr>
            <a:r>
              <a:rPr lang="en-US" sz="2600" dirty="0" smtClean="0"/>
              <a:t>Any Questions?</a:t>
            </a:r>
            <a:endParaRPr lang="en-US" sz="2100" dirty="0"/>
          </a:p>
          <a:p>
            <a:pPr marL="0" indent="0">
              <a:buNone/>
            </a:pPr>
            <a:endParaRPr lang="en-US" dirty="0" smtClean="0"/>
          </a:p>
          <a:p>
            <a:endParaRPr lang="en-US" sz="2400" dirty="0"/>
          </a:p>
          <a:p>
            <a:pPr marL="0" indent="0">
              <a:buNone/>
            </a:pPr>
            <a:endParaRPr lang="en-US" sz="3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52400" y="171450"/>
            <a:ext cx="11533322" cy="6539316"/>
            <a:chOff x="152400" y="171450"/>
            <a:chExt cx="8686800" cy="4876558"/>
          </a:xfrm>
        </p:grpSpPr>
        <p:cxnSp>
          <p:nvCxnSpPr>
            <p:cNvPr id="5" name="Straight Connector 4"/>
            <p:cNvCxnSpPr/>
            <p:nvPr/>
          </p:nvCxnSpPr>
          <p:spPr>
            <a:xfrm flipV="1">
              <a:off x="192024" y="171450"/>
              <a:ext cx="0" cy="4305300"/>
            </a:xfrm>
            <a:prstGeom prst="line">
              <a:avLst/>
            </a:prstGeom>
            <a:ln>
              <a:solidFill>
                <a:srgbClr val="0038A8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762000" y="4976622"/>
              <a:ext cx="8077200" cy="0"/>
            </a:xfrm>
            <a:prstGeom prst="line">
              <a:avLst/>
            </a:prstGeom>
            <a:ln>
              <a:solidFill>
                <a:srgbClr val="0038A8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pic>
          <p:nvPicPr>
            <p:cNvPr id="7" name="Picture 6" descr="usg_logo_black-03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2400" y="4476750"/>
              <a:ext cx="2514600" cy="57125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70074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9650"/>
            <a:ext cx="10515600" cy="660593"/>
          </a:xfrm>
        </p:spPr>
        <p:txBody>
          <a:bodyPr>
            <a:normAutofit/>
          </a:bodyPr>
          <a:lstStyle/>
          <a:p>
            <a:pPr algn="ctr"/>
            <a:r>
              <a:rPr lang="en-US" sz="3400" dirty="0" smtClean="0"/>
              <a:t>New SAT Score Structure</a:t>
            </a:r>
            <a:endParaRPr lang="en-US" sz="3400" dirty="0"/>
          </a:p>
        </p:txBody>
      </p:sp>
      <p:grpSp>
        <p:nvGrpSpPr>
          <p:cNvPr id="4" name="Group 3"/>
          <p:cNvGrpSpPr/>
          <p:nvPr/>
        </p:nvGrpSpPr>
        <p:grpSpPr>
          <a:xfrm>
            <a:off x="152400" y="171450"/>
            <a:ext cx="11533322" cy="6539316"/>
            <a:chOff x="152400" y="171450"/>
            <a:chExt cx="8686800" cy="4876558"/>
          </a:xfrm>
        </p:grpSpPr>
        <p:cxnSp>
          <p:nvCxnSpPr>
            <p:cNvPr id="5" name="Straight Connector 4"/>
            <p:cNvCxnSpPr/>
            <p:nvPr/>
          </p:nvCxnSpPr>
          <p:spPr>
            <a:xfrm flipV="1">
              <a:off x="192024" y="171450"/>
              <a:ext cx="0" cy="4305300"/>
            </a:xfrm>
            <a:prstGeom prst="line">
              <a:avLst/>
            </a:prstGeom>
            <a:ln>
              <a:solidFill>
                <a:srgbClr val="0038A8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762000" y="4976622"/>
              <a:ext cx="8077200" cy="0"/>
            </a:xfrm>
            <a:prstGeom prst="line">
              <a:avLst/>
            </a:prstGeom>
            <a:ln>
              <a:solidFill>
                <a:srgbClr val="0038A8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pic>
          <p:nvPicPr>
            <p:cNvPr id="7" name="Picture 6" descr="usg_logo_black-03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2400" y="4476750"/>
              <a:ext cx="2514600" cy="571258"/>
            </a:xfrm>
            <a:prstGeom prst="rect">
              <a:avLst/>
            </a:prstGeom>
          </p:spPr>
        </p:pic>
      </p:grpSp>
      <p:pic>
        <p:nvPicPr>
          <p:cNvPr id="9" name="Content Placeholder 8"/>
          <p:cNvPicPr>
            <a:picLocks noGrp="1" noChangeAspect="1"/>
          </p:cNvPicPr>
          <p:nvPr>
            <p:ph sz="half" idx="4294967295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0597" y="720243"/>
            <a:ext cx="6165203" cy="5531890"/>
          </a:xfrm>
          <a:prstGeom prst="rect">
            <a:avLst/>
          </a:prstGeom>
        </p:spPr>
      </p:pic>
      <p:sp>
        <p:nvSpPr>
          <p:cNvPr id="12" name="Content Placeholder 2"/>
          <p:cNvSpPr>
            <a:spLocks noGrp="1"/>
          </p:cNvSpPr>
          <p:nvPr>
            <p:ph idx="1"/>
          </p:nvPr>
        </p:nvSpPr>
        <p:spPr>
          <a:xfrm>
            <a:off x="441961" y="818984"/>
            <a:ext cx="4289436" cy="18022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There is not concordance between the old Critical Reading section and the new Evidence-Based Reading </a:t>
            </a:r>
            <a:r>
              <a:rPr lang="en-US" sz="2400" dirty="0"/>
              <a:t>&amp;</a:t>
            </a:r>
            <a:r>
              <a:rPr lang="en-US" sz="2400" dirty="0" smtClean="0"/>
              <a:t> Writing section. </a:t>
            </a:r>
            <a:endParaRPr lang="en-US" dirty="0" smtClean="0"/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288206" y="3165944"/>
            <a:ext cx="5013960" cy="8269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 smtClean="0"/>
              <a:t>There is concordance between the old CR section and the new Reading test</a:t>
            </a:r>
            <a:r>
              <a:rPr lang="en-US" sz="2400" dirty="0"/>
              <a:t>.</a:t>
            </a:r>
            <a:endParaRPr lang="en-US" sz="2400" dirty="0" smtClean="0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4838077" y="1569720"/>
            <a:ext cx="1044563" cy="15240"/>
          </a:xfrm>
          <a:prstGeom prst="straightConnector1">
            <a:avLst/>
          </a:prstGeom>
          <a:ln w="107950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5090160" y="3581400"/>
            <a:ext cx="762000" cy="6064"/>
          </a:xfrm>
          <a:prstGeom prst="straightConnector1">
            <a:avLst/>
          </a:prstGeom>
          <a:ln w="107950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4951754" y="1083150"/>
            <a:ext cx="54373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X</a:t>
            </a:r>
            <a:endParaRPr lang="en-US" sz="5400" b="0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9" name="Not Equal 18"/>
          <p:cNvSpPr/>
          <p:nvPr/>
        </p:nvSpPr>
        <p:spPr>
          <a:xfrm>
            <a:off x="2753957" y="2342812"/>
            <a:ext cx="804647" cy="407504"/>
          </a:xfrm>
          <a:prstGeom prst="mathNotEqual">
            <a:avLst/>
          </a:prstGeom>
          <a:solidFill>
            <a:srgbClr val="FF0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" name="Content Placeholder 2"/>
          <p:cNvSpPr txBox="1">
            <a:spLocks/>
          </p:cNvSpPr>
          <p:nvPr/>
        </p:nvSpPr>
        <p:spPr>
          <a:xfrm>
            <a:off x="320041" y="4096464"/>
            <a:ext cx="4946852" cy="16806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 smtClean="0"/>
              <a:t>There is also concordance between the old Writing section and the new W&amp;L test (but the BOR has not had a Writing requirement).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753649" y="2230981"/>
            <a:ext cx="32815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dirty="0" smtClean="0"/>
              <a:t>CR		ERW</a:t>
            </a:r>
            <a:endParaRPr lang="en-US" sz="3400" dirty="0"/>
          </a:p>
        </p:txBody>
      </p:sp>
      <p:cxnSp>
        <p:nvCxnSpPr>
          <p:cNvPr id="21" name="Straight Arrow Connector 20"/>
          <p:cNvCxnSpPr/>
          <p:nvPr/>
        </p:nvCxnSpPr>
        <p:spPr>
          <a:xfrm flipV="1">
            <a:off x="5162910" y="3787127"/>
            <a:ext cx="2426610" cy="731361"/>
          </a:xfrm>
          <a:prstGeom prst="straightConnector1">
            <a:avLst/>
          </a:prstGeom>
          <a:ln w="107950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276600" y="5472286"/>
            <a:ext cx="330708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i="1" dirty="0" smtClean="0">
                <a:solidFill>
                  <a:schemeClr val="accent1">
                    <a:lumMod val="50000"/>
                  </a:schemeClr>
                </a:solidFill>
              </a:rPr>
              <a:t>So what do we do?</a:t>
            </a:r>
            <a:endParaRPr lang="en-US" sz="3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2176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71767"/>
            <a:ext cx="10515600" cy="1325563"/>
          </a:xfrm>
        </p:spPr>
        <p:txBody>
          <a:bodyPr/>
          <a:lstStyle/>
          <a:p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1520" y="1026733"/>
            <a:ext cx="10515600" cy="4582836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Analysis conducted by Research &amp; Policy Analysis staff at USG-BOR in Spring 2016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Goal: Develop research-based guidance for use of New SAT in </a:t>
            </a:r>
          </a:p>
          <a:p>
            <a:pPr lvl="1"/>
            <a:r>
              <a:rPr lang="en-US" dirty="0"/>
              <a:t>Admissions Requirements</a:t>
            </a:r>
          </a:p>
          <a:p>
            <a:pPr lvl="1"/>
            <a:r>
              <a:rPr lang="en-US" dirty="0"/>
              <a:t>Freshman Index </a:t>
            </a:r>
          </a:p>
          <a:p>
            <a:pPr lvl="1"/>
            <a:r>
              <a:rPr lang="en-US" dirty="0"/>
              <a:t>Learning Support Placement </a:t>
            </a:r>
            <a:r>
              <a:rPr lang="en-US" dirty="0" smtClean="0"/>
              <a:t>Indices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 smtClean="0"/>
              <a:t>Two Proposed Phases</a:t>
            </a:r>
          </a:p>
          <a:p>
            <a:pPr lvl="1"/>
            <a:r>
              <a:rPr lang="en-US" dirty="0" smtClean="0"/>
              <a:t>Phase I (Summer 2016-Spring 2017)</a:t>
            </a:r>
          </a:p>
          <a:p>
            <a:pPr lvl="1"/>
            <a:r>
              <a:rPr lang="en-US" dirty="0" smtClean="0"/>
              <a:t>Phase II (Spring 2017 and Beyond)</a:t>
            </a:r>
          </a:p>
          <a:p>
            <a:pPr marL="0" indent="0">
              <a:buNone/>
            </a:pPr>
            <a:endParaRPr lang="en-US" dirty="0" smtClean="0"/>
          </a:p>
        </p:txBody>
      </p:sp>
      <p:grpSp>
        <p:nvGrpSpPr>
          <p:cNvPr id="9" name="Group 8"/>
          <p:cNvGrpSpPr/>
          <p:nvPr/>
        </p:nvGrpSpPr>
        <p:grpSpPr>
          <a:xfrm>
            <a:off x="152400" y="171450"/>
            <a:ext cx="11533322" cy="6539316"/>
            <a:chOff x="152400" y="171450"/>
            <a:chExt cx="8686800" cy="4876558"/>
          </a:xfrm>
        </p:grpSpPr>
        <p:cxnSp>
          <p:nvCxnSpPr>
            <p:cNvPr id="4" name="Straight Connector 3"/>
            <p:cNvCxnSpPr/>
            <p:nvPr/>
          </p:nvCxnSpPr>
          <p:spPr>
            <a:xfrm flipV="1">
              <a:off x="192024" y="171450"/>
              <a:ext cx="0" cy="4305300"/>
            </a:xfrm>
            <a:prstGeom prst="line">
              <a:avLst/>
            </a:prstGeom>
            <a:ln>
              <a:solidFill>
                <a:srgbClr val="0038A8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Connector 4"/>
            <p:cNvCxnSpPr/>
            <p:nvPr/>
          </p:nvCxnSpPr>
          <p:spPr>
            <a:xfrm>
              <a:off x="762000" y="4976622"/>
              <a:ext cx="8077200" cy="0"/>
            </a:xfrm>
            <a:prstGeom prst="line">
              <a:avLst/>
            </a:prstGeom>
            <a:ln>
              <a:solidFill>
                <a:srgbClr val="0038A8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pic>
          <p:nvPicPr>
            <p:cNvPr id="6" name="Picture 5" descr="usg_logo_black-03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2400" y="4476750"/>
              <a:ext cx="2514600" cy="57125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801186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71767"/>
            <a:ext cx="10515600" cy="1087777"/>
          </a:xfrm>
        </p:spPr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sz="3800" dirty="0" smtClean="0"/>
              <a:t>Phase </a:t>
            </a:r>
            <a:r>
              <a:rPr lang="en-US" sz="3800" dirty="0"/>
              <a:t>I (Summer 2016-Spring 2017</a:t>
            </a:r>
            <a:r>
              <a:rPr lang="en-US" sz="3800" dirty="0" smtClean="0"/>
              <a:t>) </a:t>
            </a:r>
            <a:r>
              <a:rPr lang="en-US" sz="3800" dirty="0" smtClean="0">
                <a:solidFill>
                  <a:srgbClr val="00B050"/>
                </a:solidFill>
              </a:rPr>
              <a:t>**</a:t>
            </a:r>
            <a:r>
              <a:rPr lang="en-US" sz="3800" dirty="0">
                <a:solidFill>
                  <a:srgbClr val="00B050"/>
                </a:solidFill>
              </a:rPr>
              <a:t>Implemented**</a:t>
            </a:r>
            <a:br>
              <a:rPr lang="en-US" sz="3800" dirty="0">
                <a:solidFill>
                  <a:srgbClr val="00B050"/>
                </a:solidFill>
              </a:rPr>
            </a:br>
            <a:endParaRPr lang="en-US" sz="3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3420" y="1355269"/>
            <a:ext cx="10515600" cy="4679633"/>
          </a:xfrm>
        </p:spPr>
        <p:txBody>
          <a:bodyPr>
            <a:normAutofit/>
          </a:bodyPr>
          <a:lstStyle/>
          <a:p>
            <a:pPr lvl="1"/>
            <a:r>
              <a:rPr lang="en-US" dirty="0" smtClean="0"/>
              <a:t>Maintain </a:t>
            </a:r>
            <a:r>
              <a:rPr lang="en-US" dirty="0"/>
              <a:t>Old SAT minimum </a:t>
            </a:r>
            <a:r>
              <a:rPr lang="en-US" dirty="0" smtClean="0"/>
              <a:t>scores/formulas using Old SAT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Convert New SAT scores to Old SAT scores using College Board Concordance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  <p:grpSp>
        <p:nvGrpSpPr>
          <p:cNvPr id="9" name="Group 8"/>
          <p:cNvGrpSpPr/>
          <p:nvPr/>
        </p:nvGrpSpPr>
        <p:grpSpPr>
          <a:xfrm>
            <a:off x="152400" y="171450"/>
            <a:ext cx="11533322" cy="6539316"/>
            <a:chOff x="152400" y="171450"/>
            <a:chExt cx="8686800" cy="4876558"/>
          </a:xfrm>
        </p:grpSpPr>
        <p:cxnSp>
          <p:nvCxnSpPr>
            <p:cNvPr id="4" name="Straight Connector 3"/>
            <p:cNvCxnSpPr/>
            <p:nvPr/>
          </p:nvCxnSpPr>
          <p:spPr>
            <a:xfrm flipV="1">
              <a:off x="192024" y="171450"/>
              <a:ext cx="0" cy="4305300"/>
            </a:xfrm>
            <a:prstGeom prst="line">
              <a:avLst/>
            </a:prstGeom>
            <a:ln>
              <a:solidFill>
                <a:srgbClr val="0038A8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Connector 4"/>
            <p:cNvCxnSpPr/>
            <p:nvPr/>
          </p:nvCxnSpPr>
          <p:spPr>
            <a:xfrm>
              <a:off x="762000" y="4976622"/>
              <a:ext cx="8077200" cy="0"/>
            </a:xfrm>
            <a:prstGeom prst="line">
              <a:avLst/>
            </a:prstGeom>
            <a:ln>
              <a:solidFill>
                <a:srgbClr val="0038A8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pic>
          <p:nvPicPr>
            <p:cNvPr id="6" name="Picture 5" descr="usg_logo_black-03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2400" y="4476750"/>
              <a:ext cx="2514600" cy="571258"/>
            </a:xfrm>
            <a:prstGeom prst="rect">
              <a:avLst/>
            </a:prstGeom>
          </p:spPr>
        </p:pic>
      </p:grp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7928430"/>
              </p:ext>
            </p:extLst>
          </p:nvPr>
        </p:nvGraphicFramePr>
        <p:xfrm>
          <a:off x="1713616" y="3058088"/>
          <a:ext cx="8072120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22364">
                  <a:extLst>
                    <a:ext uri="{9D8B030D-6E8A-4147-A177-3AD203B41FA5}">
                      <a16:colId xmlns:a16="http://schemas.microsoft.com/office/drawing/2014/main" val="1208273434"/>
                    </a:ext>
                  </a:extLst>
                </a:gridCol>
                <a:gridCol w="413696">
                  <a:extLst>
                    <a:ext uri="{9D8B030D-6E8A-4147-A177-3AD203B41FA5}">
                      <a16:colId xmlns:a16="http://schemas.microsoft.com/office/drawing/2014/main" val="2707995995"/>
                    </a:ext>
                  </a:extLst>
                </a:gridCol>
                <a:gridCol w="2018030">
                  <a:extLst>
                    <a:ext uri="{9D8B030D-6E8A-4147-A177-3AD203B41FA5}">
                      <a16:colId xmlns:a16="http://schemas.microsoft.com/office/drawing/2014/main" val="3106844907"/>
                    </a:ext>
                  </a:extLst>
                </a:gridCol>
                <a:gridCol w="2018030">
                  <a:extLst>
                    <a:ext uri="{9D8B030D-6E8A-4147-A177-3AD203B41FA5}">
                      <a16:colId xmlns:a16="http://schemas.microsoft.com/office/drawing/2014/main" val="1622946719"/>
                    </a:ext>
                  </a:extLst>
                </a:gridCol>
              </a:tblGrid>
              <a:tr h="590391">
                <a:tc>
                  <a:txBody>
                    <a:bodyPr/>
                    <a:lstStyle/>
                    <a:p>
                      <a:r>
                        <a:rPr lang="en-US" dirty="0" smtClean="0"/>
                        <a:t>Sector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Old</a:t>
                      </a:r>
                      <a:r>
                        <a:rPr lang="en-US" baseline="0" dirty="0" smtClean="0"/>
                        <a:t> SAT</a:t>
                      </a:r>
                      <a:endParaRPr lang="en-US" dirty="0" smtClean="0"/>
                    </a:p>
                    <a:p>
                      <a:r>
                        <a:rPr lang="en-US" dirty="0" smtClean="0"/>
                        <a:t>(Section Scores)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New SAT</a:t>
                      </a:r>
                    </a:p>
                    <a:p>
                      <a:r>
                        <a:rPr lang="en-US" dirty="0" smtClean="0"/>
                        <a:t>(Test Scores)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5923980"/>
                  </a:ext>
                </a:extLst>
              </a:tr>
              <a:tr h="405130">
                <a:tc>
                  <a:txBody>
                    <a:bodyPr/>
                    <a:lstStyle/>
                    <a:p>
                      <a:r>
                        <a:rPr lang="en-US" dirty="0" smtClean="0"/>
                        <a:t>Research, Comprehensive, State Universities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430 CR</a:t>
                      </a:r>
                    </a:p>
                    <a:p>
                      <a:r>
                        <a:rPr lang="en-US" dirty="0" smtClean="0"/>
                        <a:t>400</a:t>
                      </a:r>
                      <a:r>
                        <a:rPr lang="en-US" baseline="0" dirty="0" smtClean="0"/>
                        <a:t> 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24 R</a:t>
                      </a:r>
                    </a:p>
                    <a:p>
                      <a:r>
                        <a:rPr lang="en-US" dirty="0" smtClean="0"/>
                        <a:t>22 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4027464"/>
                  </a:ext>
                </a:extLst>
              </a:tr>
              <a:tr h="23150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4270586"/>
                  </a:ext>
                </a:extLst>
              </a:tr>
              <a:tr h="578757">
                <a:tc>
                  <a:txBody>
                    <a:bodyPr/>
                    <a:lstStyle/>
                    <a:p>
                      <a:r>
                        <a:rPr lang="en-US" dirty="0" smtClean="0"/>
                        <a:t>State</a:t>
                      </a:r>
                      <a:r>
                        <a:rPr lang="en-US" baseline="0" dirty="0" smtClean="0"/>
                        <a:t> Colleges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330 CR</a:t>
                      </a:r>
                    </a:p>
                    <a:p>
                      <a:r>
                        <a:rPr lang="en-US" dirty="0" smtClean="0"/>
                        <a:t>310 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 R</a:t>
                      </a:r>
                    </a:p>
                    <a:p>
                      <a:r>
                        <a:rPr lang="en-US" dirty="0" smtClean="0"/>
                        <a:t>18 M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99710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816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71451"/>
            <a:ext cx="10515600" cy="791760"/>
          </a:xfrm>
        </p:spPr>
        <p:txBody>
          <a:bodyPr>
            <a:normAutofit/>
          </a:bodyPr>
          <a:lstStyle/>
          <a:p>
            <a:r>
              <a:rPr lang="en-US" sz="3400" dirty="0"/>
              <a:t>Phase II (Summer 2017 and Beyond) </a:t>
            </a:r>
            <a:r>
              <a:rPr lang="en-US" sz="3400" dirty="0">
                <a:solidFill>
                  <a:srgbClr val="00B050"/>
                </a:solidFill>
              </a:rPr>
              <a:t>**Not Implemented**</a:t>
            </a:r>
            <a:endParaRPr lang="en-US" sz="34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5008" y="1057524"/>
            <a:ext cx="11570874" cy="5060472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2400" u="sng" dirty="0" smtClean="0"/>
              <a:t>Challenges with new SAT format</a:t>
            </a:r>
          </a:p>
          <a:p>
            <a:r>
              <a:rPr lang="en-US" sz="2200" dirty="0" smtClean="0"/>
              <a:t>Option 1: Use New Section Scores and develop minimum/formulas accordingly</a:t>
            </a:r>
          </a:p>
          <a:p>
            <a:pPr marL="0" indent="0">
              <a:buNone/>
            </a:pPr>
            <a:r>
              <a:rPr lang="en-US" sz="1600" dirty="0" smtClean="0"/>
              <a:t>	         </a:t>
            </a:r>
            <a:r>
              <a:rPr lang="en-US" sz="2200" dirty="0" smtClean="0"/>
              <a:t>(e.g.  Old SAT M Minimum 400	       New SAT M Section Minimum 440)</a:t>
            </a:r>
          </a:p>
          <a:p>
            <a:pPr lvl="1"/>
            <a:r>
              <a:rPr lang="en-US" sz="2200" dirty="0" smtClean="0"/>
              <a:t>But, no concordance b/t  New ERW and Old CR</a:t>
            </a:r>
          </a:p>
          <a:p>
            <a:pPr marL="457200" lvl="1" indent="0">
              <a:buNone/>
            </a:pPr>
            <a:r>
              <a:rPr lang="en-US" sz="2200" dirty="0" smtClean="0"/>
              <a:t>	</a:t>
            </a:r>
          </a:p>
          <a:p>
            <a:r>
              <a:rPr lang="en-US" sz="2200" dirty="0" smtClean="0"/>
              <a:t>Option 2: Use New Test Scores and develop threshold/formulas accordingly</a:t>
            </a:r>
          </a:p>
          <a:p>
            <a:pPr marL="457200" lvl="1" indent="0">
              <a:buNone/>
            </a:pPr>
            <a:r>
              <a:rPr lang="en-US" sz="1600" dirty="0" smtClean="0"/>
              <a:t>    	         </a:t>
            </a:r>
            <a:r>
              <a:rPr lang="en-US" sz="2200" dirty="0"/>
              <a:t>(e.g.  Old SAT CR Minimum 430	       </a:t>
            </a:r>
            <a:r>
              <a:rPr lang="en-US" sz="2200" dirty="0" smtClean="0"/>
              <a:t> New </a:t>
            </a:r>
            <a:r>
              <a:rPr lang="en-US" sz="2200" dirty="0"/>
              <a:t>SAT </a:t>
            </a:r>
            <a:r>
              <a:rPr lang="en-US" sz="2200" dirty="0" smtClean="0"/>
              <a:t>R Test </a:t>
            </a:r>
            <a:r>
              <a:rPr lang="en-US" sz="2200" dirty="0"/>
              <a:t>Minimum 24)</a:t>
            </a:r>
          </a:p>
          <a:p>
            <a:pPr lvl="1"/>
            <a:r>
              <a:rPr lang="en-US" sz="2200" dirty="0" smtClean="0"/>
              <a:t>But: </a:t>
            </a:r>
          </a:p>
          <a:p>
            <a:pPr lvl="2"/>
            <a:r>
              <a:rPr lang="en-US" sz="2200" dirty="0" smtClean="0"/>
              <a:t>Students/Counselors/Administrators used to Section scores</a:t>
            </a:r>
          </a:p>
          <a:p>
            <a:pPr lvl="2"/>
            <a:r>
              <a:rPr lang="en-US" sz="2200" dirty="0" smtClean="0"/>
              <a:t>Old W never used—continue to ignore?  </a:t>
            </a:r>
          </a:p>
          <a:p>
            <a:pPr marL="457200" lvl="1" indent="0">
              <a:buNone/>
            </a:pPr>
            <a:endParaRPr lang="en-US" sz="2200" dirty="0" smtClean="0"/>
          </a:p>
          <a:p>
            <a:r>
              <a:rPr lang="en-US" sz="2200" dirty="0" smtClean="0"/>
              <a:t>Considerations</a:t>
            </a:r>
          </a:p>
          <a:p>
            <a:pPr lvl="1"/>
            <a:r>
              <a:rPr lang="en-US" sz="2200" dirty="0" smtClean="0"/>
              <a:t>Hold students harmless</a:t>
            </a:r>
          </a:p>
          <a:p>
            <a:pPr lvl="1"/>
            <a:r>
              <a:rPr lang="en-US" sz="2200" dirty="0" smtClean="0"/>
              <a:t>New SAT scores can’t be tied to USG student outcomes for another year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38112" y="171450"/>
            <a:ext cx="11533322" cy="6539316"/>
            <a:chOff x="152400" y="171450"/>
            <a:chExt cx="8686800" cy="4876558"/>
          </a:xfrm>
        </p:grpSpPr>
        <p:cxnSp>
          <p:nvCxnSpPr>
            <p:cNvPr id="5" name="Straight Connector 4"/>
            <p:cNvCxnSpPr/>
            <p:nvPr/>
          </p:nvCxnSpPr>
          <p:spPr>
            <a:xfrm flipV="1">
              <a:off x="192024" y="171450"/>
              <a:ext cx="0" cy="4305300"/>
            </a:xfrm>
            <a:prstGeom prst="line">
              <a:avLst/>
            </a:prstGeom>
            <a:ln>
              <a:solidFill>
                <a:srgbClr val="0038A8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762000" y="4976622"/>
              <a:ext cx="8077200" cy="0"/>
            </a:xfrm>
            <a:prstGeom prst="line">
              <a:avLst/>
            </a:prstGeom>
            <a:ln>
              <a:solidFill>
                <a:srgbClr val="0038A8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pic>
          <p:nvPicPr>
            <p:cNvPr id="7" name="Picture 6" descr="usg_logo_black-03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2400" y="4476750"/>
              <a:ext cx="2514600" cy="571258"/>
            </a:xfrm>
            <a:prstGeom prst="rect">
              <a:avLst/>
            </a:prstGeom>
          </p:spPr>
        </p:pic>
      </p:grpSp>
      <p:cxnSp>
        <p:nvCxnSpPr>
          <p:cNvPr id="9" name="Straight Arrow Connector 8"/>
          <p:cNvCxnSpPr/>
          <p:nvPr/>
        </p:nvCxnSpPr>
        <p:spPr>
          <a:xfrm flipV="1">
            <a:off x="5312569" y="2014538"/>
            <a:ext cx="766762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5312569" y="3400425"/>
            <a:ext cx="76676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4461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15975"/>
          </a:xfrm>
        </p:spPr>
        <p:txBody>
          <a:bodyPr>
            <a:normAutofit/>
          </a:bodyPr>
          <a:lstStyle/>
          <a:p>
            <a:pPr algn="ctr"/>
            <a:r>
              <a:rPr lang="en-US" sz="3400" u="sng" dirty="0" smtClean="0"/>
              <a:t>Analysis of Old CR &amp; W</a:t>
            </a:r>
            <a:endParaRPr lang="en-US" sz="34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4676" y="1285586"/>
            <a:ext cx="10802647" cy="4885633"/>
          </a:xfrm>
        </p:spPr>
        <p:txBody>
          <a:bodyPr>
            <a:normAutofit/>
          </a:bodyPr>
          <a:lstStyle/>
          <a:p>
            <a:r>
              <a:rPr lang="en-US" dirty="0" smtClean="0"/>
              <a:t>Option 2: To utilize New Test scores (M, R, W&amp;L) need to:</a:t>
            </a:r>
          </a:p>
          <a:p>
            <a:pPr lvl="1"/>
            <a:r>
              <a:rPr lang="en-US" dirty="0" smtClean="0"/>
              <a:t>Establish Old W minimum to then concord with New W&amp;L minimum </a:t>
            </a:r>
          </a:p>
          <a:p>
            <a:pPr lvl="1"/>
            <a:r>
              <a:rPr lang="en-US" dirty="0" smtClean="0"/>
              <a:t>Examine consequences for Admissions, FI, Learning Support Placement</a:t>
            </a:r>
          </a:p>
          <a:p>
            <a:endParaRPr lang="en-US" dirty="0" smtClean="0"/>
          </a:p>
          <a:p>
            <a:r>
              <a:rPr lang="en-US" dirty="0" smtClean="0"/>
              <a:t>Data</a:t>
            </a:r>
          </a:p>
          <a:p>
            <a:pPr lvl="1"/>
            <a:r>
              <a:rPr lang="en-US" dirty="0" smtClean="0"/>
              <a:t>Students that entered USG between Fall 2012-Fall 2014</a:t>
            </a:r>
          </a:p>
          <a:p>
            <a:pPr lvl="1"/>
            <a:r>
              <a:rPr lang="en-US" dirty="0" smtClean="0"/>
              <a:t>Old W &amp; CR scores</a:t>
            </a:r>
          </a:p>
          <a:p>
            <a:pPr lvl="1"/>
            <a:r>
              <a:rPr lang="en-US" dirty="0" smtClean="0"/>
              <a:t>Grade received in </a:t>
            </a:r>
            <a:r>
              <a:rPr lang="en-US" dirty="0" err="1" smtClean="0"/>
              <a:t>Engl</a:t>
            </a:r>
            <a:r>
              <a:rPr lang="en-US" dirty="0" smtClean="0"/>
              <a:t> 1101 and/or 1102</a:t>
            </a:r>
          </a:p>
          <a:p>
            <a:pPr lvl="1"/>
            <a:r>
              <a:rPr lang="en-US" dirty="0" smtClean="0"/>
              <a:t>Cumulative 1</a:t>
            </a:r>
            <a:r>
              <a:rPr lang="en-US" baseline="30000" dirty="0" smtClean="0"/>
              <a:t>st</a:t>
            </a:r>
            <a:r>
              <a:rPr lang="en-US" dirty="0" smtClean="0"/>
              <a:t> year GPA</a:t>
            </a:r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</p:txBody>
      </p:sp>
      <p:grpSp>
        <p:nvGrpSpPr>
          <p:cNvPr id="4" name="Group 3"/>
          <p:cNvGrpSpPr/>
          <p:nvPr/>
        </p:nvGrpSpPr>
        <p:grpSpPr>
          <a:xfrm>
            <a:off x="152400" y="171450"/>
            <a:ext cx="11533322" cy="6539316"/>
            <a:chOff x="152400" y="171450"/>
            <a:chExt cx="8686800" cy="4876558"/>
          </a:xfrm>
        </p:grpSpPr>
        <p:cxnSp>
          <p:nvCxnSpPr>
            <p:cNvPr id="5" name="Straight Connector 4"/>
            <p:cNvCxnSpPr/>
            <p:nvPr/>
          </p:nvCxnSpPr>
          <p:spPr>
            <a:xfrm flipV="1">
              <a:off x="192024" y="171450"/>
              <a:ext cx="0" cy="4305300"/>
            </a:xfrm>
            <a:prstGeom prst="line">
              <a:avLst/>
            </a:prstGeom>
            <a:ln>
              <a:solidFill>
                <a:srgbClr val="0038A8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762000" y="4976622"/>
              <a:ext cx="8077200" cy="0"/>
            </a:xfrm>
            <a:prstGeom prst="line">
              <a:avLst/>
            </a:prstGeom>
            <a:ln>
              <a:solidFill>
                <a:srgbClr val="0038A8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pic>
          <p:nvPicPr>
            <p:cNvPr id="7" name="Picture 6" descr="usg_logo_black-03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2400" y="4476750"/>
              <a:ext cx="2514600" cy="57125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9980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0"/>
            <a:ext cx="10515600" cy="913607"/>
          </a:xfrm>
        </p:spPr>
        <p:txBody>
          <a:bodyPr>
            <a:normAutofit/>
          </a:bodyPr>
          <a:lstStyle/>
          <a:p>
            <a:pPr algn="ctr"/>
            <a:r>
              <a:rPr lang="en-US" sz="3400" u="sng" dirty="0" smtClean="0"/>
              <a:t>Analysis of Old CR and W/ New R and W&amp;L</a:t>
            </a:r>
            <a:endParaRPr lang="en-US" sz="3400" u="sng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961756" y="913607"/>
            <a:ext cx="5157787" cy="485823"/>
          </a:xfrm>
        </p:spPr>
        <p:txBody>
          <a:bodyPr/>
          <a:lstStyle/>
          <a:p>
            <a:pPr algn="ctr"/>
            <a:r>
              <a:rPr lang="en-US" dirty="0" smtClean="0"/>
              <a:t>Analysis Part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545590" y="1399430"/>
            <a:ext cx="5157787" cy="4619163"/>
          </a:xfrm>
        </p:spPr>
        <p:txBody>
          <a:bodyPr>
            <a:noAutofit/>
          </a:bodyPr>
          <a:lstStyle/>
          <a:p>
            <a:r>
              <a:rPr lang="en-US" sz="2400" dirty="0" smtClean="0"/>
              <a:t>At current CR minimum (430) what is success in English and GPA?</a:t>
            </a:r>
            <a:endParaRPr lang="en-US" sz="2400" dirty="0"/>
          </a:p>
          <a:p>
            <a:pPr lvl="1"/>
            <a:r>
              <a:rPr lang="en-US" dirty="0" smtClean="0"/>
              <a:t>Average </a:t>
            </a:r>
            <a:r>
              <a:rPr lang="en-US" dirty="0"/>
              <a:t>Pass Rate (receive C or above) </a:t>
            </a:r>
          </a:p>
          <a:p>
            <a:pPr lvl="2"/>
            <a:r>
              <a:rPr lang="en-US" sz="2400" dirty="0" smtClean="0"/>
              <a:t>English 1101: 56</a:t>
            </a:r>
            <a:r>
              <a:rPr lang="en-US" sz="2400" dirty="0"/>
              <a:t>% </a:t>
            </a:r>
            <a:endParaRPr lang="en-US" sz="2400" dirty="0" smtClean="0"/>
          </a:p>
          <a:p>
            <a:pPr lvl="2"/>
            <a:r>
              <a:rPr lang="en-US" sz="2400" dirty="0" smtClean="0"/>
              <a:t>English 1102: 60</a:t>
            </a:r>
            <a:r>
              <a:rPr lang="en-US" sz="2400" dirty="0"/>
              <a:t>% </a:t>
            </a:r>
          </a:p>
          <a:p>
            <a:pPr lvl="2"/>
            <a:r>
              <a:rPr lang="en-US" sz="2400" dirty="0" smtClean="0"/>
              <a:t>Average </a:t>
            </a:r>
            <a:r>
              <a:rPr lang="en-US" sz="2400" dirty="0"/>
              <a:t>GPA of </a:t>
            </a:r>
            <a:r>
              <a:rPr lang="en-US" sz="2400" dirty="0" smtClean="0"/>
              <a:t>2.5</a:t>
            </a:r>
          </a:p>
          <a:p>
            <a:r>
              <a:rPr lang="en-US" sz="2400" dirty="0" smtClean="0"/>
              <a:t>Finding</a:t>
            </a:r>
          </a:p>
          <a:p>
            <a:pPr lvl="1"/>
            <a:r>
              <a:rPr lang="en-US" dirty="0" smtClean="0"/>
              <a:t>A 430 W matches </a:t>
            </a:r>
            <a:r>
              <a:rPr lang="en-US" dirty="0" err="1" smtClean="0"/>
              <a:t>Engl</a:t>
            </a:r>
            <a:r>
              <a:rPr lang="en-US" dirty="0" smtClean="0"/>
              <a:t> 1101 (1102) pass rates and average GPA.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3"/>
          </p:nvPr>
        </p:nvSpPr>
        <p:spPr>
          <a:xfrm>
            <a:off x="6172200" y="913607"/>
            <a:ext cx="5183188" cy="557384"/>
          </a:xfrm>
        </p:spPr>
        <p:txBody>
          <a:bodyPr/>
          <a:lstStyle/>
          <a:p>
            <a:pPr algn="ctr"/>
            <a:r>
              <a:rPr lang="en-US" dirty="0" smtClean="0"/>
              <a:t>Analysis Part 2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4"/>
          </p:nvPr>
        </p:nvSpPr>
        <p:spPr>
          <a:xfrm>
            <a:off x="6172200" y="1470992"/>
            <a:ext cx="5183188" cy="4718672"/>
          </a:xfrm>
        </p:spPr>
        <p:txBody>
          <a:bodyPr/>
          <a:lstStyle/>
          <a:p>
            <a:r>
              <a:rPr lang="en-US" sz="2400" dirty="0" smtClean="0"/>
              <a:t>What </a:t>
            </a:r>
            <a:r>
              <a:rPr lang="en-US" sz="2400" dirty="0"/>
              <a:t>does a 430 </a:t>
            </a:r>
            <a:r>
              <a:rPr lang="en-US" sz="2400" dirty="0" smtClean="0"/>
              <a:t>CR/430 </a:t>
            </a:r>
            <a:r>
              <a:rPr lang="en-US" sz="2400" dirty="0"/>
              <a:t>W minimum look like?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r>
              <a:rPr lang="en-US" dirty="0"/>
              <a:t>Potential options:</a:t>
            </a:r>
            <a:r>
              <a:rPr lang="en-US" i="1" dirty="0"/>
              <a:t> And</a:t>
            </a:r>
            <a:r>
              <a:rPr lang="en-US" dirty="0"/>
              <a:t> or </a:t>
            </a:r>
            <a:r>
              <a:rPr lang="en-US" i="1" dirty="0" err="1"/>
              <a:t>Or</a:t>
            </a:r>
            <a:r>
              <a:rPr lang="en-US" dirty="0"/>
              <a:t> requirement, combine CR and W</a:t>
            </a:r>
            <a:r>
              <a:rPr lang="en-US" dirty="0" smtClean="0"/>
              <a:t>?</a:t>
            </a:r>
          </a:p>
          <a:p>
            <a:pPr marL="457200" lvl="1" indent="0">
              <a:buNone/>
            </a:pPr>
            <a:endParaRPr lang="en-US" u="sng" dirty="0"/>
          </a:p>
          <a:p>
            <a:pPr lvl="1"/>
            <a:r>
              <a:rPr lang="en-US" dirty="0"/>
              <a:t>Constructed average </a:t>
            </a:r>
            <a:r>
              <a:rPr lang="en-US" dirty="0" err="1"/>
              <a:t>Engl</a:t>
            </a:r>
            <a:r>
              <a:rPr lang="en-US" dirty="0"/>
              <a:t> pass rates and average GPA for all combinations of CR and W scores</a:t>
            </a:r>
          </a:p>
          <a:p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152400" y="171450"/>
            <a:ext cx="11533322" cy="6539316"/>
            <a:chOff x="152400" y="171450"/>
            <a:chExt cx="8686800" cy="4876558"/>
          </a:xfrm>
        </p:grpSpPr>
        <p:cxnSp>
          <p:nvCxnSpPr>
            <p:cNvPr id="5" name="Straight Connector 4"/>
            <p:cNvCxnSpPr/>
            <p:nvPr/>
          </p:nvCxnSpPr>
          <p:spPr>
            <a:xfrm flipV="1">
              <a:off x="192024" y="171450"/>
              <a:ext cx="0" cy="4305300"/>
            </a:xfrm>
            <a:prstGeom prst="line">
              <a:avLst/>
            </a:prstGeom>
            <a:ln>
              <a:solidFill>
                <a:srgbClr val="0038A8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762000" y="4976622"/>
              <a:ext cx="8077200" cy="0"/>
            </a:xfrm>
            <a:prstGeom prst="line">
              <a:avLst/>
            </a:prstGeom>
            <a:ln>
              <a:solidFill>
                <a:srgbClr val="0038A8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pic>
          <p:nvPicPr>
            <p:cNvPr id="7" name="Picture 6" descr="usg_logo_black-03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2400" y="4476750"/>
              <a:ext cx="2514600" cy="57125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675079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4256" y="1"/>
            <a:ext cx="10515600" cy="834576"/>
          </a:xfrm>
        </p:spPr>
        <p:txBody>
          <a:bodyPr>
            <a:normAutofit/>
          </a:bodyPr>
          <a:lstStyle/>
          <a:p>
            <a:pPr algn="ctr"/>
            <a:r>
              <a:rPr lang="en-US" sz="3400" u="sng" dirty="0" smtClean="0"/>
              <a:t>Analysis Part 2</a:t>
            </a:r>
            <a:endParaRPr lang="en-US" sz="3400" u="sng" dirty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205009" y="405517"/>
            <a:ext cx="4079124" cy="54272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u="sng" dirty="0" smtClean="0"/>
              <a:t>430 CR and 430 W (24 R and 25 W&amp;L)</a:t>
            </a:r>
          </a:p>
          <a:p>
            <a:r>
              <a:rPr lang="en-US" sz="2000" dirty="0" smtClean="0"/>
              <a:t>Admit those in </a:t>
            </a:r>
            <a:r>
              <a:rPr lang="en-US" sz="2000" dirty="0" smtClean="0">
                <a:solidFill>
                  <a:srgbClr val="FF0000"/>
                </a:solidFill>
              </a:rPr>
              <a:t>Quadrant I </a:t>
            </a:r>
            <a:r>
              <a:rPr lang="en-US" sz="2000" dirty="0" smtClean="0"/>
              <a:t>with high predicted English pass rates and GPA</a:t>
            </a:r>
          </a:p>
          <a:p>
            <a:r>
              <a:rPr lang="en-US" sz="2000" dirty="0" smtClean="0"/>
              <a:t>Harms students that previously admitted in </a:t>
            </a:r>
            <a:r>
              <a:rPr lang="en-US" sz="2000" dirty="0" smtClean="0">
                <a:solidFill>
                  <a:srgbClr val="FF0000"/>
                </a:solidFill>
              </a:rPr>
              <a:t>Quadrant II</a:t>
            </a:r>
          </a:p>
          <a:p>
            <a:pPr marL="0" indent="0">
              <a:buNone/>
            </a:pPr>
            <a:endParaRPr lang="en-US" sz="2000" dirty="0"/>
          </a:p>
          <a:p>
            <a:endParaRPr lang="en-US" sz="2000" dirty="0"/>
          </a:p>
          <a:p>
            <a:pPr marL="0" indent="0">
              <a:buNone/>
            </a:pPr>
            <a:r>
              <a:rPr lang="en-US" sz="2000" u="sng" dirty="0"/>
              <a:t>430 CR </a:t>
            </a:r>
            <a:r>
              <a:rPr lang="en-US" sz="2000" u="sng" dirty="0" smtClean="0"/>
              <a:t>or </a:t>
            </a:r>
            <a:r>
              <a:rPr lang="en-US" sz="2000" u="sng" dirty="0"/>
              <a:t>430 </a:t>
            </a:r>
            <a:r>
              <a:rPr lang="en-US" sz="2000" u="sng" dirty="0" smtClean="0"/>
              <a:t>W (24 R or 25 W&amp;L)</a:t>
            </a:r>
            <a:endParaRPr lang="en-US" sz="2000" u="sng" dirty="0"/>
          </a:p>
          <a:p>
            <a:r>
              <a:rPr lang="en-US" sz="2000" dirty="0"/>
              <a:t>Admit those in </a:t>
            </a:r>
            <a:r>
              <a:rPr lang="en-US" sz="2000" dirty="0" smtClean="0">
                <a:solidFill>
                  <a:srgbClr val="FF0000"/>
                </a:solidFill>
              </a:rPr>
              <a:t>Quadrants I, II, III  </a:t>
            </a:r>
            <a:endParaRPr lang="en-US" sz="2000" dirty="0">
              <a:solidFill>
                <a:srgbClr val="FF0000"/>
              </a:solidFill>
            </a:endParaRPr>
          </a:p>
          <a:p>
            <a:r>
              <a:rPr lang="en-US" sz="2000" dirty="0" smtClean="0"/>
              <a:t>No apparent drawbacks </a:t>
            </a:r>
          </a:p>
          <a:p>
            <a:r>
              <a:rPr lang="en-US" sz="2000" i="1" dirty="0" smtClean="0">
                <a:solidFill>
                  <a:srgbClr val="00B0F0"/>
                </a:solidFill>
              </a:rPr>
              <a:t>But still need to examine impact    on FI/Placement Indices….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52400" y="171450"/>
            <a:ext cx="11533322" cy="6539316"/>
            <a:chOff x="152400" y="171450"/>
            <a:chExt cx="8686800" cy="4876558"/>
          </a:xfrm>
        </p:grpSpPr>
        <p:cxnSp>
          <p:nvCxnSpPr>
            <p:cNvPr id="5" name="Straight Connector 4"/>
            <p:cNvCxnSpPr/>
            <p:nvPr/>
          </p:nvCxnSpPr>
          <p:spPr>
            <a:xfrm flipV="1">
              <a:off x="192024" y="171450"/>
              <a:ext cx="0" cy="4305300"/>
            </a:xfrm>
            <a:prstGeom prst="line">
              <a:avLst/>
            </a:prstGeom>
            <a:ln>
              <a:solidFill>
                <a:srgbClr val="0038A8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762000" y="4976622"/>
              <a:ext cx="8077200" cy="0"/>
            </a:xfrm>
            <a:prstGeom prst="line">
              <a:avLst/>
            </a:prstGeom>
            <a:ln>
              <a:solidFill>
                <a:srgbClr val="0038A8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pic>
          <p:nvPicPr>
            <p:cNvPr id="7" name="Picture 6" descr="usg_logo_black-03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2400" y="4476750"/>
              <a:ext cx="2514600" cy="571258"/>
            </a:xfrm>
            <a:prstGeom prst="rect">
              <a:avLst/>
            </a:prstGeom>
          </p:spPr>
        </p:pic>
      </p:grpSp>
      <p:pic>
        <p:nvPicPr>
          <p:cNvPr id="8" name="Content Placeholder 7"/>
          <p:cNvPicPr>
            <a:picLocks noGrp="1" noChangeAspect="1"/>
          </p:cNvPicPr>
          <p:nvPr>
            <p:ph sz="quarter" idx="4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2169" y="783482"/>
            <a:ext cx="8239832" cy="4750625"/>
          </a:xfrm>
        </p:spPr>
      </p:pic>
    </p:spTree>
    <p:extLst>
      <p:ext uri="{BB962C8B-B14F-4D97-AF65-F5344CB8AC3E}">
        <p14:creationId xmlns:p14="http://schemas.microsoft.com/office/powerpoint/2010/main" val="3946430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5376</TotalTime>
  <Words>1416</Words>
  <Application>Microsoft Office PowerPoint</Application>
  <PresentationFormat>Widescreen</PresentationFormat>
  <Paragraphs>322</Paragraphs>
  <Slides>27</Slides>
  <Notes>26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2" baseType="lpstr">
      <vt:lpstr>Arial</vt:lpstr>
      <vt:lpstr>Calibri</vt:lpstr>
      <vt:lpstr>Calibri Light</vt:lpstr>
      <vt:lpstr>Wingdings</vt:lpstr>
      <vt:lpstr>Office Theme</vt:lpstr>
      <vt:lpstr>New SAT Implementation RACRA – October 20th 2016</vt:lpstr>
      <vt:lpstr>Overview</vt:lpstr>
      <vt:lpstr>New SAT Score Structure</vt:lpstr>
      <vt:lpstr> </vt:lpstr>
      <vt:lpstr> Phase I (Summer 2016-Spring 2017) **Implemented** </vt:lpstr>
      <vt:lpstr>Phase II (Summer 2017 and Beyond) **Not Implemented**</vt:lpstr>
      <vt:lpstr>Analysis of Old CR &amp; W</vt:lpstr>
      <vt:lpstr>Analysis of Old CR and W/ New R and W&amp;L</vt:lpstr>
      <vt:lpstr>Analysis Part 2</vt:lpstr>
      <vt:lpstr>Analysis Part 2</vt:lpstr>
      <vt:lpstr>Analysis Part 3</vt:lpstr>
      <vt:lpstr>Recommendations</vt:lpstr>
      <vt:lpstr>Test Score Requirements</vt:lpstr>
      <vt:lpstr>W/W&amp;L and Presidential Exceptions</vt:lpstr>
      <vt:lpstr>Dual Enrollment</vt:lpstr>
      <vt:lpstr>Freshman Index and the EPI/MPI Calculator</vt:lpstr>
      <vt:lpstr>Superscoring Across Old and New SAT</vt:lpstr>
      <vt:lpstr>ADC Considerations</vt:lpstr>
      <vt:lpstr>Communicating Requirements</vt:lpstr>
      <vt:lpstr>Freshman Index Calculation</vt:lpstr>
      <vt:lpstr>Freshman Index Calculation - new</vt:lpstr>
      <vt:lpstr>Freshman Index Calculation</vt:lpstr>
      <vt:lpstr>Freshman Index Calculation</vt:lpstr>
      <vt:lpstr>Freshman Index Calculation</vt:lpstr>
      <vt:lpstr>Documentation</vt:lpstr>
      <vt:lpstr>Resources</vt:lpstr>
      <vt:lpstr>PowerPoint Presentation</vt:lpstr>
    </vt:vector>
  </TitlesOfParts>
  <Company>University System of Georgia Board of Regents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Who Lands a Job First?</dc:title>
  <dc:creator>Lori P. Hagood</dc:creator>
  <cp:lastModifiedBy>Sarah Wenham</cp:lastModifiedBy>
  <cp:revision>333</cp:revision>
  <dcterms:created xsi:type="dcterms:W3CDTF">2016-05-12T15:22:04Z</dcterms:created>
  <dcterms:modified xsi:type="dcterms:W3CDTF">2016-10-21T15:48:53Z</dcterms:modified>
</cp:coreProperties>
</file>