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61" r:id="rId2"/>
    <p:sldId id="350" r:id="rId3"/>
    <p:sldId id="392" r:id="rId4"/>
    <p:sldId id="388" r:id="rId5"/>
    <p:sldId id="393" r:id="rId6"/>
    <p:sldId id="394" r:id="rId7"/>
    <p:sldId id="395" r:id="rId8"/>
    <p:sldId id="316" r:id="rId9"/>
    <p:sldId id="294" r:id="rId10"/>
    <p:sldId id="281" r:id="rId11"/>
    <p:sldId id="282" r:id="rId12"/>
    <p:sldId id="347" r:id="rId13"/>
    <p:sldId id="314" r:id="rId14"/>
    <p:sldId id="272" r:id="rId15"/>
    <p:sldId id="283" r:id="rId16"/>
    <p:sldId id="344" r:id="rId17"/>
    <p:sldId id="324" r:id="rId18"/>
    <p:sldId id="368" r:id="rId19"/>
    <p:sldId id="369" r:id="rId20"/>
    <p:sldId id="370" r:id="rId21"/>
    <p:sldId id="371" r:id="rId22"/>
    <p:sldId id="372" r:id="rId23"/>
    <p:sldId id="374" r:id="rId24"/>
    <p:sldId id="375" r:id="rId25"/>
    <p:sldId id="377" r:id="rId26"/>
    <p:sldId id="358" r:id="rId27"/>
    <p:sldId id="378" r:id="rId28"/>
    <p:sldId id="379" r:id="rId29"/>
    <p:sldId id="380" r:id="rId30"/>
    <p:sldId id="381" r:id="rId31"/>
    <p:sldId id="382" r:id="rId32"/>
    <p:sldId id="383" r:id="rId33"/>
    <p:sldId id="384" r:id="rId34"/>
    <p:sldId id="385" r:id="rId35"/>
    <p:sldId id="386" r:id="rId36"/>
    <p:sldId id="367" r:id="rId37"/>
    <p:sldId id="362" r:id="rId38"/>
    <p:sldId id="390" r:id="rId39"/>
    <p:sldId id="389" r:id="rId40"/>
    <p:sldId id="391" r:id="rId41"/>
    <p:sldId id="267" r:id="rId42"/>
    <p:sldId id="315" r:id="rId43"/>
    <p:sldId id="387"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BC005E"/>
    <a:srgbClr val="CC0066"/>
    <a:srgbClr val="CC00CC"/>
    <a:srgbClr val="0066CC"/>
    <a:srgbClr val="4A81D2"/>
    <a:srgbClr val="3366CC"/>
    <a:srgbClr val="0066FF"/>
    <a:srgbClr val="95D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238" autoAdjust="0"/>
  </p:normalViewPr>
  <p:slideViewPr>
    <p:cSldViewPr snapToGrid="0" snapToObjects="1">
      <p:cViewPr>
        <p:scale>
          <a:sx n="85" d="100"/>
          <a:sy n="85" d="100"/>
        </p:scale>
        <p:origin x="-2216" y="-4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6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ouiserusso:Desktop:USG:USG%20Stat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PERM:CLIENT%20-%20Board%20of%20Regents:Marketing:Reporting,%20Analytics:USG%20Stats-2/28.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PERM:CLIENT%20-%20Board%20of%20Regents:Marketing:Reporting,%20Analytics:USG%20Stats-2/28.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PERM:CLIENT%20-%20Board%20of%20Regents:Marketing:Reporting,%20Analytics:USG%20Stats-2/28.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PERM:CLIENT%20-%20Board%20of%20Regents:Marketing:Reporting,%20Analytics:USG%20Stats-2/28.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PERM:CLIENT%20-%20Board%20of%20Regents:Marketing:Reporting,%20Analytics:USG%20Stats-2/28.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PERM:CLIENT%20-%20Board%20of%20Regents:Marketing:Reporting,%20Analytics:USG%20Stats-2/2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dirty="0"/>
              <a:t>Total Conversions</a:t>
            </a:r>
          </a:p>
        </c:rich>
      </c:tx>
      <c:layout/>
      <c:overlay val="0"/>
    </c:title>
    <c:autoTitleDeleted val="0"/>
    <c:plotArea>
      <c:layout/>
      <c:lineChart>
        <c:grouping val="standard"/>
        <c:varyColors val="0"/>
        <c:dLbls>
          <c:showLegendKey val="0"/>
          <c:showVal val="0"/>
          <c:showCatName val="0"/>
          <c:showSerName val="0"/>
          <c:showPercent val="0"/>
          <c:showBubbleSize val="0"/>
        </c:dLbls>
        <c:marker val="1"/>
        <c:smooth val="0"/>
        <c:axId val="-2095960968"/>
        <c:axId val="-2061049864"/>
      </c:lineChart>
      <c:catAx>
        <c:axId val="-2095960968"/>
        <c:scaling>
          <c:orientation val="minMax"/>
        </c:scaling>
        <c:delete val="0"/>
        <c:axPos val="b"/>
        <c:numFmt formatCode="m/d/yy" sourceLinked="1"/>
        <c:majorTickMark val="none"/>
        <c:minorTickMark val="none"/>
        <c:tickLblPos val="nextTo"/>
        <c:crossAx val="-2061049864"/>
        <c:crosses val="autoZero"/>
        <c:auto val="1"/>
        <c:lblAlgn val="ctr"/>
        <c:lblOffset val="100"/>
        <c:noMultiLvlLbl val="0"/>
      </c:catAx>
      <c:valAx>
        <c:axId val="-2061049864"/>
        <c:scaling>
          <c:orientation val="minMax"/>
        </c:scaling>
        <c:delete val="0"/>
        <c:axPos val="l"/>
        <c:majorGridlines/>
        <c:numFmt formatCode="General" sourceLinked="1"/>
        <c:majorTickMark val="none"/>
        <c:minorTickMark val="none"/>
        <c:tickLblPos val="nextTo"/>
        <c:spPr>
          <a:ln w="9525">
            <a:noFill/>
          </a:ln>
        </c:spPr>
        <c:crossAx val="-2095960968"/>
        <c:crosses val="autoZero"/>
        <c:crossBetween val="between"/>
      </c:valAx>
    </c:plotArea>
    <c:legend>
      <c:legendPos val="b"/>
      <c:layout/>
      <c:overlay val="0"/>
    </c:legend>
    <c:plotVisOnly val="1"/>
    <c:dispBlanksAs val="span"/>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a:t>Total Conversions</a:t>
            </a:r>
          </a:p>
        </c:rich>
      </c:tx>
      <c:layout/>
      <c:overlay val="0"/>
    </c:title>
    <c:autoTitleDeleted val="0"/>
    <c:plotArea>
      <c:layout/>
      <c:lineChart>
        <c:grouping val="standard"/>
        <c:varyColors val="0"/>
        <c:ser>
          <c:idx val="0"/>
          <c:order val="0"/>
          <c:tx>
            <c:strRef>
              <c:f>Sheet1!$H$1</c:f>
              <c:strCache>
                <c:ptCount val="1"/>
                <c:pt idx="0">
                  <c:v>Total Conversions</c:v>
                </c:pt>
              </c:strCache>
            </c:strRef>
          </c:tx>
          <c:marker>
            <c:symbol val="none"/>
          </c:marker>
          <c:cat>
            <c:numRef>
              <c:f>Sheet1!$A$2:$A$21</c:f>
              <c:numCache>
                <c:formatCode>m/d/yy</c:formatCode>
                <c:ptCount val="20"/>
                <c:pt idx="0">
                  <c:v>41848.0</c:v>
                </c:pt>
                <c:pt idx="1">
                  <c:v>41849.0</c:v>
                </c:pt>
                <c:pt idx="2">
                  <c:v>41851.0</c:v>
                </c:pt>
                <c:pt idx="3">
                  <c:v>41855.0</c:v>
                </c:pt>
                <c:pt idx="4">
                  <c:v>41857.0</c:v>
                </c:pt>
                <c:pt idx="5">
                  <c:v>41868.0</c:v>
                </c:pt>
                <c:pt idx="6">
                  <c:v>41882.0</c:v>
                </c:pt>
                <c:pt idx="7">
                  <c:v>41892.0</c:v>
                </c:pt>
                <c:pt idx="8">
                  <c:v>41896.0</c:v>
                </c:pt>
                <c:pt idx="9">
                  <c:v>41912.0</c:v>
                </c:pt>
                <c:pt idx="10">
                  <c:v>41924.0</c:v>
                </c:pt>
                <c:pt idx="11">
                  <c:v>41943.0</c:v>
                </c:pt>
                <c:pt idx="12">
                  <c:v>41958.0</c:v>
                </c:pt>
                <c:pt idx="13">
                  <c:v>41973.0</c:v>
                </c:pt>
                <c:pt idx="14">
                  <c:v>41988.0</c:v>
                </c:pt>
                <c:pt idx="15">
                  <c:v>42004.0</c:v>
                </c:pt>
                <c:pt idx="16">
                  <c:v>42019.0</c:v>
                </c:pt>
                <c:pt idx="17">
                  <c:v>42035.0</c:v>
                </c:pt>
                <c:pt idx="18">
                  <c:v>42050.0</c:v>
                </c:pt>
                <c:pt idx="19">
                  <c:v>42063.0</c:v>
                </c:pt>
              </c:numCache>
            </c:numRef>
          </c:cat>
          <c:val>
            <c:numRef>
              <c:f>Sheet1!$H$2:$H$21</c:f>
              <c:numCache>
                <c:formatCode>General</c:formatCode>
                <c:ptCount val="20"/>
                <c:pt idx="0">
                  <c:v>0.0</c:v>
                </c:pt>
                <c:pt idx="1">
                  <c:v>16.0</c:v>
                </c:pt>
                <c:pt idx="2">
                  <c:v>443.0</c:v>
                </c:pt>
                <c:pt idx="3">
                  <c:v>572.0</c:v>
                </c:pt>
                <c:pt idx="4">
                  <c:v>640.0</c:v>
                </c:pt>
                <c:pt idx="5">
                  <c:v>1141.0</c:v>
                </c:pt>
                <c:pt idx="6">
                  <c:v>1372.0</c:v>
                </c:pt>
                <c:pt idx="7">
                  <c:v>1450.0</c:v>
                </c:pt>
                <c:pt idx="8">
                  <c:v>1473.0</c:v>
                </c:pt>
                <c:pt idx="9">
                  <c:v>1617.0</c:v>
                </c:pt>
                <c:pt idx="10">
                  <c:v>1830.0</c:v>
                </c:pt>
                <c:pt idx="11">
                  <c:v>2220.0</c:v>
                </c:pt>
                <c:pt idx="12">
                  <c:v>2367.0</c:v>
                </c:pt>
                <c:pt idx="13">
                  <c:v>2439.0</c:v>
                </c:pt>
                <c:pt idx="14">
                  <c:v>2528.0</c:v>
                </c:pt>
                <c:pt idx="15">
                  <c:v>2630.0</c:v>
                </c:pt>
                <c:pt idx="16">
                  <c:v>2966.0</c:v>
                </c:pt>
                <c:pt idx="17">
                  <c:v>3157.0</c:v>
                </c:pt>
                <c:pt idx="18">
                  <c:v>3265.0</c:v>
                </c:pt>
                <c:pt idx="19">
                  <c:v>3338.0</c:v>
                </c:pt>
              </c:numCache>
            </c:numRef>
          </c:val>
          <c:smooth val="0"/>
        </c:ser>
        <c:dLbls>
          <c:showLegendKey val="0"/>
          <c:showVal val="0"/>
          <c:showCatName val="0"/>
          <c:showSerName val="0"/>
          <c:showPercent val="0"/>
          <c:showBubbleSize val="0"/>
        </c:dLbls>
        <c:marker val="1"/>
        <c:smooth val="0"/>
        <c:axId val="2099127512"/>
        <c:axId val="2094054632"/>
      </c:lineChart>
      <c:dateAx>
        <c:axId val="2099127512"/>
        <c:scaling>
          <c:orientation val="minMax"/>
        </c:scaling>
        <c:delete val="0"/>
        <c:axPos val="b"/>
        <c:numFmt formatCode="m/d/yy" sourceLinked="1"/>
        <c:majorTickMark val="none"/>
        <c:minorTickMark val="none"/>
        <c:tickLblPos val="nextTo"/>
        <c:crossAx val="2094054632"/>
        <c:crosses val="autoZero"/>
        <c:auto val="1"/>
        <c:lblOffset val="100"/>
        <c:baseTimeUnit val="days"/>
      </c:dateAx>
      <c:valAx>
        <c:axId val="2094054632"/>
        <c:scaling>
          <c:orientation val="minMax"/>
        </c:scaling>
        <c:delete val="0"/>
        <c:axPos val="l"/>
        <c:majorGridlines/>
        <c:numFmt formatCode="General" sourceLinked="1"/>
        <c:majorTickMark val="none"/>
        <c:minorTickMark val="none"/>
        <c:tickLblPos val="nextTo"/>
        <c:spPr>
          <a:ln w="9525">
            <a:noFill/>
          </a:ln>
        </c:spPr>
        <c:crossAx val="2099127512"/>
        <c:crosses val="autoZero"/>
        <c:crossBetween val="between"/>
      </c:valAx>
    </c:plotArea>
    <c:legend>
      <c:legendPos val="b"/>
      <c:layout/>
      <c:overlay val="0"/>
    </c:legend>
    <c:plotVisOnly val="1"/>
    <c:dispBlanksAs val="span"/>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title>
      <c:layout/>
      <c:overlay val="0"/>
    </c:title>
    <c:autoTitleDeleted val="0"/>
    <c:plotArea>
      <c:layout/>
      <c:lineChart>
        <c:grouping val="standard"/>
        <c:varyColors val="0"/>
        <c:ser>
          <c:idx val="0"/>
          <c:order val="0"/>
          <c:tx>
            <c:strRef>
              <c:f>Sheet1!$I$1</c:f>
              <c:strCache>
                <c:ptCount val="1"/>
                <c:pt idx="0">
                  <c:v>Number of Conversions Over Period</c:v>
                </c:pt>
              </c:strCache>
            </c:strRef>
          </c:tx>
          <c:spPr>
            <a:ln w="19050" cmpd="sng"/>
          </c:spPr>
          <c:marker>
            <c:symbol val="none"/>
          </c:marker>
          <c:cat>
            <c:numRef>
              <c:f>Sheet1!$A$2:$A$21</c:f>
              <c:numCache>
                <c:formatCode>m/d/yy</c:formatCode>
                <c:ptCount val="20"/>
                <c:pt idx="0">
                  <c:v>41848.0</c:v>
                </c:pt>
                <c:pt idx="1">
                  <c:v>41849.0</c:v>
                </c:pt>
                <c:pt idx="2">
                  <c:v>41851.0</c:v>
                </c:pt>
                <c:pt idx="3">
                  <c:v>41855.0</c:v>
                </c:pt>
                <c:pt idx="4">
                  <c:v>41857.0</c:v>
                </c:pt>
                <c:pt idx="5">
                  <c:v>41868.0</c:v>
                </c:pt>
                <c:pt idx="6">
                  <c:v>41882.0</c:v>
                </c:pt>
                <c:pt idx="7">
                  <c:v>41892.0</c:v>
                </c:pt>
                <c:pt idx="8">
                  <c:v>41896.0</c:v>
                </c:pt>
                <c:pt idx="9">
                  <c:v>41912.0</c:v>
                </c:pt>
                <c:pt idx="10">
                  <c:v>41924.0</c:v>
                </c:pt>
                <c:pt idx="11">
                  <c:v>41943.0</c:v>
                </c:pt>
                <c:pt idx="12">
                  <c:v>41958.0</c:v>
                </c:pt>
                <c:pt idx="13">
                  <c:v>41973.0</c:v>
                </c:pt>
                <c:pt idx="14">
                  <c:v>41988.0</c:v>
                </c:pt>
                <c:pt idx="15">
                  <c:v>42004.0</c:v>
                </c:pt>
                <c:pt idx="16">
                  <c:v>42019.0</c:v>
                </c:pt>
                <c:pt idx="17">
                  <c:v>42035.0</c:v>
                </c:pt>
                <c:pt idx="18">
                  <c:v>42050.0</c:v>
                </c:pt>
                <c:pt idx="19">
                  <c:v>42063.0</c:v>
                </c:pt>
              </c:numCache>
            </c:numRef>
          </c:cat>
          <c:val>
            <c:numRef>
              <c:f>Sheet1!$I$2:$I$21</c:f>
              <c:numCache>
                <c:formatCode>General</c:formatCode>
                <c:ptCount val="20"/>
                <c:pt idx="0">
                  <c:v>0.0</c:v>
                </c:pt>
                <c:pt idx="1">
                  <c:v>16.0</c:v>
                </c:pt>
                <c:pt idx="2">
                  <c:v>427.0</c:v>
                </c:pt>
                <c:pt idx="3">
                  <c:v>129.0</c:v>
                </c:pt>
                <c:pt idx="4">
                  <c:v>68.0</c:v>
                </c:pt>
                <c:pt idx="5">
                  <c:v>501.0</c:v>
                </c:pt>
                <c:pt idx="6">
                  <c:v>231.0</c:v>
                </c:pt>
                <c:pt idx="7">
                  <c:v>78.0</c:v>
                </c:pt>
                <c:pt idx="8">
                  <c:v>23.0</c:v>
                </c:pt>
                <c:pt idx="9">
                  <c:v>144.0</c:v>
                </c:pt>
                <c:pt idx="10">
                  <c:v>357.0</c:v>
                </c:pt>
                <c:pt idx="11">
                  <c:v>390.0</c:v>
                </c:pt>
                <c:pt idx="12">
                  <c:v>147.0</c:v>
                </c:pt>
                <c:pt idx="13">
                  <c:v>72.0</c:v>
                </c:pt>
                <c:pt idx="14">
                  <c:v>89.0</c:v>
                </c:pt>
                <c:pt idx="15">
                  <c:v>102.0</c:v>
                </c:pt>
                <c:pt idx="16">
                  <c:v>336.0</c:v>
                </c:pt>
                <c:pt idx="17">
                  <c:v>191.0</c:v>
                </c:pt>
                <c:pt idx="18">
                  <c:v>108.0</c:v>
                </c:pt>
                <c:pt idx="19">
                  <c:v>73.0</c:v>
                </c:pt>
              </c:numCache>
            </c:numRef>
          </c:val>
          <c:smooth val="0"/>
        </c:ser>
        <c:dLbls>
          <c:showLegendKey val="0"/>
          <c:showVal val="0"/>
          <c:showCatName val="0"/>
          <c:showSerName val="0"/>
          <c:showPercent val="0"/>
          <c:showBubbleSize val="0"/>
        </c:dLbls>
        <c:marker val="1"/>
        <c:smooth val="0"/>
        <c:axId val="-2062799224"/>
        <c:axId val="-2045575576"/>
      </c:lineChart>
      <c:dateAx>
        <c:axId val="-2062799224"/>
        <c:scaling>
          <c:orientation val="minMax"/>
        </c:scaling>
        <c:delete val="0"/>
        <c:axPos val="b"/>
        <c:numFmt formatCode="m/d/yy" sourceLinked="1"/>
        <c:majorTickMark val="none"/>
        <c:minorTickMark val="none"/>
        <c:tickLblPos val="nextTo"/>
        <c:crossAx val="-2045575576"/>
        <c:crosses val="autoZero"/>
        <c:auto val="1"/>
        <c:lblOffset val="100"/>
        <c:baseTimeUnit val="days"/>
      </c:dateAx>
      <c:valAx>
        <c:axId val="-2045575576"/>
        <c:scaling>
          <c:orientation val="minMax"/>
        </c:scaling>
        <c:delete val="0"/>
        <c:axPos val="l"/>
        <c:majorGridlines/>
        <c:numFmt formatCode="General" sourceLinked="1"/>
        <c:majorTickMark val="none"/>
        <c:minorTickMark val="none"/>
        <c:tickLblPos val="nextTo"/>
        <c:crossAx val="-2062799224"/>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lineChart>
        <c:grouping val="standard"/>
        <c:varyColors val="0"/>
        <c:ser>
          <c:idx val="0"/>
          <c:order val="0"/>
          <c:tx>
            <c:strRef>
              <c:f>Sheet1!$N$1</c:f>
              <c:strCache>
                <c:ptCount val="1"/>
                <c:pt idx="0">
                  <c:v>Conversion Rate</c:v>
                </c:pt>
              </c:strCache>
            </c:strRef>
          </c:tx>
          <c:spPr>
            <a:ln w="19050" cmpd="sng">
              <a:solidFill>
                <a:schemeClr val="accent4">
                  <a:lumMod val="75000"/>
                </a:schemeClr>
              </a:solidFill>
            </a:ln>
          </c:spPr>
          <c:marker>
            <c:symbol val="none"/>
          </c:marker>
          <c:cat>
            <c:numRef>
              <c:f>Sheet1!$A$2:$A$21</c:f>
              <c:numCache>
                <c:formatCode>m/d/yy</c:formatCode>
                <c:ptCount val="20"/>
                <c:pt idx="0">
                  <c:v>41848.0</c:v>
                </c:pt>
                <c:pt idx="1">
                  <c:v>41849.0</c:v>
                </c:pt>
                <c:pt idx="2">
                  <c:v>41851.0</c:v>
                </c:pt>
                <c:pt idx="3">
                  <c:v>41855.0</c:v>
                </c:pt>
                <c:pt idx="4">
                  <c:v>41857.0</c:v>
                </c:pt>
                <c:pt idx="5">
                  <c:v>41868.0</c:v>
                </c:pt>
                <c:pt idx="6">
                  <c:v>41882.0</c:v>
                </c:pt>
                <c:pt idx="7">
                  <c:v>41892.0</c:v>
                </c:pt>
                <c:pt idx="8">
                  <c:v>41896.0</c:v>
                </c:pt>
                <c:pt idx="9">
                  <c:v>41912.0</c:v>
                </c:pt>
                <c:pt idx="10">
                  <c:v>41924.0</c:v>
                </c:pt>
                <c:pt idx="11">
                  <c:v>41943.0</c:v>
                </c:pt>
                <c:pt idx="12">
                  <c:v>41958.0</c:v>
                </c:pt>
                <c:pt idx="13">
                  <c:v>41973.0</c:v>
                </c:pt>
                <c:pt idx="14">
                  <c:v>41988.0</c:v>
                </c:pt>
                <c:pt idx="15">
                  <c:v>42004.0</c:v>
                </c:pt>
                <c:pt idx="16">
                  <c:v>42019.0</c:v>
                </c:pt>
                <c:pt idx="17">
                  <c:v>42035.0</c:v>
                </c:pt>
                <c:pt idx="18">
                  <c:v>42050.0</c:v>
                </c:pt>
                <c:pt idx="19">
                  <c:v>42063.0</c:v>
                </c:pt>
              </c:numCache>
            </c:numRef>
          </c:cat>
          <c:val>
            <c:numRef>
              <c:f>Sheet1!$N$2:$N$21</c:f>
              <c:numCache>
                <c:formatCode>0.00%</c:formatCode>
                <c:ptCount val="20"/>
                <c:pt idx="0">
                  <c:v>0.0</c:v>
                </c:pt>
                <c:pt idx="1">
                  <c:v>0.00950118764845605</c:v>
                </c:pt>
                <c:pt idx="2">
                  <c:v>0.0936971235194585</c:v>
                </c:pt>
                <c:pt idx="3">
                  <c:v>0.0639106145251396</c:v>
                </c:pt>
                <c:pt idx="4">
                  <c:v>0.0619374818542534</c:v>
                </c:pt>
                <c:pt idx="5">
                  <c:v>0.0611108135611376</c:v>
                </c:pt>
                <c:pt idx="6">
                  <c:v>0.0514821763602251</c:v>
                </c:pt>
                <c:pt idx="7">
                  <c:v>0.0487427726233696</c:v>
                </c:pt>
                <c:pt idx="8">
                  <c:v>0.0478946512762152</c:v>
                </c:pt>
                <c:pt idx="9">
                  <c:v>0.0462846347607053</c:v>
                </c:pt>
                <c:pt idx="10">
                  <c:v>0.0452320925404123</c:v>
                </c:pt>
                <c:pt idx="11">
                  <c:v>0.0478345184227537</c:v>
                </c:pt>
                <c:pt idx="12">
                  <c:v>0.0533793383397605</c:v>
                </c:pt>
                <c:pt idx="13">
                  <c:v>0.052279596167449</c:v>
                </c:pt>
                <c:pt idx="14">
                  <c:v>0.0515634242356253</c:v>
                </c:pt>
                <c:pt idx="15">
                  <c:v>0.0511434349719975</c:v>
                </c:pt>
                <c:pt idx="16">
                  <c:v>0.0512138688400041</c:v>
                </c:pt>
                <c:pt idx="17">
                  <c:v>0.0471848984411198</c:v>
                </c:pt>
                <c:pt idx="18">
                  <c:v>0.0431832610305788</c:v>
                </c:pt>
                <c:pt idx="19">
                  <c:v>0.0398800492228289</c:v>
                </c:pt>
              </c:numCache>
            </c:numRef>
          </c:val>
          <c:smooth val="0"/>
        </c:ser>
        <c:dLbls>
          <c:showLegendKey val="0"/>
          <c:showVal val="0"/>
          <c:showCatName val="0"/>
          <c:showSerName val="0"/>
          <c:showPercent val="0"/>
          <c:showBubbleSize val="0"/>
        </c:dLbls>
        <c:marker val="1"/>
        <c:smooth val="0"/>
        <c:axId val="-2088734328"/>
        <c:axId val="-2088756008"/>
      </c:lineChart>
      <c:dateAx>
        <c:axId val="-2088734328"/>
        <c:scaling>
          <c:orientation val="minMax"/>
        </c:scaling>
        <c:delete val="0"/>
        <c:axPos val="b"/>
        <c:numFmt formatCode="m/d/yy" sourceLinked="1"/>
        <c:majorTickMark val="none"/>
        <c:minorTickMark val="none"/>
        <c:tickLblPos val="nextTo"/>
        <c:crossAx val="-2088756008"/>
        <c:crosses val="autoZero"/>
        <c:auto val="1"/>
        <c:lblOffset val="100"/>
        <c:baseTimeUnit val="days"/>
      </c:dateAx>
      <c:valAx>
        <c:axId val="-2088756008"/>
        <c:scaling>
          <c:orientation val="minMax"/>
        </c:scaling>
        <c:delete val="0"/>
        <c:axPos val="l"/>
        <c:majorGridlines/>
        <c:numFmt formatCode="0.00%" sourceLinked="1"/>
        <c:majorTickMark val="none"/>
        <c:minorTickMark val="none"/>
        <c:tickLblPos val="nextTo"/>
        <c:crossAx val="-2088734328"/>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1400"/>
              <a:t>Total Conversions by</a:t>
            </a:r>
            <a:r>
              <a:rPr lang="en-US" sz="1400" baseline="0"/>
              <a:t> Type</a:t>
            </a:r>
            <a:endParaRPr lang="en-US" sz="1400"/>
          </a:p>
        </c:rich>
      </c:tx>
      <c:layout/>
      <c:overlay val="0"/>
    </c:title>
    <c:autoTitleDeleted val="0"/>
    <c:plotArea>
      <c:layout/>
      <c:pieChart>
        <c:varyColors val="1"/>
        <c:ser>
          <c:idx val="0"/>
          <c:order val="0"/>
          <c:dLbls>
            <c:showLegendKey val="0"/>
            <c:showVal val="0"/>
            <c:showCatName val="1"/>
            <c:showSerName val="0"/>
            <c:showPercent val="1"/>
            <c:showBubbleSize val="0"/>
            <c:showLeaderLines val="1"/>
          </c:dLbls>
          <c:cat>
            <c:strRef>
              <c:f>(Sheet1!$B$1:$E$1,Sheet1!$G$1)</c:f>
              <c:strCache>
                <c:ptCount val="5"/>
                <c:pt idx="0">
                  <c:v>Microsite</c:v>
                </c:pt>
                <c:pt idx="1">
                  <c:v>Ready Now LP</c:v>
                </c:pt>
                <c:pt idx="2">
                  <c:v>Need Support LP</c:v>
                </c:pt>
                <c:pt idx="3">
                  <c:v>Need Info/Direction LP</c:v>
                </c:pt>
                <c:pt idx="4">
                  <c:v>Inbound Calls</c:v>
                </c:pt>
              </c:strCache>
            </c:strRef>
          </c:cat>
          <c:val>
            <c:numRef>
              <c:f>(Sheet1!$B$21:$E$21,Sheet1!$G$21)</c:f>
              <c:numCache>
                <c:formatCode>0</c:formatCode>
                <c:ptCount val="5"/>
                <c:pt idx="0">
                  <c:v>2226.0</c:v>
                </c:pt>
                <c:pt idx="1">
                  <c:v>74.0</c:v>
                </c:pt>
                <c:pt idx="2">
                  <c:v>50.0</c:v>
                </c:pt>
                <c:pt idx="3">
                  <c:v>25.0</c:v>
                </c:pt>
                <c:pt idx="4">
                  <c:v>963.0</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title>
      <c:layout/>
      <c:overlay val="0"/>
    </c:title>
    <c:autoTitleDeleted val="0"/>
    <c:plotArea>
      <c:layout/>
      <c:lineChart>
        <c:grouping val="standard"/>
        <c:varyColors val="0"/>
        <c:ser>
          <c:idx val="0"/>
          <c:order val="0"/>
          <c:tx>
            <c:strRef>
              <c:f>Sheet1!$I$1</c:f>
              <c:strCache>
                <c:ptCount val="1"/>
                <c:pt idx="0">
                  <c:v>Number of Conversions Over Period</c:v>
                </c:pt>
              </c:strCache>
            </c:strRef>
          </c:tx>
          <c:spPr>
            <a:ln w="19050" cmpd="sng"/>
          </c:spPr>
          <c:marker>
            <c:symbol val="none"/>
          </c:marker>
          <c:cat>
            <c:numRef>
              <c:f>Sheet1!$A$2:$A$21</c:f>
              <c:numCache>
                <c:formatCode>m/d/yy</c:formatCode>
                <c:ptCount val="20"/>
                <c:pt idx="0">
                  <c:v>41848.0</c:v>
                </c:pt>
                <c:pt idx="1">
                  <c:v>41849.0</c:v>
                </c:pt>
                <c:pt idx="2">
                  <c:v>41851.0</c:v>
                </c:pt>
                <c:pt idx="3">
                  <c:v>41855.0</c:v>
                </c:pt>
                <c:pt idx="4">
                  <c:v>41857.0</c:v>
                </c:pt>
                <c:pt idx="5">
                  <c:v>41868.0</c:v>
                </c:pt>
                <c:pt idx="6">
                  <c:v>41882.0</c:v>
                </c:pt>
                <c:pt idx="7">
                  <c:v>41892.0</c:v>
                </c:pt>
                <c:pt idx="8">
                  <c:v>41896.0</c:v>
                </c:pt>
                <c:pt idx="9">
                  <c:v>41912.0</c:v>
                </c:pt>
                <c:pt idx="10">
                  <c:v>41924.0</c:v>
                </c:pt>
                <c:pt idx="11">
                  <c:v>41943.0</c:v>
                </c:pt>
                <c:pt idx="12">
                  <c:v>41958.0</c:v>
                </c:pt>
                <c:pt idx="13">
                  <c:v>41973.0</c:v>
                </c:pt>
                <c:pt idx="14">
                  <c:v>41988.0</c:v>
                </c:pt>
                <c:pt idx="15">
                  <c:v>42004.0</c:v>
                </c:pt>
                <c:pt idx="16">
                  <c:v>42019.0</c:v>
                </c:pt>
                <c:pt idx="17">
                  <c:v>42035.0</c:v>
                </c:pt>
                <c:pt idx="18">
                  <c:v>42050.0</c:v>
                </c:pt>
                <c:pt idx="19">
                  <c:v>42063.0</c:v>
                </c:pt>
              </c:numCache>
            </c:numRef>
          </c:cat>
          <c:val>
            <c:numRef>
              <c:f>Sheet1!$I$2:$I$21</c:f>
              <c:numCache>
                <c:formatCode>General</c:formatCode>
                <c:ptCount val="20"/>
                <c:pt idx="0">
                  <c:v>0.0</c:v>
                </c:pt>
                <c:pt idx="1">
                  <c:v>16.0</c:v>
                </c:pt>
                <c:pt idx="2">
                  <c:v>427.0</c:v>
                </c:pt>
                <c:pt idx="3">
                  <c:v>129.0</c:v>
                </c:pt>
                <c:pt idx="4">
                  <c:v>68.0</c:v>
                </c:pt>
                <c:pt idx="5">
                  <c:v>501.0</c:v>
                </c:pt>
                <c:pt idx="6">
                  <c:v>231.0</c:v>
                </c:pt>
                <c:pt idx="7">
                  <c:v>78.0</c:v>
                </c:pt>
                <c:pt idx="8">
                  <c:v>23.0</c:v>
                </c:pt>
                <c:pt idx="9">
                  <c:v>144.0</c:v>
                </c:pt>
                <c:pt idx="10">
                  <c:v>357.0</c:v>
                </c:pt>
                <c:pt idx="11">
                  <c:v>390.0</c:v>
                </c:pt>
                <c:pt idx="12">
                  <c:v>147.0</c:v>
                </c:pt>
                <c:pt idx="13">
                  <c:v>72.0</c:v>
                </c:pt>
                <c:pt idx="14">
                  <c:v>89.0</c:v>
                </c:pt>
                <c:pt idx="15">
                  <c:v>102.0</c:v>
                </c:pt>
                <c:pt idx="16">
                  <c:v>336.0</c:v>
                </c:pt>
                <c:pt idx="17">
                  <c:v>191.0</c:v>
                </c:pt>
                <c:pt idx="18">
                  <c:v>108.0</c:v>
                </c:pt>
                <c:pt idx="19">
                  <c:v>73.0</c:v>
                </c:pt>
              </c:numCache>
            </c:numRef>
          </c:val>
          <c:smooth val="0"/>
        </c:ser>
        <c:dLbls>
          <c:showLegendKey val="0"/>
          <c:showVal val="0"/>
          <c:showCatName val="0"/>
          <c:showSerName val="0"/>
          <c:showPercent val="0"/>
          <c:showBubbleSize val="0"/>
        </c:dLbls>
        <c:marker val="1"/>
        <c:smooth val="0"/>
        <c:axId val="-2062833560"/>
        <c:axId val="-2045276888"/>
      </c:lineChart>
      <c:dateAx>
        <c:axId val="-2062833560"/>
        <c:scaling>
          <c:orientation val="minMax"/>
        </c:scaling>
        <c:delete val="0"/>
        <c:axPos val="b"/>
        <c:numFmt formatCode="m/d/yy" sourceLinked="1"/>
        <c:majorTickMark val="none"/>
        <c:minorTickMark val="none"/>
        <c:tickLblPos val="nextTo"/>
        <c:crossAx val="-2045276888"/>
        <c:crosses val="autoZero"/>
        <c:auto val="1"/>
        <c:lblOffset val="100"/>
        <c:baseTimeUnit val="days"/>
      </c:dateAx>
      <c:valAx>
        <c:axId val="-2045276888"/>
        <c:scaling>
          <c:orientation val="minMax"/>
        </c:scaling>
        <c:delete val="0"/>
        <c:axPos val="l"/>
        <c:majorGridlines/>
        <c:numFmt formatCode="General" sourceLinked="1"/>
        <c:majorTickMark val="none"/>
        <c:minorTickMark val="none"/>
        <c:tickLblPos val="nextTo"/>
        <c:crossAx val="-2062833560"/>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Number of Ad Clicks Over Time</a:t>
            </a:r>
          </a:p>
        </c:rich>
      </c:tx>
      <c:layout/>
      <c:overlay val="0"/>
    </c:title>
    <c:autoTitleDeleted val="0"/>
    <c:plotArea>
      <c:layout/>
      <c:lineChart>
        <c:grouping val="standard"/>
        <c:varyColors val="0"/>
        <c:ser>
          <c:idx val="0"/>
          <c:order val="0"/>
          <c:tx>
            <c:strRef>
              <c:f>Sheet1!$K$1</c:f>
              <c:strCache>
                <c:ptCount val="1"/>
                <c:pt idx="0">
                  <c:v>Number of Ad Clicks</c:v>
                </c:pt>
              </c:strCache>
            </c:strRef>
          </c:tx>
          <c:spPr>
            <a:ln w="19050" cmpd="sng">
              <a:solidFill>
                <a:schemeClr val="accent4">
                  <a:lumMod val="75000"/>
                </a:schemeClr>
              </a:solidFill>
            </a:ln>
          </c:spPr>
          <c:marker>
            <c:symbol val="none"/>
          </c:marker>
          <c:cat>
            <c:numRef>
              <c:f>Sheet1!$A$2:$A$21</c:f>
              <c:numCache>
                <c:formatCode>m/d/yy</c:formatCode>
                <c:ptCount val="20"/>
                <c:pt idx="0">
                  <c:v>41848.0</c:v>
                </c:pt>
                <c:pt idx="1">
                  <c:v>41849.0</c:v>
                </c:pt>
                <c:pt idx="2">
                  <c:v>41851.0</c:v>
                </c:pt>
                <c:pt idx="3">
                  <c:v>41855.0</c:v>
                </c:pt>
                <c:pt idx="4">
                  <c:v>41857.0</c:v>
                </c:pt>
                <c:pt idx="5">
                  <c:v>41868.0</c:v>
                </c:pt>
                <c:pt idx="6">
                  <c:v>41882.0</c:v>
                </c:pt>
                <c:pt idx="7">
                  <c:v>41892.0</c:v>
                </c:pt>
                <c:pt idx="8">
                  <c:v>41896.0</c:v>
                </c:pt>
                <c:pt idx="9">
                  <c:v>41912.0</c:v>
                </c:pt>
                <c:pt idx="10">
                  <c:v>41924.0</c:v>
                </c:pt>
                <c:pt idx="11">
                  <c:v>41943.0</c:v>
                </c:pt>
                <c:pt idx="12">
                  <c:v>41958.0</c:v>
                </c:pt>
                <c:pt idx="13">
                  <c:v>41973.0</c:v>
                </c:pt>
                <c:pt idx="14">
                  <c:v>41988.0</c:v>
                </c:pt>
                <c:pt idx="15">
                  <c:v>42004.0</c:v>
                </c:pt>
                <c:pt idx="16">
                  <c:v>42019.0</c:v>
                </c:pt>
                <c:pt idx="17">
                  <c:v>42035.0</c:v>
                </c:pt>
                <c:pt idx="18">
                  <c:v>42050.0</c:v>
                </c:pt>
                <c:pt idx="19">
                  <c:v>42063.0</c:v>
                </c:pt>
              </c:numCache>
            </c:numRef>
          </c:cat>
          <c:val>
            <c:numRef>
              <c:f>Sheet1!$K$2:$K$21</c:f>
              <c:numCache>
                <c:formatCode>General</c:formatCode>
                <c:ptCount val="20"/>
                <c:pt idx="0">
                  <c:v>0.0</c:v>
                </c:pt>
                <c:pt idx="1">
                  <c:v>98.0</c:v>
                </c:pt>
                <c:pt idx="2">
                  <c:v>340.0</c:v>
                </c:pt>
                <c:pt idx="3">
                  <c:v>877.0</c:v>
                </c:pt>
                <c:pt idx="4">
                  <c:v>647.0</c:v>
                </c:pt>
                <c:pt idx="5">
                  <c:v>3929.0</c:v>
                </c:pt>
                <c:pt idx="6">
                  <c:v>4685.0</c:v>
                </c:pt>
                <c:pt idx="7">
                  <c:v>1081.0</c:v>
                </c:pt>
                <c:pt idx="8">
                  <c:v>34.0</c:v>
                </c:pt>
                <c:pt idx="9">
                  <c:v>126.0</c:v>
                </c:pt>
                <c:pt idx="10">
                  <c:v>1568.0</c:v>
                </c:pt>
                <c:pt idx="11">
                  <c:v>2511.0</c:v>
                </c:pt>
                <c:pt idx="12">
                  <c:v>2399.0</c:v>
                </c:pt>
                <c:pt idx="13">
                  <c:v>1476.0</c:v>
                </c:pt>
                <c:pt idx="14">
                  <c:v>407.0</c:v>
                </c:pt>
                <c:pt idx="15">
                  <c:v>430.0</c:v>
                </c:pt>
                <c:pt idx="16">
                  <c:v>5803.0</c:v>
                </c:pt>
                <c:pt idx="17">
                  <c:v>10721.0</c:v>
                </c:pt>
                <c:pt idx="18">
                  <c:v>10347.0</c:v>
                </c:pt>
                <c:pt idx="19">
                  <c:v>9144.0</c:v>
                </c:pt>
              </c:numCache>
            </c:numRef>
          </c:val>
          <c:smooth val="0"/>
        </c:ser>
        <c:dLbls>
          <c:showLegendKey val="0"/>
          <c:showVal val="0"/>
          <c:showCatName val="0"/>
          <c:showSerName val="0"/>
          <c:showPercent val="0"/>
          <c:showBubbleSize val="0"/>
        </c:dLbls>
        <c:marker val="1"/>
        <c:smooth val="0"/>
        <c:axId val="-2082127448"/>
        <c:axId val="-2062721736"/>
      </c:lineChart>
      <c:dateAx>
        <c:axId val="-2082127448"/>
        <c:scaling>
          <c:orientation val="minMax"/>
        </c:scaling>
        <c:delete val="0"/>
        <c:axPos val="b"/>
        <c:numFmt formatCode="m/d/yy" sourceLinked="1"/>
        <c:majorTickMark val="out"/>
        <c:minorTickMark val="none"/>
        <c:tickLblPos val="nextTo"/>
        <c:crossAx val="-2062721736"/>
        <c:crosses val="autoZero"/>
        <c:auto val="1"/>
        <c:lblOffset val="100"/>
        <c:baseTimeUnit val="days"/>
      </c:dateAx>
      <c:valAx>
        <c:axId val="-2062721736"/>
        <c:scaling>
          <c:orientation val="minMax"/>
        </c:scaling>
        <c:delete val="0"/>
        <c:axPos val="l"/>
        <c:majorGridlines/>
        <c:numFmt formatCode="General" sourceLinked="1"/>
        <c:majorTickMark val="out"/>
        <c:minorTickMark val="none"/>
        <c:tickLblPos val="nextTo"/>
        <c:crossAx val="-208212744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8E30FF-7EB9-AA47-9C99-FBF0FA110CE1}" type="datetimeFigureOut">
              <a:rPr lang="en-US" smtClean="0"/>
              <a:t>4/7/15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D01C4CB-6974-E244-A71E-45F0F9CB976B}" type="slidenum">
              <a:rPr lang="en-US" smtClean="0"/>
              <a:t>‹#›</a:t>
            </a:fld>
            <a:endParaRPr lang="en-US"/>
          </a:p>
        </p:txBody>
      </p:sp>
    </p:spTree>
    <p:extLst>
      <p:ext uri="{BB962C8B-B14F-4D97-AF65-F5344CB8AC3E}">
        <p14:creationId xmlns:p14="http://schemas.microsoft.com/office/powerpoint/2010/main" val="395688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92275C-1818-42C9-9813-1A24896C7713}" type="datetimeFigureOut">
              <a:rPr lang="en-US" smtClean="0"/>
              <a:t>4/7/15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F88D6A-C767-452B-BAF3-CA7DB391C9E3}" type="slidenum">
              <a:rPr lang="en-US" smtClean="0"/>
              <a:t>‹#›</a:t>
            </a:fld>
            <a:endParaRPr lang="en-US"/>
          </a:p>
        </p:txBody>
      </p:sp>
    </p:spTree>
    <p:extLst>
      <p:ext uri="{BB962C8B-B14F-4D97-AF65-F5344CB8AC3E}">
        <p14:creationId xmlns:p14="http://schemas.microsoft.com/office/powerpoint/2010/main" val="1795466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F88D6A-C767-452B-BAF3-CA7DB391C9E3}" type="slidenum">
              <a:rPr lang="en-US" smtClean="0"/>
              <a:t>1</a:t>
            </a:fld>
            <a:endParaRPr lang="en-US"/>
          </a:p>
        </p:txBody>
      </p:sp>
    </p:spTree>
    <p:extLst>
      <p:ext uri="{BB962C8B-B14F-4D97-AF65-F5344CB8AC3E}">
        <p14:creationId xmlns:p14="http://schemas.microsoft.com/office/powerpoint/2010/main" val="1592622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6F88D6A-C767-452B-BAF3-CA7DB391C9E3}" type="slidenum">
              <a:rPr lang="en-US" smtClean="0"/>
              <a:t>4</a:t>
            </a:fld>
            <a:endParaRPr lang="en-US"/>
          </a:p>
        </p:txBody>
      </p:sp>
    </p:spTree>
    <p:extLst>
      <p:ext uri="{BB962C8B-B14F-4D97-AF65-F5344CB8AC3E}">
        <p14:creationId xmlns:p14="http://schemas.microsoft.com/office/powerpoint/2010/main" val="3979994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DB69AF-B2D0-4BD2-B0F5-4A2A5F8A070C}" type="slidenum">
              <a:rPr lang="en-US" smtClean="0"/>
              <a:t>16</a:t>
            </a:fld>
            <a:endParaRPr lang="en-US"/>
          </a:p>
        </p:txBody>
      </p:sp>
    </p:spTree>
    <p:extLst>
      <p:ext uri="{BB962C8B-B14F-4D97-AF65-F5344CB8AC3E}">
        <p14:creationId xmlns:p14="http://schemas.microsoft.com/office/powerpoint/2010/main" val="655261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C7BE61-ACB1-47F2-A192-EFCD2CC2C1E8}" type="slidenum">
              <a:rPr lang="en-US" smtClean="0"/>
              <a:t>28</a:t>
            </a:fld>
            <a:endParaRPr lang="en-US"/>
          </a:p>
        </p:txBody>
      </p:sp>
    </p:spTree>
    <p:extLst>
      <p:ext uri="{BB962C8B-B14F-4D97-AF65-F5344CB8AC3E}">
        <p14:creationId xmlns:p14="http://schemas.microsoft.com/office/powerpoint/2010/main" val="3307647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F88D6A-C767-452B-BAF3-CA7DB391C9E3}" type="slidenum">
              <a:rPr lang="en-US" smtClean="0"/>
              <a:t>39</a:t>
            </a:fld>
            <a:endParaRPr lang="en-US"/>
          </a:p>
        </p:txBody>
      </p:sp>
    </p:spTree>
    <p:extLst>
      <p:ext uri="{BB962C8B-B14F-4D97-AF65-F5344CB8AC3E}">
        <p14:creationId xmlns:p14="http://schemas.microsoft.com/office/powerpoint/2010/main" val="149174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F88D6A-C767-452B-BAF3-CA7DB391C9E3}" type="slidenum">
              <a:rPr lang="en-US" smtClean="0"/>
              <a:t>40</a:t>
            </a:fld>
            <a:endParaRPr lang="en-US"/>
          </a:p>
        </p:txBody>
      </p:sp>
    </p:spTree>
    <p:extLst>
      <p:ext uri="{BB962C8B-B14F-4D97-AF65-F5344CB8AC3E}">
        <p14:creationId xmlns:p14="http://schemas.microsoft.com/office/powerpoint/2010/main" val="149174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86F88D6A-C767-452B-BAF3-CA7DB391C9E3}" type="slidenum">
              <a:rPr lang="en-US" smtClean="0"/>
              <a:t>41</a:t>
            </a:fld>
            <a:endParaRPr lang="en-US"/>
          </a:p>
        </p:txBody>
      </p:sp>
    </p:spTree>
    <p:extLst>
      <p:ext uri="{BB962C8B-B14F-4D97-AF65-F5344CB8AC3E}">
        <p14:creationId xmlns:p14="http://schemas.microsoft.com/office/powerpoint/2010/main" val="2514324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PPT-template-USG-014_V4-0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2130426"/>
            <a:ext cx="7772400" cy="728552"/>
          </a:xfrm>
        </p:spPr>
        <p:txBody>
          <a:bodyPr/>
          <a:lstStyle>
            <a:lvl1pPr algn="r">
              <a:defRPr>
                <a:solidFill>
                  <a:schemeClr val="tx1">
                    <a:lumMod val="50000"/>
                    <a:lumOff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2776280"/>
            <a:ext cx="7772400" cy="640612"/>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08091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PPT-template-USG-014_V5-2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13698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0" hasCustomPrompt="1"/>
          </p:nvPr>
        </p:nvSpPr>
        <p:spPr>
          <a:xfrm>
            <a:off x="360326" y="2591835"/>
            <a:ext cx="8103781" cy="640612"/>
          </a:xfrm>
        </p:spPr>
        <p:txBody>
          <a:bodyPr>
            <a:normAutofit/>
          </a:bodyPr>
          <a:lstStyle>
            <a:lvl1pPr marL="0" indent="0" algn="l">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54527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4" name="Picture 3" descr="PPT-template-USG-014_V5-1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0" hasCustomPrompt="1"/>
          </p:nvPr>
        </p:nvSpPr>
        <p:spPr>
          <a:xfrm>
            <a:off x="360326" y="2591835"/>
            <a:ext cx="8103781" cy="640612"/>
          </a:xfrm>
        </p:spPr>
        <p:txBody>
          <a:bodyPr>
            <a:normAutofit/>
          </a:bodyPr>
          <a:lstStyle>
            <a:lvl1pPr marL="0" indent="0" algn="l">
              <a:buNone/>
              <a:defRPr sz="2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8617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4" name="Picture 3" descr="PPT-template-USG-014_V5-1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0" hasCustomPrompt="1"/>
          </p:nvPr>
        </p:nvSpPr>
        <p:spPr>
          <a:xfrm>
            <a:off x="360326" y="2591835"/>
            <a:ext cx="8103781" cy="640612"/>
          </a:xfrm>
        </p:spPr>
        <p:txBody>
          <a:bodyPr>
            <a:normAutofit/>
          </a:bodyPr>
          <a:lstStyle>
            <a:lvl1pPr marL="0" indent="0" algn="l">
              <a:buNone/>
              <a:defRPr sz="2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13942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4" name="Picture 3" descr="PPT-template-USG-014_V5-1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0" hasCustomPrompt="1"/>
          </p:nvPr>
        </p:nvSpPr>
        <p:spPr>
          <a:xfrm>
            <a:off x="360326" y="2591835"/>
            <a:ext cx="8103781" cy="640612"/>
          </a:xfrm>
        </p:spPr>
        <p:txBody>
          <a:bodyPr>
            <a:normAutofit/>
          </a:bodyPr>
          <a:lstStyle>
            <a:lvl1pPr marL="0" indent="0" algn="l">
              <a:buNone/>
              <a:defRPr sz="2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51900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4" name="Picture 3" descr="PPT-template-USG-014_V5-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0" hasCustomPrompt="1"/>
          </p:nvPr>
        </p:nvSpPr>
        <p:spPr>
          <a:xfrm>
            <a:off x="360326" y="2591835"/>
            <a:ext cx="8103781" cy="640612"/>
          </a:xfrm>
        </p:spPr>
        <p:txBody>
          <a:bodyPr>
            <a:normAutofit/>
          </a:bodyPr>
          <a:lstStyle>
            <a:lvl1pPr marL="0" indent="0" algn="l">
              <a:buNone/>
              <a:defRPr sz="2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809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4" name="Picture 3" descr="PPT-template-USG-014_V5-15.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Subtitle 2"/>
          <p:cNvSpPr>
            <a:spLocks noGrp="1"/>
          </p:cNvSpPr>
          <p:nvPr>
            <p:ph type="subTitle" idx="10" hasCustomPrompt="1"/>
          </p:nvPr>
        </p:nvSpPr>
        <p:spPr>
          <a:xfrm>
            <a:off x="360326" y="2591835"/>
            <a:ext cx="8103781" cy="640612"/>
          </a:xfrm>
        </p:spPr>
        <p:txBody>
          <a:bodyPr>
            <a:normAutofit/>
          </a:bodyPr>
          <a:lstStyle>
            <a:lvl1pPr marL="0" indent="0" algn="l">
              <a:buNone/>
              <a:defRPr sz="24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30211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descr="PPT-template-USG-014_V5-1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1"/>
          <p:cNvSpPr txBox="1">
            <a:spLocks/>
          </p:cNvSpPr>
          <p:nvPr userDrawn="1"/>
        </p:nvSpPr>
        <p:spPr>
          <a:xfrm>
            <a:off x="354419" y="2130426"/>
            <a:ext cx="8103781" cy="728552"/>
          </a:xfrm>
          <a:prstGeom prst="rect">
            <a:avLst/>
          </a:prstGeom>
        </p:spPr>
        <p:txBody>
          <a:bodyPr vert="horz" lIns="0" tIns="0" rIns="0" bIns="0" rtlCol="0" anchor="ctr">
            <a:normAutofit/>
          </a:bodyPr>
          <a:lstStyle>
            <a:lvl1pPr algn="l" defTabSz="457200" rtl="0" eaLnBrk="1" latinLnBrk="0" hangingPunct="1">
              <a:spcBef>
                <a:spcPct val="0"/>
              </a:spcBef>
              <a:buNone/>
              <a:defRPr sz="2400" b="1" i="0" kern="1200">
                <a:solidFill>
                  <a:schemeClr val="tx1">
                    <a:lumMod val="50000"/>
                    <a:lumOff val="50000"/>
                  </a:schemeClr>
                </a:solidFill>
                <a:latin typeface="Arial"/>
                <a:ea typeface="+mj-ea"/>
                <a:cs typeface="Arial"/>
              </a:defRPr>
            </a:lvl1pPr>
          </a:lstStyle>
          <a:p>
            <a:r>
              <a:rPr lang="en-US" smtClean="0"/>
              <a:t>CLICK TO EDIT MASTER TITLE STYLE</a:t>
            </a:r>
            <a:endParaRPr lang="en-US" dirty="0"/>
          </a:p>
        </p:txBody>
      </p:sp>
      <p:sp>
        <p:nvSpPr>
          <p:cNvPr id="11" name="Subtitle 2"/>
          <p:cNvSpPr>
            <a:spLocks noGrp="1"/>
          </p:cNvSpPr>
          <p:nvPr>
            <p:ph type="subTitle" idx="10"/>
          </p:nvPr>
        </p:nvSpPr>
        <p:spPr>
          <a:xfrm>
            <a:off x="360326" y="2776280"/>
            <a:ext cx="8103781" cy="640612"/>
          </a:xfrm>
        </p:spPr>
        <p:txBody>
          <a:bodyPr/>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33750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PPT-template-USG-014_V5-1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1"/>
          <p:cNvSpPr txBox="1">
            <a:spLocks/>
          </p:cNvSpPr>
          <p:nvPr userDrawn="1"/>
        </p:nvSpPr>
        <p:spPr>
          <a:xfrm>
            <a:off x="354419" y="2130426"/>
            <a:ext cx="8103781" cy="728552"/>
          </a:xfrm>
          <a:prstGeom prst="rect">
            <a:avLst/>
          </a:prstGeom>
        </p:spPr>
        <p:txBody>
          <a:bodyPr vert="horz" lIns="0" tIns="0" rIns="0" bIns="0" rtlCol="0" anchor="ctr">
            <a:normAutofit/>
          </a:bodyPr>
          <a:lstStyle>
            <a:lvl1pPr algn="l" defTabSz="457200" rtl="0" eaLnBrk="1" latinLnBrk="0" hangingPunct="1">
              <a:spcBef>
                <a:spcPct val="0"/>
              </a:spcBef>
              <a:buNone/>
              <a:defRPr sz="2400" b="1" i="0" kern="1200">
                <a:solidFill>
                  <a:schemeClr val="tx1">
                    <a:lumMod val="50000"/>
                    <a:lumOff val="50000"/>
                  </a:schemeClr>
                </a:solidFill>
                <a:latin typeface="Arial"/>
                <a:ea typeface="+mj-ea"/>
                <a:cs typeface="Arial"/>
              </a:defRPr>
            </a:lvl1pPr>
          </a:lstStyle>
          <a:p>
            <a:r>
              <a:rPr lang="en-US" smtClean="0"/>
              <a:t>CLICK TO EDIT MASTER TITLE STYLE</a:t>
            </a:r>
            <a:endParaRPr lang="en-US" dirty="0"/>
          </a:p>
        </p:txBody>
      </p:sp>
      <p:sp>
        <p:nvSpPr>
          <p:cNvPr id="11" name="Subtitle 2"/>
          <p:cNvSpPr>
            <a:spLocks noGrp="1"/>
          </p:cNvSpPr>
          <p:nvPr>
            <p:ph type="subTitle" idx="10"/>
          </p:nvPr>
        </p:nvSpPr>
        <p:spPr>
          <a:xfrm>
            <a:off x="360326" y="2776280"/>
            <a:ext cx="8103781" cy="640612"/>
          </a:xfrm>
        </p:spPr>
        <p:txBody>
          <a:bodyPr/>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994503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descr="PPT-template-USG-014_V5-1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1"/>
          <p:cNvSpPr txBox="1">
            <a:spLocks/>
          </p:cNvSpPr>
          <p:nvPr userDrawn="1"/>
        </p:nvSpPr>
        <p:spPr>
          <a:xfrm>
            <a:off x="354419" y="2130426"/>
            <a:ext cx="8103781" cy="728552"/>
          </a:xfrm>
          <a:prstGeom prst="rect">
            <a:avLst/>
          </a:prstGeom>
        </p:spPr>
        <p:txBody>
          <a:bodyPr vert="horz" lIns="0" tIns="0" rIns="0" bIns="0" rtlCol="0" anchor="ctr">
            <a:normAutofit/>
          </a:bodyPr>
          <a:lstStyle>
            <a:lvl1pPr algn="l" defTabSz="457200" rtl="0" eaLnBrk="1" latinLnBrk="0" hangingPunct="1">
              <a:spcBef>
                <a:spcPct val="0"/>
              </a:spcBef>
              <a:buNone/>
              <a:defRPr sz="2400" b="1" i="0" kern="1200">
                <a:solidFill>
                  <a:schemeClr val="tx1">
                    <a:lumMod val="50000"/>
                    <a:lumOff val="50000"/>
                  </a:schemeClr>
                </a:solidFill>
                <a:latin typeface="Arial"/>
                <a:ea typeface="+mj-ea"/>
                <a:cs typeface="Arial"/>
              </a:defRPr>
            </a:lvl1pPr>
          </a:lstStyle>
          <a:p>
            <a:r>
              <a:rPr lang="en-US" smtClean="0"/>
              <a:t>CLICK TO EDIT MASTER TITLE STYLE</a:t>
            </a:r>
            <a:endParaRPr lang="en-US" dirty="0"/>
          </a:p>
        </p:txBody>
      </p:sp>
      <p:sp>
        <p:nvSpPr>
          <p:cNvPr id="11" name="Subtitle 2"/>
          <p:cNvSpPr>
            <a:spLocks noGrp="1"/>
          </p:cNvSpPr>
          <p:nvPr>
            <p:ph type="subTitle" idx="10"/>
          </p:nvPr>
        </p:nvSpPr>
        <p:spPr>
          <a:xfrm>
            <a:off x="360326" y="2776280"/>
            <a:ext cx="8103781" cy="640612"/>
          </a:xfrm>
        </p:spPr>
        <p:txBody>
          <a:bodyPr/>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06738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2" name="Title 1"/>
          <p:cNvSpPr>
            <a:spLocks noGrp="1"/>
          </p:cNvSpPr>
          <p:nvPr>
            <p:ph type="ctrTitle" hasCustomPrompt="1"/>
          </p:nvPr>
        </p:nvSpPr>
        <p:spPr>
          <a:xfrm>
            <a:off x="372140" y="2130426"/>
            <a:ext cx="8103781" cy="728552"/>
          </a:xfrm>
        </p:spPr>
        <p:txBody>
          <a:bodyPr/>
          <a:lstStyle>
            <a:lvl1pPr algn="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8047" y="2776280"/>
            <a:ext cx="8103781" cy="640612"/>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17065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2" name="Picture 1" descr="PPT-template-USG-014_V5-1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1"/>
          <p:cNvSpPr txBox="1">
            <a:spLocks/>
          </p:cNvSpPr>
          <p:nvPr userDrawn="1"/>
        </p:nvSpPr>
        <p:spPr>
          <a:xfrm>
            <a:off x="354419" y="2130426"/>
            <a:ext cx="8103781" cy="728552"/>
          </a:xfrm>
          <a:prstGeom prst="rect">
            <a:avLst/>
          </a:prstGeom>
        </p:spPr>
        <p:txBody>
          <a:bodyPr vert="horz" lIns="0" tIns="0" rIns="0" bIns="0" rtlCol="0" anchor="ctr">
            <a:normAutofit/>
          </a:bodyPr>
          <a:lstStyle>
            <a:lvl1pPr algn="l" defTabSz="457200" rtl="0" eaLnBrk="1" latinLnBrk="0" hangingPunct="1">
              <a:spcBef>
                <a:spcPct val="0"/>
              </a:spcBef>
              <a:buNone/>
              <a:defRPr sz="2400" b="1" i="0" kern="1200">
                <a:solidFill>
                  <a:schemeClr val="tx1">
                    <a:lumMod val="50000"/>
                    <a:lumOff val="50000"/>
                  </a:schemeClr>
                </a:solidFill>
                <a:latin typeface="Arial"/>
                <a:ea typeface="+mj-ea"/>
                <a:cs typeface="Arial"/>
              </a:defRPr>
            </a:lvl1pPr>
          </a:lstStyle>
          <a:p>
            <a:r>
              <a:rPr lang="en-US" smtClean="0"/>
              <a:t>CLICK TO EDIT MASTER TITLE STYLE</a:t>
            </a:r>
            <a:endParaRPr lang="en-US" dirty="0"/>
          </a:p>
        </p:txBody>
      </p:sp>
      <p:sp>
        <p:nvSpPr>
          <p:cNvPr id="11" name="Subtitle 2"/>
          <p:cNvSpPr>
            <a:spLocks noGrp="1"/>
          </p:cNvSpPr>
          <p:nvPr>
            <p:ph type="subTitle" idx="10"/>
          </p:nvPr>
        </p:nvSpPr>
        <p:spPr>
          <a:xfrm>
            <a:off x="360326" y="2776280"/>
            <a:ext cx="8103781" cy="640612"/>
          </a:xfrm>
        </p:spPr>
        <p:txBody>
          <a:bodyPr/>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81821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2" name="Picture 1" descr="PPT-template-USG-014_V5-15.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Title 1"/>
          <p:cNvSpPr txBox="1">
            <a:spLocks/>
          </p:cNvSpPr>
          <p:nvPr userDrawn="1"/>
        </p:nvSpPr>
        <p:spPr>
          <a:xfrm>
            <a:off x="354419" y="2130426"/>
            <a:ext cx="8103781" cy="728552"/>
          </a:xfrm>
          <a:prstGeom prst="rect">
            <a:avLst/>
          </a:prstGeom>
        </p:spPr>
        <p:txBody>
          <a:bodyPr vert="horz" lIns="0" tIns="0" rIns="0" bIns="0" rtlCol="0" anchor="ctr">
            <a:normAutofit/>
          </a:bodyPr>
          <a:lstStyle>
            <a:lvl1pPr algn="l" defTabSz="457200" rtl="0" eaLnBrk="1" latinLnBrk="0" hangingPunct="1">
              <a:spcBef>
                <a:spcPct val="0"/>
              </a:spcBef>
              <a:buNone/>
              <a:defRPr sz="2400" b="1" i="0" kern="1200">
                <a:solidFill>
                  <a:schemeClr val="tx1">
                    <a:lumMod val="50000"/>
                    <a:lumOff val="50000"/>
                  </a:schemeClr>
                </a:solidFill>
                <a:latin typeface="Arial"/>
                <a:ea typeface="+mj-ea"/>
                <a:cs typeface="Arial"/>
              </a:defRPr>
            </a:lvl1pPr>
          </a:lstStyle>
          <a:p>
            <a:r>
              <a:rPr lang="en-US" smtClean="0"/>
              <a:t>CLICK TO EDIT MASTER TITLE STYLE</a:t>
            </a:r>
            <a:endParaRPr lang="en-US" dirty="0"/>
          </a:p>
        </p:txBody>
      </p:sp>
      <p:sp>
        <p:nvSpPr>
          <p:cNvPr id="11" name="Subtitle 2"/>
          <p:cNvSpPr>
            <a:spLocks noGrp="1"/>
          </p:cNvSpPr>
          <p:nvPr>
            <p:ph type="subTitle" idx="10"/>
          </p:nvPr>
        </p:nvSpPr>
        <p:spPr>
          <a:xfrm>
            <a:off x="360326" y="2776280"/>
            <a:ext cx="8103781" cy="640612"/>
          </a:xfrm>
        </p:spPr>
        <p:txBody>
          <a:bodyPr/>
          <a:lstStyle>
            <a:lvl1pPr marL="0" indent="0" algn="l">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161439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F650FA5-9B57-4DCF-BD50-621BE1B050EB}" type="datetimeFigureOut">
              <a:rPr lang="en-US" smtClean="0">
                <a:solidFill>
                  <a:prstClr val="black">
                    <a:tint val="75000"/>
                  </a:prstClr>
                </a:solidFill>
                <a:latin typeface="Calibri"/>
              </a:rPr>
              <a:pPr/>
              <a:t>4/7/15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D63F07B-9FB5-4BB8-BB50-2B249A1C01C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3316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PPT-template-USG-014_V5-08.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2140" y="2130426"/>
            <a:ext cx="8103781" cy="728552"/>
          </a:xfrm>
        </p:spPr>
        <p:txBody>
          <a:bodyPr/>
          <a:lstStyle>
            <a:lvl1pPr algn="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8047" y="2776280"/>
            <a:ext cx="8103781" cy="640612"/>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7162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descr="PPT-template-USG-014_V5-06.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2140" y="2130426"/>
            <a:ext cx="8103781" cy="728552"/>
          </a:xfrm>
        </p:spPr>
        <p:txBody>
          <a:bodyPr/>
          <a:lstStyle>
            <a:lvl1pPr algn="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8047" y="2776280"/>
            <a:ext cx="8103781" cy="640612"/>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297426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descr="PPT-template-USG-014_V5-05.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2140" y="2130426"/>
            <a:ext cx="8103781" cy="728552"/>
          </a:xfrm>
        </p:spPr>
        <p:txBody>
          <a:bodyPr/>
          <a:lstStyle>
            <a:lvl1pPr algn="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8047" y="2776280"/>
            <a:ext cx="8103781" cy="640612"/>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59375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PPT-template-USG-014_V5-07.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72140" y="2130426"/>
            <a:ext cx="8103781" cy="728552"/>
          </a:xfrm>
        </p:spPr>
        <p:txBody>
          <a:bodyPr/>
          <a:lstStyle>
            <a:lvl1pPr algn="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78047" y="2776280"/>
            <a:ext cx="8103781" cy="640612"/>
          </a:xfrm>
        </p:spPr>
        <p:txBody>
          <a:bodyPr/>
          <a:lstStyle>
            <a:lvl1pPr marL="0" indent="0" algn="r">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1310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T-template-USG-014_V4-03.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3218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descr="PPT-template-USG-014_V4-04.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65813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3" descr="USG_shapes.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45863" y="6586138"/>
            <a:ext cx="6928068" cy="271861"/>
          </a:xfrm>
          <a:prstGeom prst="rect">
            <a:avLst/>
          </a:prstGeom>
        </p:spPr>
      </p:pic>
      <p:pic>
        <p:nvPicPr>
          <p:cNvPr id="6" name="Picture 5" descr="USG_FINAL_LOGO_RGB.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74221" y="6394984"/>
            <a:ext cx="1608882" cy="312236"/>
          </a:xfrm>
          <a:prstGeom prst="rect">
            <a:avLst/>
          </a:prstGeom>
        </p:spPr>
      </p:pic>
    </p:spTree>
    <p:extLst>
      <p:ext uri="{BB962C8B-B14F-4D97-AF65-F5344CB8AC3E}">
        <p14:creationId xmlns:p14="http://schemas.microsoft.com/office/powerpoint/2010/main" val="60593844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1808" y="274638"/>
            <a:ext cx="8229601" cy="593688"/>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61808" y="1051442"/>
            <a:ext cx="8229601" cy="5074721"/>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47292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64" r:id="rId4"/>
    <p:sldLayoutId id="2147483665" r:id="rId5"/>
    <p:sldLayoutId id="2147483666" r:id="rId6"/>
    <p:sldLayoutId id="2147483650" r:id="rId7"/>
    <p:sldLayoutId id="2147483661" r:id="rId8"/>
    <p:sldLayoutId id="2147483662" r:id="rId9"/>
    <p:sldLayoutId id="2147483654" r:id="rId10"/>
    <p:sldLayoutId id="2147483651" r:id="rId11"/>
    <p:sldLayoutId id="2147483672" r:id="rId12"/>
    <p:sldLayoutId id="2147483673" r:id="rId13"/>
    <p:sldLayoutId id="2147483674" r:id="rId14"/>
    <p:sldLayoutId id="2147483675" r:id="rId15"/>
    <p:sldLayoutId id="2147483676" r:id="rId16"/>
    <p:sldLayoutId id="2147483667" r:id="rId17"/>
    <p:sldLayoutId id="2147483668" r:id="rId18"/>
    <p:sldLayoutId id="2147483669" r:id="rId19"/>
    <p:sldLayoutId id="2147483671" r:id="rId20"/>
    <p:sldLayoutId id="2147483670" r:id="rId21"/>
    <p:sldLayoutId id="2147483677" r:id="rId22"/>
  </p:sldLayoutIdLst>
  <p:txStyles>
    <p:titleStyle>
      <a:lvl1pPr algn="l" defTabSz="457200" rtl="0" eaLnBrk="1" latinLnBrk="0" hangingPunct="1">
        <a:spcBef>
          <a:spcPct val="0"/>
        </a:spcBef>
        <a:buNone/>
        <a:defRPr sz="2400" b="1" i="0" kern="1200">
          <a:solidFill>
            <a:schemeClr val="tx1">
              <a:lumMod val="50000"/>
              <a:lumOff val="50000"/>
            </a:schemeClr>
          </a:solidFill>
          <a:latin typeface="Arial"/>
          <a:ea typeface="+mj-ea"/>
          <a:cs typeface="Arial"/>
        </a:defRPr>
      </a:lvl1pPr>
    </p:titleStyle>
    <p:body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9.xml"/><Relationship Id="rId2" Type="http://schemas.openxmlformats.org/officeDocument/2006/relationships/image" Target="../media/image3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jpeg"/><Relationship Id="rId3"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9.xml"/><Relationship Id="rId2"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1.xml"/><Relationship Id="rId3"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3.xml"/><Relationship Id="rId3" Type="http://schemas.openxmlformats.org/officeDocument/2006/relationships/chart" Target="../charts/char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png"/><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chart" Target="../charts/chart6.xml"/><Relationship Id="rId3" Type="http://schemas.openxmlformats.org/officeDocument/2006/relationships/chart" Target="../charts/char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png"/><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9.xml"/><Relationship Id="rId2"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2.png"/><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jpeg"/><Relationship Id="rId3" Type="http://schemas.openxmlformats.org/officeDocument/2006/relationships/image" Target="../media/image21.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emf"/><Relationship Id="rId3" Type="http://schemas.openxmlformats.org/officeDocument/2006/relationships/image" Target="../media/image2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4.emf"/><Relationship Id="rId3" Type="http://schemas.openxmlformats.org/officeDocument/2006/relationships/image" Target="../media/image2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6.jpg"/><Relationship Id="rId3"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9.xml"/><Relationship Id="rId2"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8374" y="2867030"/>
            <a:ext cx="8362764" cy="1938992"/>
          </a:xfrm>
          <a:prstGeom prst="rect">
            <a:avLst/>
          </a:prstGeom>
          <a:noFill/>
        </p:spPr>
        <p:txBody>
          <a:bodyPr wrap="square" rtlCol="0">
            <a:spAutoFit/>
          </a:bodyPr>
          <a:lstStyle/>
          <a:p>
            <a:pPr algn="r"/>
            <a:r>
              <a:rPr lang="en-US" sz="2400" dirty="0" smtClean="0">
                <a:solidFill>
                  <a:schemeClr val="bg1"/>
                </a:solidFill>
                <a:latin typeface="TradeGothic CondEighteen"/>
                <a:cs typeface="TradeGothic CondEighteen"/>
              </a:rPr>
              <a:t>RACRA Spring Meeting</a:t>
            </a:r>
          </a:p>
          <a:p>
            <a:pPr algn="r"/>
            <a:r>
              <a:rPr lang="en-US" sz="2400" dirty="0" smtClean="0">
                <a:solidFill>
                  <a:schemeClr val="bg1"/>
                </a:solidFill>
                <a:latin typeface="TradeGothic CondEighteen"/>
                <a:cs typeface="TradeGothic CondEighteen"/>
              </a:rPr>
              <a:t>April 2, 2015</a:t>
            </a:r>
          </a:p>
          <a:p>
            <a:pPr algn="r"/>
            <a:endParaRPr lang="en-US" sz="2400" dirty="0">
              <a:solidFill>
                <a:schemeClr val="bg1"/>
              </a:solidFill>
              <a:latin typeface="TradeGothic CondEighteen"/>
              <a:cs typeface="TradeGothic CondEighteen"/>
            </a:endParaRPr>
          </a:p>
          <a:p>
            <a:pPr algn="r"/>
            <a:r>
              <a:rPr lang="en-US" sz="2400" dirty="0" smtClean="0">
                <a:solidFill>
                  <a:schemeClr val="bg1"/>
                </a:solidFill>
                <a:latin typeface="TradeGothic CondEighteen"/>
                <a:cs typeface="TradeGothic CondEighteen"/>
              </a:rPr>
              <a:t>Rosalind Barnes Fowler</a:t>
            </a:r>
          </a:p>
          <a:p>
            <a:pPr algn="r"/>
            <a:r>
              <a:rPr lang="en-US" sz="2400" dirty="0" smtClean="0">
                <a:solidFill>
                  <a:schemeClr val="bg1"/>
                </a:solidFill>
                <a:latin typeface="TradeGothic CondEighteen"/>
                <a:cs typeface="TradeGothic CondEighteen"/>
              </a:rPr>
              <a:t>Public Awareness Director</a:t>
            </a:r>
            <a:endParaRPr lang="en-US" sz="2400" dirty="0">
              <a:solidFill>
                <a:schemeClr val="bg1"/>
              </a:solidFill>
              <a:latin typeface="TradeGothic CondEighteen"/>
              <a:cs typeface="TradeGothic CondEighteen"/>
            </a:endParaRPr>
          </a:p>
        </p:txBody>
      </p:sp>
      <p:sp>
        <p:nvSpPr>
          <p:cNvPr id="4" name="Title 3"/>
          <p:cNvSpPr>
            <a:spLocks noGrp="1"/>
          </p:cNvSpPr>
          <p:nvPr>
            <p:ph type="ctrTitle"/>
          </p:nvPr>
        </p:nvSpPr>
        <p:spPr>
          <a:xfrm>
            <a:off x="527426" y="1743122"/>
            <a:ext cx="8103781" cy="728552"/>
          </a:xfrm>
        </p:spPr>
        <p:txBody>
          <a:bodyPr/>
          <a:lstStyle/>
          <a:p>
            <a:r>
              <a:rPr lang="en-US" dirty="0" smtClean="0">
                <a:latin typeface="TradeGothic"/>
                <a:cs typeface="TradeGothic"/>
              </a:rPr>
              <a:t>Campaign Overview</a:t>
            </a:r>
            <a:endParaRPr lang="en-US" dirty="0">
              <a:latin typeface="TradeGothic"/>
              <a:cs typeface="TradeGothic"/>
            </a:endParaRPr>
          </a:p>
        </p:txBody>
      </p:sp>
    </p:spTree>
    <p:extLst>
      <p:ext uri="{BB962C8B-B14F-4D97-AF65-F5344CB8AC3E}">
        <p14:creationId xmlns:p14="http://schemas.microsoft.com/office/powerpoint/2010/main" val="1084347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151" y="1249543"/>
            <a:ext cx="6271762" cy="4943106"/>
          </a:xfrm>
          <a:prstGeom prst="rect">
            <a:avLst/>
          </a:prstGeom>
        </p:spPr>
      </p:pic>
      <p:sp>
        <p:nvSpPr>
          <p:cNvPr id="2" name="Title 1"/>
          <p:cNvSpPr>
            <a:spLocks noGrp="1"/>
          </p:cNvSpPr>
          <p:nvPr>
            <p:ph type="title"/>
          </p:nvPr>
        </p:nvSpPr>
        <p:spPr/>
        <p:txBody>
          <a:bodyPr>
            <a:normAutofit/>
          </a:bodyPr>
          <a:lstStyle/>
          <a:p>
            <a:r>
              <a:rPr lang="en-US" sz="2800" spc="3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ADVERTISING / LANDING PAGES</a:t>
            </a:r>
            <a:endParaRPr lang="en-US" sz="28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pic>
        <p:nvPicPr>
          <p:cNvPr id="4" name="Picture 3" descr="landing-on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3781" y="1325069"/>
            <a:ext cx="5790394" cy="3412546"/>
          </a:xfrm>
          <a:prstGeom prst="rect">
            <a:avLst/>
          </a:prstGeom>
        </p:spPr>
      </p:pic>
      <p:pic>
        <p:nvPicPr>
          <p:cNvPr id="6" name="Picture 5" descr="Mobile-Phone-landing.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52476" y="796092"/>
            <a:ext cx="2191746" cy="4981498"/>
          </a:xfrm>
          <a:prstGeom prst="rect">
            <a:avLst/>
          </a:prstGeom>
        </p:spPr>
      </p:pic>
    </p:spTree>
    <p:extLst>
      <p:ext uri="{BB962C8B-B14F-4D97-AF65-F5344CB8AC3E}">
        <p14:creationId xmlns:p14="http://schemas.microsoft.com/office/powerpoint/2010/main" val="24255572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6001" y="1140144"/>
            <a:ext cx="7718586" cy="5161904"/>
          </a:xfrm>
          <a:prstGeom prst="rect">
            <a:avLst/>
          </a:prstGeom>
        </p:spPr>
      </p:pic>
      <p:sp>
        <p:nvSpPr>
          <p:cNvPr id="2" name="Title 1"/>
          <p:cNvSpPr>
            <a:spLocks noGrp="1"/>
          </p:cNvSpPr>
          <p:nvPr>
            <p:ph type="title"/>
          </p:nvPr>
        </p:nvSpPr>
        <p:spPr/>
        <p:txBody>
          <a:bodyPr>
            <a:normAutofit/>
          </a:bodyPr>
          <a:lstStyle/>
          <a:p>
            <a:r>
              <a:rPr lang="en-US" sz="2800" spc="3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ADVERTISING / WEBSITE</a:t>
            </a:r>
            <a:endParaRPr lang="en-US" sz="28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pic>
        <p:nvPicPr>
          <p:cNvPr id="6" name="Picture 5" descr="USG_Microsite_homepage_07141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2378" y="1363843"/>
            <a:ext cx="5902381" cy="3341054"/>
          </a:xfrm>
          <a:prstGeom prst="rect">
            <a:avLst/>
          </a:prstGeom>
        </p:spPr>
      </p:pic>
    </p:spTree>
    <p:extLst>
      <p:ext uri="{BB962C8B-B14F-4D97-AF65-F5344CB8AC3E}">
        <p14:creationId xmlns:p14="http://schemas.microsoft.com/office/powerpoint/2010/main" val="3557426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ner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6001" y="1140144"/>
            <a:ext cx="7304923" cy="5161904"/>
          </a:xfrm>
          <a:prstGeom prst="rect">
            <a:avLst/>
          </a:prstGeom>
        </p:spPr>
      </p:pic>
      <p:sp>
        <p:nvSpPr>
          <p:cNvPr id="2" name="Title 1"/>
          <p:cNvSpPr>
            <a:spLocks noGrp="1"/>
          </p:cNvSpPr>
          <p:nvPr>
            <p:ph type="title"/>
          </p:nvPr>
        </p:nvSpPr>
        <p:spPr/>
        <p:txBody>
          <a:bodyPr>
            <a:normAutofit/>
          </a:bodyPr>
          <a:lstStyle/>
          <a:p>
            <a:r>
              <a:rPr lang="en-US" sz="2800" spc="3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ADVERTISING / FACEBOOK</a:t>
            </a:r>
            <a:endParaRPr lang="en-US" sz="28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699"/>
          <a:stretch/>
        </p:blipFill>
        <p:spPr bwMode="auto">
          <a:xfrm>
            <a:off x="1613646" y="1354966"/>
            <a:ext cx="5647765" cy="3263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Screen Shot 2015-04-02 at 10.36.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123" y="3809999"/>
            <a:ext cx="4031286" cy="2630077"/>
          </a:xfrm>
          <a:prstGeom prst="rect">
            <a:avLst/>
          </a:prstGeom>
        </p:spPr>
      </p:pic>
    </p:spTree>
    <p:extLst>
      <p:ext uri="{BB962C8B-B14F-4D97-AF65-F5344CB8AC3E}">
        <p14:creationId xmlns:p14="http://schemas.microsoft.com/office/powerpoint/2010/main" val="3982994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360326" y="2591835"/>
            <a:ext cx="8242234" cy="640612"/>
          </a:xfrm>
        </p:spPr>
        <p:txBody>
          <a:bodyPr>
            <a:normAutofit/>
          </a:bodyPr>
          <a:lstStyle/>
          <a:p>
            <a:r>
              <a:rPr lang="en-US" sz="3600" spc="6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PAID MEDIA PLAN </a:t>
            </a:r>
            <a:endParaRPr lang="en-US" sz="3600" spc="6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spTree>
    <p:extLst>
      <p:ext uri="{BB962C8B-B14F-4D97-AF65-F5344CB8AC3E}">
        <p14:creationId xmlns:p14="http://schemas.microsoft.com/office/powerpoint/2010/main" val="4116650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PAID MEDIA PLAN</a:t>
            </a:r>
            <a:endParaRPr lang="en-US" sz="28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sp>
        <p:nvSpPr>
          <p:cNvPr id="3" name="Content Placeholder 2"/>
          <p:cNvSpPr>
            <a:spLocks noGrp="1"/>
          </p:cNvSpPr>
          <p:nvPr>
            <p:ph idx="1"/>
          </p:nvPr>
        </p:nvSpPr>
        <p:spPr>
          <a:xfrm>
            <a:off x="361808" y="977824"/>
            <a:ext cx="8229601" cy="5196907"/>
          </a:xfrm>
        </p:spPr>
        <p:txBody>
          <a:bodyPr>
            <a:normAutofit/>
          </a:bodyPr>
          <a:lstStyle/>
          <a:p>
            <a:r>
              <a:rPr lang="en-US" sz="2200" b="1" dirty="0" smtClean="0">
                <a:latin typeface="Arial" panose="020B0604020202020204" pitchFamily="34" charset="0"/>
                <a:cs typeface="Arial" panose="020B0604020202020204" pitchFamily="34" charset="0"/>
              </a:rPr>
              <a:t>Target </a:t>
            </a:r>
            <a:r>
              <a:rPr lang="en-US" sz="2200" b="1" dirty="0">
                <a:latin typeface="Arial" panose="020B0604020202020204" pitchFamily="34" charset="0"/>
                <a:cs typeface="Arial" panose="020B0604020202020204" pitchFamily="34" charset="0"/>
              </a:rPr>
              <a:t>Audience</a:t>
            </a:r>
          </a:p>
          <a:p>
            <a:pPr lvl="1"/>
            <a:r>
              <a:rPr lang="en-US" sz="1600" dirty="0">
                <a:latin typeface="Arial" panose="020B0604020202020204" pitchFamily="34" charset="0"/>
                <a:cs typeface="Arial" panose="020B0604020202020204" pitchFamily="34" charset="0"/>
              </a:rPr>
              <a:t>Adults 25-64 (identified audience, but skewing younger)</a:t>
            </a:r>
          </a:p>
          <a:p>
            <a:pPr lvl="1"/>
            <a:r>
              <a:rPr lang="en-US" sz="1600" dirty="0">
                <a:latin typeface="Arial" panose="020B0604020202020204" pitchFamily="34" charset="0"/>
                <a:cs typeface="Arial" panose="020B0604020202020204" pitchFamily="34" charset="0"/>
              </a:rPr>
              <a:t>Some </a:t>
            </a:r>
            <a:r>
              <a:rPr lang="en-US" sz="1600" dirty="0" smtClean="0">
                <a:latin typeface="Arial" panose="020B0604020202020204" pitchFamily="34" charset="0"/>
                <a:cs typeface="Arial" panose="020B0604020202020204" pitchFamily="34" charset="0"/>
              </a:rPr>
              <a:t>college</a:t>
            </a: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no </a:t>
            </a:r>
            <a:r>
              <a:rPr lang="en-US" sz="1600" dirty="0">
                <a:latin typeface="Arial" panose="020B0604020202020204" pitchFamily="34" charset="0"/>
                <a:cs typeface="Arial" panose="020B0604020202020204" pitchFamily="34" charset="0"/>
              </a:rPr>
              <a:t>d</a:t>
            </a:r>
            <a:r>
              <a:rPr lang="en-US" sz="1600" dirty="0" smtClean="0">
                <a:latin typeface="Arial" panose="020B0604020202020204" pitchFamily="34" charset="0"/>
                <a:cs typeface="Arial" panose="020B0604020202020204" pitchFamily="34" charset="0"/>
              </a:rPr>
              <a:t>egree</a:t>
            </a: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Live in Georgia</a:t>
            </a:r>
          </a:p>
          <a:p>
            <a:pPr lvl="1"/>
            <a:r>
              <a:rPr lang="en-US" sz="1600" dirty="0">
                <a:latin typeface="Arial" panose="020B0604020202020204" pitchFamily="34" charset="0"/>
                <a:cs typeface="Arial" panose="020B0604020202020204" pitchFamily="34" charset="0"/>
              </a:rPr>
              <a:t>34% of </a:t>
            </a:r>
            <a:r>
              <a:rPr lang="en-US" sz="1600" dirty="0" smtClean="0">
                <a:latin typeface="Arial" panose="020B0604020202020204" pitchFamily="34" charset="0"/>
                <a:cs typeface="Arial" panose="020B0604020202020204" pitchFamily="34" charset="0"/>
              </a:rPr>
              <a:t>our target </a:t>
            </a:r>
            <a:r>
              <a:rPr lang="en-US" sz="1600" dirty="0">
                <a:latin typeface="Arial" panose="020B0604020202020204" pitchFamily="34" charset="0"/>
                <a:cs typeface="Arial" panose="020B0604020202020204" pitchFamily="34" charset="0"/>
              </a:rPr>
              <a:t>is African-American</a:t>
            </a:r>
          </a:p>
          <a:p>
            <a:r>
              <a:rPr lang="en-US" sz="2200" b="1" dirty="0">
                <a:latin typeface="Arial" panose="020B0604020202020204" pitchFamily="34" charset="0"/>
                <a:cs typeface="Arial" panose="020B0604020202020204" pitchFamily="34" charset="0"/>
              </a:rPr>
              <a:t>Geography</a:t>
            </a:r>
          </a:p>
          <a:p>
            <a:pPr lvl="1"/>
            <a:r>
              <a:rPr lang="en-US" sz="1600" dirty="0">
                <a:latin typeface="Arial" panose="020B0604020202020204" pitchFamily="34" charset="0"/>
                <a:cs typeface="Arial" panose="020B0604020202020204" pitchFamily="34" charset="0"/>
              </a:rPr>
              <a:t>Georgia</a:t>
            </a:r>
          </a:p>
          <a:p>
            <a:pPr lvl="2"/>
            <a:r>
              <a:rPr lang="en-US" sz="1600" dirty="0">
                <a:latin typeface="Arial" panose="020B0604020202020204" pitchFamily="34" charset="0"/>
                <a:cs typeface="Arial" panose="020B0604020202020204" pitchFamily="34" charset="0"/>
              </a:rPr>
              <a:t>Prioritize markets with large population and multiple </a:t>
            </a:r>
            <a:r>
              <a:rPr lang="en-US" sz="1600" dirty="0" smtClean="0">
                <a:latin typeface="Arial" panose="020B0604020202020204" pitchFamily="34" charset="0"/>
                <a:cs typeface="Arial" panose="020B0604020202020204" pitchFamily="34" charset="0"/>
              </a:rPr>
              <a:t>institutions</a:t>
            </a:r>
            <a:endParaRPr lang="en-US" sz="1600" dirty="0">
              <a:latin typeface="Arial" panose="020B0604020202020204" pitchFamily="34" charset="0"/>
              <a:cs typeface="Arial" panose="020B0604020202020204" pitchFamily="34" charset="0"/>
            </a:endParaRPr>
          </a:p>
          <a:p>
            <a:pPr lvl="2"/>
            <a:r>
              <a:rPr lang="en-US" sz="1600" dirty="0">
                <a:latin typeface="Arial" panose="020B0604020202020204" pitchFamily="34" charset="0"/>
                <a:cs typeface="Arial" panose="020B0604020202020204" pitchFamily="34" charset="0"/>
              </a:rPr>
              <a:t>Secondary focus on </a:t>
            </a:r>
            <a:r>
              <a:rPr lang="en-US" sz="1600" dirty="0" smtClean="0">
                <a:latin typeface="Arial" panose="020B0604020202020204" pitchFamily="34" charset="0"/>
                <a:cs typeface="Arial" panose="020B0604020202020204" pitchFamily="34" charset="0"/>
              </a:rPr>
              <a:t>smaller markets with </a:t>
            </a:r>
            <a:r>
              <a:rPr lang="en-US" sz="1600" dirty="0">
                <a:latin typeface="Arial" panose="020B0604020202020204" pitchFamily="34" charset="0"/>
                <a:cs typeface="Arial" panose="020B0604020202020204" pitchFamily="34" charset="0"/>
              </a:rPr>
              <a:t>single </a:t>
            </a:r>
            <a:r>
              <a:rPr lang="en-US" sz="1600" dirty="0" smtClean="0">
                <a:latin typeface="Arial" panose="020B0604020202020204" pitchFamily="34" charset="0"/>
                <a:cs typeface="Arial" panose="020B0604020202020204" pitchFamily="34" charset="0"/>
              </a:rPr>
              <a:t>institutions</a:t>
            </a:r>
            <a:endParaRPr lang="en-US" sz="1600"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Timing</a:t>
            </a:r>
          </a:p>
          <a:p>
            <a:pPr lvl="1"/>
            <a:r>
              <a:rPr lang="en-US" sz="1600" dirty="0">
                <a:latin typeface="Arial" panose="020B0604020202020204" pitchFamily="34" charset="0"/>
                <a:cs typeface="Arial" panose="020B0604020202020204" pitchFamily="34" charset="0"/>
              </a:rPr>
              <a:t>August</a:t>
            </a:r>
          </a:p>
          <a:p>
            <a:pPr lvl="1"/>
            <a:r>
              <a:rPr lang="en-US" sz="1600" dirty="0">
                <a:latin typeface="Arial" panose="020B0604020202020204" pitchFamily="34" charset="0"/>
                <a:cs typeface="Arial" panose="020B0604020202020204" pitchFamily="34" charset="0"/>
              </a:rPr>
              <a:t>October/November</a:t>
            </a:r>
          </a:p>
          <a:p>
            <a:pPr lvl="1"/>
            <a:r>
              <a:rPr lang="en-US" sz="1600" dirty="0">
                <a:latin typeface="Arial" panose="020B0604020202020204" pitchFamily="34" charset="0"/>
                <a:cs typeface="Arial" panose="020B0604020202020204" pitchFamily="34" charset="0"/>
              </a:rPr>
              <a:t>January</a:t>
            </a:r>
          </a:p>
          <a:p>
            <a:pPr lvl="1"/>
            <a:r>
              <a:rPr lang="en-US" sz="1600" dirty="0">
                <a:latin typeface="Arial" panose="020B0604020202020204" pitchFamily="34" charset="0"/>
                <a:cs typeface="Arial" panose="020B0604020202020204" pitchFamily="34" charset="0"/>
              </a:rPr>
              <a:t>March/April</a:t>
            </a:r>
            <a:endParaRPr lang="en-US" sz="1600" b="1" dirty="0">
              <a:latin typeface="Arial" panose="020B0604020202020204" pitchFamily="34" charset="0"/>
              <a:cs typeface="Arial" panose="020B0604020202020204" pitchFamily="34" charset="0"/>
            </a:endParaRPr>
          </a:p>
          <a:p>
            <a:r>
              <a:rPr lang="en-US" sz="2200" b="1" dirty="0">
                <a:latin typeface="Arial" panose="020B0604020202020204" pitchFamily="34" charset="0"/>
                <a:cs typeface="Arial" panose="020B0604020202020204" pitchFamily="34" charset="0"/>
              </a:rPr>
              <a:t>Budget</a:t>
            </a:r>
          </a:p>
          <a:p>
            <a:pPr lvl="1"/>
            <a:r>
              <a:rPr lang="en-US" sz="1600" dirty="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1,272,000</a:t>
            </a:r>
            <a:endParaRPr lang="en-US" sz="16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4484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pc="3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PAID MEDIA PLAN / COMPONENTS</a:t>
            </a:r>
            <a:endParaRPr lang="en-US" sz="28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sp>
        <p:nvSpPr>
          <p:cNvPr id="3" name="Content Placeholder 2"/>
          <p:cNvSpPr>
            <a:spLocks noGrp="1"/>
          </p:cNvSpPr>
          <p:nvPr>
            <p:ph idx="1"/>
          </p:nvPr>
        </p:nvSpPr>
        <p:spPr/>
        <p:txBody>
          <a:bodyPr>
            <a:normAutofit/>
          </a:bodyPr>
          <a:lstStyle/>
          <a:p>
            <a:pPr marL="457200" lvl="1" indent="0">
              <a:lnSpc>
                <a:spcPct val="120000"/>
              </a:lnSpc>
              <a:buNone/>
            </a:pPr>
            <a:endParaRPr lang="en-US" dirty="0">
              <a:latin typeface="TradeGothic"/>
              <a:cs typeface="TradeGothic"/>
            </a:endParaRPr>
          </a:p>
          <a:p>
            <a:pPr lvl="1">
              <a:lnSpc>
                <a:spcPct val="110000"/>
              </a:lnSpc>
            </a:pPr>
            <a:endParaRPr lang="en-US" dirty="0">
              <a:solidFill>
                <a:prstClr val="black">
                  <a:lumMod val="50000"/>
                  <a:lumOff val="50000"/>
                </a:prstClr>
              </a:solidFill>
              <a:latin typeface="TradeGothic"/>
              <a:cs typeface="TradeGothic"/>
            </a:endParaRPr>
          </a:p>
          <a:p>
            <a:endParaRPr lang="en-US" dirty="0"/>
          </a:p>
        </p:txBody>
      </p:sp>
      <p:sp>
        <p:nvSpPr>
          <p:cNvPr id="4" name="Content Placeholder 2"/>
          <p:cNvSpPr txBox="1">
            <a:spLocks/>
          </p:cNvSpPr>
          <p:nvPr/>
        </p:nvSpPr>
        <p:spPr>
          <a:xfrm>
            <a:off x="472636" y="1051441"/>
            <a:ext cx="8229601" cy="5074721"/>
          </a:xfrm>
          <a:prstGeom prst="rect">
            <a:avLst/>
          </a:prstGeom>
        </p:spPr>
        <p:txBody>
          <a:bodyPr vert="horz" lIns="0" tIns="0" rIns="0" bIns="0" rtlCol="0">
            <a:normAutofit/>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1" dirty="0" smtClean="0"/>
              <a:t>According to MRI, a large percentage of our target audience are </a:t>
            </a:r>
            <a:r>
              <a:rPr lang="en-US" sz="2200" b="1" u="sng" dirty="0" smtClean="0"/>
              <a:t>heavy</a:t>
            </a:r>
            <a:r>
              <a:rPr lang="en-US" sz="2200" b="1" dirty="0" smtClean="0"/>
              <a:t> users of:</a:t>
            </a:r>
          </a:p>
          <a:p>
            <a:endParaRPr lang="en-US" u="sng" dirty="0" smtClean="0"/>
          </a:p>
          <a:p>
            <a:endParaRPr lang="en-US" sz="2200" b="1" dirty="0" smtClean="0"/>
          </a:p>
          <a:p>
            <a:endParaRPr lang="en-US" sz="2200" b="1" dirty="0" smtClean="0"/>
          </a:p>
          <a:p>
            <a:endParaRPr lang="en-US" sz="2200" b="1" dirty="0" smtClean="0"/>
          </a:p>
          <a:p>
            <a:endParaRPr lang="en-US" sz="2200" b="1" dirty="0" smtClean="0"/>
          </a:p>
          <a:p>
            <a:endParaRPr lang="en-US" sz="2200" b="1" dirty="0" smtClean="0"/>
          </a:p>
          <a:p>
            <a:r>
              <a:rPr lang="en-US" sz="2200" b="1" dirty="0" smtClean="0"/>
              <a:t>Our target is more likely to be a </a:t>
            </a:r>
            <a:r>
              <a:rPr lang="en-US" sz="2200" b="1" u="sng" dirty="0" smtClean="0"/>
              <a:t>light</a:t>
            </a:r>
            <a:r>
              <a:rPr lang="en-US" sz="2200" b="1" dirty="0" smtClean="0"/>
              <a:t> user of:</a:t>
            </a:r>
          </a:p>
          <a:p>
            <a:pPr lvl="1"/>
            <a:endParaRPr lang="en-US" dirty="0" smtClean="0"/>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823621834"/>
              </p:ext>
            </p:extLst>
          </p:nvPr>
        </p:nvGraphicFramePr>
        <p:xfrm>
          <a:off x="1006998" y="1883138"/>
          <a:ext cx="6898512" cy="2007371"/>
        </p:xfrm>
        <a:graphic>
          <a:graphicData uri="http://schemas.openxmlformats.org/drawingml/2006/table">
            <a:tbl>
              <a:tblPr firstRow="1" bandRow="1">
                <a:tableStyleId>{F5AB1C69-6EDB-4FF4-983F-18BD219EF322}</a:tableStyleId>
              </a:tblPr>
              <a:tblGrid>
                <a:gridCol w="1493492"/>
                <a:gridCol w="2233556"/>
                <a:gridCol w="3171464"/>
              </a:tblGrid>
              <a:tr h="524397">
                <a:tc>
                  <a:txBody>
                    <a:bodyPr/>
                    <a:lstStyle/>
                    <a:p>
                      <a:pPr algn="ctr"/>
                      <a:r>
                        <a:rPr lang="en-US" sz="1400" b="1" dirty="0" smtClean="0"/>
                        <a:t>Media</a:t>
                      </a:r>
                      <a:endParaRPr lang="en-US" sz="1400" b="1" dirty="0"/>
                    </a:p>
                  </a:txBody>
                  <a:tcPr>
                    <a:solidFill>
                      <a:srgbClr val="95D600"/>
                    </a:solidFill>
                  </a:tcPr>
                </a:tc>
                <a:tc>
                  <a:txBody>
                    <a:bodyPr/>
                    <a:lstStyle/>
                    <a:p>
                      <a:pPr algn="ctr"/>
                      <a:r>
                        <a:rPr lang="en-US" sz="1400" b="1" dirty="0" smtClean="0"/>
                        <a:t>A25-64,</a:t>
                      </a:r>
                      <a:r>
                        <a:rPr lang="en-US" sz="1400" b="1" baseline="0" dirty="0" smtClean="0"/>
                        <a:t> No Degree, Some College and Live in Georgia</a:t>
                      </a:r>
                    </a:p>
                  </a:txBody>
                  <a:tcPr>
                    <a:solidFill>
                      <a:srgbClr val="95D6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t>A25-64,</a:t>
                      </a:r>
                      <a:r>
                        <a:rPr lang="en-US" sz="1400" b="1" baseline="0" dirty="0" smtClean="0"/>
                        <a:t> No Degree, Some College,  Live in Georgia and African-American</a:t>
                      </a:r>
                    </a:p>
                  </a:txBody>
                  <a:tcPr>
                    <a:solidFill>
                      <a:srgbClr val="95D600"/>
                    </a:solidFill>
                  </a:tcPr>
                </a:tc>
              </a:tr>
              <a:tr h="370454">
                <a:tc>
                  <a:txBody>
                    <a:bodyPr/>
                    <a:lstStyle/>
                    <a:p>
                      <a:pPr algn="ctr"/>
                      <a:r>
                        <a:rPr lang="en-US" sz="1600" dirty="0" smtClean="0">
                          <a:solidFill>
                            <a:schemeClr val="tx1">
                              <a:lumMod val="50000"/>
                              <a:lumOff val="50000"/>
                            </a:schemeClr>
                          </a:solidFill>
                        </a:rPr>
                        <a:t>Internet</a:t>
                      </a:r>
                      <a:endParaRPr lang="en-US" sz="1600" dirty="0">
                        <a:solidFill>
                          <a:schemeClr val="tx1">
                            <a:lumMod val="50000"/>
                            <a:lumOff val="50000"/>
                          </a:schemeClr>
                        </a:solidFill>
                      </a:endParaRPr>
                    </a:p>
                  </a:txBody>
                  <a:tcPr>
                    <a:solidFill>
                      <a:schemeClr val="bg1">
                        <a:lumMod val="95000"/>
                      </a:schemeClr>
                    </a:solidFill>
                  </a:tcPr>
                </a:tc>
                <a:tc>
                  <a:txBody>
                    <a:bodyPr/>
                    <a:lstStyle/>
                    <a:p>
                      <a:pPr algn="ctr"/>
                      <a:r>
                        <a:rPr lang="en-US" sz="1600" dirty="0" smtClean="0">
                          <a:solidFill>
                            <a:schemeClr val="tx1">
                              <a:lumMod val="50000"/>
                              <a:lumOff val="50000"/>
                            </a:schemeClr>
                          </a:solidFill>
                        </a:rPr>
                        <a:t>69%</a:t>
                      </a:r>
                      <a:endParaRPr lang="en-US" sz="1600" dirty="0">
                        <a:solidFill>
                          <a:schemeClr val="tx1">
                            <a:lumMod val="50000"/>
                            <a:lumOff val="50000"/>
                          </a:schemeClr>
                        </a:solidFill>
                      </a:endParaRPr>
                    </a:p>
                  </a:txBody>
                  <a:tcPr>
                    <a:solidFill>
                      <a:schemeClr val="bg1">
                        <a:lumMod val="95000"/>
                      </a:schemeClr>
                    </a:solidFill>
                  </a:tcPr>
                </a:tc>
                <a:tc>
                  <a:txBody>
                    <a:bodyPr/>
                    <a:lstStyle/>
                    <a:p>
                      <a:pPr algn="ctr"/>
                      <a:r>
                        <a:rPr lang="en-US" sz="1600" dirty="0" smtClean="0">
                          <a:solidFill>
                            <a:schemeClr val="tx1">
                              <a:lumMod val="50000"/>
                              <a:lumOff val="50000"/>
                            </a:schemeClr>
                          </a:solidFill>
                        </a:rPr>
                        <a:t>82%</a:t>
                      </a:r>
                      <a:endParaRPr lang="en-US" sz="1600" dirty="0">
                        <a:solidFill>
                          <a:schemeClr val="tx1">
                            <a:lumMod val="50000"/>
                            <a:lumOff val="50000"/>
                          </a:schemeClr>
                        </a:solidFill>
                      </a:endParaRPr>
                    </a:p>
                  </a:txBody>
                  <a:tcPr>
                    <a:solidFill>
                      <a:schemeClr val="bg1">
                        <a:lumMod val="95000"/>
                      </a:schemeClr>
                    </a:solidFill>
                  </a:tcPr>
                </a:tc>
              </a:tr>
              <a:tr h="370840">
                <a:tc>
                  <a:txBody>
                    <a:bodyPr/>
                    <a:lstStyle/>
                    <a:p>
                      <a:pPr algn="ctr"/>
                      <a:r>
                        <a:rPr lang="en-US" sz="1600" dirty="0" smtClean="0">
                          <a:solidFill>
                            <a:schemeClr val="tx1">
                              <a:lumMod val="50000"/>
                              <a:lumOff val="50000"/>
                            </a:schemeClr>
                          </a:solidFill>
                        </a:rPr>
                        <a:t>Outdoor</a:t>
                      </a:r>
                      <a:endParaRPr lang="en-US" sz="1600" dirty="0">
                        <a:solidFill>
                          <a:schemeClr val="tx1">
                            <a:lumMod val="50000"/>
                            <a:lumOff val="50000"/>
                          </a:schemeClr>
                        </a:solidFill>
                      </a:endParaRPr>
                    </a:p>
                  </a:txBody>
                  <a:tcPr>
                    <a:solidFill>
                      <a:schemeClr val="bg1">
                        <a:lumMod val="95000"/>
                      </a:schemeClr>
                    </a:solidFill>
                  </a:tcPr>
                </a:tc>
                <a:tc>
                  <a:txBody>
                    <a:bodyPr/>
                    <a:lstStyle/>
                    <a:p>
                      <a:pPr algn="ctr"/>
                      <a:r>
                        <a:rPr lang="en-US" sz="1600" dirty="0" smtClean="0">
                          <a:solidFill>
                            <a:schemeClr val="tx1">
                              <a:lumMod val="50000"/>
                              <a:lumOff val="50000"/>
                            </a:schemeClr>
                          </a:solidFill>
                        </a:rPr>
                        <a:t>77%</a:t>
                      </a:r>
                      <a:endParaRPr lang="en-US" sz="1600" dirty="0">
                        <a:solidFill>
                          <a:schemeClr val="tx1">
                            <a:lumMod val="50000"/>
                            <a:lumOff val="50000"/>
                          </a:schemeClr>
                        </a:solidFill>
                      </a:endParaRPr>
                    </a:p>
                  </a:txBody>
                  <a:tcPr>
                    <a:solidFill>
                      <a:schemeClr val="bg1">
                        <a:lumMod val="95000"/>
                      </a:schemeClr>
                    </a:solidFill>
                  </a:tcPr>
                </a:tc>
                <a:tc>
                  <a:txBody>
                    <a:bodyPr/>
                    <a:lstStyle/>
                    <a:p>
                      <a:pPr algn="ctr"/>
                      <a:r>
                        <a:rPr lang="en-US" sz="1600" dirty="0" smtClean="0">
                          <a:solidFill>
                            <a:schemeClr val="tx1">
                              <a:lumMod val="50000"/>
                              <a:lumOff val="50000"/>
                            </a:schemeClr>
                          </a:solidFill>
                        </a:rPr>
                        <a:t>62%</a:t>
                      </a:r>
                      <a:endParaRPr lang="en-US" sz="1600" dirty="0">
                        <a:solidFill>
                          <a:schemeClr val="tx1">
                            <a:lumMod val="50000"/>
                            <a:lumOff val="50000"/>
                          </a:schemeClr>
                        </a:solidFill>
                      </a:endParaRPr>
                    </a:p>
                  </a:txBody>
                  <a:tcPr>
                    <a:solidFill>
                      <a:schemeClr val="bg1">
                        <a:lumMod val="95000"/>
                      </a:schemeClr>
                    </a:solidFill>
                  </a:tcPr>
                </a:tc>
              </a:tr>
              <a:tr h="370840">
                <a:tc>
                  <a:txBody>
                    <a:bodyPr/>
                    <a:lstStyle/>
                    <a:p>
                      <a:pPr algn="ctr"/>
                      <a:r>
                        <a:rPr lang="en-US" sz="1600" dirty="0" smtClean="0">
                          <a:solidFill>
                            <a:schemeClr val="tx1">
                              <a:lumMod val="50000"/>
                              <a:lumOff val="50000"/>
                            </a:schemeClr>
                          </a:solidFill>
                        </a:rPr>
                        <a:t>Television</a:t>
                      </a:r>
                      <a:endParaRPr lang="en-US" sz="1600" dirty="0">
                        <a:solidFill>
                          <a:schemeClr val="tx1">
                            <a:lumMod val="50000"/>
                            <a:lumOff val="50000"/>
                          </a:schemeClr>
                        </a:solidFill>
                      </a:endParaRPr>
                    </a:p>
                  </a:txBody>
                  <a:tcPr>
                    <a:solidFill>
                      <a:schemeClr val="bg1">
                        <a:lumMod val="95000"/>
                      </a:schemeClr>
                    </a:solidFill>
                  </a:tcPr>
                </a:tc>
                <a:tc>
                  <a:txBody>
                    <a:bodyPr/>
                    <a:lstStyle/>
                    <a:p>
                      <a:pPr algn="ctr"/>
                      <a:r>
                        <a:rPr lang="en-US" sz="1600" dirty="0" smtClean="0">
                          <a:solidFill>
                            <a:schemeClr val="tx1">
                              <a:lumMod val="50000"/>
                              <a:lumOff val="50000"/>
                            </a:schemeClr>
                          </a:solidFill>
                        </a:rPr>
                        <a:t>55%</a:t>
                      </a:r>
                      <a:endParaRPr lang="en-US" sz="1600" dirty="0">
                        <a:solidFill>
                          <a:schemeClr val="tx1">
                            <a:lumMod val="50000"/>
                            <a:lumOff val="50000"/>
                          </a:schemeClr>
                        </a:solidFill>
                      </a:endParaRPr>
                    </a:p>
                  </a:txBody>
                  <a:tcPr>
                    <a:solidFill>
                      <a:schemeClr val="bg1">
                        <a:lumMod val="95000"/>
                      </a:schemeClr>
                    </a:solidFill>
                  </a:tcPr>
                </a:tc>
                <a:tc>
                  <a:txBody>
                    <a:bodyPr/>
                    <a:lstStyle/>
                    <a:p>
                      <a:pPr algn="ctr"/>
                      <a:r>
                        <a:rPr lang="en-US" sz="1600" dirty="0" smtClean="0">
                          <a:solidFill>
                            <a:schemeClr val="tx1">
                              <a:lumMod val="50000"/>
                              <a:lumOff val="50000"/>
                            </a:schemeClr>
                          </a:solidFill>
                        </a:rPr>
                        <a:t>66%</a:t>
                      </a:r>
                      <a:endParaRPr lang="en-US" sz="1600" dirty="0">
                        <a:solidFill>
                          <a:schemeClr val="tx1">
                            <a:lumMod val="50000"/>
                            <a:lumOff val="50000"/>
                          </a:schemeClr>
                        </a:solidFill>
                      </a:endParaRPr>
                    </a:p>
                  </a:txBody>
                  <a:tcPr>
                    <a:solidFill>
                      <a:schemeClr val="bg1">
                        <a:lumMod val="95000"/>
                      </a:schemeClr>
                    </a:solidFill>
                  </a:tcPr>
                </a:tc>
              </a:tr>
              <a:tr h="370840">
                <a:tc>
                  <a:txBody>
                    <a:bodyPr/>
                    <a:lstStyle/>
                    <a:p>
                      <a:pPr algn="ctr"/>
                      <a:r>
                        <a:rPr lang="en-US" sz="1600" dirty="0" smtClean="0">
                          <a:solidFill>
                            <a:schemeClr val="tx1">
                              <a:lumMod val="50000"/>
                              <a:lumOff val="50000"/>
                            </a:schemeClr>
                          </a:solidFill>
                        </a:rPr>
                        <a:t>Radio </a:t>
                      </a:r>
                      <a:endParaRPr lang="en-US" sz="1600" dirty="0">
                        <a:solidFill>
                          <a:schemeClr val="tx1">
                            <a:lumMod val="50000"/>
                            <a:lumOff val="50000"/>
                          </a:schemeClr>
                        </a:solidFill>
                      </a:endParaRPr>
                    </a:p>
                  </a:txBody>
                  <a:tcPr>
                    <a:solidFill>
                      <a:schemeClr val="bg1">
                        <a:lumMod val="95000"/>
                      </a:schemeClr>
                    </a:solidFill>
                  </a:tcPr>
                </a:tc>
                <a:tc>
                  <a:txBody>
                    <a:bodyPr/>
                    <a:lstStyle/>
                    <a:p>
                      <a:pPr algn="ctr"/>
                      <a:r>
                        <a:rPr lang="en-US" sz="1600" dirty="0" smtClean="0">
                          <a:solidFill>
                            <a:schemeClr val="tx1">
                              <a:lumMod val="50000"/>
                              <a:lumOff val="50000"/>
                            </a:schemeClr>
                          </a:solidFill>
                        </a:rPr>
                        <a:t>53%</a:t>
                      </a:r>
                      <a:endParaRPr lang="en-US" sz="1600" dirty="0">
                        <a:solidFill>
                          <a:schemeClr val="tx1">
                            <a:lumMod val="50000"/>
                            <a:lumOff val="50000"/>
                          </a:schemeClr>
                        </a:solidFill>
                      </a:endParaRPr>
                    </a:p>
                  </a:txBody>
                  <a:tcPr>
                    <a:solidFill>
                      <a:schemeClr val="bg1">
                        <a:lumMod val="95000"/>
                      </a:schemeClr>
                    </a:solidFill>
                  </a:tcPr>
                </a:tc>
                <a:tc>
                  <a:txBody>
                    <a:bodyPr/>
                    <a:lstStyle/>
                    <a:p>
                      <a:pPr algn="ctr"/>
                      <a:r>
                        <a:rPr lang="en-US" sz="1600" dirty="0" smtClean="0">
                          <a:solidFill>
                            <a:schemeClr val="tx1">
                              <a:lumMod val="50000"/>
                              <a:lumOff val="50000"/>
                            </a:schemeClr>
                          </a:solidFill>
                        </a:rPr>
                        <a:t>57%</a:t>
                      </a:r>
                      <a:endParaRPr lang="en-US" sz="1600" dirty="0">
                        <a:solidFill>
                          <a:schemeClr val="tx1">
                            <a:lumMod val="50000"/>
                            <a:lumOff val="50000"/>
                          </a:schemeClr>
                        </a:solidFill>
                      </a:endParaRPr>
                    </a:p>
                  </a:txBody>
                  <a:tcPr>
                    <a:solidFill>
                      <a:schemeClr val="bg1">
                        <a:lumMod val="95000"/>
                      </a:schemeClr>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885110408"/>
              </p:ext>
            </p:extLst>
          </p:nvPr>
        </p:nvGraphicFramePr>
        <p:xfrm>
          <a:off x="916329" y="4641449"/>
          <a:ext cx="6898512" cy="902889"/>
        </p:xfrm>
        <a:graphic>
          <a:graphicData uri="http://schemas.openxmlformats.org/drawingml/2006/table">
            <a:tbl>
              <a:tblPr firstRow="1" bandRow="1">
                <a:tableStyleId>{F5AB1C69-6EDB-4FF4-983F-18BD219EF322}</a:tableStyleId>
              </a:tblPr>
              <a:tblGrid>
                <a:gridCol w="1493492"/>
                <a:gridCol w="2233556"/>
                <a:gridCol w="3171464"/>
              </a:tblGrid>
              <a:tr h="532435">
                <a:tc>
                  <a:txBody>
                    <a:bodyPr/>
                    <a:lstStyle/>
                    <a:p>
                      <a:pPr algn="ctr"/>
                      <a:r>
                        <a:rPr lang="en-US" sz="1400" b="1" dirty="0" smtClean="0"/>
                        <a:t>Media</a:t>
                      </a:r>
                      <a:endParaRPr lang="en-US" sz="1400" b="1" dirty="0"/>
                    </a:p>
                  </a:txBody>
                  <a:tcPr>
                    <a:solidFill>
                      <a:srgbClr val="95D600"/>
                    </a:solidFill>
                  </a:tcPr>
                </a:tc>
                <a:tc>
                  <a:txBody>
                    <a:bodyPr/>
                    <a:lstStyle/>
                    <a:p>
                      <a:pPr algn="ctr"/>
                      <a:r>
                        <a:rPr lang="en-US" sz="1400" b="1" dirty="0" smtClean="0"/>
                        <a:t>A25-64,</a:t>
                      </a:r>
                      <a:r>
                        <a:rPr lang="en-US" sz="1400" b="1" baseline="0" dirty="0" smtClean="0"/>
                        <a:t> No Degree, Some College and Live in Georgia</a:t>
                      </a:r>
                    </a:p>
                  </a:txBody>
                  <a:tcPr>
                    <a:solidFill>
                      <a:srgbClr val="95D6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smtClean="0"/>
                        <a:t>A25-64,</a:t>
                      </a:r>
                      <a:r>
                        <a:rPr lang="en-US" sz="1400" b="1" baseline="0" dirty="0" smtClean="0"/>
                        <a:t> No Degree, Some College,  Live in Georgia and African-American</a:t>
                      </a:r>
                    </a:p>
                  </a:txBody>
                  <a:tcPr>
                    <a:solidFill>
                      <a:srgbClr val="95D600"/>
                    </a:solidFill>
                  </a:tcPr>
                </a:tc>
              </a:tr>
              <a:tr h="370454">
                <a:tc>
                  <a:txBody>
                    <a:bodyPr/>
                    <a:lstStyle/>
                    <a:p>
                      <a:pPr algn="ctr"/>
                      <a:r>
                        <a:rPr lang="en-US" sz="1600" dirty="0" smtClean="0">
                          <a:solidFill>
                            <a:schemeClr val="tx1">
                              <a:lumMod val="50000"/>
                              <a:lumOff val="50000"/>
                            </a:schemeClr>
                          </a:solidFill>
                        </a:rPr>
                        <a:t>Newspaper</a:t>
                      </a:r>
                      <a:endParaRPr lang="en-US" sz="1600" dirty="0">
                        <a:solidFill>
                          <a:schemeClr val="tx1">
                            <a:lumMod val="50000"/>
                            <a:lumOff val="50000"/>
                          </a:schemeClr>
                        </a:solidFill>
                      </a:endParaRPr>
                    </a:p>
                  </a:txBody>
                  <a:tcPr>
                    <a:solidFill>
                      <a:schemeClr val="bg1">
                        <a:lumMod val="95000"/>
                      </a:schemeClr>
                    </a:solidFill>
                  </a:tcPr>
                </a:tc>
                <a:tc>
                  <a:txBody>
                    <a:bodyPr/>
                    <a:lstStyle/>
                    <a:p>
                      <a:pPr algn="ctr"/>
                      <a:r>
                        <a:rPr lang="en-US" sz="1600" dirty="0" smtClean="0">
                          <a:solidFill>
                            <a:schemeClr val="tx1">
                              <a:lumMod val="50000"/>
                              <a:lumOff val="50000"/>
                            </a:schemeClr>
                          </a:solidFill>
                        </a:rPr>
                        <a:t>62%</a:t>
                      </a:r>
                      <a:endParaRPr lang="en-US" sz="1600" dirty="0">
                        <a:solidFill>
                          <a:schemeClr val="tx1">
                            <a:lumMod val="50000"/>
                            <a:lumOff val="50000"/>
                          </a:schemeClr>
                        </a:solidFill>
                      </a:endParaRPr>
                    </a:p>
                  </a:txBody>
                  <a:tcPr>
                    <a:solidFill>
                      <a:schemeClr val="bg1">
                        <a:lumMod val="95000"/>
                      </a:schemeClr>
                    </a:solidFill>
                  </a:tcPr>
                </a:tc>
                <a:tc>
                  <a:txBody>
                    <a:bodyPr/>
                    <a:lstStyle/>
                    <a:p>
                      <a:pPr algn="ctr"/>
                      <a:r>
                        <a:rPr lang="en-US" sz="1600" dirty="0" smtClean="0">
                          <a:solidFill>
                            <a:schemeClr val="tx1">
                              <a:lumMod val="50000"/>
                              <a:lumOff val="50000"/>
                            </a:schemeClr>
                          </a:solidFill>
                        </a:rPr>
                        <a:t>55%</a:t>
                      </a:r>
                      <a:endParaRPr lang="en-US" sz="1600" dirty="0">
                        <a:solidFill>
                          <a:schemeClr val="tx1">
                            <a:lumMod val="50000"/>
                            <a:lumOff val="50000"/>
                          </a:schemeClr>
                        </a:solidFill>
                      </a:endParaRPr>
                    </a:p>
                  </a:txBody>
                  <a:tcPr>
                    <a:solidFill>
                      <a:schemeClr val="bg1">
                        <a:lumMod val="95000"/>
                      </a:schemeClr>
                    </a:solidFill>
                  </a:tcPr>
                </a:tc>
              </a:tr>
            </a:tbl>
          </a:graphicData>
        </a:graphic>
      </p:graphicFrame>
    </p:spTree>
    <p:extLst>
      <p:ext uri="{BB962C8B-B14F-4D97-AF65-F5344CB8AC3E}">
        <p14:creationId xmlns:p14="http://schemas.microsoft.com/office/powerpoint/2010/main" val="82268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99CC00"/>
                </a:solidFill>
                <a:effectLst>
                  <a:outerShdw blurRad="38100" dist="38100" dir="2700000" algn="tl">
                    <a:srgbClr val="000000">
                      <a:alpha val="43137"/>
                    </a:srgbClr>
                  </a:outerShdw>
                </a:effectLst>
              </a:rPr>
              <a:t>Media: Outdoor</a:t>
            </a:r>
            <a:endParaRPr lang="en-US" sz="3600" dirty="0">
              <a:solidFill>
                <a:srgbClr val="99CC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sz="2200" b="1" dirty="0" smtClean="0"/>
              <a:t>Statewide/Placement Map</a:t>
            </a: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691" t="10450" r="30532" b="12594"/>
          <a:stretch/>
        </p:blipFill>
        <p:spPr bwMode="auto">
          <a:xfrm>
            <a:off x="2730974" y="1719534"/>
            <a:ext cx="3496856" cy="445179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Oval 3"/>
          <p:cNvSpPr/>
          <p:nvPr/>
        </p:nvSpPr>
        <p:spPr>
          <a:xfrm>
            <a:off x="2879797" y="2197825"/>
            <a:ext cx="358815"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923448" y="2342508"/>
            <a:ext cx="358815"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983621" y="2941899"/>
            <a:ext cx="358815"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148921" y="3314558"/>
            <a:ext cx="358815" cy="362219"/>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231267" y="2941898"/>
            <a:ext cx="634677" cy="55558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704392" y="4558496"/>
            <a:ext cx="499638" cy="43019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536625" y="3860157"/>
            <a:ext cx="358815"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289631" y="4336306"/>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11956" y="4149524"/>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4874989" y="4484225"/>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285889" y="5057966"/>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575255" y="5492640"/>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874988" y="5492639"/>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536625" y="5057966"/>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624381" y="5057965"/>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205469" y="5652133"/>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863141" y="5362766"/>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3183950" y="5667565"/>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939970" y="4217212"/>
            <a:ext cx="428263" cy="411696"/>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827589" y="3870934"/>
            <a:ext cx="514846" cy="46537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205469" y="3680293"/>
            <a:ext cx="362447" cy="312972"/>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594850" y="3800748"/>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457883" y="3579183"/>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2803003" y="2633240"/>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2791147" y="3025191"/>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2957334" y="3231266"/>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3594850" y="5667565"/>
            <a:ext cx="273933" cy="28936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3913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360326" y="2591835"/>
            <a:ext cx="8242234" cy="640612"/>
          </a:xfrm>
        </p:spPr>
        <p:txBody>
          <a:bodyPr>
            <a:normAutofit/>
          </a:bodyPr>
          <a:lstStyle/>
          <a:p>
            <a:r>
              <a:rPr lang="en-US" sz="4000" spc="6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OVERALL RESULTS</a:t>
            </a:r>
            <a:endParaRPr lang="en-US" sz="4000" spc="6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spTree>
    <p:extLst>
      <p:ext uri="{BB962C8B-B14F-4D97-AF65-F5344CB8AC3E}">
        <p14:creationId xmlns:p14="http://schemas.microsoft.com/office/powerpoint/2010/main" val="3609922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61808" y="274638"/>
            <a:ext cx="8229601" cy="593688"/>
          </a:xfrm>
        </p:spPr>
        <p:txBody>
          <a:bodyPr/>
          <a:lstStyle/>
          <a:p>
            <a:r>
              <a:rPr lang="en-US" dirty="0" smtClean="0"/>
              <a:t>CONVERSIONS OVERVIEW – TOTAL CONVERSIONS</a:t>
            </a:r>
            <a:endParaRPr lang="en-US" dirty="0"/>
          </a:p>
        </p:txBody>
      </p:sp>
      <p:sp>
        <p:nvSpPr>
          <p:cNvPr id="11" name="Content Placeholder 2"/>
          <p:cNvSpPr>
            <a:spLocks noGrp="1"/>
          </p:cNvSpPr>
          <p:nvPr>
            <p:ph idx="1"/>
          </p:nvPr>
        </p:nvSpPr>
        <p:spPr>
          <a:xfrm>
            <a:off x="3651250" y="5055820"/>
            <a:ext cx="4940159" cy="1226447"/>
          </a:xfrm>
        </p:spPr>
        <p:txBody>
          <a:bodyPr/>
          <a:lstStyle/>
          <a:p>
            <a:pPr marL="0" indent="0">
              <a:buNone/>
            </a:pPr>
            <a:r>
              <a:rPr lang="en-US" dirty="0" smtClean="0"/>
              <a:t>There are </a:t>
            </a:r>
            <a:r>
              <a:rPr lang="en-US" b="1" dirty="0" smtClean="0"/>
              <a:t>3,338 </a:t>
            </a:r>
            <a:r>
              <a:rPr lang="en-US" dirty="0" smtClean="0"/>
              <a:t>total conversions to date:</a:t>
            </a:r>
          </a:p>
          <a:p>
            <a:pPr>
              <a:buFontTx/>
              <a:buChar char="-"/>
            </a:pPr>
            <a:r>
              <a:rPr lang="en-US" dirty="0" smtClean="0"/>
              <a:t>2,375 form completions</a:t>
            </a:r>
          </a:p>
          <a:p>
            <a:pPr>
              <a:buFontTx/>
              <a:buChar char="-"/>
            </a:pPr>
            <a:r>
              <a:rPr lang="en-US" dirty="0" smtClean="0"/>
              <a:t>963 inbound calls</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1225099426"/>
              </p:ext>
            </p:extLst>
          </p:nvPr>
        </p:nvGraphicFramePr>
        <p:xfrm>
          <a:off x="1816100" y="913868"/>
          <a:ext cx="5511800" cy="39815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a:graphicFrameLocks/>
          </p:cNvGraphicFramePr>
          <p:nvPr>
            <p:extLst>
              <p:ext uri="{D42A27DB-BD31-4B8C-83A1-F6EECF244321}">
                <p14:modId xmlns:p14="http://schemas.microsoft.com/office/powerpoint/2010/main" val="3448031711"/>
              </p:ext>
            </p:extLst>
          </p:nvPr>
        </p:nvGraphicFramePr>
        <p:xfrm>
          <a:off x="1651000" y="1428749"/>
          <a:ext cx="5232400" cy="3238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97332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61808" y="274638"/>
            <a:ext cx="8229601" cy="593688"/>
          </a:xfrm>
        </p:spPr>
        <p:txBody>
          <a:bodyPr>
            <a:normAutofit fontScale="90000"/>
          </a:bodyPr>
          <a:lstStyle/>
          <a:p>
            <a:r>
              <a:rPr lang="en-US" dirty="0" smtClean="0"/>
              <a:t>CONVERSIONS OVERVIEW – CONVERSIONS OVER TIME</a:t>
            </a:r>
            <a:endParaRPr lang="en-US" dirty="0"/>
          </a:p>
        </p:txBody>
      </p:sp>
      <p:sp>
        <p:nvSpPr>
          <p:cNvPr id="8" name="Content Placeholder 2"/>
          <p:cNvSpPr>
            <a:spLocks noGrp="1"/>
          </p:cNvSpPr>
          <p:nvPr>
            <p:ph idx="1"/>
          </p:nvPr>
        </p:nvSpPr>
        <p:spPr>
          <a:xfrm>
            <a:off x="361807" y="3761170"/>
            <a:ext cx="4431897" cy="2499930"/>
          </a:xfrm>
        </p:spPr>
        <p:txBody>
          <a:bodyPr>
            <a:normAutofit fontScale="85000" lnSpcReduction="10000"/>
          </a:bodyPr>
          <a:lstStyle/>
          <a:p>
            <a:pPr marL="0" indent="0">
              <a:buNone/>
            </a:pPr>
            <a:r>
              <a:rPr lang="en-US" dirty="0" smtClean="0">
                <a:solidFill>
                  <a:srgbClr val="7F7F7F"/>
                </a:solidFill>
              </a:rPr>
              <a:t>The conversion rate to date was calculated using US-only traffic and is at 3.99%. While the conversion rate has decreased recently, please note that the number of conversions for the month has not dropped below other months without ads running.</a:t>
            </a:r>
          </a:p>
          <a:p>
            <a:pPr marL="0" indent="0">
              <a:buNone/>
            </a:pPr>
            <a:endParaRPr lang="en-US" dirty="0">
              <a:solidFill>
                <a:srgbClr val="7F7F7F"/>
              </a:solidFill>
            </a:endParaRPr>
          </a:p>
          <a:p>
            <a:pPr marL="0" indent="0">
              <a:buNone/>
            </a:pPr>
            <a:r>
              <a:rPr lang="en-US" dirty="0" smtClean="0">
                <a:solidFill>
                  <a:srgbClr val="7F7F7F"/>
                </a:solidFill>
              </a:rPr>
              <a:t>The Google Display Ad, which continued running this month, likely accounts for much of the change in conversion rate – it has been driving traffic to the site but has not resulted in any conversions. Recommendations on next steps to follow.</a:t>
            </a:r>
            <a:endParaRPr lang="en-US" dirty="0">
              <a:solidFill>
                <a:srgbClr val="FF0000"/>
              </a:solidFill>
            </a:endParaRPr>
          </a:p>
        </p:txBody>
      </p:sp>
      <p:sp>
        <p:nvSpPr>
          <p:cNvPr id="11" name="Content Placeholder 2"/>
          <p:cNvSpPr txBox="1">
            <a:spLocks/>
          </p:cNvSpPr>
          <p:nvPr/>
        </p:nvSpPr>
        <p:spPr>
          <a:xfrm>
            <a:off x="5831042" y="4836806"/>
            <a:ext cx="2476226" cy="341546"/>
          </a:xfrm>
          <a:prstGeom prst="rect">
            <a:avLst/>
          </a:prstGeom>
        </p:spPr>
        <p:txBody>
          <a:bodyPr vert="horz" lIns="0" tIns="0" rIns="0" bIns="0" rtlCol="0">
            <a:normAutofit/>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sz="1100" i="1" dirty="0" smtClean="0">
                <a:solidFill>
                  <a:schemeClr val="accent3">
                    <a:lumMod val="75000"/>
                  </a:schemeClr>
                </a:solidFill>
              </a:rPr>
              <a:t>Conversion rate, with US-only traffic.</a:t>
            </a:r>
            <a:endParaRPr lang="en-US" sz="1100" i="1" dirty="0">
              <a:solidFill>
                <a:schemeClr val="accent3">
                  <a:lumMod val="75000"/>
                </a:schemeClr>
              </a:solidFill>
            </a:endParaRPr>
          </a:p>
        </p:txBody>
      </p:sp>
      <p:graphicFrame>
        <p:nvGraphicFramePr>
          <p:cNvPr id="10" name="Chart 9"/>
          <p:cNvGraphicFramePr>
            <a:graphicFrameLocks/>
          </p:cNvGraphicFramePr>
          <p:nvPr>
            <p:extLst>
              <p:ext uri="{D42A27DB-BD31-4B8C-83A1-F6EECF244321}">
                <p14:modId xmlns:p14="http://schemas.microsoft.com/office/powerpoint/2010/main" val="3750064106"/>
              </p:ext>
            </p:extLst>
          </p:nvPr>
        </p:nvGraphicFramePr>
        <p:xfrm>
          <a:off x="361808" y="889692"/>
          <a:ext cx="4432591" cy="28714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hart 11"/>
          <p:cNvGraphicFramePr>
            <a:graphicFrameLocks/>
          </p:cNvGraphicFramePr>
          <p:nvPr>
            <p:extLst>
              <p:ext uri="{D42A27DB-BD31-4B8C-83A1-F6EECF244321}">
                <p14:modId xmlns:p14="http://schemas.microsoft.com/office/powerpoint/2010/main" val="2841214446"/>
              </p:ext>
            </p:extLst>
          </p:nvPr>
        </p:nvGraphicFramePr>
        <p:xfrm>
          <a:off x="4793705" y="2324100"/>
          <a:ext cx="4112170" cy="25127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7055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solidFill>
                  <a:srgbClr val="4A81D2"/>
                </a:solidFill>
                <a:effectLst>
                  <a:outerShdw blurRad="50800" dist="38100" dir="2700000" algn="tl" rotWithShape="0">
                    <a:prstClr val="black">
                      <a:alpha val="40000"/>
                    </a:prstClr>
                  </a:outerShdw>
                </a:effectLst>
              </a:rPr>
              <a:t>DISCUSSION TOPICS</a:t>
            </a:r>
            <a:r>
              <a:rPr lang="en-US" sz="2800" dirty="0" smtClean="0">
                <a:solidFill>
                  <a:srgbClr val="0000FF"/>
                </a:solidFill>
                <a:effectLst>
                  <a:outerShdw blurRad="50800" dist="38100" dir="2700000" algn="tl" rotWithShape="0">
                    <a:prstClr val="black">
                      <a:alpha val="40000"/>
                    </a:prstClr>
                  </a:outerShdw>
                </a:effectLst>
              </a:rPr>
              <a:t>:</a:t>
            </a:r>
            <a:endParaRPr lang="en-US" sz="2800" dirty="0">
              <a:solidFill>
                <a:srgbClr val="0000FF"/>
              </a:solidFill>
              <a:effectLst>
                <a:outerShdw blurRad="50800" dist="38100" dir="2700000" algn="tl" rotWithShape="0">
                  <a:prstClr val="black">
                    <a:alpha val="40000"/>
                  </a:prstClr>
                </a:outerShdw>
              </a:effectLst>
            </a:endParaRPr>
          </a:p>
        </p:txBody>
      </p:sp>
      <p:sp>
        <p:nvSpPr>
          <p:cNvPr id="5" name="Content Placeholder 4"/>
          <p:cNvSpPr>
            <a:spLocks noGrp="1"/>
          </p:cNvSpPr>
          <p:nvPr>
            <p:ph idx="1"/>
          </p:nvPr>
        </p:nvSpPr>
        <p:spPr/>
        <p:txBody>
          <a:bodyPr>
            <a:noAutofit/>
          </a:bodyPr>
          <a:lstStyle/>
          <a:p>
            <a:r>
              <a:rPr lang="en-US" sz="2200" dirty="0" smtClean="0"/>
              <a:t>Suggested changes</a:t>
            </a:r>
            <a:r>
              <a:rPr lang="en-US" sz="2200" dirty="0"/>
              <a:t>/additions for </a:t>
            </a:r>
            <a:r>
              <a:rPr lang="en-US" sz="2200" dirty="0" smtClean="0"/>
              <a:t>GBMA website</a:t>
            </a:r>
            <a:endParaRPr lang="en-US" sz="2200" dirty="0"/>
          </a:p>
          <a:p>
            <a:r>
              <a:rPr lang="en-US" sz="2200" dirty="0" smtClean="0"/>
              <a:t>Looking for various check lists that we can place on website for adults interested in returning to school (this also includes those tips this committee believe we </a:t>
            </a:r>
            <a:r>
              <a:rPr lang="en-US" sz="2200" dirty="0"/>
              <a:t>should provide to adults interested in re-</a:t>
            </a:r>
            <a:r>
              <a:rPr lang="en-US" sz="2200" dirty="0" smtClean="0"/>
              <a:t>enrollment).</a:t>
            </a:r>
            <a:endParaRPr lang="en-US" sz="2200" dirty="0"/>
          </a:p>
          <a:p>
            <a:r>
              <a:rPr lang="en-US" sz="2200" dirty="0" smtClean="0"/>
              <a:t>Suggested tools campuses can use to </a:t>
            </a:r>
            <a:r>
              <a:rPr lang="en-US" sz="2200" dirty="0"/>
              <a:t>“track” students that originate through GBMA efforts to </a:t>
            </a:r>
            <a:r>
              <a:rPr lang="en-US" sz="2200" dirty="0" smtClean="0"/>
              <a:t>matriculation.</a:t>
            </a:r>
          </a:p>
          <a:p>
            <a:r>
              <a:rPr lang="en-US" sz="2200" dirty="0" smtClean="0"/>
              <a:t>Improving the process in </a:t>
            </a:r>
            <a:r>
              <a:rPr lang="en-US" sz="2200" dirty="0"/>
              <a:t>connecting staff from various </a:t>
            </a:r>
            <a:r>
              <a:rPr lang="en-US" sz="2200" dirty="0" smtClean="0"/>
              <a:t>campus departments </a:t>
            </a:r>
            <a:r>
              <a:rPr lang="en-US" sz="2200" dirty="0"/>
              <a:t>(such as the Registrar’s Office, Financial Aid Office, Student Advising, Adult Learner Centers, etc.) to assist potential </a:t>
            </a:r>
            <a:r>
              <a:rPr lang="en-US" sz="2200" dirty="0" smtClean="0"/>
              <a:t>adult student </a:t>
            </a:r>
            <a:r>
              <a:rPr lang="en-US" sz="2200" dirty="0"/>
              <a:t>applicants </a:t>
            </a:r>
            <a:r>
              <a:rPr lang="en-US" sz="2200" dirty="0" smtClean="0"/>
              <a:t> {are we missing any other areas that should be included on the team}.</a:t>
            </a:r>
          </a:p>
          <a:p>
            <a:r>
              <a:rPr lang="en-US" sz="2200" dirty="0" smtClean="0"/>
              <a:t>Issues related to contacting students (USO staff &amp; USG staff) – suggestions?</a:t>
            </a:r>
          </a:p>
        </p:txBody>
      </p:sp>
    </p:spTree>
    <p:extLst>
      <p:ext uri="{BB962C8B-B14F-4D97-AF65-F5344CB8AC3E}">
        <p14:creationId xmlns:p14="http://schemas.microsoft.com/office/powerpoint/2010/main" val="1673041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61808" y="274638"/>
            <a:ext cx="8229601" cy="593688"/>
          </a:xfrm>
        </p:spPr>
        <p:txBody>
          <a:bodyPr/>
          <a:lstStyle/>
          <a:p>
            <a:r>
              <a:rPr lang="en-US" dirty="0" smtClean="0"/>
              <a:t>CONVERSIONS OVERVIEW – BY TYPE</a:t>
            </a:r>
            <a:endParaRPr lang="en-US" dirty="0"/>
          </a:p>
        </p:txBody>
      </p:sp>
      <p:sp>
        <p:nvSpPr>
          <p:cNvPr id="8" name="Content Placeholder 2"/>
          <p:cNvSpPr>
            <a:spLocks noGrp="1"/>
          </p:cNvSpPr>
          <p:nvPr>
            <p:ph idx="1"/>
          </p:nvPr>
        </p:nvSpPr>
        <p:spPr>
          <a:xfrm>
            <a:off x="504683" y="1044035"/>
            <a:ext cx="4575058" cy="5077365"/>
          </a:xfrm>
        </p:spPr>
        <p:txBody>
          <a:bodyPr>
            <a:normAutofit lnSpcReduction="10000"/>
          </a:bodyPr>
          <a:lstStyle/>
          <a:p>
            <a:pPr marL="0" indent="0">
              <a:buNone/>
            </a:pPr>
            <a:r>
              <a:rPr lang="en-US" dirty="0"/>
              <a:t>Campaign conversion rate (which does include inbound calls) is </a:t>
            </a:r>
            <a:r>
              <a:rPr lang="en-US" b="1" dirty="0" smtClean="0"/>
              <a:t>3.99%</a:t>
            </a:r>
            <a:r>
              <a:rPr lang="en-US" dirty="0" smtClean="0"/>
              <a:t>. Please note that this number is based on US-only traffic to the microsite and landing pages.</a:t>
            </a:r>
            <a:endParaRPr lang="en-US" dirty="0"/>
          </a:p>
          <a:p>
            <a:pPr marL="0" indent="0">
              <a:buNone/>
            </a:pPr>
            <a:endParaRPr lang="en-US" dirty="0" smtClean="0"/>
          </a:p>
          <a:p>
            <a:pPr marL="0" indent="0">
              <a:buNone/>
            </a:pPr>
            <a:r>
              <a:rPr lang="en-US" dirty="0" smtClean="0"/>
              <a:t>The majority of total conversions have come in through the microsite, with inbound calls at 29% (up this reporting period). This has remained relatively stable since the campaign started.</a:t>
            </a:r>
          </a:p>
          <a:p>
            <a:pPr marL="0" indent="0">
              <a:buNone/>
            </a:pPr>
            <a:endParaRPr lang="en-US" dirty="0"/>
          </a:p>
          <a:p>
            <a:pPr marL="0" indent="0">
              <a:buNone/>
            </a:pPr>
            <a:r>
              <a:rPr lang="en-US" dirty="0" smtClean="0"/>
              <a:t>Through ongoing testing, we’ve found that the “I Am Ready” landing page has the best conversion rate of the three. This page differs most from the main website in that it pushes visitors straight to the form. </a:t>
            </a:r>
            <a:r>
              <a:rPr lang="en-US" dirty="0" smtClean="0">
                <a:solidFill>
                  <a:schemeClr val="bg1">
                    <a:lumMod val="50000"/>
                  </a:schemeClr>
                </a:solidFill>
              </a:rPr>
              <a:t>Based on this data, we are now sending 50% of ad traffic to the microsite and 50% to the “I Am Ready” landing page.</a:t>
            </a:r>
            <a:endParaRPr lang="en-US" dirty="0">
              <a:solidFill>
                <a:schemeClr val="bg1">
                  <a:lumMod val="50000"/>
                </a:schemeClr>
              </a:solidFill>
            </a:endParaRPr>
          </a:p>
        </p:txBody>
      </p:sp>
      <p:graphicFrame>
        <p:nvGraphicFramePr>
          <p:cNvPr id="9" name="Chart 8"/>
          <p:cNvGraphicFramePr>
            <a:graphicFrameLocks/>
          </p:cNvGraphicFramePr>
          <p:nvPr>
            <p:extLst>
              <p:ext uri="{D42A27DB-BD31-4B8C-83A1-F6EECF244321}">
                <p14:modId xmlns:p14="http://schemas.microsoft.com/office/powerpoint/2010/main" val="1259798709"/>
              </p:ext>
            </p:extLst>
          </p:nvPr>
        </p:nvGraphicFramePr>
        <p:xfrm>
          <a:off x="5238350" y="2022475"/>
          <a:ext cx="3505200" cy="2813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685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61808" y="274638"/>
            <a:ext cx="8229601" cy="593688"/>
          </a:xfrm>
        </p:spPr>
        <p:txBody>
          <a:bodyPr/>
          <a:lstStyle/>
          <a:p>
            <a:r>
              <a:rPr lang="en-US" dirty="0" smtClean="0"/>
              <a:t>AT A GLANCE – CAMPAIGN PERFORMANCE TO DATE</a:t>
            </a:r>
            <a:endParaRPr lang="en-US" dirty="0"/>
          </a:p>
        </p:txBody>
      </p:sp>
      <p:graphicFrame>
        <p:nvGraphicFramePr>
          <p:cNvPr id="8" name="Content Placeholder 4"/>
          <p:cNvGraphicFramePr>
            <a:graphicFrameLocks noGrp="1"/>
          </p:cNvGraphicFramePr>
          <p:nvPr>
            <p:ph idx="1"/>
            <p:extLst>
              <p:ext uri="{D42A27DB-BD31-4B8C-83A1-F6EECF244321}">
                <p14:modId xmlns:p14="http://schemas.microsoft.com/office/powerpoint/2010/main" val="3278456285"/>
              </p:ext>
            </p:extLst>
          </p:nvPr>
        </p:nvGraphicFramePr>
        <p:xfrm>
          <a:off x="1034909" y="1595294"/>
          <a:ext cx="7556500" cy="1726222"/>
        </p:xfrm>
        <a:graphic>
          <a:graphicData uri="http://schemas.openxmlformats.org/drawingml/2006/table">
            <a:tbl>
              <a:tblPr firstRow="1" bandRow="1">
                <a:tableStyleId>{69C7853C-536D-4A76-A0AE-DD22124D55A5}</a:tableStyleId>
              </a:tblPr>
              <a:tblGrid>
                <a:gridCol w="1402347"/>
                <a:gridCol w="1390265"/>
                <a:gridCol w="1647723"/>
                <a:gridCol w="1544739"/>
                <a:gridCol w="1571426"/>
              </a:tblGrid>
              <a:tr h="714375">
                <a:tc>
                  <a:txBody>
                    <a:bodyPr/>
                    <a:lstStyle/>
                    <a:p>
                      <a:pPr algn="ctr"/>
                      <a:endParaRPr lang="en-US"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smtClean="0"/>
                        <a:t>Total Conversions</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smtClean="0"/>
                        <a:t>Visits to Site &amp; Landing Pages*</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smtClean="0"/>
                        <a:t>Conversion Rate**</a:t>
                      </a:r>
                      <a:endParaRPr lang="en-US" sz="1600" b="1"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600" b="1" dirty="0" smtClean="0">
                          <a:solidFill>
                            <a:schemeClr val="bg1"/>
                          </a:solidFill>
                        </a:rPr>
                        <a:t>Clicks from Online Ads***</a:t>
                      </a:r>
                      <a:endParaRPr lang="en-US" sz="1600" b="1" dirty="0">
                        <a:solidFill>
                          <a:schemeClr val="bg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93688">
                <a:tc>
                  <a:txBody>
                    <a:bodyPr/>
                    <a:lstStyle/>
                    <a:p>
                      <a:pPr algn="ctr"/>
                      <a:r>
                        <a:rPr lang="en-US" sz="1400" b="1" dirty="0" smtClean="0">
                          <a:solidFill>
                            <a:schemeClr val="tx1">
                              <a:lumMod val="65000"/>
                              <a:lumOff val="35000"/>
                            </a:schemeClr>
                          </a:solidFill>
                        </a:rPr>
                        <a:t>To date</a:t>
                      </a:r>
                      <a:endParaRPr lang="en-US" sz="1400" b="1" dirty="0">
                        <a:solidFill>
                          <a:schemeClr val="tx1">
                            <a:lumMod val="65000"/>
                            <a:lumOff val="3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solidFill>
                  </a:tcPr>
                </a:tc>
                <a:tc>
                  <a:txBody>
                    <a:bodyPr/>
                    <a:lstStyle/>
                    <a:p>
                      <a:pPr algn="ctr"/>
                      <a:r>
                        <a:rPr lang="en-US" b="1" dirty="0" smtClean="0">
                          <a:solidFill>
                            <a:schemeClr val="tx1">
                              <a:lumMod val="65000"/>
                              <a:lumOff val="35000"/>
                            </a:schemeClr>
                          </a:solidFill>
                        </a:rPr>
                        <a:t>3,338</a:t>
                      </a:r>
                      <a:endParaRPr lang="en-US" b="1" dirty="0">
                        <a:solidFill>
                          <a:schemeClr val="tx1">
                            <a:lumMod val="65000"/>
                            <a:lumOff val="3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solidFill>
                            <a:schemeClr val="tx1">
                              <a:lumMod val="65000"/>
                              <a:lumOff val="35000"/>
                            </a:schemeClr>
                          </a:solidFill>
                        </a:rPr>
                        <a:t>83,701</a:t>
                      </a:r>
                      <a:endParaRPr lang="en-US" b="1" dirty="0">
                        <a:solidFill>
                          <a:schemeClr val="tx1">
                            <a:lumMod val="65000"/>
                            <a:lumOff val="3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solidFill>
                            <a:schemeClr val="tx1">
                              <a:lumMod val="65000"/>
                              <a:lumOff val="35000"/>
                            </a:schemeClr>
                          </a:solidFill>
                        </a:rPr>
                        <a:t>3.99%</a:t>
                      </a:r>
                      <a:endParaRPr lang="en-US" b="1" dirty="0">
                        <a:solidFill>
                          <a:schemeClr val="tx1">
                            <a:lumMod val="65000"/>
                            <a:lumOff val="3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1" dirty="0" smtClean="0">
                          <a:solidFill>
                            <a:schemeClr val="tx1">
                              <a:lumMod val="65000"/>
                              <a:lumOff val="35000"/>
                            </a:schemeClr>
                          </a:solidFill>
                        </a:rPr>
                        <a:t>56,623</a:t>
                      </a:r>
                      <a:endParaRPr lang="en-US" b="1" dirty="0">
                        <a:solidFill>
                          <a:schemeClr val="tx1">
                            <a:lumMod val="65000"/>
                            <a:lumOff val="3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60464">
                <a:tc>
                  <a:txBody>
                    <a:bodyPr/>
                    <a:lstStyle/>
                    <a:p>
                      <a:pPr algn="ctr"/>
                      <a:r>
                        <a:rPr lang="en-US" sz="1400" b="0" dirty="0" smtClean="0">
                          <a:solidFill>
                            <a:schemeClr val="tx1">
                              <a:lumMod val="65000"/>
                              <a:lumOff val="35000"/>
                            </a:schemeClr>
                          </a:solidFill>
                        </a:rPr>
                        <a:t>Change this reporting</a:t>
                      </a:r>
                      <a:r>
                        <a:rPr lang="en-US" sz="1400" b="0" baseline="0" dirty="0" smtClean="0">
                          <a:solidFill>
                            <a:schemeClr val="tx1">
                              <a:lumMod val="65000"/>
                              <a:lumOff val="35000"/>
                            </a:schemeClr>
                          </a:solidFill>
                        </a:rPr>
                        <a:t> period</a:t>
                      </a:r>
                      <a:endParaRPr lang="en-US" sz="1400" b="0" dirty="0">
                        <a:solidFill>
                          <a:schemeClr val="tx1">
                            <a:lumMod val="65000"/>
                            <a:lumOff val="3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3"/>
                    </a:solidFill>
                  </a:tcPr>
                </a:tc>
                <a:tc>
                  <a:txBody>
                    <a:bodyPr/>
                    <a:lstStyle/>
                    <a:p>
                      <a:pPr algn="ctr"/>
                      <a:r>
                        <a:rPr lang="en-US" b="0" dirty="0" smtClean="0">
                          <a:solidFill>
                            <a:schemeClr val="tx1">
                              <a:lumMod val="65000"/>
                              <a:lumOff val="35000"/>
                            </a:schemeClr>
                          </a:solidFill>
                        </a:rPr>
                        <a:t>+181</a:t>
                      </a:r>
                      <a:endParaRPr lang="en-US" b="0" dirty="0">
                        <a:solidFill>
                          <a:schemeClr val="tx1">
                            <a:lumMod val="65000"/>
                            <a:lumOff val="3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0" dirty="0" smtClean="0">
                          <a:solidFill>
                            <a:schemeClr val="tx1">
                              <a:lumMod val="65000"/>
                              <a:lumOff val="35000"/>
                            </a:schemeClr>
                          </a:solidFill>
                        </a:rPr>
                        <a:t>+16,794</a:t>
                      </a:r>
                      <a:endParaRPr lang="en-US" b="0" dirty="0">
                        <a:solidFill>
                          <a:schemeClr val="tx1">
                            <a:lumMod val="65000"/>
                            <a:lumOff val="3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200" b="0" dirty="0" smtClean="0">
                          <a:solidFill>
                            <a:schemeClr val="tx1">
                              <a:lumMod val="65000"/>
                              <a:lumOff val="35000"/>
                            </a:schemeClr>
                          </a:solidFill>
                          <a:latin typeface="Wingdings"/>
                          <a:ea typeface="Wingdings"/>
                          <a:cs typeface="Wingdings"/>
                          <a:sym typeface="Wingdings"/>
                        </a:rPr>
                        <a:t></a:t>
                      </a:r>
                      <a:r>
                        <a:rPr lang="en-US" sz="1800" b="0" kern="1200" dirty="0" smtClean="0">
                          <a:solidFill>
                            <a:schemeClr val="tx1">
                              <a:lumMod val="65000"/>
                              <a:lumOff val="35000"/>
                            </a:schemeClr>
                          </a:solidFill>
                          <a:latin typeface="+mn-lt"/>
                          <a:ea typeface="+mn-ea"/>
                          <a:cs typeface="+mn-cs"/>
                          <a:sym typeface="Wingdings"/>
                        </a:rPr>
                        <a:t>0.73%</a:t>
                      </a:r>
                      <a:endParaRPr lang="en-US" b="0" dirty="0">
                        <a:solidFill>
                          <a:schemeClr val="tx1">
                            <a:lumMod val="65000"/>
                            <a:lumOff val="3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b="0" dirty="0" smtClean="0">
                          <a:solidFill>
                            <a:schemeClr val="tx1">
                              <a:lumMod val="65000"/>
                              <a:lumOff val="35000"/>
                            </a:schemeClr>
                          </a:solidFill>
                        </a:rPr>
                        <a:t>+19,491</a:t>
                      </a:r>
                      <a:endParaRPr lang="en-US" b="0" dirty="0">
                        <a:solidFill>
                          <a:schemeClr val="tx1">
                            <a:lumMod val="65000"/>
                            <a:lumOff val="35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9" name="Content Placeholder 2"/>
          <p:cNvSpPr txBox="1">
            <a:spLocks/>
          </p:cNvSpPr>
          <p:nvPr/>
        </p:nvSpPr>
        <p:spPr>
          <a:xfrm>
            <a:off x="1262883" y="3905186"/>
            <a:ext cx="6985655" cy="2101913"/>
          </a:xfrm>
          <a:prstGeom prst="rect">
            <a:avLst/>
          </a:prstGeom>
        </p:spPr>
        <p:txBody>
          <a:bodyPr vert="horz" lIns="0" tIns="0" rIns="0" bIns="0" rtlCol="0">
            <a:normAutofit fontScale="70000" lnSpcReduction="20000"/>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t>These changes </a:t>
            </a:r>
            <a:r>
              <a:rPr lang="en-US" b="1" dirty="0"/>
              <a:t>took place over the time period of a month rather than two weeks </a:t>
            </a:r>
            <a:r>
              <a:rPr lang="en-US" b="1" dirty="0" smtClean="0"/>
              <a:t>as we </a:t>
            </a:r>
            <a:r>
              <a:rPr lang="en-US" b="1" dirty="0"/>
              <a:t>have </a:t>
            </a:r>
            <a:r>
              <a:rPr lang="en-US" b="1" dirty="0" smtClean="0"/>
              <a:t>switched to </a:t>
            </a:r>
            <a:r>
              <a:rPr lang="en-US" b="1" dirty="0"/>
              <a:t>monthly reporting.</a:t>
            </a:r>
          </a:p>
          <a:p>
            <a:pPr marL="0" indent="0">
              <a:buNone/>
            </a:pPr>
            <a:endParaRPr lang="en-US" dirty="0"/>
          </a:p>
          <a:p>
            <a:pPr marL="0" indent="0">
              <a:buNone/>
            </a:pPr>
            <a:r>
              <a:rPr lang="en-US" dirty="0" smtClean="0"/>
              <a:t>*The website visits information and conversion rate are based on US-only traffic. Earlier reports have shown international traffic as well in this column.</a:t>
            </a:r>
          </a:p>
          <a:p>
            <a:pPr marL="0" indent="0">
              <a:buNone/>
            </a:pPr>
            <a:endParaRPr lang="en-US" dirty="0"/>
          </a:p>
          <a:p>
            <a:pPr marL="0" indent="0">
              <a:buNone/>
            </a:pPr>
            <a:r>
              <a:rPr lang="en-US" dirty="0" smtClean="0"/>
              <a:t>**The conversion rate includes inbound calls and is calculated by finding the percentage of conversions (calls or form completions) out of all website and landing page visits. This report</a:t>
            </a:r>
            <a:r>
              <a:rPr lang="en-US" dirty="0"/>
              <a:t> </a:t>
            </a:r>
            <a:r>
              <a:rPr lang="en-US" dirty="0" smtClean="0"/>
              <a:t>shows the conversion rate based on US-only traffic.</a:t>
            </a:r>
            <a:endParaRPr lang="en-US" b="1" dirty="0" smtClean="0"/>
          </a:p>
          <a:p>
            <a:pPr marL="0" indent="0">
              <a:buNone/>
            </a:pPr>
            <a:endParaRPr lang="en-US" dirty="0" smtClean="0"/>
          </a:p>
          <a:p>
            <a:pPr marL="0" indent="0">
              <a:buNone/>
            </a:pPr>
            <a:r>
              <a:rPr lang="en-US" dirty="0" smtClean="0"/>
              <a:t>***Includes SEM, banner and video advertisings</a:t>
            </a:r>
          </a:p>
          <a:p>
            <a:pPr marL="0" indent="0">
              <a:buFont typeface="Wingdings" charset="2"/>
              <a:buNone/>
            </a:pPr>
            <a:endParaRPr lang="en-US" dirty="0">
              <a:solidFill>
                <a:schemeClr val="tx1"/>
              </a:solidFill>
            </a:endParaRPr>
          </a:p>
        </p:txBody>
      </p:sp>
    </p:spTree>
    <p:extLst>
      <p:ext uri="{BB962C8B-B14F-4D97-AF65-F5344CB8AC3E}">
        <p14:creationId xmlns:p14="http://schemas.microsoft.com/office/powerpoint/2010/main" val="1702445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Website &amp; Landing Pages</a:t>
            </a:r>
            <a:endParaRPr lang="en-US" dirty="0"/>
          </a:p>
        </p:txBody>
      </p:sp>
    </p:spTree>
    <p:extLst>
      <p:ext uri="{BB962C8B-B14F-4D97-AF65-F5344CB8AC3E}">
        <p14:creationId xmlns:p14="http://schemas.microsoft.com/office/powerpoint/2010/main" val="1691044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61808" y="274638"/>
            <a:ext cx="8229601" cy="593688"/>
          </a:xfrm>
        </p:spPr>
        <p:txBody>
          <a:bodyPr/>
          <a:lstStyle/>
          <a:p>
            <a:r>
              <a:rPr lang="en-US" dirty="0" smtClean="0"/>
              <a:t>WEBSITE &amp; LANDING PAGES – BY SOURCE</a:t>
            </a:r>
            <a:endParaRPr lang="en-US" dirty="0"/>
          </a:p>
        </p:txBody>
      </p:sp>
      <p:sp>
        <p:nvSpPr>
          <p:cNvPr id="8" name="Content Placeholder 2"/>
          <p:cNvSpPr>
            <a:spLocks noGrp="1"/>
          </p:cNvSpPr>
          <p:nvPr>
            <p:ph idx="1"/>
          </p:nvPr>
        </p:nvSpPr>
        <p:spPr>
          <a:xfrm>
            <a:off x="1005631" y="4065786"/>
            <a:ext cx="7607871" cy="2114881"/>
          </a:xfrm>
        </p:spPr>
        <p:txBody>
          <a:bodyPr>
            <a:normAutofit lnSpcReduction="10000"/>
          </a:bodyPr>
          <a:lstStyle/>
          <a:p>
            <a:pPr marL="0" indent="0">
              <a:buNone/>
            </a:pPr>
            <a:r>
              <a:rPr lang="en-US" dirty="0" smtClean="0"/>
              <a:t>Direct traffic and referrals (note that non-Google display ads in many cases track as referrals) continue to be the primary sources of sessions on the landing pages. </a:t>
            </a:r>
          </a:p>
          <a:p>
            <a:pPr marL="0" indent="0">
              <a:buNone/>
            </a:pPr>
            <a:endParaRPr lang="en-US" dirty="0"/>
          </a:p>
          <a:p>
            <a:pPr marL="0" indent="0">
              <a:buNone/>
            </a:pPr>
            <a:r>
              <a:rPr lang="en-US" dirty="0" smtClean="0"/>
              <a:t>During the past reporting period though, a Google Display ad that was run had a huge impact on site traffic. </a:t>
            </a:r>
            <a:r>
              <a:rPr lang="en-US" b="1" dirty="0" smtClean="0"/>
              <a:t>72% of all site traffic during this time period came from the Google Display ad. </a:t>
            </a:r>
            <a:r>
              <a:rPr lang="en-US" dirty="0" smtClean="0"/>
              <a:t>However, as mentioned previously, this resulted in zero conversions.</a:t>
            </a:r>
          </a:p>
        </p:txBody>
      </p:sp>
      <p:sp>
        <p:nvSpPr>
          <p:cNvPr id="9" name="Content Placeholder 2"/>
          <p:cNvSpPr txBox="1">
            <a:spLocks/>
          </p:cNvSpPr>
          <p:nvPr/>
        </p:nvSpPr>
        <p:spPr>
          <a:xfrm>
            <a:off x="1978934" y="3647796"/>
            <a:ext cx="3417620" cy="279403"/>
          </a:xfrm>
          <a:prstGeom prst="rect">
            <a:avLst/>
          </a:prstGeom>
        </p:spPr>
        <p:txBody>
          <a:bodyPr vert="horz" lIns="0" tIns="0" rIns="0" bIns="0" rtlCol="0">
            <a:normAutofit fontScale="70000" lnSpcReduction="20000"/>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i="1" dirty="0" smtClean="0">
                <a:solidFill>
                  <a:schemeClr val="accent3">
                    <a:lumMod val="75000"/>
                  </a:schemeClr>
                </a:solidFill>
              </a:rPr>
              <a:t>Traffic by source for life of campaign, US traffic</a:t>
            </a:r>
            <a:endParaRPr lang="en-US" i="1" dirty="0">
              <a:solidFill>
                <a:schemeClr val="accent3">
                  <a:lumMod val="75000"/>
                </a:schemeClr>
              </a:solidFill>
            </a:endParaRPr>
          </a:p>
        </p:txBody>
      </p:sp>
      <p:pic>
        <p:nvPicPr>
          <p:cNvPr id="3" name="Picture 2" descr="Screen Shot 2015-03-04 at 4.55.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784006"/>
            <a:ext cx="6134100" cy="2715094"/>
          </a:xfrm>
          <a:prstGeom prst="rect">
            <a:avLst/>
          </a:prstGeom>
        </p:spPr>
      </p:pic>
    </p:spTree>
    <p:extLst>
      <p:ext uri="{BB962C8B-B14F-4D97-AF65-F5344CB8AC3E}">
        <p14:creationId xmlns:p14="http://schemas.microsoft.com/office/powerpoint/2010/main" val="122786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0100" y="765251"/>
            <a:ext cx="3048000" cy="2465658"/>
          </a:xfrm>
          <a:prstGeom prst="rect">
            <a:avLst/>
          </a:prstGeom>
        </p:spPr>
      </p:pic>
      <p:sp>
        <p:nvSpPr>
          <p:cNvPr id="10" name="Title 1"/>
          <p:cNvSpPr>
            <a:spLocks noGrp="1"/>
          </p:cNvSpPr>
          <p:nvPr>
            <p:ph type="title"/>
          </p:nvPr>
        </p:nvSpPr>
        <p:spPr>
          <a:xfrm>
            <a:off x="361808" y="274638"/>
            <a:ext cx="8229601" cy="593688"/>
          </a:xfrm>
        </p:spPr>
        <p:txBody>
          <a:bodyPr/>
          <a:lstStyle/>
          <a:p>
            <a:r>
              <a:rPr lang="en-US" dirty="0" smtClean="0"/>
              <a:t>WEBSITE &amp; LANDING PAGES – BY DEVICE</a:t>
            </a:r>
            <a:endParaRPr lang="en-US" dirty="0"/>
          </a:p>
        </p:txBody>
      </p:sp>
      <p:sp>
        <p:nvSpPr>
          <p:cNvPr id="11" name="Content Placeholder 2"/>
          <p:cNvSpPr>
            <a:spLocks noGrp="1"/>
          </p:cNvSpPr>
          <p:nvPr>
            <p:ph idx="1"/>
          </p:nvPr>
        </p:nvSpPr>
        <p:spPr>
          <a:xfrm>
            <a:off x="361807" y="3776521"/>
            <a:ext cx="8494700" cy="2504437"/>
          </a:xfrm>
        </p:spPr>
        <p:txBody>
          <a:bodyPr>
            <a:normAutofit/>
          </a:bodyPr>
          <a:lstStyle/>
          <a:p>
            <a:pPr marL="0" indent="0">
              <a:buNone/>
            </a:pPr>
            <a:r>
              <a:rPr lang="en-US" b="1" dirty="0"/>
              <a:t>Traffic from mobile devices </a:t>
            </a:r>
            <a:r>
              <a:rPr lang="en-US" dirty="0"/>
              <a:t>has historically been around </a:t>
            </a:r>
            <a:r>
              <a:rPr lang="en-US" dirty="0" smtClean="0"/>
              <a:t>47% and increased significantly to </a:t>
            </a:r>
            <a:r>
              <a:rPr lang="en-US" b="1" dirty="0" smtClean="0"/>
              <a:t>around 80% </a:t>
            </a:r>
            <a:r>
              <a:rPr lang="en-US" dirty="0" smtClean="0"/>
              <a:t>this reporting period.</a:t>
            </a:r>
          </a:p>
          <a:p>
            <a:pPr marL="0" indent="0">
              <a:buNone/>
            </a:pPr>
            <a:endParaRPr lang="en-US" dirty="0"/>
          </a:p>
          <a:p>
            <a:pPr marL="0" indent="0">
              <a:buNone/>
            </a:pPr>
            <a:r>
              <a:rPr lang="en-US" dirty="0" smtClean="0">
                <a:solidFill>
                  <a:srgbClr val="7F7F7F"/>
                </a:solidFill>
              </a:rPr>
              <a:t>While we have been seeing a steady (though minor) increase in traffic from mobile devices, this month’s change can be mostly attributed to the Google Display Ad. 86% of visits from cost per click came in on a mobile device. Please see the slides featuring additional information on the Google Display Ad performance for recommendations.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050" y="1402687"/>
            <a:ext cx="1416050" cy="1110183"/>
          </a:xfrm>
          <a:prstGeom prst="rect">
            <a:avLst/>
          </a:prstGeom>
        </p:spPr>
      </p:pic>
      <p:sp>
        <p:nvSpPr>
          <p:cNvPr id="9" name="Content Placeholder 2"/>
          <p:cNvSpPr txBox="1">
            <a:spLocks/>
          </p:cNvSpPr>
          <p:nvPr/>
        </p:nvSpPr>
        <p:spPr>
          <a:xfrm>
            <a:off x="2844800" y="3230909"/>
            <a:ext cx="3901017" cy="279403"/>
          </a:xfrm>
          <a:prstGeom prst="rect">
            <a:avLst/>
          </a:prstGeom>
        </p:spPr>
        <p:txBody>
          <a:bodyPr vert="horz" lIns="0" tIns="0" rIns="0" bIns="0" rtlCol="0">
            <a:normAutofit fontScale="77500" lnSpcReduction="20000"/>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i="1" dirty="0" smtClean="0">
                <a:solidFill>
                  <a:schemeClr val="accent3">
                    <a:lumMod val="75000"/>
                  </a:schemeClr>
                </a:solidFill>
              </a:rPr>
              <a:t>Traffic by device for life of campaign, US traffic</a:t>
            </a:r>
            <a:endParaRPr lang="en-US" i="1" dirty="0">
              <a:solidFill>
                <a:schemeClr val="accent3">
                  <a:lumMod val="75000"/>
                </a:schemeClr>
              </a:solidFill>
            </a:endParaRPr>
          </a:p>
        </p:txBody>
      </p:sp>
    </p:spTree>
    <p:extLst>
      <p:ext uri="{BB962C8B-B14F-4D97-AF65-F5344CB8AC3E}">
        <p14:creationId xmlns:p14="http://schemas.microsoft.com/office/powerpoint/2010/main" val="505171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WEBSITE &amp; LANDING PAGES – </a:t>
            </a:r>
            <a:r>
              <a:rPr lang="en-US" dirty="0" smtClean="0"/>
              <a:t>DEMOGRAPHICS</a:t>
            </a:r>
            <a:endParaRPr lang="en-US" dirty="0"/>
          </a:p>
        </p:txBody>
      </p:sp>
      <p:pic>
        <p:nvPicPr>
          <p:cNvPr id="4" name="Picture 3"/>
          <p:cNvPicPr>
            <a:picLocks noChangeAspect="1"/>
          </p:cNvPicPr>
          <p:nvPr/>
        </p:nvPicPr>
        <p:blipFill rotWithShape="1">
          <a:blip r:embed="rId2"/>
          <a:srcRect b="8800"/>
          <a:stretch/>
        </p:blipFill>
        <p:spPr>
          <a:xfrm>
            <a:off x="193414" y="868326"/>
            <a:ext cx="8253196" cy="2895600"/>
          </a:xfrm>
          <a:prstGeom prst="rect">
            <a:avLst/>
          </a:prstGeom>
        </p:spPr>
      </p:pic>
      <p:sp>
        <p:nvSpPr>
          <p:cNvPr id="6" name="Content Placeholder 2"/>
          <p:cNvSpPr>
            <a:spLocks noGrp="1"/>
          </p:cNvSpPr>
          <p:nvPr>
            <p:ph idx="1"/>
          </p:nvPr>
        </p:nvSpPr>
        <p:spPr>
          <a:xfrm>
            <a:off x="361808" y="4027870"/>
            <a:ext cx="8515492" cy="2258630"/>
          </a:xfrm>
        </p:spPr>
        <p:txBody>
          <a:bodyPr>
            <a:normAutofit lnSpcReduction="10000"/>
          </a:bodyPr>
          <a:lstStyle/>
          <a:p>
            <a:pPr marL="0" indent="0">
              <a:buNone/>
            </a:pPr>
            <a:r>
              <a:rPr lang="en-US" dirty="0" smtClean="0">
                <a:solidFill>
                  <a:srgbClr val="7F7F7F"/>
                </a:solidFill>
              </a:rPr>
              <a:t>Access to demographic information was recently enabled in Google Analytics. We are able to see that (based on 44% of total sessions) </a:t>
            </a:r>
            <a:r>
              <a:rPr lang="en-US" b="1" dirty="0" smtClean="0">
                <a:solidFill>
                  <a:srgbClr val="7F7F7F"/>
                </a:solidFill>
              </a:rPr>
              <a:t>56.7% of sessions are male users</a:t>
            </a:r>
            <a:r>
              <a:rPr lang="en-US" dirty="0" smtClean="0">
                <a:solidFill>
                  <a:srgbClr val="7F7F7F"/>
                </a:solidFill>
              </a:rPr>
              <a:t>, and the </a:t>
            </a:r>
            <a:r>
              <a:rPr lang="en-US" b="1" dirty="0" smtClean="0">
                <a:solidFill>
                  <a:srgbClr val="7F7F7F"/>
                </a:solidFill>
              </a:rPr>
              <a:t>leading age group is 25-34.</a:t>
            </a:r>
          </a:p>
          <a:p>
            <a:pPr marL="0" indent="0">
              <a:buNone/>
            </a:pPr>
            <a:endParaRPr lang="en-US" b="1" dirty="0">
              <a:solidFill>
                <a:srgbClr val="7F7F7F"/>
              </a:solidFill>
            </a:endParaRPr>
          </a:p>
          <a:p>
            <a:pPr marL="0" indent="0">
              <a:buNone/>
            </a:pPr>
            <a:r>
              <a:rPr lang="en-US" dirty="0" smtClean="0">
                <a:solidFill>
                  <a:srgbClr val="7F7F7F"/>
                </a:solidFill>
              </a:rPr>
              <a:t>We recommend monitoring this in conjunction with changes in advertising to establish a cause and effect. Additionally, along with the affinity category and in-market segment info, this data can be used to support the creation of a content strategy in FY16.</a:t>
            </a:r>
          </a:p>
        </p:txBody>
      </p:sp>
    </p:spTree>
    <p:extLst>
      <p:ext uri="{BB962C8B-B14F-4D97-AF65-F5344CB8AC3E}">
        <p14:creationId xmlns:p14="http://schemas.microsoft.com/office/powerpoint/2010/main" val="1344722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Online Ads</a:t>
            </a:r>
            <a:endParaRPr lang="en-US" dirty="0"/>
          </a:p>
        </p:txBody>
      </p:sp>
    </p:spTree>
    <p:extLst>
      <p:ext uri="{BB962C8B-B14F-4D97-AF65-F5344CB8AC3E}">
        <p14:creationId xmlns:p14="http://schemas.microsoft.com/office/powerpoint/2010/main" val="2249782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808" y="274638"/>
            <a:ext cx="8229601" cy="593688"/>
          </a:xfrm>
        </p:spPr>
        <p:txBody>
          <a:bodyPr/>
          <a:lstStyle/>
          <a:p>
            <a:r>
              <a:rPr lang="en-US" dirty="0" smtClean="0"/>
              <a:t>ONLINE ADS – OVERVIEW</a:t>
            </a:r>
            <a:endParaRPr lang="en-US" dirty="0"/>
          </a:p>
        </p:txBody>
      </p:sp>
      <p:sp>
        <p:nvSpPr>
          <p:cNvPr id="3" name="Content Placeholder 2"/>
          <p:cNvSpPr>
            <a:spLocks noGrp="1"/>
          </p:cNvSpPr>
          <p:nvPr>
            <p:ph idx="1"/>
          </p:nvPr>
        </p:nvSpPr>
        <p:spPr>
          <a:xfrm>
            <a:off x="5348613" y="2102198"/>
            <a:ext cx="3439787" cy="3257202"/>
          </a:xfrm>
        </p:spPr>
        <p:txBody>
          <a:bodyPr>
            <a:normAutofit fontScale="92500" lnSpcReduction="10000"/>
          </a:bodyPr>
          <a:lstStyle/>
          <a:p>
            <a:pPr marL="0" indent="0">
              <a:buNone/>
            </a:pPr>
            <a:r>
              <a:rPr lang="en-US" sz="1600" dirty="0" smtClean="0"/>
              <a:t>These charts show the impact of ad clicks (banner ads, Pandora and video clicks) on conversions. Until recent reporting periods, the correlation is evident.</a:t>
            </a:r>
            <a:endParaRPr lang="en-US" sz="1600" dirty="0"/>
          </a:p>
          <a:p>
            <a:pPr marL="0" indent="0">
              <a:buNone/>
            </a:pPr>
            <a:endParaRPr lang="en-US" sz="1600" dirty="0"/>
          </a:p>
          <a:p>
            <a:pPr marL="0" indent="0">
              <a:buNone/>
            </a:pPr>
            <a:r>
              <a:rPr lang="en-US" sz="1600" dirty="0" smtClean="0"/>
              <a:t>The high number of ad clicks in the lower chart can be attributed to the Google Display ad, which acted as more of a branding ad.</a:t>
            </a:r>
          </a:p>
          <a:p>
            <a:pPr marL="0" indent="0">
              <a:buNone/>
            </a:pPr>
            <a:endParaRPr lang="en-US" sz="1600" dirty="0"/>
          </a:p>
          <a:p>
            <a:pPr marL="0" indent="0">
              <a:buNone/>
            </a:pPr>
            <a:r>
              <a:rPr lang="en-US" sz="1600" dirty="0" smtClean="0"/>
              <a:t>Only ads through Google </a:t>
            </a:r>
            <a:r>
              <a:rPr lang="en-US" sz="1600" dirty="0" err="1" smtClean="0"/>
              <a:t>AdWords</a:t>
            </a:r>
            <a:r>
              <a:rPr lang="en-US" sz="1600" dirty="0" smtClean="0"/>
              <a:t> (paid search, display ad and pre-roll) ran during the month of February.</a:t>
            </a:r>
            <a:endParaRPr lang="en-US" sz="1600" dirty="0"/>
          </a:p>
        </p:txBody>
      </p:sp>
      <p:graphicFrame>
        <p:nvGraphicFramePr>
          <p:cNvPr id="7" name="Chart 6"/>
          <p:cNvGraphicFramePr>
            <a:graphicFrameLocks/>
          </p:cNvGraphicFramePr>
          <p:nvPr>
            <p:extLst>
              <p:ext uri="{D42A27DB-BD31-4B8C-83A1-F6EECF244321}">
                <p14:modId xmlns:p14="http://schemas.microsoft.com/office/powerpoint/2010/main" val="68938802"/>
              </p:ext>
            </p:extLst>
          </p:nvPr>
        </p:nvGraphicFramePr>
        <p:xfrm>
          <a:off x="361807" y="1160430"/>
          <a:ext cx="4743593" cy="24108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3041105270"/>
              </p:ext>
            </p:extLst>
          </p:nvPr>
        </p:nvGraphicFramePr>
        <p:xfrm>
          <a:off x="260207" y="3699587"/>
          <a:ext cx="4845193" cy="24624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59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808" y="274638"/>
            <a:ext cx="8229601" cy="593688"/>
          </a:xfrm>
        </p:spPr>
        <p:txBody>
          <a:bodyPr/>
          <a:lstStyle/>
          <a:p>
            <a:r>
              <a:rPr lang="en-US" dirty="0" smtClean="0"/>
              <a:t>ONLINE ADS – VIDEO PRE-ROLL</a:t>
            </a:r>
            <a:endParaRPr lang="en-US" dirty="0"/>
          </a:p>
        </p:txBody>
      </p:sp>
      <p:sp>
        <p:nvSpPr>
          <p:cNvPr id="4" name="Content Placeholder 2"/>
          <p:cNvSpPr txBox="1">
            <a:spLocks/>
          </p:cNvSpPr>
          <p:nvPr/>
        </p:nvSpPr>
        <p:spPr>
          <a:xfrm>
            <a:off x="1238250" y="989780"/>
            <a:ext cx="6515099" cy="4944295"/>
          </a:xfrm>
          <a:prstGeom prst="rect">
            <a:avLst/>
          </a:prstGeom>
        </p:spPr>
        <p:txBody>
          <a:bodyPr vert="horz" lIns="0" tIns="0" rIns="0" bIns="0" rtlCol="0">
            <a:normAutofit/>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t>Video Pre-Roll </a:t>
            </a:r>
            <a:r>
              <a:rPr lang="en-US" b="1" dirty="0"/>
              <a:t>ads </a:t>
            </a:r>
            <a:r>
              <a:rPr lang="en-US" dirty="0"/>
              <a:t>have delivered (total as of 2</a:t>
            </a:r>
            <a:r>
              <a:rPr lang="en-US" dirty="0" smtClean="0"/>
              <a:t>/28/15</a:t>
            </a:r>
            <a:r>
              <a:rPr lang="en-US" dirty="0"/>
              <a:t>):</a:t>
            </a:r>
          </a:p>
          <a:p>
            <a:pPr>
              <a:buFontTx/>
              <a:buChar char="-"/>
            </a:pPr>
            <a:r>
              <a:rPr lang="en-US" sz="1600" dirty="0" smtClean="0"/>
              <a:t>1,711,114 </a:t>
            </a:r>
            <a:r>
              <a:rPr lang="en-US" sz="1600" dirty="0"/>
              <a:t>impressions (</a:t>
            </a:r>
            <a:r>
              <a:rPr lang="en-US" sz="1600" dirty="0" smtClean="0"/>
              <a:t>0.22% </a:t>
            </a:r>
            <a:r>
              <a:rPr lang="en-US" sz="1600" dirty="0"/>
              <a:t>CTR)</a:t>
            </a:r>
          </a:p>
          <a:p>
            <a:pPr lvl="1">
              <a:buFontTx/>
              <a:buChar char="-"/>
            </a:pPr>
            <a:r>
              <a:rPr lang="en-US" sz="1400" dirty="0" smtClean="0"/>
              <a:t>909,519 YouTube impressions (0.28% </a:t>
            </a:r>
            <a:r>
              <a:rPr lang="en-US" sz="1400" dirty="0"/>
              <a:t>CTR)</a:t>
            </a:r>
          </a:p>
          <a:p>
            <a:pPr>
              <a:buFontTx/>
              <a:buChar char="-"/>
            </a:pPr>
            <a:r>
              <a:rPr lang="en-US" sz="1600" dirty="0" smtClean="0"/>
              <a:t>3,107 </a:t>
            </a:r>
            <a:r>
              <a:rPr lang="en-US" sz="1600" dirty="0"/>
              <a:t>total clicks to landing </a:t>
            </a:r>
            <a:r>
              <a:rPr lang="en-US" sz="1600" dirty="0" smtClean="0"/>
              <a:t>pages</a:t>
            </a:r>
            <a:endParaRPr lang="en-US" sz="1600" dirty="0" smtClean="0">
              <a:solidFill>
                <a:srgbClr val="7F7F7F"/>
              </a:solidFill>
            </a:endParaRPr>
          </a:p>
          <a:p>
            <a:pPr>
              <a:buFontTx/>
              <a:buChar char="-"/>
            </a:pPr>
            <a:endParaRPr lang="en-US" sz="1600" dirty="0">
              <a:solidFill>
                <a:srgbClr val="7F7F7F"/>
              </a:solidFill>
            </a:endParaRPr>
          </a:p>
          <a:p>
            <a:pPr>
              <a:buFontTx/>
              <a:buChar char="-"/>
            </a:pPr>
            <a:r>
              <a:rPr lang="en-US" sz="1600" dirty="0" smtClean="0">
                <a:solidFill>
                  <a:srgbClr val="7F7F7F"/>
                </a:solidFill>
              </a:rPr>
              <a:t>The performance of the YouTube video pre-roll improved slightly this month with increased percentage viewings at all points.</a:t>
            </a:r>
          </a:p>
          <a:p>
            <a:pPr>
              <a:buFontTx/>
              <a:buChar char="-"/>
            </a:pPr>
            <a:endParaRPr lang="en-US" sz="1600" dirty="0">
              <a:solidFill>
                <a:srgbClr val="7F7F7F"/>
              </a:solidFill>
            </a:endParaRPr>
          </a:p>
          <a:p>
            <a:pPr>
              <a:buFontTx/>
              <a:buChar char="-"/>
            </a:pPr>
            <a:r>
              <a:rPr lang="en-US" sz="1600" i="1" dirty="0" smtClean="0">
                <a:solidFill>
                  <a:srgbClr val="7F7F7F"/>
                </a:solidFill>
              </a:rPr>
              <a:t>Note: YouTube pre-roll ads run continuously, with </a:t>
            </a:r>
            <a:r>
              <a:rPr lang="en-US" sz="1600" i="1" dirty="0" err="1" smtClean="0">
                <a:solidFill>
                  <a:srgbClr val="7F7F7F"/>
                </a:solidFill>
              </a:rPr>
              <a:t>AdWords</a:t>
            </a:r>
            <a:r>
              <a:rPr lang="en-US" sz="1600" i="1" dirty="0" smtClean="0">
                <a:solidFill>
                  <a:srgbClr val="7F7F7F"/>
                </a:solidFill>
              </a:rPr>
              <a:t> ads. </a:t>
            </a:r>
            <a:r>
              <a:rPr lang="en-US" sz="1600" i="1" dirty="0" err="1" smtClean="0">
                <a:solidFill>
                  <a:srgbClr val="7F7F7F"/>
                </a:solidFill>
              </a:rPr>
              <a:t>YuMe</a:t>
            </a:r>
            <a:r>
              <a:rPr lang="en-US" sz="1600" i="1" dirty="0" smtClean="0">
                <a:solidFill>
                  <a:srgbClr val="7F7F7F"/>
                </a:solidFill>
              </a:rPr>
              <a:t> video only runs during advertising flights.</a:t>
            </a:r>
            <a:endParaRPr lang="en-US" sz="1400" dirty="0"/>
          </a:p>
          <a:p>
            <a:pPr marL="0" lvl="1" indent="0">
              <a:buFont typeface="Wingdings" charset="2"/>
              <a:buNone/>
            </a:pPr>
            <a:endParaRPr lang="en-US" sz="1400" dirty="0" smtClean="0"/>
          </a:p>
          <a:p>
            <a:pPr marL="0" lvl="1" indent="0">
              <a:buFont typeface="Wingdings" charset="2"/>
              <a:buNone/>
            </a:pPr>
            <a:endParaRPr lang="en-US" sz="1400" dirty="0"/>
          </a:p>
          <a:p>
            <a:pPr marL="0" lvl="1" indent="0">
              <a:buFont typeface="Wingdings" charset="2"/>
              <a:buNone/>
            </a:pPr>
            <a:endParaRPr lang="en-US" sz="1400" dirty="0" smtClean="0"/>
          </a:p>
          <a:p>
            <a:pPr marL="0" lvl="1" indent="0">
              <a:buFont typeface="Wingdings" charset="2"/>
              <a:buNone/>
            </a:pPr>
            <a:endParaRPr lang="en-US" sz="1400" dirty="0"/>
          </a:p>
        </p:txBody>
      </p:sp>
      <p:graphicFrame>
        <p:nvGraphicFramePr>
          <p:cNvPr id="6" name="Table 5"/>
          <p:cNvGraphicFramePr>
            <a:graphicFrameLocks noGrp="1"/>
          </p:cNvGraphicFramePr>
          <p:nvPr>
            <p:extLst>
              <p:ext uri="{D42A27DB-BD31-4B8C-83A1-F6EECF244321}">
                <p14:modId xmlns:p14="http://schemas.microsoft.com/office/powerpoint/2010/main" val="4125441853"/>
              </p:ext>
            </p:extLst>
          </p:nvPr>
        </p:nvGraphicFramePr>
        <p:xfrm>
          <a:off x="1671507" y="4709795"/>
          <a:ext cx="6081842" cy="853439"/>
        </p:xfrm>
        <a:graphic>
          <a:graphicData uri="http://schemas.openxmlformats.org/drawingml/2006/table">
            <a:tbl>
              <a:tblPr firstRow="1" bandRow="1">
                <a:tableStyleId>{C083E6E3-FA7D-4D7B-A595-EF9225AFEA82}</a:tableStyleId>
              </a:tblPr>
              <a:tblGrid>
                <a:gridCol w="1322073"/>
                <a:gridCol w="1280699"/>
                <a:gridCol w="1126266"/>
                <a:gridCol w="1150209"/>
                <a:gridCol w="1202595"/>
              </a:tblGrid>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50000"/>
                              <a:lumOff val="50000"/>
                            </a:schemeClr>
                          </a:solidFill>
                        </a:rPr>
                        <a:t>Vendor</a:t>
                      </a:r>
                    </a:p>
                  </a:txBody>
                  <a:tcPr/>
                </a:tc>
                <a:tc>
                  <a:txBody>
                    <a:bodyPr/>
                    <a:lstStyle/>
                    <a:p>
                      <a:pPr algn="ctr"/>
                      <a:r>
                        <a:rPr lang="en-US" sz="1400" dirty="0" smtClean="0">
                          <a:solidFill>
                            <a:schemeClr val="tx1">
                              <a:lumMod val="50000"/>
                              <a:lumOff val="50000"/>
                            </a:schemeClr>
                          </a:solidFill>
                        </a:rPr>
                        <a:t>25% video viewed</a:t>
                      </a:r>
                      <a:endParaRPr lang="en-US" sz="1400" dirty="0">
                        <a:solidFill>
                          <a:schemeClr val="tx1">
                            <a:lumMod val="50000"/>
                            <a:lumOff val="50000"/>
                          </a:schemeClr>
                        </a:solidFill>
                      </a:endParaRPr>
                    </a:p>
                  </a:txBody>
                  <a:tcPr/>
                </a:tc>
                <a:tc>
                  <a:txBody>
                    <a:bodyPr/>
                    <a:lstStyle/>
                    <a:p>
                      <a:pPr algn="ctr"/>
                      <a:r>
                        <a:rPr lang="en-US" sz="1400" dirty="0" smtClean="0">
                          <a:solidFill>
                            <a:schemeClr val="tx1">
                              <a:lumMod val="50000"/>
                              <a:lumOff val="50000"/>
                            </a:schemeClr>
                          </a:solidFill>
                        </a:rPr>
                        <a:t>50% video</a:t>
                      </a:r>
                      <a:r>
                        <a:rPr lang="en-US" sz="1400" baseline="0" dirty="0" smtClean="0">
                          <a:solidFill>
                            <a:schemeClr val="tx1">
                              <a:lumMod val="50000"/>
                              <a:lumOff val="50000"/>
                            </a:schemeClr>
                          </a:solidFill>
                        </a:rPr>
                        <a:t> viewed</a:t>
                      </a:r>
                      <a:endParaRPr lang="en-US" sz="1400" dirty="0">
                        <a:solidFill>
                          <a:schemeClr val="tx1">
                            <a:lumMod val="50000"/>
                            <a:lumOff val="50000"/>
                          </a:schemeClr>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smtClean="0">
                          <a:solidFill>
                            <a:schemeClr val="tx1">
                              <a:lumMod val="50000"/>
                              <a:lumOff val="50000"/>
                            </a:schemeClr>
                          </a:solidFill>
                        </a:rPr>
                        <a:t>75% video</a:t>
                      </a:r>
                      <a:r>
                        <a:rPr lang="en-US" sz="1400" baseline="0" dirty="0" smtClean="0">
                          <a:solidFill>
                            <a:schemeClr val="tx1">
                              <a:lumMod val="50000"/>
                              <a:lumOff val="50000"/>
                            </a:schemeClr>
                          </a:solidFill>
                        </a:rPr>
                        <a:t> viewed</a:t>
                      </a:r>
                      <a:endParaRPr lang="en-US" sz="1400" dirty="0" smtClean="0">
                        <a:solidFill>
                          <a:schemeClr val="tx1">
                            <a:lumMod val="50000"/>
                            <a:lumOff val="50000"/>
                          </a:schemeClr>
                        </a:solidFill>
                      </a:endParaRPr>
                    </a:p>
                  </a:txBody>
                  <a:tcPr/>
                </a:tc>
                <a:tc>
                  <a:txBody>
                    <a:bodyPr/>
                    <a:lstStyle/>
                    <a:p>
                      <a:pPr algn="ctr"/>
                      <a:r>
                        <a:rPr lang="en-US" sz="1400" dirty="0" smtClean="0">
                          <a:solidFill>
                            <a:schemeClr val="tx1">
                              <a:lumMod val="50000"/>
                              <a:lumOff val="50000"/>
                            </a:schemeClr>
                          </a:solidFill>
                        </a:rPr>
                        <a:t>100% video viewed</a:t>
                      </a:r>
                      <a:endParaRPr lang="en-US" sz="1400" dirty="0">
                        <a:solidFill>
                          <a:schemeClr val="tx1">
                            <a:lumMod val="50000"/>
                            <a:lumOff val="50000"/>
                          </a:schemeClr>
                        </a:solidFill>
                      </a:endParaRPr>
                    </a:p>
                  </a:txBody>
                  <a:tcPr/>
                </a:tc>
              </a:tr>
              <a:tr h="208280">
                <a:tc>
                  <a:txBody>
                    <a:bodyPr/>
                    <a:lstStyle/>
                    <a:p>
                      <a:r>
                        <a:rPr lang="en-US" sz="1600" dirty="0" smtClean="0">
                          <a:solidFill>
                            <a:schemeClr val="tx1">
                              <a:lumMod val="50000"/>
                              <a:lumOff val="50000"/>
                            </a:schemeClr>
                          </a:solidFill>
                        </a:rPr>
                        <a:t>YouTube</a:t>
                      </a:r>
                      <a:endParaRPr lang="en-US" sz="1600" dirty="0">
                        <a:solidFill>
                          <a:schemeClr val="tx1">
                            <a:lumMod val="50000"/>
                            <a:lumOff val="50000"/>
                          </a:schemeClr>
                        </a:solidFill>
                      </a:endParaRPr>
                    </a:p>
                  </a:txBody>
                  <a:tcPr/>
                </a:tc>
                <a:tc>
                  <a:txBody>
                    <a:bodyPr/>
                    <a:lstStyle/>
                    <a:p>
                      <a:pPr algn="ctr"/>
                      <a:r>
                        <a:rPr lang="en-US" sz="1600" dirty="0" smtClean="0">
                          <a:solidFill>
                            <a:schemeClr val="tx1">
                              <a:lumMod val="50000"/>
                              <a:lumOff val="50000"/>
                            </a:schemeClr>
                          </a:solidFill>
                        </a:rPr>
                        <a:t>44%</a:t>
                      </a:r>
                      <a:endParaRPr lang="en-US" sz="1600" dirty="0">
                        <a:solidFill>
                          <a:schemeClr val="tx1">
                            <a:lumMod val="50000"/>
                            <a:lumOff val="50000"/>
                          </a:schemeClr>
                        </a:solidFill>
                      </a:endParaRPr>
                    </a:p>
                  </a:txBody>
                  <a:tcPr/>
                </a:tc>
                <a:tc>
                  <a:txBody>
                    <a:bodyPr/>
                    <a:lstStyle/>
                    <a:p>
                      <a:pPr algn="ctr"/>
                      <a:r>
                        <a:rPr lang="en-US" sz="1600" dirty="0" smtClean="0">
                          <a:solidFill>
                            <a:schemeClr val="tx1">
                              <a:lumMod val="50000"/>
                              <a:lumOff val="50000"/>
                            </a:schemeClr>
                          </a:solidFill>
                        </a:rPr>
                        <a:t>28%</a:t>
                      </a:r>
                      <a:endParaRPr lang="en-US" sz="1600" dirty="0">
                        <a:solidFill>
                          <a:schemeClr val="tx1">
                            <a:lumMod val="50000"/>
                            <a:lumOff val="50000"/>
                          </a:schemeClr>
                        </a:solidFill>
                      </a:endParaRPr>
                    </a:p>
                  </a:txBody>
                  <a:tcPr/>
                </a:tc>
                <a:tc>
                  <a:txBody>
                    <a:bodyPr/>
                    <a:lstStyle/>
                    <a:p>
                      <a:pPr algn="ctr"/>
                      <a:r>
                        <a:rPr lang="en-US" sz="1600" dirty="0" smtClean="0">
                          <a:solidFill>
                            <a:schemeClr val="tx1">
                              <a:lumMod val="50000"/>
                              <a:lumOff val="50000"/>
                            </a:schemeClr>
                          </a:solidFill>
                        </a:rPr>
                        <a:t>23%</a:t>
                      </a:r>
                      <a:endParaRPr lang="en-US" sz="1600" dirty="0">
                        <a:solidFill>
                          <a:schemeClr val="tx1">
                            <a:lumMod val="50000"/>
                            <a:lumOff val="50000"/>
                          </a:schemeClr>
                        </a:solidFill>
                      </a:endParaRPr>
                    </a:p>
                  </a:txBody>
                  <a:tcPr/>
                </a:tc>
                <a:tc>
                  <a:txBody>
                    <a:bodyPr/>
                    <a:lstStyle/>
                    <a:p>
                      <a:pPr algn="ctr"/>
                      <a:r>
                        <a:rPr lang="en-US" sz="1600" dirty="0" smtClean="0">
                          <a:solidFill>
                            <a:schemeClr val="tx1">
                              <a:lumMod val="50000"/>
                              <a:lumOff val="50000"/>
                            </a:schemeClr>
                          </a:solidFill>
                        </a:rPr>
                        <a:t>21%</a:t>
                      </a:r>
                      <a:endParaRPr lang="en-US" sz="1600" dirty="0">
                        <a:solidFill>
                          <a:schemeClr val="tx1">
                            <a:lumMod val="50000"/>
                            <a:lumOff val="50000"/>
                          </a:schemeClr>
                        </a:solidFill>
                      </a:endParaRPr>
                    </a:p>
                  </a:txBody>
                  <a:tcPr/>
                </a:tc>
              </a:tr>
            </a:tbl>
          </a:graphicData>
        </a:graphic>
      </p:graphicFrame>
    </p:spTree>
    <p:extLst>
      <p:ext uri="{BB962C8B-B14F-4D97-AF65-F5344CB8AC3E}">
        <p14:creationId xmlns:p14="http://schemas.microsoft.com/office/powerpoint/2010/main" val="20477519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61808" y="274638"/>
            <a:ext cx="8229601" cy="593688"/>
          </a:xfrm>
        </p:spPr>
        <p:txBody>
          <a:bodyPr/>
          <a:lstStyle/>
          <a:p>
            <a:r>
              <a:rPr lang="en-US" dirty="0" smtClean="0"/>
              <a:t>ONLINE ADS – ADWORDS ADS</a:t>
            </a:r>
            <a:endParaRPr lang="en-US" dirty="0"/>
          </a:p>
        </p:txBody>
      </p:sp>
      <p:sp>
        <p:nvSpPr>
          <p:cNvPr id="7" name="Content Placeholder 2"/>
          <p:cNvSpPr>
            <a:spLocks noGrp="1"/>
          </p:cNvSpPr>
          <p:nvPr>
            <p:ph idx="1"/>
          </p:nvPr>
        </p:nvSpPr>
        <p:spPr>
          <a:xfrm>
            <a:off x="1548846" y="1257301"/>
            <a:ext cx="5606823" cy="3079774"/>
          </a:xfrm>
        </p:spPr>
        <p:txBody>
          <a:bodyPr>
            <a:normAutofit/>
          </a:bodyPr>
          <a:lstStyle/>
          <a:p>
            <a:pPr marL="0" indent="0">
              <a:buNone/>
            </a:pPr>
            <a:r>
              <a:rPr lang="en-US" b="1" dirty="0"/>
              <a:t>AdWords ads </a:t>
            </a:r>
            <a:r>
              <a:rPr lang="en-US" dirty="0"/>
              <a:t>have delivered (total as of </a:t>
            </a:r>
            <a:r>
              <a:rPr lang="en-US" dirty="0" smtClean="0"/>
              <a:t>2/28/</a:t>
            </a:r>
            <a:r>
              <a:rPr lang="en-US" dirty="0"/>
              <a:t>15):</a:t>
            </a:r>
          </a:p>
          <a:p>
            <a:pPr>
              <a:buFontTx/>
              <a:buChar char="-"/>
            </a:pPr>
            <a:r>
              <a:rPr lang="en-US" dirty="0" smtClean="0"/>
              <a:t>1,613,559 </a:t>
            </a:r>
            <a:r>
              <a:rPr lang="en-US" dirty="0"/>
              <a:t>impressions</a:t>
            </a:r>
          </a:p>
          <a:p>
            <a:pPr>
              <a:buFontTx/>
              <a:buChar char="-"/>
            </a:pPr>
            <a:r>
              <a:rPr lang="en-US" dirty="0" smtClean="0"/>
              <a:t>28,838 </a:t>
            </a:r>
            <a:r>
              <a:rPr lang="en-US" dirty="0"/>
              <a:t>clicks </a:t>
            </a:r>
            <a:r>
              <a:rPr lang="en-US" dirty="0" smtClean="0"/>
              <a:t>(1.79% </a:t>
            </a:r>
            <a:r>
              <a:rPr lang="en-US" dirty="0"/>
              <a:t>CTR)</a:t>
            </a:r>
          </a:p>
          <a:p>
            <a:pPr>
              <a:buFontTx/>
              <a:buChar char="-"/>
            </a:pPr>
            <a:r>
              <a:rPr lang="en-US" dirty="0"/>
              <a:t>Average cost-per-click is </a:t>
            </a:r>
            <a:r>
              <a:rPr lang="en-US" dirty="0" smtClean="0"/>
              <a:t>$0.39</a:t>
            </a:r>
            <a:endParaRPr lang="en-US" dirty="0"/>
          </a:p>
          <a:p>
            <a:pPr>
              <a:buFontTx/>
              <a:buChar char="-"/>
            </a:pPr>
            <a:r>
              <a:rPr lang="en-US" dirty="0">
                <a:solidFill>
                  <a:srgbClr val="7F7F7F"/>
                </a:solidFill>
              </a:rPr>
              <a:t>The branded terms continue to deliver the highest CTR and lowest </a:t>
            </a:r>
            <a:r>
              <a:rPr lang="en-US" dirty="0" smtClean="0">
                <a:solidFill>
                  <a:srgbClr val="7F7F7F"/>
                </a:solidFill>
              </a:rPr>
              <a:t>CPC. The performance (CTR) of these terms, as well as the non-branded terms, improved during the month of February.</a:t>
            </a:r>
            <a:endParaRPr lang="en-US" dirty="0">
              <a:solidFill>
                <a:srgbClr val="7F7F7F"/>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104291982"/>
              </p:ext>
            </p:extLst>
          </p:nvPr>
        </p:nvGraphicFramePr>
        <p:xfrm>
          <a:off x="1095375" y="4467225"/>
          <a:ext cx="7162799" cy="1524635"/>
        </p:xfrm>
        <a:graphic>
          <a:graphicData uri="http://schemas.openxmlformats.org/drawingml/2006/table">
            <a:tbl>
              <a:tblPr firstRow="1" bandRow="1">
                <a:tableStyleId>{C083E6E3-FA7D-4D7B-A595-EF9225AFEA82}</a:tableStyleId>
              </a:tblPr>
              <a:tblGrid>
                <a:gridCol w="2702245"/>
                <a:gridCol w="1110510"/>
                <a:gridCol w="930695"/>
                <a:gridCol w="990600"/>
                <a:gridCol w="1428749"/>
              </a:tblGrid>
              <a:tr h="41211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1">
                              <a:lumMod val="50000"/>
                              <a:lumOff val="50000"/>
                            </a:schemeClr>
                          </a:solidFill>
                          <a:latin typeface="Arial" panose="020B0604020202020204" pitchFamily="34" charset="0"/>
                          <a:cs typeface="Arial" panose="020B0604020202020204" pitchFamily="34" charset="0"/>
                        </a:rPr>
                        <a:t>Performance by </a:t>
                      </a:r>
                      <a:r>
                        <a:rPr lang="en-US" sz="1600" dirty="0" err="1" smtClean="0">
                          <a:solidFill>
                            <a:schemeClr val="tx1">
                              <a:lumMod val="50000"/>
                              <a:lumOff val="50000"/>
                            </a:schemeClr>
                          </a:solidFill>
                          <a:latin typeface="Arial" panose="020B0604020202020204" pitchFamily="34" charset="0"/>
                          <a:cs typeface="Arial" panose="020B0604020202020204" pitchFamily="34" charset="0"/>
                        </a:rPr>
                        <a:t>AdGroup</a:t>
                      </a:r>
                      <a:endParaRPr lang="en-US" sz="1600" dirty="0" smtClean="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Clicks</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CTR</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CPC</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Conversions</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50000"/>
                              <a:lumOff val="50000"/>
                            </a:schemeClr>
                          </a:solidFill>
                          <a:latin typeface="Arial" panose="020B0604020202020204" pitchFamily="34" charset="0"/>
                          <a:cs typeface="Arial" panose="020B0604020202020204" pitchFamily="34" charset="0"/>
                        </a:rPr>
                        <a:t>Branded GBMA Terms</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2,477</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13.39%</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$0.33</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94</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50000"/>
                              <a:lumOff val="50000"/>
                            </a:schemeClr>
                          </a:solidFill>
                          <a:latin typeface="Arial" panose="020B0604020202020204" pitchFamily="34" charset="0"/>
                          <a:cs typeface="Arial" panose="020B0604020202020204" pitchFamily="34" charset="0"/>
                        </a:rPr>
                        <a:t>Online Degree</a:t>
                      </a:r>
                      <a:r>
                        <a:rPr lang="en-US" sz="1600" baseline="0" dirty="0" smtClean="0">
                          <a:solidFill>
                            <a:schemeClr val="tx1">
                              <a:lumMod val="50000"/>
                              <a:lumOff val="50000"/>
                            </a:schemeClr>
                          </a:solidFill>
                          <a:latin typeface="Arial" panose="020B0604020202020204" pitchFamily="34" charset="0"/>
                          <a:cs typeface="Arial" panose="020B0604020202020204" pitchFamily="34" charset="0"/>
                        </a:rPr>
                        <a:t> Terms</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820</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0.15%</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$7.10</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3</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r>
              <a:tr h="370840">
                <a:tc>
                  <a:txBody>
                    <a:bodyPr/>
                    <a:lstStyle/>
                    <a:p>
                      <a:r>
                        <a:rPr lang="en-US" sz="1600" dirty="0" smtClean="0">
                          <a:solidFill>
                            <a:schemeClr val="tx1">
                              <a:lumMod val="50000"/>
                              <a:lumOff val="50000"/>
                            </a:schemeClr>
                          </a:solidFill>
                          <a:latin typeface="Arial" panose="020B0604020202020204" pitchFamily="34" charset="0"/>
                          <a:cs typeface="Arial" panose="020B0604020202020204" pitchFamily="34" charset="0"/>
                        </a:rPr>
                        <a:t>Go</a:t>
                      </a:r>
                      <a:r>
                        <a:rPr lang="en-US" sz="1600" baseline="0" dirty="0" smtClean="0">
                          <a:solidFill>
                            <a:schemeClr val="tx1">
                              <a:lumMod val="50000"/>
                              <a:lumOff val="50000"/>
                            </a:schemeClr>
                          </a:solidFill>
                          <a:latin typeface="Arial" panose="020B0604020202020204" pitchFamily="34" charset="0"/>
                          <a:cs typeface="Arial" panose="020B0604020202020204" pitchFamily="34" charset="0"/>
                        </a:rPr>
                        <a:t> Back To College Terms</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657</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0.22%</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$4.56</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c>
                  <a:txBody>
                    <a:bodyPr/>
                    <a:lstStyle/>
                    <a:p>
                      <a:pPr algn="ctr"/>
                      <a:r>
                        <a:rPr lang="en-US" sz="1600" dirty="0" smtClean="0">
                          <a:solidFill>
                            <a:schemeClr val="tx1">
                              <a:lumMod val="50000"/>
                              <a:lumOff val="50000"/>
                            </a:schemeClr>
                          </a:solidFill>
                          <a:latin typeface="Arial" panose="020B0604020202020204" pitchFamily="34" charset="0"/>
                          <a:cs typeface="Arial" panose="020B0604020202020204" pitchFamily="34" charset="0"/>
                        </a:rPr>
                        <a:t>18</a:t>
                      </a:r>
                      <a:endParaRPr lang="en-US" sz="1600" dirty="0">
                        <a:solidFill>
                          <a:schemeClr val="tx1">
                            <a:lumMod val="50000"/>
                            <a:lumOff val="50000"/>
                          </a:schemeClr>
                        </a:solidFill>
                        <a:latin typeface="Arial" panose="020B0604020202020204" pitchFamily="34" charset="0"/>
                        <a:cs typeface="Arial" panose="020B0604020202020204" pitchFamily="34" charset="0"/>
                      </a:endParaRPr>
                    </a:p>
                  </a:txBody>
                  <a:tcPr/>
                </a:tc>
              </a:tr>
            </a:tbl>
          </a:graphicData>
        </a:graphic>
      </p:graphicFrame>
    </p:spTree>
    <p:extLst>
      <p:ext uri="{BB962C8B-B14F-4D97-AF65-F5344CB8AC3E}">
        <p14:creationId xmlns:p14="http://schemas.microsoft.com/office/powerpoint/2010/main" val="2485239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360326" y="2591835"/>
            <a:ext cx="8242234" cy="640612"/>
          </a:xfrm>
        </p:spPr>
        <p:txBody>
          <a:bodyPr>
            <a:normAutofit/>
          </a:bodyPr>
          <a:lstStyle/>
          <a:p>
            <a:r>
              <a:rPr lang="en-US" sz="3200" spc="3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CAMPAIGN OVERVIEW </a:t>
            </a:r>
            <a:endParaRPr lang="en-US" sz="32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spTree>
    <p:extLst>
      <p:ext uri="{BB962C8B-B14F-4D97-AF65-F5344CB8AC3E}">
        <p14:creationId xmlns:p14="http://schemas.microsoft.com/office/powerpoint/2010/main" val="1596567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ADS – </a:t>
            </a:r>
            <a:r>
              <a:rPr lang="en-US" dirty="0" smtClean="0"/>
              <a:t>GOOGLE DISPLAY AD</a:t>
            </a:r>
            <a:endParaRPr lang="en-US" dirty="0"/>
          </a:p>
        </p:txBody>
      </p:sp>
      <p:pic>
        <p:nvPicPr>
          <p:cNvPr id="9" name="Picture 8" descr="Unknown-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 y="4165599"/>
            <a:ext cx="7829903" cy="346637"/>
          </a:xfrm>
          <a:prstGeom prst="rect">
            <a:avLst/>
          </a:prstGeom>
        </p:spPr>
      </p:pic>
      <p:pic>
        <p:nvPicPr>
          <p:cNvPr id="10" name="Picture 9" descr="Unknown-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868" y="3217857"/>
            <a:ext cx="5482634" cy="947742"/>
          </a:xfrm>
          <a:prstGeom prst="rect">
            <a:avLst/>
          </a:prstGeom>
        </p:spPr>
      </p:pic>
      <p:sp>
        <p:nvSpPr>
          <p:cNvPr id="12" name="Content Placeholder 2"/>
          <p:cNvSpPr>
            <a:spLocks noGrp="1"/>
          </p:cNvSpPr>
          <p:nvPr>
            <p:ph idx="1"/>
          </p:nvPr>
        </p:nvSpPr>
        <p:spPr>
          <a:xfrm>
            <a:off x="609598" y="1054100"/>
            <a:ext cx="7582113" cy="1319555"/>
          </a:xfrm>
        </p:spPr>
        <p:txBody>
          <a:bodyPr>
            <a:normAutofit fontScale="85000" lnSpcReduction="20000"/>
          </a:bodyPr>
          <a:lstStyle/>
          <a:p>
            <a:pPr marL="0" indent="0">
              <a:buNone/>
            </a:pPr>
            <a:r>
              <a:rPr lang="en-US" sz="1600" dirty="0" smtClean="0"/>
              <a:t>As mentioned, 72% of all site traffic this month came in from the Google Display ad. All visitor stats for this appear legitimate and do not indicate bot traffic. However, particularly for the traffic coming in from mobile (which is the majority of ad traffic, as seen below), the average session duration is very short.</a:t>
            </a:r>
          </a:p>
          <a:p>
            <a:pPr marL="0" indent="0">
              <a:buNone/>
            </a:pPr>
            <a:endParaRPr lang="en-US" sz="1600" dirty="0" smtClean="0"/>
          </a:p>
          <a:p>
            <a:pPr marL="0" indent="0">
              <a:buNone/>
            </a:pPr>
            <a:r>
              <a:rPr lang="en-US" sz="1600" dirty="0" smtClean="0"/>
              <a:t>In order to reduce the possibility of this being accidental click traffic, we’re looking to edit this ad only to show on desktop. We will continue monitoring ad performance.</a:t>
            </a:r>
          </a:p>
          <a:p>
            <a:pPr marL="0" indent="0">
              <a:buNone/>
            </a:pPr>
            <a:endParaRPr lang="en-US" sz="1600" dirty="0"/>
          </a:p>
          <a:p>
            <a:pPr marL="0" indent="0">
              <a:buNone/>
            </a:pPr>
            <a:endParaRPr lang="en-US" sz="1600" dirty="0"/>
          </a:p>
        </p:txBody>
      </p:sp>
      <p:pic>
        <p:nvPicPr>
          <p:cNvPr id="13" name="Picture 12" descr="Unknown-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 y="5233432"/>
            <a:ext cx="7112000" cy="850900"/>
          </a:xfrm>
          <a:prstGeom prst="rect">
            <a:avLst/>
          </a:prstGeom>
        </p:spPr>
      </p:pic>
      <p:sp>
        <p:nvSpPr>
          <p:cNvPr id="14" name="Rectangle 13"/>
          <p:cNvSpPr/>
          <p:nvPr/>
        </p:nvSpPr>
        <p:spPr>
          <a:xfrm>
            <a:off x="609598" y="2848525"/>
            <a:ext cx="6400802" cy="369332"/>
          </a:xfrm>
          <a:prstGeom prst="rect">
            <a:avLst/>
          </a:prstGeom>
        </p:spPr>
        <p:txBody>
          <a:bodyPr wrap="square">
            <a:spAutoFit/>
          </a:bodyPr>
          <a:lstStyle/>
          <a:p>
            <a:r>
              <a:rPr lang="en-US" b="1" dirty="0" smtClean="0">
                <a:solidFill>
                  <a:srgbClr val="7F7F7F"/>
                </a:solidFill>
              </a:rPr>
              <a:t>Visitor activity </a:t>
            </a:r>
            <a:r>
              <a:rPr lang="en-US" b="1" dirty="0">
                <a:solidFill>
                  <a:srgbClr val="7F7F7F"/>
                </a:solidFill>
              </a:rPr>
              <a:t>info for </a:t>
            </a:r>
            <a:r>
              <a:rPr lang="en-US" b="1" dirty="0" smtClean="0">
                <a:solidFill>
                  <a:srgbClr val="7F7F7F"/>
                </a:solidFill>
              </a:rPr>
              <a:t>those coming in from Google display ad:</a:t>
            </a:r>
            <a:endParaRPr lang="en-US" b="1" dirty="0">
              <a:solidFill>
                <a:srgbClr val="7F7F7F"/>
              </a:solidFill>
            </a:endParaRPr>
          </a:p>
        </p:txBody>
      </p:sp>
      <p:sp>
        <p:nvSpPr>
          <p:cNvPr id="15" name="Rectangle 14"/>
          <p:cNvSpPr/>
          <p:nvPr/>
        </p:nvSpPr>
        <p:spPr>
          <a:xfrm>
            <a:off x="609599" y="4864101"/>
            <a:ext cx="4152901" cy="369332"/>
          </a:xfrm>
          <a:prstGeom prst="rect">
            <a:avLst/>
          </a:prstGeom>
        </p:spPr>
        <p:txBody>
          <a:bodyPr wrap="square">
            <a:spAutoFit/>
          </a:bodyPr>
          <a:lstStyle/>
          <a:p>
            <a:r>
              <a:rPr lang="en-US" b="1" dirty="0">
                <a:solidFill>
                  <a:srgbClr val="7F7F7F"/>
                </a:solidFill>
              </a:rPr>
              <a:t>Mobile percentage info for display ad:</a:t>
            </a:r>
          </a:p>
        </p:txBody>
      </p:sp>
    </p:spTree>
    <p:extLst>
      <p:ext uri="{BB962C8B-B14F-4D97-AF65-F5344CB8AC3E}">
        <p14:creationId xmlns:p14="http://schemas.microsoft.com/office/powerpoint/2010/main" val="1787914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61808" y="274638"/>
            <a:ext cx="8229601" cy="593688"/>
          </a:xfrm>
        </p:spPr>
        <p:txBody>
          <a:bodyPr/>
          <a:lstStyle/>
          <a:p>
            <a:r>
              <a:rPr lang="en-US" dirty="0" smtClean="0"/>
              <a:t>ONLINE ADS – FACEBOOK</a:t>
            </a:r>
            <a:endParaRPr lang="en-US" dirty="0"/>
          </a:p>
        </p:txBody>
      </p:sp>
      <p:sp>
        <p:nvSpPr>
          <p:cNvPr id="9" name="Content Placeholder 2"/>
          <p:cNvSpPr>
            <a:spLocks noGrp="1"/>
          </p:cNvSpPr>
          <p:nvPr>
            <p:ph idx="1"/>
          </p:nvPr>
        </p:nvSpPr>
        <p:spPr>
          <a:xfrm>
            <a:off x="361809" y="1093380"/>
            <a:ext cx="3930792" cy="2221320"/>
          </a:xfrm>
          <a:ln>
            <a:solidFill>
              <a:schemeClr val="accent6">
                <a:alpha val="80000"/>
              </a:schemeClr>
            </a:solidFill>
          </a:ln>
        </p:spPr>
        <p:txBody>
          <a:bodyPr lIns="91440">
            <a:normAutofit/>
          </a:bodyPr>
          <a:lstStyle/>
          <a:p>
            <a:pPr marL="0" indent="0">
              <a:buNone/>
            </a:pPr>
            <a:r>
              <a:rPr lang="en-US" b="1" dirty="0" smtClean="0"/>
              <a:t>Facebook ads and boosted posts </a:t>
            </a:r>
            <a:r>
              <a:rPr lang="en-US" dirty="0" smtClean="0"/>
              <a:t>have delivered (</a:t>
            </a:r>
            <a:r>
              <a:rPr lang="en-US" b="1" dirty="0" smtClean="0"/>
              <a:t>total as of 2/28</a:t>
            </a:r>
            <a:r>
              <a:rPr lang="en-US" dirty="0" smtClean="0"/>
              <a:t>):</a:t>
            </a:r>
          </a:p>
          <a:p>
            <a:pPr>
              <a:buFontTx/>
              <a:buChar char="-"/>
            </a:pPr>
            <a:r>
              <a:rPr lang="en-US" dirty="0" smtClean="0"/>
              <a:t>1,189,540 impressions</a:t>
            </a:r>
          </a:p>
          <a:p>
            <a:pPr>
              <a:buFontTx/>
              <a:buChar char="-"/>
            </a:pPr>
            <a:r>
              <a:rPr lang="en-US" dirty="0" smtClean="0"/>
              <a:t>17,650 clicks</a:t>
            </a:r>
          </a:p>
          <a:p>
            <a:pPr>
              <a:buFontTx/>
              <a:buChar char="-"/>
            </a:pPr>
            <a:r>
              <a:rPr lang="en-US" dirty="0" smtClean="0"/>
              <a:t>12,992 actions</a:t>
            </a:r>
          </a:p>
          <a:p>
            <a:pPr>
              <a:buFontTx/>
              <a:buChar char="-"/>
            </a:pPr>
            <a:r>
              <a:rPr lang="en-US" dirty="0" smtClean="0"/>
              <a:t>247 Page ‘Likes’</a:t>
            </a:r>
          </a:p>
          <a:p>
            <a:pPr>
              <a:buFontTx/>
              <a:buChar char="-"/>
            </a:pPr>
            <a:r>
              <a:rPr lang="en-US" dirty="0" smtClean="0"/>
              <a:t>Average cost-per-click is $0.40</a:t>
            </a:r>
          </a:p>
        </p:txBody>
      </p:sp>
      <p:sp>
        <p:nvSpPr>
          <p:cNvPr id="5" name="Content Placeholder 2"/>
          <p:cNvSpPr txBox="1">
            <a:spLocks/>
          </p:cNvSpPr>
          <p:nvPr/>
        </p:nvSpPr>
        <p:spPr>
          <a:xfrm>
            <a:off x="361808" y="3632200"/>
            <a:ext cx="4464192" cy="2606919"/>
          </a:xfrm>
          <a:prstGeom prst="rect">
            <a:avLst/>
          </a:prstGeom>
        </p:spPr>
        <p:txBody>
          <a:bodyPr vert="horz" lIns="0" tIns="0" rIns="0" bIns="0" rtlCol="0">
            <a:normAutofit fontScale="85000" lnSpcReduction="20000"/>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t>Similar to the last reporting period, we spent more of the advertising budget on a Page Like ad, rather than boosting content. However, we did not see the same gain in followers that we saw last period.</a:t>
            </a:r>
          </a:p>
          <a:p>
            <a:pPr marL="0" indent="0">
              <a:buNone/>
            </a:pPr>
            <a:endParaRPr lang="en-US" dirty="0"/>
          </a:p>
          <a:p>
            <a:pPr marL="0" indent="0">
              <a:buNone/>
            </a:pPr>
            <a:r>
              <a:rPr lang="en-US" dirty="0" smtClean="0"/>
              <a:t>As you know, we have now partnered with HYFN to more effectively advertise to the target Facebook audience.</a:t>
            </a:r>
          </a:p>
          <a:p>
            <a:pPr marL="0" indent="0">
              <a:buNone/>
            </a:pPr>
            <a:endParaRPr lang="en-US" dirty="0"/>
          </a:p>
          <a:p>
            <a:pPr marL="0" indent="0">
              <a:buNone/>
            </a:pPr>
            <a:r>
              <a:rPr lang="en-US" dirty="0" smtClean="0"/>
              <a:t>We will continue posting content to the Facebook page (and boosting when appropriate) to keep our existing audience engaged.</a:t>
            </a:r>
            <a:endParaRPr lang="en-US" dirty="0"/>
          </a:p>
          <a:p>
            <a:pPr marL="0" indent="0">
              <a:buNone/>
            </a:pPr>
            <a:endParaRPr lang="en-US" dirty="0"/>
          </a:p>
        </p:txBody>
      </p:sp>
      <p:sp>
        <p:nvSpPr>
          <p:cNvPr id="6" name="Content Placeholder 2"/>
          <p:cNvSpPr txBox="1">
            <a:spLocks/>
          </p:cNvSpPr>
          <p:nvPr/>
        </p:nvSpPr>
        <p:spPr>
          <a:xfrm>
            <a:off x="5004283" y="1657940"/>
            <a:ext cx="3276116" cy="1821860"/>
          </a:xfrm>
          <a:prstGeom prst="rect">
            <a:avLst/>
          </a:prstGeom>
          <a:ln>
            <a:solidFill>
              <a:schemeClr val="accent6">
                <a:alpha val="24000"/>
              </a:schemeClr>
            </a:solidFill>
          </a:ln>
        </p:spPr>
        <p:txBody>
          <a:bodyPr vert="horz" lIns="91440" tIns="0" rIns="0" bIns="0" rtlCol="0">
            <a:normAutofit fontScale="85000" lnSpcReduction="10000"/>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b="1" dirty="0" smtClean="0">
                <a:solidFill>
                  <a:srgbClr val="7F7F7F"/>
                </a:solidFill>
              </a:rPr>
              <a:t>Facebook boosted posts </a:t>
            </a:r>
            <a:r>
              <a:rPr lang="en-US" dirty="0" smtClean="0">
                <a:solidFill>
                  <a:srgbClr val="7F7F7F"/>
                </a:solidFill>
              </a:rPr>
              <a:t>have delivered (from </a:t>
            </a:r>
            <a:r>
              <a:rPr lang="en-US" dirty="0">
                <a:solidFill>
                  <a:srgbClr val="7F7F7F"/>
                </a:solidFill>
              </a:rPr>
              <a:t>2</a:t>
            </a:r>
            <a:r>
              <a:rPr lang="en-US" dirty="0" smtClean="0">
                <a:solidFill>
                  <a:srgbClr val="7F7F7F"/>
                </a:solidFill>
              </a:rPr>
              <a:t>/1 – 2/28):</a:t>
            </a:r>
          </a:p>
          <a:p>
            <a:pPr>
              <a:buFontTx/>
              <a:buChar char="-"/>
            </a:pPr>
            <a:r>
              <a:rPr lang="en-US" dirty="0" smtClean="0">
                <a:solidFill>
                  <a:srgbClr val="7F7F7F"/>
                </a:solidFill>
              </a:rPr>
              <a:t>60,255 impressions</a:t>
            </a:r>
          </a:p>
          <a:p>
            <a:pPr>
              <a:buFontTx/>
              <a:buChar char="-"/>
            </a:pPr>
            <a:r>
              <a:rPr lang="en-US" dirty="0" smtClean="0">
                <a:solidFill>
                  <a:srgbClr val="7F7F7F"/>
                </a:solidFill>
              </a:rPr>
              <a:t>749 clicks</a:t>
            </a:r>
          </a:p>
          <a:p>
            <a:pPr>
              <a:buFontTx/>
              <a:buChar char="-"/>
            </a:pPr>
            <a:r>
              <a:rPr lang="en-US" dirty="0" smtClean="0">
                <a:solidFill>
                  <a:srgbClr val="7F7F7F"/>
                </a:solidFill>
              </a:rPr>
              <a:t>499 actions</a:t>
            </a:r>
          </a:p>
          <a:p>
            <a:pPr>
              <a:buFontTx/>
              <a:buChar char="-"/>
            </a:pPr>
            <a:r>
              <a:rPr lang="en-US" dirty="0" smtClean="0">
                <a:solidFill>
                  <a:srgbClr val="7F7F7F"/>
                </a:solidFill>
              </a:rPr>
              <a:t>24 Page ‘Likes’</a:t>
            </a:r>
          </a:p>
          <a:p>
            <a:pPr>
              <a:buFontTx/>
              <a:buChar char="-"/>
            </a:pPr>
            <a:r>
              <a:rPr lang="en-US" dirty="0" smtClean="0">
                <a:solidFill>
                  <a:srgbClr val="7F7F7F"/>
                </a:solidFill>
              </a:rPr>
              <a:t>Average cost-per-click is $0.69</a:t>
            </a:r>
          </a:p>
        </p:txBody>
      </p:sp>
      <p:sp>
        <p:nvSpPr>
          <p:cNvPr id="7" name="Content Placeholder 2"/>
          <p:cNvSpPr txBox="1">
            <a:spLocks/>
          </p:cNvSpPr>
          <p:nvPr/>
        </p:nvSpPr>
        <p:spPr>
          <a:xfrm>
            <a:off x="5004283" y="3632200"/>
            <a:ext cx="3276117" cy="1859865"/>
          </a:xfrm>
          <a:prstGeom prst="rect">
            <a:avLst/>
          </a:prstGeom>
          <a:ln>
            <a:solidFill>
              <a:schemeClr val="accent6">
                <a:alpha val="24000"/>
              </a:schemeClr>
            </a:solidFill>
          </a:ln>
        </p:spPr>
        <p:txBody>
          <a:bodyPr vert="horz" lIns="91440" tIns="0" rIns="0" bIns="0" rtlCol="0">
            <a:normAutofit fontScale="85000" lnSpcReduction="10000"/>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solidFill>
                  <a:srgbClr val="7F7F7F"/>
                </a:solidFill>
              </a:rPr>
              <a:t>Facebook </a:t>
            </a:r>
            <a:r>
              <a:rPr lang="en-US" b="1" dirty="0">
                <a:solidFill>
                  <a:srgbClr val="7F7F7F"/>
                </a:solidFill>
              </a:rPr>
              <a:t>P</a:t>
            </a:r>
            <a:r>
              <a:rPr lang="en-US" b="1" dirty="0" smtClean="0">
                <a:solidFill>
                  <a:srgbClr val="7F7F7F"/>
                </a:solidFill>
              </a:rPr>
              <a:t>age Like ads </a:t>
            </a:r>
            <a:r>
              <a:rPr lang="en-US" dirty="0" smtClean="0">
                <a:solidFill>
                  <a:srgbClr val="7F7F7F"/>
                </a:solidFill>
              </a:rPr>
              <a:t>have delivered </a:t>
            </a:r>
            <a:r>
              <a:rPr lang="en-US" dirty="0">
                <a:solidFill>
                  <a:srgbClr val="7F7F7F"/>
                </a:solidFill>
              </a:rPr>
              <a:t>(from 2/1 – 2/28):</a:t>
            </a:r>
          </a:p>
          <a:p>
            <a:pPr>
              <a:buFontTx/>
              <a:buChar char="-"/>
            </a:pPr>
            <a:r>
              <a:rPr lang="en-US" dirty="0" smtClean="0">
                <a:solidFill>
                  <a:srgbClr val="7F7F7F"/>
                </a:solidFill>
              </a:rPr>
              <a:t>18,409 impressions</a:t>
            </a:r>
          </a:p>
          <a:p>
            <a:pPr>
              <a:buFontTx/>
              <a:buChar char="-"/>
            </a:pPr>
            <a:r>
              <a:rPr lang="en-US" dirty="0" smtClean="0">
                <a:solidFill>
                  <a:srgbClr val="7F7F7F"/>
                </a:solidFill>
              </a:rPr>
              <a:t>82 clicks</a:t>
            </a:r>
          </a:p>
          <a:p>
            <a:pPr>
              <a:buFontTx/>
              <a:buChar char="-"/>
            </a:pPr>
            <a:r>
              <a:rPr lang="en-US" dirty="0" smtClean="0">
                <a:solidFill>
                  <a:srgbClr val="7F7F7F"/>
                </a:solidFill>
              </a:rPr>
              <a:t>53 actions</a:t>
            </a:r>
          </a:p>
          <a:p>
            <a:pPr>
              <a:buFontTx/>
              <a:buChar char="-"/>
            </a:pPr>
            <a:r>
              <a:rPr lang="en-US" dirty="0" smtClean="0">
                <a:solidFill>
                  <a:srgbClr val="7F7F7F"/>
                </a:solidFill>
              </a:rPr>
              <a:t>51 Page ‘Likes’</a:t>
            </a:r>
          </a:p>
          <a:p>
            <a:pPr>
              <a:buFontTx/>
              <a:buChar char="-"/>
            </a:pPr>
            <a:r>
              <a:rPr lang="en-US" dirty="0" smtClean="0">
                <a:solidFill>
                  <a:srgbClr val="7F7F7F"/>
                </a:solidFill>
              </a:rPr>
              <a:t>Average cost-per-click is $</a:t>
            </a:r>
            <a:r>
              <a:rPr lang="en-US" dirty="0">
                <a:solidFill>
                  <a:srgbClr val="7F7F7F"/>
                </a:solidFill>
              </a:rPr>
              <a:t>2</a:t>
            </a:r>
            <a:r>
              <a:rPr lang="en-US" dirty="0" smtClean="0">
                <a:solidFill>
                  <a:srgbClr val="7F7F7F"/>
                </a:solidFill>
              </a:rPr>
              <a:t>.01</a:t>
            </a:r>
          </a:p>
        </p:txBody>
      </p:sp>
    </p:spTree>
    <p:extLst>
      <p:ext uri="{BB962C8B-B14F-4D97-AF65-F5344CB8AC3E}">
        <p14:creationId xmlns:p14="http://schemas.microsoft.com/office/powerpoint/2010/main" val="277110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p:txBody>
          <a:bodyPr/>
          <a:lstStyle/>
          <a:p>
            <a:r>
              <a:rPr lang="en-US" dirty="0" smtClean="0"/>
              <a:t>Social Media</a:t>
            </a:r>
            <a:endParaRPr lang="en-US" dirty="0"/>
          </a:p>
        </p:txBody>
      </p:sp>
    </p:spTree>
    <p:extLst>
      <p:ext uri="{BB962C8B-B14F-4D97-AF65-F5344CB8AC3E}">
        <p14:creationId xmlns:p14="http://schemas.microsoft.com/office/powerpoint/2010/main" val="3899723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61808" y="274638"/>
            <a:ext cx="8229601" cy="593688"/>
          </a:xfrm>
        </p:spPr>
        <p:txBody>
          <a:bodyPr/>
          <a:lstStyle/>
          <a:p>
            <a:r>
              <a:rPr lang="en-US" dirty="0" smtClean="0"/>
              <a:t>SOCIAL MEDIA – FACEBOOK OVERVIEW</a:t>
            </a:r>
            <a:endParaRPr lang="en-US" dirty="0"/>
          </a:p>
        </p:txBody>
      </p:sp>
      <p:sp>
        <p:nvSpPr>
          <p:cNvPr id="7" name="Content Placeholder 2"/>
          <p:cNvSpPr>
            <a:spLocks noGrp="1"/>
          </p:cNvSpPr>
          <p:nvPr>
            <p:ph idx="1"/>
          </p:nvPr>
        </p:nvSpPr>
        <p:spPr>
          <a:xfrm>
            <a:off x="637848" y="1290680"/>
            <a:ext cx="7236152" cy="1516020"/>
          </a:xfrm>
        </p:spPr>
        <p:txBody>
          <a:bodyPr>
            <a:normAutofit fontScale="92500" lnSpcReduction="20000"/>
          </a:bodyPr>
          <a:lstStyle/>
          <a:p>
            <a:pPr marL="0" indent="0">
              <a:buNone/>
            </a:pPr>
            <a:r>
              <a:rPr lang="en-US" b="1" dirty="0" smtClean="0"/>
              <a:t>1,376 </a:t>
            </a:r>
            <a:r>
              <a:rPr lang="en-US" b="1" dirty="0"/>
              <a:t>total Facebook </a:t>
            </a:r>
            <a:r>
              <a:rPr lang="en-US" b="1" dirty="0" smtClean="0"/>
              <a:t>fans </a:t>
            </a:r>
            <a:r>
              <a:rPr lang="en-US" dirty="0" smtClean="0"/>
              <a:t>(</a:t>
            </a:r>
            <a:r>
              <a:rPr lang="en-US" dirty="0"/>
              <a:t>increase of </a:t>
            </a:r>
            <a:r>
              <a:rPr lang="en-US" dirty="0" smtClean="0"/>
              <a:t>7.7% </a:t>
            </a:r>
            <a:r>
              <a:rPr lang="en-US" dirty="0"/>
              <a:t>this reporting period, or </a:t>
            </a:r>
            <a:r>
              <a:rPr lang="en-US" dirty="0" smtClean="0"/>
              <a:t>98 </a:t>
            </a:r>
            <a:r>
              <a:rPr lang="en-US" dirty="0"/>
              <a:t>fans)</a:t>
            </a:r>
          </a:p>
          <a:p>
            <a:pPr marL="0" indent="0">
              <a:buNone/>
            </a:pPr>
            <a:endParaRPr lang="en-US" b="1" dirty="0" smtClean="0"/>
          </a:p>
          <a:p>
            <a:pPr marL="0" indent="0">
              <a:buNone/>
            </a:pPr>
            <a:r>
              <a:rPr lang="en-US" b="1" dirty="0" smtClean="0"/>
              <a:t>42,597 total post reach </a:t>
            </a:r>
            <a:r>
              <a:rPr lang="en-US" dirty="0" smtClean="0"/>
              <a:t>(10.66% decrease from last report)</a:t>
            </a:r>
          </a:p>
          <a:p>
            <a:pPr marL="0" indent="0">
              <a:buNone/>
            </a:pPr>
            <a:endParaRPr lang="en-US" dirty="0"/>
          </a:p>
          <a:p>
            <a:pPr marL="0" indent="0">
              <a:buNone/>
            </a:pPr>
            <a:r>
              <a:rPr lang="en-US" b="1" dirty="0" smtClean="0"/>
              <a:t>308 total post likes </a:t>
            </a:r>
            <a:r>
              <a:rPr lang="en-US" dirty="0" smtClean="0"/>
              <a:t>(72.2% decrease from last report)</a:t>
            </a:r>
          </a:p>
        </p:txBody>
      </p:sp>
      <p:sp>
        <p:nvSpPr>
          <p:cNvPr id="12" name="Content Placeholder 2"/>
          <p:cNvSpPr txBox="1">
            <a:spLocks/>
          </p:cNvSpPr>
          <p:nvPr/>
        </p:nvSpPr>
        <p:spPr>
          <a:xfrm>
            <a:off x="1291167" y="5930900"/>
            <a:ext cx="3509434" cy="279403"/>
          </a:xfrm>
          <a:prstGeom prst="rect">
            <a:avLst/>
          </a:prstGeom>
        </p:spPr>
        <p:txBody>
          <a:bodyPr vert="horz" lIns="0" tIns="0" rIns="0" bIns="0" rtlCol="0">
            <a:normAutofit/>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i="1" dirty="0" smtClean="0">
                <a:solidFill>
                  <a:schemeClr val="accent3">
                    <a:lumMod val="75000"/>
                  </a:schemeClr>
                </a:solidFill>
              </a:rPr>
              <a:t>Post engagement for 2/1 – 2/28</a:t>
            </a:r>
            <a:endParaRPr lang="en-US" i="1" dirty="0">
              <a:solidFill>
                <a:schemeClr val="accent3">
                  <a:lumMod val="75000"/>
                </a:schemeClr>
              </a:solidFill>
            </a:endParaRP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bwMode="auto">
          <a:xfrm>
            <a:off x="637848" y="3443641"/>
            <a:ext cx="5128260" cy="2226555"/>
          </a:xfrm>
          <a:prstGeom prst="rect">
            <a:avLst/>
          </a:prstGeom>
          <a:noFill/>
          <a:ln>
            <a:noFill/>
          </a:ln>
        </p:spPr>
      </p:pic>
      <p:sp>
        <p:nvSpPr>
          <p:cNvPr id="9" name="Content Placeholder 2"/>
          <p:cNvSpPr txBox="1">
            <a:spLocks/>
          </p:cNvSpPr>
          <p:nvPr/>
        </p:nvSpPr>
        <p:spPr>
          <a:xfrm>
            <a:off x="6096000" y="3281121"/>
            <a:ext cx="2495409" cy="2370379"/>
          </a:xfrm>
          <a:prstGeom prst="rect">
            <a:avLst/>
          </a:prstGeom>
        </p:spPr>
        <p:txBody>
          <a:bodyPr vert="horz" lIns="0" tIns="0" rIns="0" bIns="0" rtlCol="0">
            <a:normAutofit/>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rgbClr val="7F7F7F"/>
                </a:solidFill>
              </a:rPr>
              <a:t>While new Likes are up over the past few months, our engagement metrics have been decreasing in recent periods</a:t>
            </a:r>
            <a:r>
              <a:rPr lang="en-US" dirty="0">
                <a:solidFill>
                  <a:srgbClr val="7F7F7F"/>
                </a:solidFill>
              </a:rPr>
              <a:t> </a:t>
            </a:r>
            <a:r>
              <a:rPr lang="en-US" dirty="0" smtClean="0">
                <a:solidFill>
                  <a:srgbClr val="7F7F7F"/>
                </a:solidFill>
              </a:rPr>
              <a:t>due to a decrease in spend on boosting content.</a:t>
            </a:r>
          </a:p>
        </p:txBody>
      </p:sp>
    </p:spTree>
    <p:extLst>
      <p:ext uri="{BB962C8B-B14F-4D97-AF65-F5344CB8AC3E}">
        <p14:creationId xmlns:p14="http://schemas.microsoft.com/office/powerpoint/2010/main" val="4119178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61808" y="274638"/>
            <a:ext cx="8229601" cy="593688"/>
          </a:xfrm>
        </p:spPr>
        <p:txBody>
          <a:bodyPr/>
          <a:lstStyle/>
          <a:p>
            <a:r>
              <a:rPr lang="en-US" dirty="0" smtClean="0"/>
              <a:t>SOCIAL MEDIA – FACEBOOK DETAILS</a:t>
            </a:r>
            <a:endParaRPr lang="en-US" dirty="0"/>
          </a:p>
        </p:txBody>
      </p:sp>
      <p:sp>
        <p:nvSpPr>
          <p:cNvPr id="9" name="Content Placeholder 2"/>
          <p:cNvSpPr>
            <a:spLocks noGrp="1"/>
          </p:cNvSpPr>
          <p:nvPr>
            <p:ph idx="1"/>
          </p:nvPr>
        </p:nvSpPr>
        <p:spPr>
          <a:xfrm>
            <a:off x="397733" y="4908826"/>
            <a:ext cx="8193676" cy="1174761"/>
          </a:xfrm>
        </p:spPr>
        <p:txBody>
          <a:bodyPr>
            <a:normAutofit/>
          </a:bodyPr>
          <a:lstStyle/>
          <a:p>
            <a:pPr marL="0" indent="0">
              <a:buNone/>
            </a:pPr>
            <a:r>
              <a:rPr lang="en-US" dirty="0" smtClean="0"/>
              <a:t>Shown are two of the most active posts for the date range. While engagement overall was lower due to less spend on boosting posts, the most popular post was a link to a 3</a:t>
            </a:r>
            <a:r>
              <a:rPr lang="en-US" baseline="30000" dirty="0" smtClean="0"/>
              <a:t>rd</a:t>
            </a:r>
            <a:r>
              <a:rPr lang="en-US" dirty="0" smtClean="0"/>
              <a:t> party article. This particular article gave tips on financial aid, directly addressing the “Need Support” need state.</a:t>
            </a:r>
          </a:p>
        </p:txBody>
      </p:sp>
      <p:sp>
        <p:nvSpPr>
          <p:cNvPr id="11" name="Content Placeholder 2"/>
          <p:cNvSpPr txBox="1">
            <a:spLocks/>
          </p:cNvSpPr>
          <p:nvPr/>
        </p:nvSpPr>
        <p:spPr>
          <a:xfrm>
            <a:off x="1103930" y="4468251"/>
            <a:ext cx="2793535" cy="279403"/>
          </a:xfrm>
          <a:prstGeom prst="rect">
            <a:avLst/>
          </a:prstGeom>
        </p:spPr>
        <p:txBody>
          <a:bodyPr vert="horz" lIns="0" tIns="0" rIns="0" bIns="0" rtlCol="0">
            <a:normAutofit fontScale="85000" lnSpcReduction="10000"/>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i="1" dirty="0" smtClean="0">
                <a:solidFill>
                  <a:schemeClr val="accent3">
                    <a:lumMod val="75000"/>
                  </a:schemeClr>
                </a:solidFill>
              </a:rPr>
              <a:t>97 likes, 9 comments, 22 shares</a:t>
            </a:r>
            <a:endParaRPr lang="en-US" i="1" dirty="0">
              <a:solidFill>
                <a:schemeClr val="accent3">
                  <a:lumMod val="75000"/>
                </a:schemeClr>
              </a:solidFill>
            </a:endParaRPr>
          </a:p>
        </p:txBody>
      </p:sp>
      <p:sp>
        <p:nvSpPr>
          <p:cNvPr id="14" name="Content Placeholder 2"/>
          <p:cNvSpPr txBox="1">
            <a:spLocks/>
          </p:cNvSpPr>
          <p:nvPr/>
        </p:nvSpPr>
        <p:spPr>
          <a:xfrm>
            <a:off x="5105400" y="4468251"/>
            <a:ext cx="2895600" cy="383151"/>
          </a:xfrm>
          <a:prstGeom prst="rect">
            <a:avLst/>
          </a:prstGeom>
        </p:spPr>
        <p:txBody>
          <a:bodyPr vert="horz" lIns="0" tIns="0" rIns="0" bIns="0" rtlCol="0">
            <a:normAutofit fontScale="85000" lnSpcReduction="10000"/>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i="1" dirty="0" smtClean="0">
                <a:solidFill>
                  <a:schemeClr val="accent3">
                    <a:lumMod val="75000"/>
                  </a:schemeClr>
                </a:solidFill>
              </a:rPr>
              <a:t>125 likes, 1 comments, 4 shares</a:t>
            </a:r>
            <a:endParaRPr lang="en-US" i="1" dirty="0">
              <a:solidFill>
                <a:schemeClr val="accent3">
                  <a:lumMod val="75000"/>
                </a:schemeClr>
              </a:solidFill>
            </a:endParaRPr>
          </a:p>
        </p:txBody>
      </p:sp>
      <p:pic>
        <p:nvPicPr>
          <p:cNvPr id="13" name="Picture 12"/>
          <p:cNvPicPr/>
          <p:nvPr/>
        </p:nvPicPr>
        <p:blipFill>
          <a:blip r:embed="rId2">
            <a:extLst>
              <a:ext uri="{28A0092B-C50C-407E-A947-70E740481C1C}">
                <a14:useLocalDpi xmlns:a14="http://schemas.microsoft.com/office/drawing/2010/main" val="0"/>
              </a:ext>
            </a:extLst>
          </a:blip>
          <a:stretch>
            <a:fillRect/>
          </a:stretch>
        </p:blipFill>
        <p:spPr bwMode="auto">
          <a:xfrm>
            <a:off x="957098" y="1158725"/>
            <a:ext cx="2940367" cy="3158828"/>
          </a:xfrm>
          <a:prstGeom prst="rect">
            <a:avLst/>
          </a:prstGeom>
          <a:noFill/>
          <a:ln>
            <a:noFill/>
          </a:ln>
        </p:spPr>
      </p:pic>
      <p:pic>
        <p:nvPicPr>
          <p:cNvPr id="15" name="Picture 14"/>
          <p:cNvPicPr/>
          <p:nvPr/>
        </p:nvPicPr>
        <p:blipFill>
          <a:blip r:embed="rId3">
            <a:extLst>
              <a:ext uri="{28A0092B-C50C-407E-A947-70E740481C1C}">
                <a14:useLocalDpi xmlns:a14="http://schemas.microsoft.com/office/drawing/2010/main" val="0"/>
              </a:ext>
            </a:extLst>
          </a:blip>
          <a:stretch>
            <a:fillRect/>
          </a:stretch>
        </p:blipFill>
        <p:spPr bwMode="auto">
          <a:xfrm>
            <a:off x="5398678" y="1323376"/>
            <a:ext cx="2259953" cy="3144875"/>
          </a:xfrm>
          <a:prstGeom prst="rect">
            <a:avLst/>
          </a:prstGeom>
          <a:noFill/>
          <a:ln>
            <a:noFill/>
          </a:ln>
        </p:spPr>
      </p:pic>
    </p:spTree>
    <p:extLst>
      <p:ext uri="{BB962C8B-B14F-4D97-AF65-F5344CB8AC3E}">
        <p14:creationId xmlns:p14="http://schemas.microsoft.com/office/powerpoint/2010/main" val="3793709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361808" y="274638"/>
            <a:ext cx="8229601" cy="593688"/>
          </a:xfrm>
        </p:spPr>
        <p:txBody>
          <a:bodyPr/>
          <a:lstStyle/>
          <a:p>
            <a:r>
              <a:rPr lang="en-US" dirty="0" smtClean="0"/>
              <a:t>SOCIAL MEDIA – TWITTER OVERVIEW</a:t>
            </a:r>
            <a:endParaRPr lang="en-US" dirty="0"/>
          </a:p>
        </p:txBody>
      </p:sp>
      <p:sp>
        <p:nvSpPr>
          <p:cNvPr id="14" name="Content Placeholder 2"/>
          <p:cNvSpPr>
            <a:spLocks noGrp="1"/>
          </p:cNvSpPr>
          <p:nvPr>
            <p:ph idx="1"/>
          </p:nvPr>
        </p:nvSpPr>
        <p:spPr>
          <a:xfrm>
            <a:off x="361808" y="1117601"/>
            <a:ext cx="7639192" cy="2540000"/>
          </a:xfrm>
        </p:spPr>
        <p:txBody>
          <a:bodyPr>
            <a:normAutofit fontScale="77500" lnSpcReduction="20000"/>
          </a:bodyPr>
          <a:lstStyle/>
          <a:p>
            <a:pPr marL="0" indent="0">
              <a:buNone/>
            </a:pPr>
            <a:r>
              <a:rPr lang="en-US" b="1" dirty="0" smtClean="0"/>
              <a:t>196 total Twitter followers </a:t>
            </a:r>
            <a:r>
              <a:rPr lang="en-US" dirty="0" smtClean="0"/>
              <a:t>(increase of &lt;10 fans since last report)</a:t>
            </a:r>
          </a:p>
          <a:p>
            <a:pPr marL="0" indent="0">
              <a:buNone/>
            </a:pPr>
            <a:endParaRPr lang="en-US" dirty="0"/>
          </a:p>
          <a:p>
            <a:pPr marL="0" indent="0">
              <a:buNone/>
            </a:pPr>
            <a:r>
              <a:rPr lang="en-US" dirty="0" smtClean="0"/>
              <a:t>Currently, engagement remains low on Twitter as the majority of efforts are being put into Facebook.</a:t>
            </a:r>
          </a:p>
          <a:p>
            <a:pPr marL="0" indent="0">
              <a:buNone/>
            </a:pPr>
            <a:endParaRPr lang="en-US" dirty="0" smtClean="0"/>
          </a:p>
          <a:p>
            <a:pPr marL="0" indent="0">
              <a:buNone/>
            </a:pPr>
            <a:r>
              <a:rPr lang="en-US" dirty="0" smtClean="0"/>
              <a:t>There are a number of minor efforts (mentioning schools, re-tweeting more related content, etc.) that could have a valuable impact. We are beginning to implement some of these efforts this month, as budget allows.</a:t>
            </a:r>
          </a:p>
          <a:p>
            <a:pPr marL="0" indent="0">
              <a:buNone/>
            </a:pPr>
            <a:endParaRPr lang="en-US" dirty="0"/>
          </a:p>
          <a:p>
            <a:pPr marL="0" indent="0">
              <a:buNone/>
            </a:pPr>
            <a:r>
              <a:rPr lang="en-US" dirty="0" smtClean="0"/>
              <a:t>If you have a list of related accounts (those speaking to adult learners, and system colleges – though we are following a number of them already) we could engage with, we may be able to see some increase in reach. Additionally, this could be an easy way to find content for reposting.</a:t>
            </a:r>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bwMode="auto">
          <a:xfrm>
            <a:off x="1568450" y="4200191"/>
            <a:ext cx="5073650" cy="1524985"/>
          </a:xfrm>
          <a:prstGeom prst="rect">
            <a:avLst/>
          </a:prstGeom>
          <a:noFill/>
          <a:ln>
            <a:noFill/>
          </a:ln>
        </p:spPr>
      </p:pic>
      <p:sp>
        <p:nvSpPr>
          <p:cNvPr id="6" name="Content Placeholder 2"/>
          <p:cNvSpPr txBox="1">
            <a:spLocks/>
          </p:cNvSpPr>
          <p:nvPr/>
        </p:nvSpPr>
        <p:spPr>
          <a:xfrm>
            <a:off x="2472267" y="5930900"/>
            <a:ext cx="3509434" cy="279403"/>
          </a:xfrm>
          <a:prstGeom prst="rect">
            <a:avLst/>
          </a:prstGeom>
        </p:spPr>
        <p:txBody>
          <a:bodyPr vert="horz" lIns="0" tIns="0" rIns="0" bIns="0" rtlCol="0">
            <a:normAutofit/>
          </a:bodyPr>
          <a:lstStyle>
            <a:lvl1pPr marL="342900" indent="-3429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1pPr>
            <a:lvl2pPr marL="742950" indent="-28575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2pPr>
            <a:lvl3pPr marL="11430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3pPr>
            <a:lvl4pPr marL="16002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4pPr>
            <a:lvl5pPr marL="2057400" indent="-228600" algn="l" defTabSz="457200" rtl="0" eaLnBrk="1" latinLnBrk="0" hangingPunct="1">
              <a:spcBef>
                <a:spcPct val="20000"/>
              </a:spcBef>
              <a:buClr>
                <a:srgbClr val="95D600"/>
              </a:buClr>
              <a:buSzPct val="44000"/>
              <a:buFont typeface="Wingdings" charset="2"/>
              <a:buChar char="u"/>
              <a:defRPr sz="1800" b="0" i="0" kern="1200">
                <a:solidFill>
                  <a:schemeClr val="tx1">
                    <a:lumMod val="50000"/>
                    <a:lumOff val="50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en-US" i="1" dirty="0" smtClean="0">
                <a:solidFill>
                  <a:schemeClr val="accent3">
                    <a:lumMod val="75000"/>
                  </a:schemeClr>
                </a:solidFill>
              </a:rPr>
              <a:t>Twitter follower growth</a:t>
            </a:r>
            <a:endParaRPr lang="en-US" i="1" dirty="0">
              <a:solidFill>
                <a:schemeClr val="accent3">
                  <a:lumMod val="75000"/>
                </a:schemeClr>
              </a:solidFill>
            </a:endParaRPr>
          </a:p>
        </p:txBody>
      </p:sp>
    </p:spTree>
    <p:extLst>
      <p:ext uri="{BB962C8B-B14F-4D97-AF65-F5344CB8AC3E}">
        <p14:creationId xmlns:p14="http://schemas.microsoft.com/office/powerpoint/2010/main" val="3430396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76B625"/>
                </a:solidFill>
              </a:rPr>
              <a:t>INQUIRY STATS</a:t>
            </a:r>
            <a:endParaRPr lang="en-US" sz="3200" dirty="0">
              <a:solidFill>
                <a:srgbClr val="76B625"/>
              </a:solidFill>
            </a:endParaRPr>
          </a:p>
        </p:txBody>
      </p:sp>
      <p:sp>
        <p:nvSpPr>
          <p:cNvPr id="3" name="Content Placeholder 2"/>
          <p:cNvSpPr>
            <a:spLocks noGrp="1"/>
          </p:cNvSpPr>
          <p:nvPr>
            <p:ph idx="1"/>
          </p:nvPr>
        </p:nvSpPr>
        <p:spPr>
          <a:xfrm>
            <a:off x="361808" y="1051442"/>
            <a:ext cx="8229601" cy="5268676"/>
          </a:xfrm>
        </p:spPr>
        <p:txBody>
          <a:bodyPr>
            <a:normAutofit fontScale="85000" lnSpcReduction="20000"/>
          </a:bodyPr>
          <a:lstStyle/>
          <a:p>
            <a:r>
              <a:rPr lang="en-US" sz="2400" dirty="0" smtClean="0"/>
              <a:t>3,211 completed one of 4 Web Forms</a:t>
            </a:r>
          </a:p>
          <a:p>
            <a:r>
              <a:rPr lang="en-US" sz="2400" dirty="0" smtClean="0"/>
              <a:t>868 called the Corporate Call Center</a:t>
            </a:r>
          </a:p>
          <a:p>
            <a:r>
              <a:rPr lang="en-US" sz="2400" dirty="0" smtClean="0"/>
              <a:t>2,562 calls made by Corporate Call Center</a:t>
            </a:r>
            <a:endParaRPr lang="en-US" sz="2400" dirty="0"/>
          </a:p>
          <a:p>
            <a:pPr marL="0" indent="0">
              <a:buNone/>
            </a:pPr>
            <a:endParaRPr lang="en-US" sz="2400" dirty="0"/>
          </a:p>
          <a:p>
            <a:pPr marL="0" indent="0">
              <a:buNone/>
            </a:pPr>
            <a:r>
              <a:rPr lang="en-US" sz="2400" b="1" dirty="0" smtClean="0">
                <a:solidFill>
                  <a:srgbClr val="AA0066"/>
                </a:solidFill>
              </a:rPr>
              <a:t>Preferred Contact Method:</a:t>
            </a:r>
          </a:p>
          <a:p>
            <a:pPr marL="0" indent="0">
              <a:buNone/>
            </a:pPr>
            <a:r>
              <a:rPr lang="en-US" sz="2400" dirty="0" smtClean="0"/>
              <a:t>Email  		</a:t>
            </a:r>
            <a:r>
              <a:rPr lang="en-US" sz="2400" dirty="0"/>
              <a:t> </a:t>
            </a:r>
            <a:r>
              <a:rPr lang="en-US" sz="2400" dirty="0" smtClean="0"/>
              <a:t> 1,521</a:t>
            </a:r>
          </a:p>
          <a:p>
            <a:pPr marL="0" indent="0">
              <a:buNone/>
            </a:pPr>
            <a:r>
              <a:rPr lang="en-US" sz="2400" dirty="0" smtClean="0"/>
              <a:t>Phone</a:t>
            </a:r>
            <a:r>
              <a:rPr lang="en-US" sz="2400" dirty="0"/>
              <a:t>	</a:t>
            </a:r>
            <a:r>
              <a:rPr lang="en-US" sz="2400" dirty="0" smtClean="0"/>
              <a:t>	  1,511</a:t>
            </a:r>
          </a:p>
          <a:p>
            <a:pPr marL="0" indent="0">
              <a:buNone/>
            </a:pPr>
            <a:r>
              <a:rPr lang="en-US" sz="2400" dirty="0" smtClean="0"/>
              <a:t>No preference	179</a:t>
            </a:r>
          </a:p>
          <a:p>
            <a:pPr marL="0" indent="0">
              <a:buNone/>
            </a:pPr>
            <a:endParaRPr lang="en-US" sz="2400" dirty="0" smtClean="0"/>
          </a:p>
          <a:p>
            <a:pPr marL="0" indent="0">
              <a:buNone/>
            </a:pPr>
            <a:r>
              <a:rPr lang="en-US" sz="2400" b="1" dirty="0" smtClean="0">
                <a:solidFill>
                  <a:srgbClr val="AA0066"/>
                </a:solidFill>
              </a:rPr>
              <a:t>When contacting us:</a:t>
            </a:r>
          </a:p>
          <a:p>
            <a:pPr marL="0" indent="0">
              <a:buNone/>
            </a:pPr>
            <a:r>
              <a:rPr lang="en-US" sz="2400" dirty="0" smtClean="0"/>
              <a:t>Monday – Friday		2,723 (Tues. 541; Wed. 703)</a:t>
            </a:r>
          </a:p>
          <a:p>
            <a:pPr marL="0" indent="0">
              <a:buNone/>
            </a:pPr>
            <a:r>
              <a:rPr lang="en-US" sz="2400" dirty="0" smtClean="0"/>
              <a:t>Saturday &amp; Sunday	         488</a:t>
            </a:r>
          </a:p>
          <a:p>
            <a:pPr marL="0" indent="0">
              <a:buNone/>
            </a:pPr>
            <a:endParaRPr lang="en-US" sz="2400" dirty="0"/>
          </a:p>
          <a:p>
            <a:pPr marL="0" indent="0">
              <a:buNone/>
            </a:pPr>
            <a:r>
              <a:rPr lang="en-US" sz="2400" b="1" dirty="0">
                <a:solidFill>
                  <a:srgbClr val="AA0066"/>
                </a:solidFill>
              </a:rPr>
              <a:t>When </a:t>
            </a:r>
            <a:r>
              <a:rPr lang="en-US" sz="2400" b="1" dirty="0" smtClean="0">
                <a:solidFill>
                  <a:srgbClr val="AA0066"/>
                </a:solidFill>
              </a:rPr>
              <a:t>they would like to be contacted:</a:t>
            </a:r>
          </a:p>
          <a:p>
            <a:pPr marL="0" indent="0">
              <a:buNone/>
            </a:pPr>
            <a:r>
              <a:rPr lang="en-US" sz="2400" dirty="0" smtClean="0"/>
              <a:t>Weekend   		    300</a:t>
            </a:r>
          </a:p>
          <a:p>
            <a:pPr marL="0" indent="0">
              <a:buNone/>
            </a:pPr>
            <a:r>
              <a:rPr lang="en-US" sz="2400" dirty="0" smtClean="0"/>
              <a:t>Week Days         2,075  (1,035 indicated Week Day MORNING)</a:t>
            </a:r>
          </a:p>
          <a:p>
            <a:pPr marL="0" indent="0">
              <a:buNone/>
            </a:pPr>
            <a:r>
              <a:rPr lang="en-US" sz="2400" dirty="0" smtClean="0"/>
              <a:t>No Preference       836</a:t>
            </a:r>
            <a:endParaRPr lang="en-US" sz="2400" dirty="0"/>
          </a:p>
          <a:p>
            <a:pPr marL="0" indent="0">
              <a:buNone/>
            </a:pPr>
            <a:endParaRPr lang="en-US" sz="2400" dirty="0" smtClean="0"/>
          </a:p>
          <a:p>
            <a:pPr marL="0" indent="0">
              <a:buNone/>
            </a:pPr>
            <a:endParaRPr lang="en-US" sz="2400" dirty="0"/>
          </a:p>
          <a:p>
            <a:pPr marL="0" indent="0">
              <a:buNone/>
            </a:pPr>
            <a:endParaRPr lang="en-US" sz="2400" dirty="0"/>
          </a:p>
        </p:txBody>
      </p:sp>
      <p:pic>
        <p:nvPicPr>
          <p:cNvPr id="4" name="Picture 3"/>
          <p:cNvPicPr>
            <a:picLocks noChangeAspect="1"/>
          </p:cNvPicPr>
          <p:nvPr/>
        </p:nvPicPr>
        <p:blipFill>
          <a:blip r:embed="rId2"/>
          <a:stretch>
            <a:fillRect/>
          </a:stretch>
        </p:blipFill>
        <p:spPr>
          <a:xfrm>
            <a:off x="6251434" y="1331911"/>
            <a:ext cx="2673350" cy="1336675"/>
          </a:xfrm>
          <a:prstGeom prst="rect">
            <a:avLst/>
          </a:prstGeom>
        </p:spPr>
      </p:pic>
      <p:pic>
        <p:nvPicPr>
          <p:cNvPr id="6" name="Picture 5"/>
          <p:cNvPicPr>
            <a:picLocks noChangeAspect="1"/>
          </p:cNvPicPr>
          <p:nvPr/>
        </p:nvPicPr>
        <p:blipFill>
          <a:blip r:embed="rId3"/>
          <a:stretch>
            <a:fillRect/>
          </a:stretch>
        </p:blipFill>
        <p:spPr>
          <a:xfrm>
            <a:off x="7085921" y="2631933"/>
            <a:ext cx="1828941" cy="1219294"/>
          </a:xfrm>
          <a:prstGeom prst="rect">
            <a:avLst/>
          </a:prstGeom>
        </p:spPr>
      </p:pic>
      <p:pic>
        <p:nvPicPr>
          <p:cNvPr id="5" name="Picture 4"/>
          <p:cNvPicPr>
            <a:picLocks noChangeAspect="1"/>
          </p:cNvPicPr>
          <p:nvPr/>
        </p:nvPicPr>
        <p:blipFill>
          <a:blip r:embed="rId4"/>
          <a:stretch>
            <a:fillRect/>
          </a:stretch>
        </p:blipFill>
        <p:spPr>
          <a:xfrm>
            <a:off x="4572000" y="2291079"/>
            <a:ext cx="2513921" cy="1407796"/>
          </a:xfrm>
          <a:prstGeom prst="rect">
            <a:avLst/>
          </a:prstGeom>
        </p:spPr>
      </p:pic>
    </p:spTree>
    <p:extLst>
      <p:ext uri="{BB962C8B-B14F-4D97-AF65-F5344CB8AC3E}">
        <p14:creationId xmlns:p14="http://schemas.microsoft.com/office/powerpoint/2010/main" val="27497873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rgbClr val="76B625"/>
                </a:solidFill>
              </a:rPr>
              <a:t>INQUIRY STATS</a:t>
            </a:r>
            <a:endParaRPr lang="en-US" sz="3200" dirty="0"/>
          </a:p>
        </p:txBody>
      </p:sp>
      <p:sp>
        <p:nvSpPr>
          <p:cNvPr id="3" name="Content Placeholder 2"/>
          <p:cNvSpPr>
            <a:spLocks noGrp="1"/>
          </p:cNvSpPr>
          <p:nvPr>
            <p:ph idx="1"/>
          </p:nvPr>
        </p:nvSpPr>
        <p:spPr>
          <a:xfrm>
            <a:off x="361808" y="1130817"/>
            <a:ext cx="8229601" cy="5074721"/>
          </a:xfrm>
        </p:spPr>
        <p:txBody>
          <a:bodyPr>
            <a:normAutofit fontScale="92500" lnSpcReduction="20000"/>
          </a:bodyPr>
          <a:lstStyle/>
          <a:p>
            <a:pPr marL="0" indent="0">
              <a:buNone/>
            </a:pPr>
            <a:r>
              <a:rPr lang="en-US" sz="2400" b="1" dirty="0" smtClean="0">
                <a:solidFill>
                  <a:srgbClr val="AA0066"/>
                </a:solidFill>
              </a:rPr>
              <a:t>Degrees Sought:</a:t>
            </a:r>
          </a:p>
          <a:p>
            <a:pPr marL="0" indent="0">
              <a:buNone/>
            </a:pPr>
            <a:r>
              <a:rPr lang="en-US" sz="2400" dirty="0" smtClean="0"/>
              <a:t>Associates  		192</a:t>
            </a:r>
          </a:p>
          <a:p>
            <a:pPr marL="0" indent="0">
              <a:buNone/>
            </a:pPr>
            <a:r>
              <a:rPr lang="en-US" sz="2400" dirty="0" smtClean="0"/>
              <a:t>Bachelors			625</a:t>
            </a:r>
          </a:p>
          <a:p>
            <a:pPr marL="0" indent="0">
              <a:buNone/>
            </a:pPr>
            <a:r>
              <a:rPr lang="en-US" sz="2400" dirty="0" smtClean="0"/>
              <a:t>Certificate	 	        39</a:t>
            </a:r>
          </a:p>
          <a:p>
            <a:pPr marL="0" indent="0">
              <a:buNone/>
            </a:pPr>
            <a:r>
              <a:rPr lang="en-US" sz="2400" dirty="0" smtClean="0"/>
              <a:t>Diploma		 	  30</a:t>
            </a:r>
          </a:p>
          <a:p>
            <a:pPr marL="0" indent="0">
              <a:buNone/>
            </a:pPr>
            <a:r>
              <a:rPr lang="en-US" sz="2400" dirty="0" smtClean="0"/>
              <a:t>Not listed	         2,325	 </a:t>
            </a:r>
          </a:p>
          <a:p>
            <a:pPr marL="0" indent="0">
              <a:buNone/>
            </a:pPr>
            <a:endParaRPr lang="en-US" sz="2400" b="1" dirty="0">
              <a:solidFill>
                <a:srgbClr val="CC0066"/>
              </a:solidFill>
            </a:endParaRPr>
          </a:p>
          <a:p>
            <a:pPr marL="0" indent="0">
              <a:buNone/>
            </a:pPr>
            <a:r>
              <a:rPr lang="en-US" sz="2400" b="1" dirty="0" smtClean="0">
                <a:solidFill>
                  <a:srgbClr val="AA0066"/>
                </a:solidFill>
              </a:rPr>
              <a:t>Educational Level already reached:</a:t>
            </a:r>
          </a:p>
          <a:p>
            <a:pPr marL="0" indent="0">
              <a:buNone/>
            </a:pPr>
            <a:r>
              <a:rPr lang="en-US" sz="2400" dirty="0"/>
              <a:t>Need a </a:t>
            </a:r>
            <a:r>
              <a:rPr lang="en-US" sz="2400" dirty="0" smtClean="0"/>
              <a:t>GED		    65</a:t>
            </a:r>
            <a:endParaRPr lang="en-US" sz="2400" dirty="0"/>
          </a:p>
          <a:p>
            <a:pPr marL="0" indent="0">
              <a:buNone/>
            </a:pPr>
            <a:r>
              <a:rPr lang="en-US" sz="2400" dirty="0" smtClean="0"/>
              <a:t>No College		  331</a:t>
            </a:r>
          </a:p>
          <a:p>
            <a:pPr marL="0" indent="0">
              <a:buNone/>
            </a:pPr>
            <a:r>
              <a:rPr lang="en-US" sz="2400" dirty="0" smtClean="0"/>
              <a:t>Some College	     2,182</a:t>
            </a:r>
          </a:p>
          <a:p>
            <a:pPr marL="0" indent="0">
              <a:buNone/>
            </a:pPr>
            <a:r>
              <a:rPr lang="en-US" sz="2400" dirty="0" smtClean="0"/>
              <a:t>Associates		        383</a:t>
            </a:r>
          </a:p>
          <a:p>
            <a:pPr marL="0" indent="0">
              <a:buNone/>
            </a:pPr>
            <a:r>
              <a:rPr lang="en-US" sz="2400" dirty="0" smtClean="0"/>
              <a:t>Bachelor’s			  238</a:t>
            </a:r>
          </a:p>
          <a:p>
            <a:pPr marL="0" indent="0">
              <a:buNone/>
            </a:pPr>
            <a:r>
              <a:rPr lang="en-US" sz="2400" dirty="0" smtClean="0"/>
              <a:t>No data			  </a:t>
            </a:r>
            <a:r>
              <a:rPr lang="en-US" sz="2400" dirty="0" smtClean="0"/>
              <a:t>  </a:t>
            </a:r>
            <a:r>
              <a:rPr lang="en-US" sz="2400" dirty="0" smtClean="0"/>
              <a:t>12</a:t>
            </a:r>
            <a:endParaRPr lang="en-US" sz="2400" dirty="0"/>
          </a:p>
        </p:txBody>
      </p:sp>
      <p:pic>
        <p:nvPicPr>
          <p:cNvPr id="4" name="Picture 3"/>
          <p:cNvPicPr>
            <a:picLocks noChangeAspect="1"/>
          </p:cNvPicPr>
          <p:nvPr/>
        </p:nvPicPr>
        <p:blipFill>
          <a:blip r:embed="rId2"/>
          <a:stretch>
            <a:fillRect/>
          </a:stretch>
        </p:blipFill>
        <p:spPr>
          <a:xfrm rot="440696">
            <a:off x="5683250" y="1030538"/>
            <a:ext cx="2651125" cy="1767417"/>
          </a:xfrm>
          <a:prstGeom prst="rect">
            <a:avLst/>
          </a:prstGeom>
        </p:spPr>
      </p:pic>
      <p:pic>
        <p:nvPicPr>
          <p:cNvPr id="5" name="Picture 4"/>
          <p:cNvPicPr>
            <a:picLocks noChangeAspect="1"/>
          </p:cNvPicPr>
          <p:nvPr/>
        </p:nvPicPr>
        <p:blipFill>
          <a:blip r:embed="rId3"/>
          <a:stretch>
            <a:fillRect/>
          </a:stretch>
        </p:blipFill>
        <p:spPr>
          <a:xfrm rot="20988320">
            <a:off x="5581151" y="4010889"/>
            <a:ext cx="2493672" cy="1757221"/>
          </a:xfrm>
          <a:prstGeom prst="rect">
            <a:avLst/>
          </a:prstGeom>
        </p:spPr>
      </p:pic>
    </p:spTree>
    <p:extLst>
      <p:ext uri="{BB962C8B-B14F-4D97-AF65-F5344CB8AC3E}">
        <p14:creationId xmlns:p14="http://schemas.microsoft.com/office/powerpoint/2010/main" val="12692136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0"/>
          </p:nvPr>
        </p:nvSpPr>
        <p:spPr/>
        <p:txBody>
          <a:bodyPr>
            <a:normAutofit/>
          </a:bodyPr>
          <a:lstStyle/>
          <a:p>
            <a:r>
              <a:rPr lang="en-US" sz="3600" dirty="0" smtClean="0">
                <a:solidFill>
                  <a:srgbClr val="3366FF"/>
                </a:solidFill>
                <a:effectLst>
                  <a:outerShdw blurRad="50800" dist="38100" algn="l" rotWithShape="0">
                    <a:prstClr val="black">
                      <a:alpha val="40000"/>
                    </a:prstClr>
                  </a:outerShdw>
                </a:effectLst>
              </a:rPr>
              <a:t>UPCOMING CAMPAIGN ACTIVITY</a:t>
            </a:r>
            <a:endParaRPr lang="en-US" sz="3600" dirty="0">
              <a:solidFill>
                <a:srgbClr val="3366FF"/>
              </a:solidFill>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3590971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3366FF"/>
                </a:solidFill>
                <a:latin typeface="Franklin Gothic Medium" panose="020B0603020102020204" pitchFamily="34" charset="0"/>
                <a:cs typeface="Futura"/>
              </a:rPr>
              <a:t>GO BACK. MOVE AHEAD. WEEK</a:t>
            </a:r>
            <a:endParaRPr lang="en-US" sz="2800" dirty="0">
              <a:solidFill>
                <a:srgbClr val="3366FF"/>
              </a:solidFill>
              <a:latin typeface="Franklin Gothic Medium" panose="020B0603020102020204" pitchFamily="34" charset="0"/>
              <a:cs typeface="Futura"/>
            </a:endParaRPr>
          </a:p>
        </p:txBody>
      </p:sp>
      <p:sp>
        <p:nvSpPr>
          <p:cNvPr id="3" name="Content Placeholder 2"/>
          <p:cNvSpPr>
            <a:spLocks noGrp="1"/>
          </p:cNvSpPr>
          <p:nvPr>
            <p:ph idx="1"/>
          </p:nvPr>
        </p:nvSpPr>
        <p:spPr/>
        <p:txBody>
          <a:bodyPr>
            <a:normAutofit/>
          </a:bodyPr>
          <a:lstStyle/>
          <a:p>
            <a:r>
              <a:rPr lang="en-US" sz="2800" dirty="0" smtClean="0">
                <a:solidFill>
                  <a:schemeClr val="tx1">
                    <a:lumMod val="75000"/>
                    <a:lumOff val="25000"/>
                  </a:schemeClr>
                </a:solidFill>
              </a:rPr>
              <a:t>Campuses </a:t>
            </a:r>
            <a:r>
              <a:rPr lang="en-US" sz="2800" dirty="0">
                <a:solidFill>
                  <a:schemeClr val="tx1">
                    <a:lumMod val="75000"/>
                    <a:lumOff val="25000"/>
                  </a:schemeClr>
                </a:solidFill>
              </a:rPr>
              <a:t>are given the option to choose when to conduct these events</a:t>
            </a:r>
            <a:r>
              <a:rPr lang="en-US" sz="2800" dirty="0" smtClean="0">
                <a:solidFill>
                  <a:schemeClr val="tx1">
                    <a:lumMod val="75000"/>
                    <a:lumOff val="25000"/>
                  </a:schemeClr>
                </a:solidFill>
              </a:rPr>
              <a:t>]</a:t>
            </a:r>
          </a:p>
          <a:p>
            <a:r>
              <a:rPr lang="en-US" sz="2800" dirty="0" smtClean="0">
                <a:solidFill>
                  <a:schemeClr val="tx1">
                    <a:lumMod val="75000"/>
                    <a:lumOff val="25000"/>
                  </a:schemeClr>
                </a:solidFill>
              </a:rPr>
              <a:t>1</a:t>
            </a:r>
            <a:r>
              <a:rPr lang="en-US" sz="2800" baseline="30000" dirty="0" smtClean="0">
                <a:solidFill>
                  <a:schemeClr val="tx1">
                    <a:lumMod val="75000"/>
                    <a:lumOff val="25000"/>
                  </a:schemeClr>
                </a:solidFill>
              </a:rPr>
              <a:t>st</a:t>
            </a:r>
            <a:r>
              <a:rPr lang="en-US" sz="2800" dirty="0" smtClean="0">
                <a:solidFill>
                  <a:schemeClr val="tx1">
                    <a:lumMod val="75000"/>
                    <a:lumOff val="25000"/>
                  </a:schemeClr>
                </a:solidFill>
              </a:rPr>
              <a:t> time: October 2014</a:t>
            </a:r>
          </a:p>
          <a:p>
            <a:r>
              <a:rPr lang="en-US" sz="2800" dirty="0" smtClean="0">
                <a:solidFill>
                  <a:schemeClr val="tx1">
                    <a:lumMod val="75000"/>
                    <a:lumOff val="25000"/>
                  </a:schemeClr>
                </a:solidFill>
              </a:rPr>
              <a:t>Current: </a:t>
            </a:r>
          </a:p>
          <a:p>
            <a:pPr lvl="1"/>
            <a:r>
              <a:rPr lang="en-US" sz="2800" dirty="0" smtClean="0">
                <a:solidFill>
                  <a:schemeClr val="tx1">
                    <a:lumMod val="75000"/>
                    <a:lumOff val="25000"/>
                  </a:schemeClr>
                </a:solidFill>
              </a:rPr>
              <a:t>April 2015 </a:t>
            </a:r>
          </a:p>
          <a:p>
            <a:pPr lvl="1"/>
            <a:r>
              <a:rPr lang="en-US" sz="2800" dirty="0" smtClean="0">
                <a:solidFill>
                  <a:schemeClr val="tx1">
                    <a:lumMod val="75000"/>
                    <a:lumOff val="25000"/>
                  </a:schemeClr>
                </a:solidFill>
              </a:rPr>
              <a:t>Integrate radio remotes</a:t>
            </a:r>
          </a:p>
          <a:p>
            <a:pPr lvl="1"/>
            <a:r>
              <a:rPr lang="en-US" sz="2800" dirty="0" smtClean="0">
                <a:solidFill>
                  <a:schemeClr val="tx1">
                    <a:lumMod val="75000"/>
                    <a:lumOff val="25000"/>
                  </a:schemeClr>
                </a:solidFill>
              </a:rPr>
              <a:t>Pilots (DSC, GPC, GSW, CCGA)</a:t>
            </a:r>
          </a:p>
          <a:p>
            <a:r>
              <a:rPr lang="en-US" sz="2800" dirty="0" smtClean="0">
                <a:solidFill>
                  <a:schemeClr val="tx1">
                    <a:lumMod val="75000"/>
                    <a:lumOff val="25000"/>
                  </a:schemeClr>
                </a:solidFill>
              </a:rPr>
              <a:t>Goal: </a:t>
            </a:r>
          </a:p>
          <a:p>
            <a:pPr lvl="1"/>
            <a:r>
              <a:rPr lang="en-US" sz="2800" dirty="0">
                <a:solidFill>
                  <a:schemeClr val="tx1">
                    <a:lumMod val="75000"/>
                    <a:lumOff val="25000"/>
                  </a:schemeClr>
                </a:solidFill>
              </a:rPr>
              <a:t>A</a:t>
            </a:r>
            <a:r>
              <a:rPr lang="en-US" sz="2800" dirty="0" smtClean="0">
                <a:solidFill>
                  <a:schemeClr val="tx1">
                    <a:lumMod val="75000"/>
                    <a:lumOff val="25000"/>
                  </a:schemeClr>
                </a:solidFill>
              </a:rPr>
              <a:t>ll campuses (USG &amp; TCSG) participate</a:t>
            </a:r>
          </a:p>
          <a:p>
            <a:pPr lvl="1"/>
            <a:r>
              <a:rPr lang="en-US" sz="2800" dirty="0" smtClean="0">
                <a:solidFill>
                  <a:schemeClr val="tx1">
                    <a:lumMod val="75000"/>
                    <a:lumOff val="25000"/>
                  </a:schemeClr>
                </a:solidFill>
              </a:rPr>
              <a:t>Host one week event in October (synergy)</a:t>
            </a:r>
          </a:p>
          <a:p>
            <a:pPr marL="0" indent="0">
              <a:buNone/>
            </a:pPr>
            <a:endParaRPr lang="en-US" sz="2800" dirty="0" smtClean="0">
              <a:solidFill>
                <a:schemeClr val="tx1">
                  <a:lumMod val="75000"/>
                  <a:lumOff val="25000"/>
                </a:schemeClr>
              </a:solidFill>
            </a:endParaRPr>
          </a:p>
          <a:p>
            <a:endParaRPr lang="en-US" sz="2400" dirty="0">
              <a:solidFill>
                <a:prstClr val="black">
                  <a:lumMod val="50000"/>
                  <a:lumOff val="50000"/>
                </a:prstClr>
              </a:solidFill>
            </a:endParaRPr>
          </a:p>
          <a:p>
            <a:endParaRPr lang="en-US" sz="2400" dirty="0" smtClean="0">
              <a:solidFill>
                <a:prstClr val="black">
                  <a:lumMod val="50000"/>
                  <a:lumOff val="50000"/>
                </a:prstClr>
              </a:solidFill>
            </a:endParaRPr>
          </a:p>
          <a:p>
            <a:endParaRPr lang="en-US" sz="2400" dirty="0">
              <a:solidFill>
                <a:prstClr val="black">
                  <a:lumMod val="50000"/>
                  <a:lumOff val="50000"/>
                </a:prstClr>
              </a:solidFill>
            </a:endParaRPr>
          </a:p>
          <a:p>
            <a:endParaRPr lang="en-US" sz="2400" dirty="0"/>
          </a:p>
        </p:txBody>
      </p:sp>
    </p:spTree>
    <p:extLst>
      <p:ext uri="{BB962C8B-B14F-4D97-AF65-F5344CB8AC3E}">
        <p14:creationId xmlns:p14="http://schemas.microsoft.com/office/powerpoint/2010/main" val="1583393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pc="3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GOVERNOR’S PRESS CONFERENCE</a:t>
            </a:r>
            <a:endParaRPr lang="en-US" sz="28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sp>
        <p:nvSpPr>
          <p:cNvPr id="3" name="Content Placeholder 2"/>
          <p:cNvSpPr>
            <a:spLocks noGrp="1"/>
          </p:cNvSpPr>
          <p:nvPr>
            <p:ph idx="1"/>
          </p:nvPr>
        </p:nvSpPr>
        <p:spPr/>
        <p:txBody>
          <a:bodyPr>
            <a:normAutofit/>
          </a:bodyPr>
          <a:lstStyle/>
          <a:p>
            <a:r>
              <a:rPr lang="en-US" sz="2200" dirty="0" smtClean="0"/>
              <a:t>Tuesday, July 29 at the Capitol</a:t>
            </a:r>
          </a:p>
          <a:p>
            <a:r>
              <a:rPr lang="en-US" sz="2200" dirty="0" smtClean="0"/>
              <a:t>Official campaign announcement by:</a:t>
            </a:r>
          </a:p>
          <a:p>
            <a:pPr lvl="1"/>
            <a:r>
              <a:rPr lang="en-US" sz="2200" dirty="0" smtClean="0"/>
              <a:t>Governor Deal </a:t>
            </a:r>
          </a:p>
          <a:p>
            <a:pPr lvl="1"/>
            <a:r>
              <a:rPr lang="en-US" sz="2200" dirty="0" smtClean="0"/>
              <a:t>Chancellor </a:t>
            </a:r>
            <a:r>
              <a:rPr lang="en-US" sz="2200" dirty="0" err="1" smtClean="0"/>
              <a:t>Huckaby</a:t>
            </a:r>
            <a:endParaRPr lang="en-US" sz="2200" dirty="0" smtClean="0"/>
          </a:p>
          <a:p>
            <a:pPr lvl="1"/>
            <a:r>
              <a:rPr lang="en-US" sz="2200" dirty="0" smtClean="0"/>
              <a:t>Commissioner Jackson </a:t>
            </a:r>
          </a:p>
          <a:p>
            <a:pPr lvl="1"/>
            <a:r>
              <a:rPr lang="en-US" sz="2200" dirty="0" smtClean="0"/>
              <a:t>Adult Learner graduates Molly Bickerton (Ogeechee Tech) and Mark Smith (Valdosta State</a:t>
            </a:r>
            <a:r>
              <a:rPr lang="en-US" sz="2200" dirty="0"/>
              <a:t>)</a:t>
            </a:r>
            <a:endParaRPr lang="en-US" sz="2200" dirty="0" smtClean="0"/>
          </a:p>
        </p:txBody>
      </p:sp>
      <p:pic>
        <p:nvPicPr>
          <p:cNvPr id="4" name="Picture 3" descr="GBMA 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7514" y="3791339"/>
            <a:ext cx="3793895" cy="2659713"/>
          </a:xfrm>
          <a:prstGeom prst="rect">
            <a:avLst/>
          </a:prstGeom>
          <a:ln>
            <a:noFill/>
          </a:ln>
          <a:effectLst>
            <a:softEdge rad="112500"/>
          </a:effectLst>
        </p:spPr>
      </p:pic>
      <p:pic>
        <p:nvPicPr>
          <p:cNvPr id="5" name="Picture 4" descr="GBMA 2.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1145" y="3865711"/>
            <a:ext cx="3762960" cy="2504568"/>
          </a:xfrm>
          <a:prstGeom prst="rect">
            <a:avLst/>
          </a:prstGeom>
          <a:ln>
            <a:noFill/>
          </a:ln>
          <a:effectLst>
            <a:softEdge rad="112500"/>
          </a:effectLst>
        </p:spPr>
      </p:pic>
    </p:spTree>
    <p:extLst>
      <p:ext uri="{BB962C8B-B14F-4D97-AF65-F5344CB8AC3E}">
        <p14:creationId xmlns:p14="http://schemas.microsoft.com/office/powerpoint/2010/main" val="86991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3366FF"/>
                </a:solidFill>
                <a:latin typeface="Franklin Gothic Medium" panose="020B0603020102020204" pitchFamily="34" charset="0"/>
                <a:cs typeface="Futura"/>
              </a:rPr>
              <a:t>OTHER</a:t>
            </a:r>
            <a:endParaRPr lang="en-US" sz="3600" dirty="0">
              <a:solidFill>
                <a:srgbClr val="3366FF"/>
              </a:solidFill>
              <a:latin typeface="Franklin Gothic Medium" panose="020B0603020102020204" pitchFamily="34" charset="0"/>
              <a:cs typeface="Futura"/>
            </a:endParaRPr>
          </a:p>
        </p:txBody>
      </p:sp>
      <p:sp>
        <p:nvSpPr>
          <p:cNvPr id="3" name="Content Placeholder 2"/>
          <p:cNvSpPr>
            <a:spLocks noGrp="1"/>
          </p:cNvSpPr>
          <p:nvPr>
            <p:ph idx="1"/>
          </p:nvPr>
        </p:nvSpPr>
        <p:spPr>
          <a:xfrm>
            <a:off x="361808" y="1389529"/>
            <a:ext cx="8229601" cy="4736634"/>
          </a:xfrm>
        </p:spPr>
        <p:txBody>
          <a:bodyPr>
            <a:normAutofit/>
          </a:bodyPr>
          <a:lstStyle/>
          <a:p>
            <a:r>
              <a:rPr lang="en-US" sz="3200" dirty="0" smtClean="0">
                <a:solidFill>
                  <a:srgbClr val="3366FF"/>
                </a:solidFill>
                <a:latin typeface="Arial Narrow"/>
                <a:cs typeface="Arial Narrow"/>
              </a:rPr>
              <a:t>Call Center: </a:t>
            </a:r>
            <a:r>
              <a:rPr lang="en-US" sz="3200" dirty="0" smtClean="0">
                <a:solidFill>
                  <a:schemeClr val="tx1">
                    <a:lumMod val="75000"/>
                    <a:lumOff val="25000"/>
                  </a:schemeClr>
                </a:solidFill>
                <a:latin typeface="Arial Narrow"/>
                <a:cs typeface="Arial Narrow"/>
              </a:rPr>
              <a:t>April 2, 2015 (USG managed now)</a:t>
            </a:r>
          </a:p>
          <a:p>
            <a:r>
              <a:rPr lang="en-US" sz="3200" dirty="0" smtClean="0">
                <a:solidFill>
                  <a:srgbClr val="3366FF"/>
                </a:solidFill>
                <a:latin typeface="Arial Narrow"/>
                <a:cs typeface="Arial Narrow"/>
              </a:rPr>
              <a:t>Website:  </a:t>
            </a:r>
            <a:r>
              <a:rPr lang="en-US" sz="3200" dirty="0">
                <a:solidFill>
                  <a:schemeClr val="tx1">
                    <a:lumMod val="75000"/>
                    <a:lumOff val="25000"/>
                  </a:schemeClr>
                </a:solidFill>
                <a:latin typeface="Arial Narrow"/>
                <a:cs typeface="Arial Narrow"/>
              </a:rPr>
              <a:t>U</a:t>
            </a:r>
            <a:r>
              <a:rPr lang="en-US" sz="3200" dirty="0" smtClean="0">
                <a:solidFill>
                  <a:schemeClr val="tx1">
                    <a:lumMod val="75000"/>
                    <a:lumOff val="25000"/>
                  </a:schemeClr>
                </a:solidFill>
                <a:latin typeface="Arial Narrow"/>
                <a:cs typeface="Arial Narrow"/>
              </a:rPr>
              <a:t>pgrades over the Summer</a:t>
            </a:r>
          </a:p>
          <a:p>
            <a:r>
              <a:rPr lang="en-US" sz="3200" dirty="0" smtClean="0">
                <a:solidFill>
                  <a:srgbClr val="3366FF"/>
                </a:solidFill>
                <a:latin typeface="Arial Narrow"/>
                <a:cs typeface="Arial Narrow"/>
              </a:rPr>
              <a:t>Budget:  </a:t>
            </a:r>
            <a:r>
              <a:rPr lang="en-US" sz="3200" dirty="0" smtClean="0">
                <a:solidFill>
                  <a:schemeClr val="tx1">
                    <a:lumMod val="75000"/>
                    <a:lumOff val="25000"/>
                  </a:schemeClr>
                </a:solidFill>
                <a:latin typeface="Arial Narrow"/>
                <a:cs typeface="Arial Narrow"/>
              </a:rPr>
              <a:t>USG to fund effort this year (looking to provide money for campus work)</a:t>
            </a:r>
          </a:p>
          <a:p>
            <a:r>
              <a:rPr lang="en-US" sz="3200" dirty="0" smtClean="0">
                <a:solidFill>
                  <a:srgbClr val="3366FF"/>
                </a:solidFill>
                <a:latin typeface="Arial Narrow"/>
                <a:cs typeface="Arial Narrow"/>
              </a:rPr>
              <a:t>Improved Tracking:  </a:t>
            </a:r>
            <a:r>
              <a:rPr lang="en-US" sz="3200" dirty="0" smtClean="0">
                <a:solidFill>
                  <a:schemeClr val="tx1">
                    <a:lumMod val="75000"/>
                    <a:lumOff val="25000"/>
                  </a:schemeClr>
                </a:solidFill>
                <a:latin typeface="Arial Narrow"/>
                <a:cs typeface="Arial Narrow"/>
              </a:rPr>
              <a:t>Seeking better tracking from the USG side to determine the number of students who matriculate to our campuses (need to be able to keep track of those students that ‘might’ be attracted based on our collective effort).</a:t>
            </a:r>
          </a:p>
          <a:p>
            <a:endParaRPr lang="en-US" sz="3200" dirty="0" smtClean="0">
              <a:solidFill>
                <a:schemeClr val="tx1">
                  <a:lumMod val="75000"/>
                  <a:lumOff val="25000"/>
                </a:schemeClr>
              </a:solidFill>
              <a:latin typeface="Arial Narrow"/>
              <a:cs typeface="Arial Narrow"/>
            </a:endParaRPr>
          </a:p>
          <a:p>
            <a:pPr marL="0" indent="0">
              <a:buNone/>
            </a:pPr>
            <a:endParaRPr lang="en-US" sz="3200" dirty="0" smtClean="0">
              <a:solidFill>
                <a:schemeClr val="tx1">
                  <a:lumMod val="75000"/>
                  <a:lumOff val="25000"/>
                </a:schemeClr>
              </a:solidFill>
              <a:latin typeface="Arial Narrow"/>
              <a:cs typeface="Arial Narrow"/>
            </a:endParaRPr>
          </a:p>
          <a:p>
            <a:endParaRPr lang="en-US" sz="2400" dirty="0">
              <a:solidFill>
                <a:prstClr val="black">
                  <a:lumMod val="50000"/>
                  <a:lumOff val="50000"/>
                </a:prstClr>
              </a:solidFill>
            </a:endParaRPr>
          </a:p>
          <a:p>
            <a:endParaRPr lang="en-US" sz="2400" dirty="0" smtClean="0">
              <a:solidFill>
                <a:prstClr val="black">
                  <a:lumMod val="50000"/>
                  <a:lumOff val="50000"/>
                </a:prstClr>
              </a:solidFill>
            </a:endParaRPr>
          </a:p>
          <a:p>
            <a:endParaRPr lang="en-US" sz="2400" dirty="0">
              <a:solidFill>
                <a:prstClr val="black">
                  <a:lumMod val="50000"/>
                  <a:lumOff val="50000"/>
                </a:prstClr>
              </a:solidFill>
            </a:endParaRPr>
          </a:p>
          <a:p>
            <a:endParaRPr lang="en-US" sz="2400" dirty="0"/>
          </a:p>
        </p:txBody>
      </p:sp>
    </p:spTree>
    <p:extLst>
      <p:ext uri="{BB962C8B-B14F-4D97-AF65-F5344CB8AC3E}">
        <p14:creationId xmlns:p14="http://schemas.microsoft.com/office/powerpoint/2010/main" val="3000265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thep3conference.com/wp-content/uploads/2013/11/Picture2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35565" y="274638"/>
            <a:ext cx="2655844" cy="2520977"/>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1"/>
          <p:cNvSpPr>
            <a:spLocks noGrp="1"/>
          </p:cNvSpPr>
          <p:nvPr>
            <p:ph idx="1"/>
          </p:nvPr>
        </p:nvSpPr>
        <p:spPr>
          <a:xfrm>
            <a:off x="361808" y="1404471"/>
            <a:ext cx="8229601" cy="4721692"/>
          </a:xfrm>
        </p:spPr>
        <p:txBody>
          <a:bodyPr>
            <a:noAutofit/>
          </a:bodyPr>
          <a:lstStyle/>
          <a:p>
            <a:r>
              <a:rPr lang="en-US" sz="2800" b="0" dirty="0" smtClean="0">
                <a:solidFill>
                  <a:schemeClr val="tx1">
                    <a:lumMod val="65000"/>
                    <a:lumOff val="35000"/>
                  </a:schemeClr>
                </a:solidFill>
                <a:latin typeface="TradeGothic"/>
                <a:cs typeface="TradeGothic"/>
              </a:rPr>
              <a:t>Rosalind Barnes Fowler</a:t>
            </a:r>
          </a:p>
          <a:p>
            <a:r>
              <a:rPr lang="en-US" sz="2800" b="0" dirty="0">
                <a:solidFill>
                  <a:schemeClr val="tx1">
                    <a:lumMod val="65000"/>
                    <a:lumOff val="35000"/>
                  </a:schemeClr>
                </a:solidFill>
                <a:latin typeface="TradeGothic"/>
                <a:cs typeface="TradeGothic"/>
              </a:rPr>
              <a:t>r</a:t>
            </a:r>
            <a:r>
              <a:rPr lang="en-US" sz="2800" b="0" dirty="0" smtClean="0">
                <a:solidFill>
                  <a:schemeClr val="tx1">
                    <a:lumMod val="65000"/>
                    <a:lumOff val="35000"/>
                  </a:schemeClr>
                </a:solidFill>
                <a:latin typeface="TradeGothic"/>
                <a:cs typeface="TradeGothic"/>
              </a:rPr>
              <a:t>osalind.barnes@usg.edu</a:t>
            </a:r>
            <a:endParaRPr lang="en-US" sz="2800" b="0" dirty="0">
              <a:solidFill>
                <a:schemeClr val="tx1">
                  <a:lumMod val="65000"/>
                  <a:lumOff val="35000"/>
                </a:schemeClr>
              </a:solidFill>
              <a:latin typeface="TradeGothic"/>
              <a:cs typeface="TradeGothic"/>
            </a:endParaRPr>
          </a:p>
          <a:p>
            <a:r>
              <a:rPr lang="en-US" sz="2800" b="0" dirty="0" smtClean="0">
                <a:solidFill>
                  <a:schemeClr val="tx1">
                    <a:lumMod val="65000"/>
                    <a:lumOff val="35000"/>
                  </a:schemeClr>
                </a:solidFill>
                <a:latin typeface="TradeGothic BoldTwo"/>
                <a:cs typeface="TradeGothic BoldTwo"/>
              </a:rPr>
              <a:t>P</a:t>
            </a:r>
            <a:r>
              <a:rPr lang="en-US" sz="2800" b="0" dirty="0" smtClean="0">
                <a:solidFill>
                  <a:schemeClr val="tx1">
                    <a:lumMod val="65000"/>
                    <a:lumOff val="35000"/>
                  </a:schemeClr>
                </a:solidFill>
                <a:latin typeface="TradeGothic"/>
                <a:cs typeface="TradeGothic"/>
              </a:rPr>
              <a:t> | 404-962-3126</a:t>
            </a:r>
          </a:p>
          <a:p>
            <a:r>
              <a:rPr lang="en-US" sz="2800" b="0" dirty="0" smtClean="0">
                <a:solidFill>
                  <a:schemeClr val="tx1">
                    <a:lumMod val="65000"/>
                    <a:lumOff val="35000"/>
                  </a:schemeClr>
                </a:solidFill>
                <a:latin typeface="TradeGothic"/>
                <a:cs typeface="TradeGothic"/>
              </a:rPr>
              <a:t>C | 404-615-3524</a:t>
            </a:r>
          </a:p>
          <a:p>
            <a:r>
              <a:rPr lang="en-US" sz="2800" dirty="0" smtClean="0">
                <a:solidFill>
                  <a:schemeClr val="tx1">
                    <a:lumMod val="65000"/>
                    <a:lumOff val="35000"/>
                  </a:schemeClr>
                </a:solidFill>
                <a:latin typeface="TradeGothic"/>
                <a:cs typeface="TradeGothic"/>
              </a:rPr>
              <a:t>@</a:t>
            </a:r>
            <a:r>
              <a:rPr lang="en-US" sz="2800" dirty="0" err="1" smtClean="0">
                <a:solidFill>
                  <a:schemeClr val="tx1">
                    <a:lumMod val="65000"/>
                    <a:lumOff val="35000"/>
                  </a:schemeClr>
                </a:solidFill>
                <a:latin typeface="TradeGothic"/>
                <a:cs typeface="TradeGothic"/>
              </a:rPr>
              <a:t>rzbarnesfowler</a:t>
            </a:r>
            <a:endParaRPr lang="en-US" sz="2800" b="0" dirty="0" smtClean="0">
              <a:solidFill>
                <a:schemeClr val="tx1">
                  <a:lumMod val="65000"/>
                  <a:lumOff val="35000"/>
                </a:schemeClr>
              </a:solidFill>
              <a:latin typeface="TradeGothic"/>
              <a:cs typeface="TradeGothic"/>
            </a:endParaRPr>
          </a:p>
          <a:p>
            <a:endParaRPr lang="en-US" sz="2000" b="0" dirty="0">
              <a:solidFill>
                <a:srgbClr val="595959"/>
              </a:solidFill>
              <a:latin typeface="TradeGothic"/>
              <a:cs typeface="TradeGothic"/>
            </a:endParaRPr>
          </a:p>
          <a:p>
            <a:endParaRPr lang="en-US" sz="2000" b="0" dirty="0" smtClean="0">
              <a:solidFill>
                <a:srgbClr val="595959"/>
              </a:solidFill>
              <a:latin typeface="TradeGothic"/>
              <a:cs typeface="TradeGothic"/>
            </a:endParaRPr>
          </a:p>
        </p:txBody>
      </p:sp>
      <p:sp>
        <p:nvSpPr>
          <p:cNvPr id="11" name="Title 1"/>
          <p:cNvSpPr txBox="1">
            <a:spLocks/>
          </p:cNvSpPr>
          <p:nvPr/>
        </p:nvSpPr>
        <p:spPr>
          <a:xfrm>
            <a:off x="361808" y="274638"/>
            <a:ext cx="8229601" cy="593688"/>
          </a:xfrm>
          <a:prstGeom prst="rect">
            <a:avLst/>
          </a:prstGeom>
        </p:spPr>
        <p:txBody>
          <a:bodyPr/>
          <a:lstStyle>
            <a:lvl1pPr algn="l" defTabSz="457200" rtl="0" eaLnBrk="1" latinLnBrk="0" hangingPunct="1">
              <a:spcBef>
                <a:spcPct val="0"/>
              </a:spcBef>
              <a:buNone/>
              <a:defRPr sz="2400" b="1" i="0" kern="1200">
                <a:solidFill>
                  <a:schemeClr val="tx1">
                    <a:lumMod val="50000"/>
                    <a:lumOff val="50000"/>
                  </a:schemeClr>
                </a:solidFill>
                <a:latin typeface="Arial"/>
                <a:ea typeface="+mj-ea"/>
                <a:cs typeface="Arial"/>
              </a:defRPr>
            </a:lvl1pPr>
          </a:lstStyle>
          <a:p>
            <a:r>
              <a:rPr lang="en-US" sz="3600" spc="3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QUESTIONS?</a:t>
            </a:r>
            <a:endParaRPr lang="en-US" sz="36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spTree>
    <p:extLst>
      <p:ext uri="{BB962C8B-B14F-4D97-AF65-F5344CB8AC3E}">
        <p14:creationId xmlns:p14="http://schemas.microsoft.com/office/powerpoint/2010/main" val="4051188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0"/>
          </p:nvPr>
        </p:nvSpPr>
        <p:spPr>
          <a:xfrm>
            <a:off x="360326" y="2591835"/>
            <a:ext cx="8242234" cy="640612"/>
          </a:xfrm>
        </p:spPr>
        <p:txBody>
          <a:bodyPr>
            <a:normAutofit/>
          </a:bodyPr>
          <a:lstStyle/>
          <a:p>
            <a:r>
              <a:rPr lang="en-US" sz="4000" spc="6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DISCUSSION / Q&amp;A</a:t>
            </a:r>
            <a:endParaRPr lang="en-US" sz="4000" spc="6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spTree>
    <p:extLst>
      <p:ext uri="{BB962C8B-B14F-4D97-AF65-F5344CB8AC3E}">
        <p14:creationId xmlns:p14="http://schemas.microsoft.com/office/powerpoint/2010/main" val="4116650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solidFill>
                  <a:srgbClr val="4A81D2"/>
                </a:solidFill>
                <a:effectLst>
                  <a:outerShdw blurRad="50800" dist="38100" dir="2700000" algn="tl" rotWithShape="0">
                    <a:prstClr val="black">
                      <a:alpha val="40000"/>
                    </a:prstClr>
                  </a:outerShdw>
                </a:effectLst>
              </a:rPr>
              <a:t>DISCUSSION TOPICS</a:t>
            </a:r>
            <a:r>
              <a:rPr lang="en-US" sz="2800" dirty="0" smtClean="0">
                <a:solidFill>
                  <a:srgbClr val="0000FF"/>
                </a:solidFill>
                <a:effectLst>
                  <a:outerShdw blurRad="50800" dist="38100" dir="2700000" algn="tl" rotWithShape="0">
                    <a:prstClr val="black">
                      <a:alpha val="40000"/>
                    </a:prstClr>
                  </a:outerShdw>
                </a:effectLst>
              </a:rPr>
              <a:t>:</a:t>
            </a:r>
            <a:endParaRPr lang="en-US" sz="2800" dirty="0">
              <a:solidFill>
                <a:srgbClr val="0000FF"/>
              </a:solidFill>
              <a:effectLst>
                <a:outerShdw blurRad="50800" dist="38100" dir="2700000" algn="tl" rotWithShape="0">
                  <a:prstClr val="black">
                    <a:alpha val="40000"/>
                  </a:prstClr>
                </a:outerShdw>
              </a:effectLst>
            </a:endParaRPr>
          </a:p>
        </p:txBody>
      </p:sp>
      <p:sp>
        <p:nvSpPr>
          <p:cNvPr id="5" name="Content Placeholder 4"/>
          <p:cNvSpPr>
            <a:spLocks noGrp="1"/>
          </p:cNvSpPr>
          <p:nvPr>
            <p:ph idx="1"/>
          </p:nvPr>
        </p:nvSpPr>
        <p:spPr/>
        <p:txBody>
          <a:bodyPr>
            <a:noAutofit/>
          </a:bodyPr>
          <a:lstStyle/>
          <a:p>
            <a:r>
              <a:rPr lang="en-US" sz="2200" dirty="0" smtClean="0"/>
              <a:t>Suggested changes</a:t>
            </a:r>
            <a:r>
              <a:rPr lang="en-US" sz="2200" dirty="0"/>
              <a:t>/additions for </a:t>
            </a:r>
            <a:r>
              <a:rPr lang="en-US" sz="2200" dirty="0" smtClean="0"/>
              <a:t>GBMA website</a:t>
            </a:r>
            <a:endParaRPr lang="en-US" sz="2200" dirty="0"/>
          </a:p>
          <a:p>
            <a:r>
              <a:rPr lang="en-US" sz="2200" dirty="0" smtClean="0"/>
              <a:t>Looking for various check lists that we can place on website for adults interested in returning to school (this also includes those tips this committee believe we </a:t>
            </a:r>
            <a:r>
              <a:rPr lang="en-US" sz="2200" dirty="0"/>
              <a:t>should provide to adults interested in re-</a:t>
            </a:r>
            <a:r>
              <a:rPr lang="en-US" sz="2200" dirty="0" smtClean="0"/>
              <a:t>enrollment).</a:t>
            </a:r>
            <a:endParaRPr lang="en-US" sz="2200" dirty="0"/>
          </a:p>
          <a:p>
            <a:r>
              <a:rPr lang="en-US" sz="2200" dirty="0" smtClean="0"/>
              <a:t>Suggested tools campuses can use to </a:t>
            </a:r>
            <a:r>
              <a:rPr lang="en-US" sz="2200" dirty="0"/>
              <a:t>“track” students that originate through GBMA efforts to </a:t>
            </a:r>
            <a:r>
              <a:rPr lang="en-US" sz="2200" dirty="0" smtClean="0"/>
              <a:t>matriculation.</a:t>
            </a:r>
          </a:p>
          <a:p>
            <a:r>
              <a:rPr lang="en-US" sz="2200" dirty="0" smtClean="0"/>
              <a:t>Improving the process in </a:t>
            </a:r>
            <a:r>
              <a:rPr lang="en-US" sz="2200" dirty="0"/>
              <a:t>connecting staff from various </a:t>
            </a:r>
            <a:r>
              <a:rPr lang="en-US" sz="2200" dirty="0" smtClean="0"/>
              <a:t>campus departments </a:t>
            </a:r>
            <a:r>
              <a:rPr lang="en-US" sz="2200" dirty="0"/>
              <a:t>(such as the Registrar’s Office, Financial Aid Office, Student Advising, Adult Learner Centers, etc.) to assist potential </a:t>
            </a:r>
            <a:r>
              <a:rPr lang="en-US" sz="2200" dirty="0" smtClean="0"/>
              <a:t>adult student </a:t>
            </a:r>
            <a:r>
              <a:rPr lang="en-US" sz="2200" dirty="0"/>
              <a:t>applicants </a:t>
            </a:r>
            <a:r>
              <a:rPr lang="en-US" sz="2200" dirty="0" smtClean="0"/>
              <a:t> {are we missing any other areas that should be included on the team}.</a:t>
            </a:r>
          </a:p>
          <a:p>
            <a:r>
              <a:rPr lang="en-US" sz="2200" dirty="0" smtClean="0"/>
              <a:t>Issues related to contacting students (USO staff &amp; USG staff) – suggestions?</a:t>
            </a:r>
          </a:p>
        </p:txBody>
      </p:sp>
    </p:spTree>
    <p:extLst>
      <p:ext uri="{BB962C8B-B14F-4D97-AF65-F5344CB8AC3E}">
        <p14:creationId xmlns:p14="http://schemas.microsoft.com/office/powerpoint/2010/main" val="211458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pc="3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ADVERTISING / PRINT</a:t>
            </a:r>
            <a:endParaRPr lang="en-US" sz="28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123" y="1020189"/>
            <a:ext cx="5249263" cy="5187506"/>
          </a:xfrm>
          <a:prstGeom prst="rect">
            <a:avLst/>
          </a:prstGeom>
          <a:ln>
            <a:solidFill>
              <a:schemeClr val="bg1">
                <a:lumMod val="50000"/>
              </a:schemeClr>
            </a:solidFill>
          </a:ln>
        </p:spPr>
      </p:pic>
      <p:pic>
        <p:nvPicPr>
          <p:cNvPr id="3" name="Picture 2" descr="newspaper_5.236x10.5.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2934" y="1017014"/>
            <a:ext cx="2588475" cy="5190682"/>
          </a:xfrm>
          <a:prstGeom prst="rect">
            <a:avLst/>
          </a:prstGeom>
        </p:spPr>
      </p:pic>
    </p:spTree>
    <p:extLst>
      <p:ext uri="{BB962C8B-B14F-4D97-AF65-F5344CB8AC3E}">
        <p14:creationId xmlns:p14="http://schemas.microsoft.com/office/powerpoint/2010/main" val="3770423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ADVERTISING / PRINT</a:t>
            </a:r>
            <a:endParaRPr lang="en-US" sz="2800" spc="300" dirty="0">
              <a:latin typeface="Franklin Gothic Medium" panose="020B0603020102020204" pitchFamily="34" charset="0"/>
              <a:cs typeface="Futura"/>
            </a:endParaRPr>
          </a:p>
        </p:txBody>
      </p:sp>
      <p:pic>
        <p:nvPicPr>
          <p:cNvPr id="6" name="Picture 5" descr="Ads_letter.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6632" y="1025058"/>
            <a:ext cx="3873171" cy="5012337"/>
          </a:xfrm>
          <a:prstGeom prst="rect">
            <a:avLst/>
          </a:prstGeom>
          <a:ln>
            <a:solidFill>
              <a:schemeClr val="bg1">
                <a:lumMod val="50000"/>
              </a:schemeClr>
            </a:solidFill>
          </a:ln>
        </p:spPr>
      </p:pic>
      <p:pic>
        <p:nvPicPr>
          <p:cNvPr id="7" name="Picture 6" descr="Ads_letter.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0677" y="1025058"/>
            <a:ext cx="3873170" cy="5012337"/>
          </a:xfrm>
          <a:prstGeom prst="rect">
            <a:avLst/>
          </a:prstGeom>
          <a:ln>
            <a:solidFill>
              <a:schemeClr val="bg1">
                <a:lumMod val="50000"/>
              </a:schemeClr>
            </a:solidFill>
          </a:ln>
        </p:spPr>
      </p:pic>
    </p:spTree>
    <p:extLst>
      <p:ext uri="{BB962C8B-B14F-4D97-AF65-F5344CB8AC3E}">
        <p14:creationId xmlns:p14="http://schemas.microsoft.com/office/powerpoint/2010/main" val="2443336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ADVERTISING / PRINT w/ space for customization</a:t>
            </a:r>
            <a:endParaRPr lang="en-US" sz="28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pic>
        <p:nvPicPr>
          <p:cNvPr id="3" name="Picture 2" descr="co_newspaper_5.236x10.5.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02085" y="1009517"/>
            <a:ext cx="2561060" cy="5135705"/>
          </a:xfrm>
          <a:prstGeom prst="rect">
            <a:avLst/>
          </a:prstGeom>
        </p:spPr>
      </p:pic>
      <p:pic>
        <p:nvPicPr>
          <p:cNvPr id="7" name="Picture 6" descr="co_newspaper_letter_vertical.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0769" y="1025511"/>
            <a:ext cx="3956140" cy="5119710"/>
          </a:xfrm>
          <a:prstGeom prst="rect">
            <a:avLst/>
          </a:prstGeom>
          <a:ln>
            <a:solidFill>
              <a:schemeClr val="bg1">
                <a:lumMod val="50000"/>
              </a:schemeClr>
            </a:solidFill>
          </a:ln>
        </p:spPr>
      </p:pic>
    </p:spTree>
    <p:extLst>
      <p:ext uri="{BB962C8B-B14F-4D97-AF65-F5344CB8AC3E}">
        <p14:creationId xmlns:p14="http://schemas.microsoft.com/office/powerpoint/2010/main" val="500056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pc="3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CORPORATE PROMOTIONAL EFFORTS</a:t>
            </a:r>
            <a:endParaRPr lang="en-US" sz="28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138" y="1017014"/>
            <a:ext cx="4008527" cy="5187506"/>
          </a:xfrm>
          <a:prstGeom prst="rect">
            <a:avLst/>
          </a:prstGeom>
          <a:ln>
            <a:solidFill>
              <a:schemeClr val="bg1">
                <a:lumMod val="50000"/>
              </a:schemeClr>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3562">
            <a:off x="5304118" y="1374588"/>
            <a:ext cx="3287291" cy="4392705"/>
          </a:xfrm>
          <a:prstGeom prst="rect">
            <a:avLst/>
          </a:prstGeom>
        </p:spPr>
      </p:pic>
    </p:spTree>
    <p:extLst>
      <p:ext uri="{BB962C8B-B14F-4D97-AF65-F5344CB8AC3E}">
        <p14:creationId xmlns:p14="http://schemas.microsoft.com/office/powerpoint/2010/main" val="3491864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spc="300" dirty="0" smtClean="0">
                <a:solidFill>
                  <a:srgbClr val="99CC00"/>
                </a:solidFill>
                <a:effectLst>
                  <a:outerShdw blurRad="38100" dist="38100" dir="2700000" algn="tl">
                    <a:srgbClr val="000000">
                      <a:alpha val="43137"/>
                    </a:srgbClr>
                  </a:outerShdw>
                </a:effectLst>
                <a:latin typeface="Franklin Gothic Demi" panose="020B0703020102020204" pitchFamily="34" charset="0"/>
                <a:cs typeface="Futura"/>
              </a:rPr>
              <a:t>ADVERTISING / BANNER ADS</a:t>
            </a:r>
            <a:endParaRPr lang="en-US" sz="2800" spc="300" dirty="0">
              <a:solidFill>
                <a:srgbClr val="99CC00"/>
              </a:solidFill>
              <a:effectLst>
                <a:outerShdw blurRad="38100" dist="38100" dir="2700000" algn="tl">
                  <a:srgbClr val="000000">
                    <a:alpha val="43137"/>
                  </a:srgbClr>
                </a:outerShdw>
              </a:effectLst>
              <a:latin typeface="Franklin Gothic Demi" panose="020B0703020102020204" pitchFamily="34" charset="0"/>
              <a:cs typeface="Futura"/>
            </a:endParaRPr>
          </a:p>
        </p:txBody>
      </p:sp>
      <p:pic>
        <p:nvPicPr>
          <p:cNvPr id="6" name="Picture 5" descr="banner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61809" y="1394144"/>
            <a:ext cx="4662476" cy="3118091"/>
          </a:xfrm>
          <a:prstGeom prst="rect">
            <a:avLst/>
          </a:prstGeom>
        </p:spPr>
      </p:pic>
      <p:pic>
        <p:nvPicPr>
          <p:cNvPr id="3" name="Picture 2" descr="GBMA-Dalton State banner ad_728x90_v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809" y="4801816"/>
            <a:ext cx="5991412" cy="742010"/>
          </a:xfrm>
          <a:prstGeom prst="rect">
            <a:avLst/>
          </a:prstGeom>
        </p:spPr>
      </p:pic>
      <p:pic>
        <p:nvPicPr>
          <p:cNvPr id="5" name="Picture 4" descr="GBMA-Dalton State banner ad_300x250_v2[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285" y="1558497"/>
            <a:ext cx="3407187" cy="2838345"/>
          </a:xfrm>
          <a:prstGeom prst="rect">
            <a:avLst/>
          </a:prstGeom>
        </p:spPr>
      </p:pic>
    </p:spTree>
    <p:extLst>
      <p:ext uri="{BB962C8B-B14F-4D97-AF65-F5344CB8AC3E}">
        <p14:creationId xmlns:p14="http://schemas.microsoft.com/office/powerpoint/2010/main" val="1981652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4349</TotalTime>
  <Words>2391</Words>
  <Application>Microsoft Macintosh PowerPoint</Application>
  <PresentationFormat>On-screen Show (4:3)</PresentationFormat>
  <Paragraphs>322</Paragraphs>
  <Slides>43</Slides>
  <Notes>7</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Campaign Overview</vt:lpstr>
      <vt:lpstr>DISCUSSION TOPICS:</vt:lpstr>
      <vt:lpstr>PowerPoint Presentation</vt:lpstr>
      <vt:lpstr>GOVERNOR’S PRESS CONFERENCE</vt:lpstr>
      <vt:lpstr>ADVERTISING / PRINT</vt:lpstr>
      <vt:lpstr>ADVERTISING / PRINT</vt:lpstr>
      <vt:lpstr>ADVERTISING / PRINT w/ space for customization</vt:lpstr>
      <vt:lpstr>CORPORATE PROMOTIONAL EFFORTS</vt:lpstr>
      <vt:lpstr>ADVERTISING / BANNER ADS</vt:lpstr>
      <vt:lpstr>ADVERTISING / LANDING PAGES</vt:lpstr>
      <vt:lpstr>ADVERTISING / WEBSITE</vt:lpstr>
      <vt:lpstr>ADVERTISING / FACEBOOK</vt:lpstr>
      <vt:lpstr>PowerPoint Presentation</vt:lpstr>
      <vt:lpstr>PAID MEDIA PLAN</vt:lpstr>
      <vt:lpstr>PAID MEDIA PLAN / COMPONENTS</vt:lpstr>
      <vt:lpstr>Media: Outdoor</vt:lpstr>
      <vt:lpstr>PowerPoint Presentation</vt:lpstr>
      <vt:lpstr>CONVERSIONS OVERVIEW – TOTAL CONVERSIONS</vt:lpstr>
      <vt:lpstr>CONVERSIONS OVERVIEW – CONVERSIONS OVER TIME</vt:lpstr>
      <vt:lpstr>CONVERSIONS OVERVIEW – BY TYPE</vt:lpstr>
      <vt:lpstr>AT A GLANCE – CAMPAIGN PERFORMANCE TO DATE</vt:lpstr>
      <vt:lpstr>PowerPoint Presentation</vt:lpstr>
      <vt:lpstr>WEBSITE &amp; LANDING PAGES – BY SOURCE</vt:lpstr>
      <vt:lpstr>WEBSITE &amp; LANDING PAGES – BY DEVICE</vt:lpstr>
      <vt:lpstr>WEBSITE &amp; LANDING PAGES – DEMOGRAPHICS</vt:lpstr>
      <vt:lpstr>PowerPoint Presentation</vt:lpstr>
      <vt:lpstr>ONLINE ADS – OVERVIEW</vt:lpstr>
      <vt:lpstr>ONLINE ADS – VIDEO PRE-ROLL</vt:lpstr>
      <vt:lpstr>ONLINE ADS – ADWORDS ADS</vt:lpstr>
      <vt:lpstr>ONLINE ADS – GOOGLE DISPLAY AD</vt:lpstr>
      <vt:lpstr>ONLINE ADS – FACEBOOK</vt:lpstr>
      <vt:lpstr>PowerPoint Presentation</vt:lpstr>
      <vt:lpstr>SOCIAL MEDIA – FACEBOOK OVERVIEW</vt:lpstr>
      <vt:lpstr>SOCIAL MEDIA – FACEBOOK DETAILS</vt:lpstr>
      <vt:lpstr>SOCIAL MEDIA – TWITTER OVERVIEW</vt:lpstr>
      <vt:lpstr>INQUIRY STATS</vt:lpstr>
      <vt:lpstr>INQUIRY STATS</vt:lpstr>
      <vt:lpstr>PowerPoint Presentation</vt:lpstr>
      <vt:lpstr>GO BACK. MOVE AHEAD. WEEK</vt:lpstr>
      <vt:lpstr>OTHER</vt:lpstr>
      <vt:lpstr>PowerPoint Presentation</vt:lpstr>
      <vt:lpstr>PowerPoint Presentation</vt:lpstr>
      <vt:lpstr>DISCUSSION TOPICS:</vt:lpstr>
    </vt:vector>
  </TitlesOfParts>
  <Company>Jackson Spalding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Spalding</dc:creator>
  <cp:lastModifiedBy>rbarnes</cp:lastModifiedBy>
  <cp:revision>153</cp:revision>
  <cp:lastPrinted>2014-07-23T19:18:23Z</cp:lastPrinted>
  <dcterms:created xsi:type="dcterms:W3CDTF">2014-03-14T14:19:05Z</dcterms:created>
  <dcterms:modified xsi:type="dcterms:W3CDTF">2015-04-07T14:48:09Z</dcterms:modified>
</cp:coreProperties>
</file>