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5"/>
  </p:notesMasterIdLst>
  <p:sldIdLst>
    <p:sldId id="256" r:id="rId2"/>
    <p:sldId id="259" r:id="rId3"/>
    <p:sldId id="272" r:id="rId4"/>
    <p:sldId id="269" r:id="rId5"/>
    <p:sldId id="270" r:id="rId6"/>
    <p:sldId id="273" r:id="rId7"/>
    <p:sldId id="274" r:id="rId8"/>
    <p:sldId id="275" r:id="rId9"/>
    <p:sldId id="280" r:id="rId10"/>
    <p:sldId id="260" r:id="rId11"/>
    <p:sldId id="279" r:id="rId12"/>
    <p:sldId id="276" r:id="rId13"/>
    <p:sldId id="27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77"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365AA4-7F42-440F-870F-A51B8BD06AF4}" type="datetimeFigureOut">
              <a:rPr lang="en-US" smtClean="0"/>
              <a:t>10/24/2017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8CC80D-3595-4BD8-805D-B5136A3CEF0B}" type="slidenum">
              <a:rPr lang="en-US" smtClean="0"/>
              <a:t>‹#›</a:t>
            </a:fld>
            <a:endParaRPr lang="en-US"/>
          </a:p>
        </p:txBody>
      </p:sp>
    </p:spTree>
    <p:extLst>
      <p:ext uri="{BB962C8B-B14F-4D97-AF65-F5344CB8AC3E}">
        <p14:creationId xmlns:p14="http://schemas.microsoft.com/office/powerpoint/2010/main" val="4205537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2860444"/>
          </a:xfrm>
        </p:spPr>
        <p:txBody>
          <a:bodyPr anchor="b">
            <a:normAutofit/>
          </a:bodyPr>
          <a:lstStyle>
            <a:lvl1pPr algn="l">
              <a:defRPr sz="5900" spc="-100" baseline="0">
                <a:solidFill>
                  <a:srgbClr val="FFFFFF"/>
                </a:solidFill>
              </a:defRPr>
            </a:lvl1pPr>
          </a:lstStyle>
          <a:p>
            <a:endParaRPr lang="en-US" dirty="0"/>
          </a:p>
        </p:txBody>
      </p:sp>
      <p:sp>
        <p:nvSpPr>
          <p:cNvPr id="3" name="Subtitle 2"/>
          <p:cNvSpPr>
            <a:spLocks noGrp="1"/>
          </p:cNvSpPr>
          <p:nvPr>
            <p:ph type="subTitle" idx="1"/>
          </p:nvPr>
        </p:nvSpPr>
        <p:spPr>
          <a:xfrm>
            <a:off x="1100015" y="4294909"/>
            <a:ext cx="7315200" cy="1289737"/>
          </a:xfrm>
        </p:spPr>
        <p:txBody>
          <a:bodyPr anchor="t">
            <a:normAutofit/>
          </a:bodyPr>
          <a:lstStyle>
            <a:lvl1pPr marL="0" indent="0" algn="l">
              <a:lnSpc>
                <a:spcPct val="100000"/>
              </a:lnSpc>
              <a:spcBef>
                <a:spcPts val="0"/>
              </a:spcBef>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10/24/2017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10/24/2017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pic>
        <p:nvPicPr>
          <p:cNvPr id="7" name="Picture 7" descr="BOR_logo_bl_wht"/>
          <p:cNvPicPr>
            <a:picLocks noChangeAspect="1" noChangeArrowheads="1"/>
          </p:cNvPicPr>
          <p:nvPr userDrawn="1"/>
        </p:nvPicPr>
        <p:blipFill>
          <a:blip r:embed="rId2" cstate="print">
            <a:extLst>
              <a:ext uri="{BEBA8EAE-BF5A-486C-A8C5-ECC9F3942E4B}">
                <a14:imgProps xmlns:a14="http://schemas.microsoft.com/office/drawing/2010/main">
                  <a14:imgLayer r:embed="rId3">
                    <a14:imgEffect>
                      <a14:sharpenSoften amount="25000"/>
                    </a14:imgEffect>
                    <a14:imgEffect>
                      <a14:saturation sat="38000"/>
                    </a14:imgEffect>
                  </a14:imgLayer>
                </a14:imgProps>
              </a:ext>
              <a:ext uri="{28A0092B-C50C-407E-A947-70E740481C1C}">
                <a14:useLocalDpi xmlns:a14="http://schemas.microsoft.com/office/drawing/2010/main" val="0"/>
              </a:ext>
            </a:extLst>
          </a:blip>
          <a:srcRect/>
          <a:stretch>
            <a:fillRect/>
          </a:stretch>
        </p:blipFill>
        <p:spPr bwMode="auto">
          <a:xfrm>
            <a:off x="256032" y="4305300"/>
            <a:ext cx="1375071" cy="1379329"/>
          </a:xfrm>
          <a:prstGeom prst="rect">
            <a:avLst/>
          </a:prstGeom>
          <a:noFill/>
          <a:ln>
            <a:noFill/>
          </a:ln>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10/24/2017</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10/24/2017</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10/24/2017</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10/24/2017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ctr" anchorCtr="0">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10/24/2017</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pic>
        <p:nvPicPr>
          <p:cNvPr id="11" name="Picture 7" descr="BOR_logo_bl_wht"/>
          <p:cNvPicPr>
            <a:picLocks noChangeAspect="1" noChangeArrowheads="1"/>
          </p:cNvPicPr>
          <p:nvPr userDrawn="1"/>
        </p:nvPicPr>
        <p:blipFill>
          <a:blip r:embed="rId2" cstate="print">
            <a:extLst>
              <a:ext uri="{BEBA8EAE-BF5A-486C-A8C5-ECC9F3942E4B}">
                <a14:imgProps xmlns:a14="http://schemas.microsoft.com/office/drawing/2010/main">
                  <a14:imgLayer r:embed="rId3">
                    <a14:imgEffect>
                      <a14:sharpenSoften amount="25000"/>
                    </a14:imgEffect>
                    <a14:imgEffect>
                      <a14:saturation sat="38000"/>
                    </a14:imgEffect>
                  </a14:imgLayer>
                </a14:imgProps>
              </a:ext>
              <a:ext uri="{28A0092B-C50C-407E-A947-70E740481C1C}">
                <a14:useLocalDpi xmlns:a14="http://schemas.microsoft.com/office/drawing/2010/main" val="0"/>
              </a:ext>
            </a:extLst>
          </a:blip>
          <a:srcRect/>
          <a:stretch>
            <a:fillRect/>
          </a:stretch>
        </p:blipFill>
        <p:spPr bwMode="auto">
          <a:xfrm>
            <a:off x="256032" y="4305300"/>
            <a:ext cx="1375071" cy="1379329"/>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10/24/2017</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10/24/2017</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hyperlink" Target="http://www.usg.edu/georgia_best/busproc_docs/EnglishLanguageProficiency_BusinessPractice_February_2017.pdf"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000" dirty="0" smtClean="0"/>
              <a:t>RACRA Updates</a:t>
            </a:r>
            <a:r>
              <a:rPr lang="en-US" dirty="0" smtClean="0"/>
              <a:t/>
            </a:r>
            <a:br>
              <a:rPr lang="en-US" dirty="0" smtClean="0"/>
            </a:br>
            <a:r>
              <a:rPr lang="en-US" sz="4000" dirty="0" smtClean="0"/>
              <a:t>Fall 2017</a:t>
            </a:r>
            <a:endParaRPr lang="en-US" sz="4000" dirty="0"/>
          </a:p>
        </p:txBody>
      </p:sp>
      <p:sp>
        <p:nvSpPr>
          <p:cNvPr id="3" name="Subtitle 2"/>
          <p:cNvSpPr>
            <a:spLocks noGrp="1"/>
          </p:cNvSpPr>
          <p:nvPr>
            <p:ph type="subTitle" idx="1"/>
          </p:nvPr>
        </p:nvSpPr>
        <p:spPr>
          <a:xfrm>
            <a:off x="1100015" y="4608945"/>
            <a:ext cx="7315200" cy="975701"/>
          </a:xfrm>
        </p:spPr>
        <p:txBody>
          <a:bodyPr>
            <a:normAutofit fontScale="92500" lnSpcReduction="10000"/>
          </a:bodyPr>
          <a:lstStyle/>
          <a:p>
            <a:r>
              <a:rPr lang="en-US" dirty="0" smtClean="0"/>
              <a:t>Sarah Wenham</a:t>
            </a:r>
          </a:p>
          <a:p>
            <a:r>
              <a:rPr lang="en-US" dirty="0" smtClean="0"/>
              <a:t>Student Affairs</a:t>
            </a:r>
          </a:p>
          <a:p>
            <a:r>
              <a:rPr lang="en-US" dirty="0" smtClean="0"/>
              <a:t>University System of Georgia</a:t>
            </a:r>
          </a:p>
        </p:txBody>
      </p:sp>
      <p:pic>
        <p:nvPicPr>
          <p:cNvPr id="4" name="Picture 7" descr="BOR_logo_bl_wht"/>
          <p:cNvPicPr>
            <a:picLocks noChangeAspect="1" noChangeArrowheads="1"/>
          </p:cNvPicPr>
          <p:nvPr/>
        </p:nvPicPr>
        <p:blipFill>
          <a:blip r:embed="rId2" cstate="print">
            <a:extLst>
              <a:ext uri="{BEBA8EAE-BF5A-486C-A8C5-ECC9F3942E4B}">
                <a14:imgProps xmlns:a14="http://schemas.microsoft.com/office/drawing/2010/main">
                  <a14:imgLayer r:embed="rId3">
                    <a14:imgEffect>
                      <a14:sharpenSoften amount="25000"/>
                    </a14:imgEffect>
                    <a14:imgEffect>
                      <a14:saturation sat="38000"/>
                    </a14:imgEffect>
                  </a14:imgLayer>
                </a14:imgProps>
              </a:ext>
              <a:ext uri="{28A0092B-C50C-407E-A947-70E740481C1C}">
                <a14:useLocalDpi xmlns:a14="http://schemas.microsoft.com/office/drawing/2010/main" val="0"/>
              </a:ext>
            </a:extLst>
          </a:blip>
          <a:srcRect/>
          <a:stretch>
            <a:fillRect/>
          </a:stretch>
        </p:blipFill>
        <p:spPr bwMode="auto">
          <a:xfrm>
            <a:off x="6874546" y="1231175"/>
            <a:ext cx="1375071" cy="1379329"/>
          </a:xfrm>
          <a:prstGeom prst="rect">
            <a:avLst/>
          </a:prstGeom>
          <a:noFill/>
          <a:ln>
            <a:noFill/>
          </a:ln>
        </p:spPr>
      </p:pic>
    </p:spTree>
    <p:extLst>
      <p:ext uri="{BB962C8B-B14F-4D97-AF65-F5344CB8AC3E}">
        <p14:creationId xmlns:p14="http://schemas.microsoft.com/office/powerpoint/2010/main" val="30050365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Other Topics and Friendly Reminders</a:t>
            </a:r>
            <a:endParaRPr lang="en-US" dirty="0"/>
          </a:p>
        </p:txBody>
      </p:sp>
      <p:sp>
        <p:nvSpPr>
          <p:cNvPr id="3" name="Content Placeholder 2"/>
          <p:cNvSpPr>
            <a:spLocks noGrp="1"/>
          </p:cNvSpPr>
          <p:nvPr>
            <p:ph idx="1"/>
          </p:nvPr>
        </p:nvSpPr>
        <p:spPr>
          <a:xfrm>
            <a:off x="3928872" y="1225728"/>
            <a:ext cx="7315200" cy="4408714"/>
          </a:xfrm>
        </p:spPr>
        <p:txBody>
          <a:bodyPr anchor="t">
            <a:noAutofit/>
          </a:bodyPr>
          <a:lstStyle/>
          <a:p>
            <a:pPr marL="0" indent="0">
              <a:buNone/>
            </a:pPr>
            <a:r>
              <a:rPr lang="en-US" b="1" dirty="0" smtClean="0"/>
              <a:t>Dual Enrollment</a:t>
            </a:r>
          </a:p>
          <a:p>
            <a:pPr>
              <a:lnSpc>
                <a:spcPct val="100000"/>
              </a:lnSpc>
              <a:spcBef>
                <a:spcPts val="250"/>
              </a:spcBef>
              <a:buFont typeface="Wingdings" panose="05000000000000000000" pitchFamily="2" charset="2"/>
              <a:buChar char="§"/>
            </a:pPr>
            <a:r>
              <a:rPr lang="en-US" dirty="0" smtClean="0"/>
              <a:t>MOWR is now Dual Enrollment (again!) – check your forms, web pages, brochures, position titles, etc.</a:t>
            </a:r>
          </a:p>
          <a:p>
            <a:pPr>
              <a:lnSpc>
                <a:spcPct val="100000"/>
              </a:lnSpc>
              <a:spcBef>
                <a:spcPts val="250"/>
              </a:spcBef>
              <a:buFont typeface="Wingdings" panose="05000000000000000000" pitchFamily="2" charset="2"/>
              <a:buChar char="§"/>
            </a:pPr>
            <a:r>
              <a:rPr lang="en-US" dirty="0" smtClean="0"/>
              <a:t>SB </a:t>
            </a:r>
            <a:r>
              <a:rPr lang="en-US" dirty="0"/>
              <a:t>211 – Effective 4/2017,  local systems may not exclude dual enrollment students from Valedictorian or Salutatorian </a:t>
            </a:r>
            <a:r>
              <a:rPr lang="en-US" dirty="0" smtClean="0"/>
              <a:t>determinations.</a:t>
            </a:r>
          </a:p>
          <a:p>
            <a:pPr marL="502920" lvl="1" indent="0">
              <a:lnSpc>
                <a:spcPct val="100000"/>
              </a:lnSpc>
              <a:spcAft>
                <a:spcPts val="0"/>
              </a:spcAft>
              <a:buNone/>
            </a:pPr>
            <a:r>
              <a:rPr lang="en-US" sz="2000" dirty="0"/>
              <a:t>	</a:t>
            </a:r>
            <a:r>
              <a:rPr lang="en-US" sz="2000" dirty="0" smtClean="0"/>
              <a:t>Exception</a:t>
            </a:r>
            <a:r>
              <a:rPr lang="en-US" sz="2000" dirty="0"/>
              <a:t>: This does not apply to students who move </a:t>
            </a:r>
            <a:r>
              <a:rPr lang="en-US" sz="2000" dirty="0" smtClean="0"/>
              <a:t>into </a:t>
            </a:r>
            <a:r>
              <a:rPr lang="en-US" sz="2000" dirty="0"/>
              <a:t>a </a:t>
            </a:r>
            <a:r>
              <a:rPr lang="en-US" sz="2000" dirty="0" smtClean="0"/>
              <a:t>	local school </a:t>
            </a:r>
            <a:r>
              <a:rPr lang="en-US" sz="2000" dirty="0"/>
              <a:t>system </a:t>
            </a:r>
            <a:r>
              <a:rPr lang="en-US" sz="2000" dirty="0" smtClean="0"/>
              <a:t>after </a:t>
            </a:r>
            <a:r>
              <a:rPr lang="en-US" sz="2000" dirty="0"/>
              <a:t>their sophomore year </a:t>
            </a:r>
            <a:r>
              <a:rPr lang="en-US" sz="2000" dirty="0" smtClean="0"/>
              <a:t>and </a:t>
            </a:r>
            <a:r>
              <a:rPr lang="en-US" sz="2000" dirty="0"/>
              <a:t>do not </a:t>
            </a:r>
            <a:r>
              <a:rPr lang="en-US" sz="2000" dirty="0" smtClean="0"/>
              <a:t>	take any courses </a:t>
            </a:r>
            <a:r>
              <a:rPr lang="en-US" sz="2000" dirty="0"/>
              <a:t>on site at their high </a:t>
            </a:r>
            <a:r>
              <a:rPr lang="en-US" sz="2000" dirty="0" smtClean="0"/>
              <a:t>school.</a:t>
            </a:r>
          </a:p>
          <a:p>
            <a:pPr marL="182880" lvl="1">
              <a:lnSpc>
                <a:spcPct val="100000"/>
              </a:lnSpc>
              <a:spcAft>
                <a:spcPts val="0"/>
              </a:spcAft>
              <a:buFont typeface="Wingdings" panose="05000000000000000000" pitchFamily="2" charset="2"/>
              <a:buChar char="§"/>
            </a:pPr>
            <a:r>
              <a:rPr lang="en-US" sz="2000" dirty="0"/>
              <a:t>USO-approved alternative admission requirements – don’t forget the requirement to report back to the USO</a:t>
            </a:r>
            <a:r>
              <a:rPr lang="en-US" sz="2000" dirty="0" smtClean="0"/>
              <a:t>!</a:t>
            </a:r>
            <a:endParaRPr lang="en-US" sz="2000" dirty="0" smtClean="0"/>
          </a:p>
          <a:p>
            <a:pPr marL="182880" lvl="1">
              <a:lnSpc>
                <a:spcPct val="100000"/>
              </a:lnSpc>
              <a:spcAft>
                <a:spcPts val="0"/>
              </a:spcAft>
              <a:buFont typeface="Wingdings" panose="05000000000000000000" pitchFamily="2" charset="2"/>
              <a:buChar char="§"/>
            </a:pPr>
            <a:r>
              <a:rPr lang="en-US" sz="2000" dirty="0" smtClean="0"/>
              <a:t>Georgia </a:t>
            </a:r>
            <a:r>
              <a:rPr lang="en-US" sz="2000" dirty="0" smtClean="0"/>
              <a:t>Department of Audits Special Examination of MOWR</a:t>
            </a:r>
          </a:p>
          <a:p>
            <a:pPr marL="182880" lvl="1">
              <a:lnSpc>
                <a:spcPct val="100000"/>
              </a:lnSpc>
              <a:spcAft>
                <a:spcPts val="0"/>
              </a:spcAft>
              <a:buFont typeface="Wingdings" panose="05000000000000000000" pitchFamily="2" charset="2"/>
              <a:buChar char="§"/>
            </a:pPr>
            <a:r>
              <a:rPr lang="en-US" sz="2000" dirty="0" smtClean="0"/>
              <a:t>Any </a:t>
            </a:r>
            <a:r>
              <a:rPr lang="en-US" sz="2000" dirty="0" smtClean="0"/>
              <a:t>recurring problems, issues or concerns?</a:t>
            </a:r>
            <a:endParaRPr lang="en-US" sz="2000" dirty="0"/>
          </a:p>
        </p:txBody>
      </p:sp>
    </p:spTree>
    <p:extLst>
      <p:ext uri="{BB962C8B-B14F-4D97-AF65-F5344CB8AC3E}">
        <p14:creationId xmlns:p14="http://schemas.microsoft.com/office/powerpoint/2010/main" val="4149281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C0C0C0"/>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C0C0C0"/>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C0C0C0"/>
                                      </p:to>
                                    </p:animClr>
                                  </p:sub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C0C0C0"/>
                                      </p:to>
                                    </p:animClr>
                                  </p:sub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C0C0C0"/>
                                      </p:to>
                                    </p:animClr>
                                  </p:sub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rgbClr val="C0C0C0"/>
                                      </p:to>
                                    </p:animClr>
                                  </p:sub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C0C0C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Other Topics and Friendly Reminders</a:t>
            </a:r>
            <a:endParaRPr lang="en-US" dirty="0"/>
          </a:p>
        </p:txBody>
      </p:sp>
      <p:sp>
        <p:nvSpPr>
          <p:cNvPr id="3" name="Content Placeholder 2"/>
          <p:cNvSpPr>
            <a:spLocks noGrp="1"/>
          </p:cNvSpPr>
          <p:nvPr>
            <p:ph idx="1"/>
          </p:nvPr>
        </p:nvSpPr>
        <p:spPr>
          <a:xfrm>
            <a:off x="3867912" y="868679"/>
            <a:ext cx="7627402" cy="5382651"/>
          </a:xfrm>
        </p:spPr>
        <p:txBody>
          <a:bodyPr anchor="t">
            <a:normAutofit lnSpcReduction="10000"/>
          </a:bodyPr>
          <a:lstStyle/>
          <a:p>
            <a:pPr marL="0" indent="0">
              <a:buNone/>
            </a:pPr>
            <a:r>
              <a:rPr lang="en-US" b="1" dirty="0" err="1" smtClean="0"/>
              <a:t>GAfutures</a:t>
            </a:r>
            <a:r>
              <a:rPr lang="en-US" b="1" dirty="0" smtClean="0"/>
              <a:t> and the USG XAP Application</a:t>
            </a:r>
          </a:p>
          <a:p>
            <a:pPr>
              <a:lnSpc>
                <a:spcPct val="100000"/>
              </a:lnSpc>
              <a:spcBef>
                <a:spcPts val="600"/>
              </a:spcBef>
              <a:buFont typeface="Wingdings" panose="05000000000000000000" pitchFamily="2" charset="2"/>
              <a:buChar char="§"/>
            </a:pPr>
            <a:r>
              <a:rPr lang="en-US" dirty="0" smtClean="0"/>
              <a:t>USG annual XAP application updates – how is it going with the new </a:t>
            </a:r>
            <a:r>
              <a:rPr lang="en-US" i="1" dirty="0" smtClean="0"/>
              <a:t>Hide &amp; Show</a:t>
            </a:r>
            <a:r>
              <a:rPr lang="en-US" dirty="0" smtClean="0"/>
              <a:t> functionality?  Start thinking about additional changes for next year!</a:t>
            </a:r>
          </a:p>
          <a:p>
            <a:pPr>
              <a:lnSpc>
                <a:spcPct val="100000"/>
              </a:lnSpc>
              <a:spcBef>
                <a:spcPts val="600"/>
              </a:spcBef>
              <a:buFont typeface="Wingdings" panose="05000000000000000000" pitchFamily="2" charset="2"/>
              <a:buChar char="§"/>
            </a:pPr>
            <a:r>
              <a:rPr lang="en-US" dirty="0"/>
              <a:t>Tuition Classification-related changes:</a:t>
            </a:r>
          </a:p>
          <a:p>
            <a:pPr lvl="1">
              <a:lnSpc>
                <a:spcPct val="100000"/>
              </a:lnSpc>
              <a:spcBef>
                <a:spcPts val="600"/>
              </a:spcBef>
              <a:spcAft>
                <a:spcPts val="0"/>
              </a:spcAft>
              <a:buFont typeface="Arial" panose="020B0604020202020204" pitchFamily="34" charset="0"/>
              <a:buChar char="•"/>
            </a:pPr>
            <a:r>
              <a:rPr lang="en-US" sz="2000" dirty="0"/>
              <a:t>Added parent/guardian permanent address for applicants under 24.</a:t>
            </a:r>
          </a:p>
          <a:p>
            <a:pPr lvl="1">
              <a:lnSpc>
                <a:spcPct val="100000"/>
              </a:lnSpc>
              <a:spcBef>
                <a:spcPts val="600"/>
              </a:spcBef>
              <a:spcAft>
                <a:spcPts val="0"/>
              </a:spcAft>
              <a:buFont typeface="Arial" panose="020B0604020202020204" pitchFamily="34" charset="0"/>
              <a:buChar char="•"/>
            </a:pPr>
            <a:r>
              <a:rPr lang="en-US" sz="2000" dirty="0"/>
              <a:t>Replaced HOR with SLR for those indicating they are in the military or that they have a parent/guardian in the military.</a:t>
            </a:r>
          </a:p>
          <a:p>
            <a:pPr lvl="1">
              <a:lnSpc>
                <a:spcPct val="100000"/>
              </a:lnSpc>
              <a:spcBef>
                <a:spcPts val="600"/>
              </a:spcBef>
              <a:spcAft>
                <a:spcPts val="0"/>
              </a:spcAft>
              <a:buFont typeface="Arial" panose="020B0604020202020204" pitchFamily="34" charset="0"/>
              <a:buChar char="•"/>
            </a:pPr>
            <a:r>
              <a:rPr lang="en-US" sz="2000" dirty="0"/>
              <a:t>Do you use the XAP Tuition Classification Wizard/Algorithm?</a:t>
            </a:r>
          </a:p>
          <a:p>
            <a:pPr>
              <a:lnSpc>
                <a:spcPct val="100000"/>
              </a:lnSpc>
              <a:spcBef>
                <a:spcPts val="600"/>
              </a:spcBef>
              <a:buFont typeface="Wingdings" panose="05000000000000000000" pitchFamily="2" charset="2"/>
              <a:buChar char="§"/>
            </a:pPr>
            <a:r>
              <a:rPr lang="en-US" dirty="0" smtClean="0"/>
              <a:t>How are things going with the STARS/SURFER high school transcript process?</a:t>
            </a:r>
          </a:p>
          <a:p>
            <a:pPr lvl="1">
              <a:lnSpc>
                <a:spcPct val="100000"/>
              </a:lnSpc>
              <a:spcBef>
                <a:spcPts val="600"/>
              </a:spcBef>
              <a:spcAft>
                <a:spcPts val="0"/>
              </a:spcAft>
              <a:buFont typeface="Arial" panose="020B0604020202020204" pitchFamily="34" charset="0"/>
              <a:buChar char="•"/>
            </a:pPr>
            <a:r>
              <a:rPr lang="en-US" sz="2000" dirty="0"/>
              <a:t>	Are you loading PDFs into your imaging system?</a:t>
            </a:r>
          </a:p>
          <a:p>
            <a:pPr lvl="1">
              <a:lnSpc>
                <a:spcPct val="100000"/>
              </a:lnSpc>
              <a:spcBef>
                <a:spcPts val="600"/>
              </a:spcBef>
              <a:spcAft>
                <a:spcPts val="0"/>
              </a:spcAft>
              <a:buFont typeface="Arial" panose="020B0604020202020204" pitchFamily="34" charset="0"/>
              <a:buChar char="•"/>
            </a:pPr>
            <a:r>
              <a:rPr lang="en-US" sz="2000" dirty="0"/>
              <a:t>	Are you loading transcript data into Banner using Axiom or other </a:t>
            </a:r>
            <a:r>
              <a:rPr lang="en-US" sz="2000" dirty="0" smtClean="0"/>
              <a:t>product?</a:t>
            </a:r>
          </a:p>
          <a:p>
            <a:pPr>
              <a:lnSpc>
                <a:spcPct val="100000"/>
              </a:lnSpc>
              <a:spcBef>
                <a:spcPts val="600"/>
              </a:spcBef>
              <a:buFont typeface="Arial" panose="020B0604020202020204" pitchFamily="34" charset="0"/>
              <a:buChar char="•"/>
            </a:pPr>
            <a:r>
              <a:rPr lang="en-US" dirty="0" smtClean="0"/>
              <a:t>Do </a:t>
            </a:r>
            <a:r>
              <a:rPr lang="en-US" dirty="0"/>
              <a:t>you have any XAP </a:t>
            </a:r>
            <a:r>
              <a:rPr lang="en-US" dirty="0" smtClean="0"/>
              <a:t>training </a:t>
            </a:r>
            <a:r>
              <a:rPr lang="en-US" dirty="0"/>
              <a:t>needs</a:t>
            </a:r>
            <a:r>
              <a:rPr lang="en-US" dirty="0" smtClean="0"/>
              <a:t>?</a:t>
            </a:r>
            <a:endParaRPr lang="en-US" dirty="0"/>
          </a:p>
          <a:p>
            <a:pPr lvl="1">
              <a:lnSpc>
                <a:spcPct val="100000"/>
              </a:lnSpc>
              <a:spcBef>
                <a:spcPts val="600"/>
              </a:spcBef>
              <a:spcAft>
                <a:spcPts val="0"/>
              </a:spcAft>
              <a:buFont typeface="Arial" panose="020B0604020202020204" pitchFamily="34" charset="0"/>
              <a:buChar char="•"/>
            </a:pPr>
            <a:endParaRPr lang="en-US" dirty="0" smtClean="0"/>
          </a:p>
        </p:txBody>
      </p:sp>
    </p:spTree>
    <p:extLst>
      <p:ext uri="{BB962C8B-B14F-4D97-AF65-F5344CB8AC3E}">
        <p14:creationId xmlns:p14="http://schemas.microsoft.com/office/powerpoint/2010/main" val="4070448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C0C0C0"/>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C0C0C0"/>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C0C0C0"/>
                                      </p:to>
                                    </p:animClr>
                                  </p:sub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C0C0C0"/>
                                      </p:to>
                                    </p:animClr>
                                  </p:sub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C0C0C0"/>
                                      </p:to>
                                    </p:animClr>
                                  </p:sub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rgbClr val="C0C0C0"/>
                                      </p:to>
                                    </p:animClr>
                                  </p:sub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C0C0C0"/>
                                      </p:to>
                                    </p:animClr>
                                  </p:sub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7" end="7"/>
                                            </p:txEl>
                                          </p:spTgt>
                                        </p:tgtEl>
                                        <p:attrNameLst>
                                          <p:attrName>ppt_c</p:attrName>
                                        </p:attrNameLst>
                                      </p:cBhvr>
                                      <p:to>
                                        <a:srgbClr val="C0C0C0"/>
                                      </p:to>
                                    </p:animClr>
                                  </p:sub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8" end="8"/>
                                            </p:txEl>
                                          </p:spTgt>
                                        </p:tgtEl>
                                        <p:attrNameLst>
                                          <p:attrName>ppt_c</p:attrName>
                                        </p:attrNameLst>
                                      </p:cBhvr>
                                      <p:to>
                                        <a:srgbClr val="C0C0C0"/>
                                      </p:to>
                                    </p:animClr>
                                  </p:sub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9" end="9"/>
                                            </p:txEl>
                                          </p:spTgt>
                                        </p:tgtEl>
                                        <p:attrNameLst>
                                          <p:attrName>ppt_c</p:attrName>
                                        </p:attrNameLst>
                                      </p:cBhvr>
                                      <p:to>
                                        <a:srgbClr val="C0C0C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786332750"/>
              </p:ext>
            </p:extLst>
          </p:nvPr>
        </p:nvGraphicFramePr>
        <p:xfrm>
          <a:off x="3653965" y="1980786"/>
          <a:ext cx="7679319" cy="2118621"/>
        </p:xfrm>
        <a:graphic>
          <a:graphicData uri="http://schemas.openxmlformats.org/drawingml/2006/table">
            <a:tbl>
              <a:tblPr firstRow="1" firstCol="1" bandRow="1">
                <a:tableStyleId>{5C22544A-7EE6-4342-B048-85BDC9FD1C3A}</a:tableStyleId>
              </a:tblPr>
              <a:tblGrid>
                <a:gridCol w="2559773">
                  <a:extLst>
                    <a:ext uri="{9D8B030D-6E8A-4147-A177-3AD203B41FA5}">
                      <a16:colId xmlns:a16="http://schemas.microsoft.com/office/drawing/2014/main" val="3200911370"/>
                    </a:ext>
                  </a:extLst>
                </a:gridCol>
                <a:gridCol w="2559773">
                  <a:extLst>
                    <a:ext uri="{9D8B030D-6E8A-4147-A177-3AD203B41FA5}">
                      <a16:colId xmlns:a16="http://schemas.microsoft.com/office/drawing/2014/main" val="2971936361"/>
                    </a:ext>
                  </a:extLst>
                </a:gridCol>
                <a:gridCol w="2559773">
                  <a:extLst>
                    <a:ext uri="{9D8B030D-6E8A-4147-A177-3AD203B41FA5}">
                      <a16:colId xmlns:a16="http://schemas.microsoft.com/office/drawing/2014/main" val="170214310"/>
                    </a:ext>
                  </a:extLst>
                </a:gridCol>
              </a:tblGrid>
              <a:tr h="286143">
                <a:tc gridSpan="3">
                  <a:txBody>
                    <a:bodyPr/>
                    <a:lstStyle/>
                    <a:p>
                      <a:pPr marL="0" marR="0" algn="ctr">
                        <a:lnSpc>
                          <a:spcPct val="107000"/>
                        </a:lnSpc>
                        <a:spcBef>
                          <a:spcPts val="0"/>
                        </a:spcBef>
                        <a:spcAft>
                          <a:spcPts val="0"/>
                        </a:spcAft>
                      </a:pPr>
                      <a:r>
                        <a:rPr lang="en-US" sz="1200">
                          <a:effectLst/>
                        </a:rPr>
                        <a:t>MINIMUM SYSTEM ADMISSION STANDARDS FOR TRANSFER STUDENTS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28575" marB="28575"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9074366"/>
                  </a:ext>
                </a:extLst>
              </a:tr>
              <a:tr h="286143">
                <a:tc>
                  <a:txBody>
                    <a:bodyPr/>
                    <a:lstStyle/>
                    <a:p>
                      <a:pPr marL="0" marR="0" algn="ctr">
                        <a:lnSpc>
                          <a:spcPct val="107000"/>
                        </a:lnSpc>
                        <a:spcBef>
                          <a:spcPts val="0"/>
                        </a:spcBef>
                        <a:spcAft>
                          <a:spcPts val="0"/>
                        </a:spcAft>
                      </a:pPr>
                      <a:r>
                        <a:rPr lang="en-US" sz="1200">
                          <a:effectLst/>
                        </a:rPr>
                        <a:t>SECTOR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28575" marB="28575" anchor="ctr"/>
                </a:tc>
                <a:tc>
                  <a:txBody>
                    <a:bodyPr/>
                    <a:lstStyle/>
                    <a:p>
                      <a:pPr marL="0" marR="0" algn="ctr">
                        <a:lnSpc>
                          <a:spcPct val="107000"/>
                        </a:lnSpc>
                        <a:spcBef>
                          <a:spcPts val="0"/>
                        </a:spcBef>
                        <a:spcAft>
                          <a:spcPts val="0"/>
                        </a:spcAft>
                      </a:pPr>
                      <a:r>
                        <a:rPr lang="en-US" sz="1200" dirty="0">
                          <a:effectLst/>
                        </a:rPr>
                        <a:t>30-59 *SEMESTER CREDITS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28575" marB="28575" anchor="ctr"/>
                </a:tc>
                <a:tc>
                  <a:txBody>
                    <a:bodyPr/>
                    <a:lstStyle/>
                    <a:p>
                      <a:pPr marL="0" marR="0" algn="ctr">
                        <a:lnSpc>
                          <a:spcPct val="107000"/>
                        </a:lnSpc>
                        <a:spcBef>
                          <a:spcPts val="0"/>
                        </a:spcBef>
                        <a:spcAft>
                          <a:spcPts val="0"/>
                        </a:spcAft>
                      </a:pPr>
                      <a:r>
                        <a:rPr lang="en-US" sz="1200">
                          <a:effectLst/>
                        </a:rPr>
                        <a:t>60 OR MORE SEMESTER CREDITS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28575" marB="28575" anchor="ctr"/>
                </a:tc>
                <a:extLst>
                  <a:ext uri="{0D108BD9-81ED-4DB2-BD59-A6C34878D82A}">
                    <a16:rowId xmlns:a16="http://schemas.microsoft.com/office/drawing/2014/main" val="3470650905"/>
                  </a:ext>
                </a:extLst>
              </a:tr>
              <a:tr h="515445">
                <a:tc>
                  <a:txBody>
                    <a:bodyPr/>
                    <a:lstStyle/>
                    <a:p>
                      <a:pPr marL="0" marR="0" algn="ctr">
                        <a:lnSpc>
                          <a:spcPct val="107000"/>
                        </a:lnSpc>
                        <a:spcBef>
                          <a:spcPts val="0"/>
                        </a:spcBef>
                        <a:spcAft>
                          <a:spcPts val="0"/>
                        </a:spcAft>
                      </a:pPr>
                      <a:r>
                        <a:rPr lang="en-US" sz="1200" dirty="0">
                          <a:effectLst/>
                        </a:rPr>
                        <a:t>Research Universities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28575" marB="28575" anchor="ctr"/>
                </a:tc>
                <a:tc>
                  <a:txBody>
                    <a:bodyPr/>
                    <a:lstStyle/>
                    <a:p>
                      <a:pPr marL="0" marR="0" algn="ctr">
                        <a:lnSpc>
                          <a:spcPct val="107000"/>
                        </a:lnSpc>
                        <a:spcBef>
                          <a:spcPts val="0"/>
                        </a:spcBef>
                        <a:spcAft>
                          <a:spcPts val="0"/>
                        </a:spcAft>
                      </a:pPr>
                      <a:r>
                        <a:rPr lang="en-US" sz="1200">
                          <a:effectLst/>
                        </a:rPr>
                        <a:t>At least 2.30 GPA** and have met all LS </a:t>
                      </a:r>
                      <a:r>
                        <a:rPr lang="en-US" sz="1200">
                          <a:effectLst/>
                          <a:highlight>
                            <a:srgbClr val="FFFF00"/>
                          </a:highlight>
                        </a:rPr>
                        <a:t>and RHSC requirements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28575" marB="28575" anchor="ctr"/>
                </a:tc>
                <a:tc>
                  <a:txBody>
                    <a:bodyPr/>
                    <a:lstStyle/>
                    <a:p>
                      <a:pPr marL="0" marR="0" algn="ctr">
                        <a:lnSpc>
                          <a:spcPct val="107000"/>
                        </a:lnSpc>
                        <a:spcBef>
                          <a:spcPts val="0"/>
                        </a:spcBef>
                        <a:spcAft>
                          <a:spcPts val="0"/>
                        </a:spcAft>
                      </a:pPr>
                      <a:r>
                        <a:rPr lang="en-US" sz="1200" dirty="0">
                          <a:effectLst/>
                        </a:rPr>
                        <a:t>At least 2.30 GPA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28575" marB="28575" anchor="ctr"/>
                </a:tc>
                <a:extLst>
                  <a:ext uri="{0D108BD9-81ED-4DB2-BD59-A6C34878D82A}">
                    <a16:rowId xmlns:a16="http://schemas.microsoft.com/office/drawing/2014/main" val="2739568121"/>
                  </a:ext>
                </a:extLst>
              </a:tr>
              <a:tr h="515445">
                <a:tc>
                  <a:txBody>
                    <a:bodyPr/>
                    <a:lstStyle/>
                    <a:p>
                      <a:pPr marL="0" marR="0" algn="ctr">
                        <a:lnSpc>
                          <a:spcPct val="107000"/>
                        </a:lnSpc>
                        <a:spcBef>
                          <a:spcPts val="0"/>
                        </a:spcBef>
                        <a:spcAft>
                          <a:spcPts val="0"/>
                        </a:spcAft>
                      </a:pPr>
                      <a:r>
                        <a:rPr lang="en-US" sz="1200" dirty="0">
                          <a:effectLst/>
                        </a:rPr>
                        <a:t>Regional and State Universities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28575" marB="28575" anchor="ctr"/>
                </a:tc>
                <a:tc>
                  <a:txBody>
                    <a:bodyPr/>
                    <a:lstStyle/>
                    <a:p>
                      <a:pPr marL="0" marR="0" algn="ctr">
                        <a:lnSpc>
                          <a:spcPct val="107000"/>
                        </a:lnSpc>
                        <a:spcBef>
                          <a:spcPts val="0"/>
                        </a:spcBef>
                        <a:spcAft>
                          <a:spcPts val="0"/>
                        </a:spcAft>
                      </a:pPr>
                      <a:r>
                        <a:rPr lang="en-US" sz="1200">
                          <a:effectLst/>
                        </a:rPr>
                        <a:t>At least 2.00 GPA** and have met all LS </a:t>
                      </a:r>
                      <a:r>
                        <a:rPr lang="en-US" sz="1200">
                          <a:effectLst/>
                          <a:highlight>
                            <a:srgbClr val="FFFF00"/>
                          </a:highlight>
                        </a:rPr>
                        <a:t>and RHSC requirements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28575" marB="28575" anchor="ctr"/>
                </a:tc>
                <a:tc>
                  <a:txBody>
                    <a:bodyPr/>
                    <a:lstStyle/>
                    <a:p>
                      <a:pPr marL="0" marR="0" algn="ctr">
                        <a:lnSpc>
                          <a:spcPct val="107000"/>
                        </a:lnSpc>
                        <a:spcBef>
                          <a:spcPts val="0"/>
                        </a:spcBef>
                        <a:spcAft>
                          <a:spcPts val="0"/>
                        </a:spcAft>
                      </a:pPr>
                      <a:r>
                        <a:rPr lang="en-US" sz="1200">
                          <a:effectLst/>
                        </a:rPr>
                        <a:t>At least 2.00 GPA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28575" marB="28575" anchor="ctr"/>
                </a:tc>
                <a:extLst>
                  <a:ext uri="{0D108BD9-81ED-4DB2-BD59-A6C34878D82A}">
                    <a16:rowId xmlns:a16="http://schemas.microsoft.com/office/drawing/2014/main" val="1859560364"/>
                  </a:ext>
                </a:extLst>
              </a:tr>
              <a:tr h="515445">
                <a:tc>
                  <a:txBody>
                    <a:bodyPr/>
                    <a:lstStyle/>
                    <a:p>
                      <a:pPr marL="0" marR="0" algn="ctr">
                        <a:lnSpc>
                          <a:spcPct val="107000"/>
                        </a:lnSpc>
                        <a:spcBef>
                          <a:spcPts val="0"/>
                        </a:spcBef>
                        <a:spcAft>
                          <a:spcPts val="0"/>
                        </a:spcAft>
                      </a:pPr>
                      <a:r>
                        <a:rPr lang="en-US" sz="1200">
                          <a:effectLst/>
                        </a:rPr>
                        <a:t>State and Associate Degree Colleges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28575" marB="28575" anchor="ctr"/>
                </a:tc>
                <a:tc>
                  <a:txBody>
                    <a:bodyPr/>
                    <a:lstStyle/>
                    <a:p>
                      <a:pPr marL="0" marR="0" algn="ctr">
                        <a:lnSpc>
                          <a:spcPct val="107000"/>
                        </a:lnSpc>
                        <a:spcBef>
                          <a:spcPts val="0"/>
                        </a:spcBef>
                        <a:spcAft>
                          <a:spcPts val="0"/>
                        </a:spcAft>
                      </a:pPr>
                      <a:r>
                        <a:rPr lang="en-US" sz="1200">
                          <a:effectLst/>
                        </a:rPr>
                        <a:t>Eligible to continue or return to sending institution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28575" marB="28575" anchor="ctr"/>
                </a:tc>
                <a:tc>
                  <a:txBody>
                    <a:bodyPr/>
                    <a:lstStyle/>
                    <a:p>
                      <a:pPr marL="0" marR="0" algn="ctr">
                        <a:lnSpc>
                          <a:spcPct val="107000"/>
                        </a:lnSpc>
                        <a:spcBef>
                          <a:spcPts val="0"/>
                        </a:spcBef>
                        <a:spcAft>
                          <a:spcPts val="0"/>
                        </a:spcAft>
                      </a:pPr>
                      <a:r>
                        <a:rPr lang="en-US" sz="1200" dirty="0">
                          <a:effectLst/>
                        </a:rPr>
                        <a:t>Eligible to continue or return to sending institution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28575" marB="28575" anchor="ctr"/>
                </a:tc>
                <a:extLst>
                  <a:ext uri="{0D108BD9-81ED-4DB2-BD59-A6C34878D82A}">
                    <a16:rowId xmlns:a16="http://schemas.microsoft.com/office/drawing/2014/main" val="3654195484"/>
                  </a:ext>
                </a:extLst>
              </a:tr>
            </a:tbl>
          </a:graphicData>
        </a:graphic>
      </p:graphicFrame>
      <p:sp>
        <p:nvSpPr>
          <p:cNvPr id="5" name="Title 1"/>
          <p:cNvSpPr>
            <a:spLocks noGrp="1"/>
          </p:cNvSpPr>
          <p:nvPr>
            <p:ph type="title"/>
          </p:nvPr>
        </p:nvSpPr>
        <p:spPr>
          <a:xfrm>
            <a:off x="256032" y="1143000"/>
            <a:ext cx="2834640" cy="2377440"/>
          </a:xfrm>
        </p:spPr>
        <p:txBody>
          <a:bodyPr anchor="ctr"/>
          <a:lstStyle/>
          <a:p>
            <a:r>
              <a:rPr lang="en-US" dirty="0" smtClean="0"/>
              <a:t>Other Topics and Friendly Reminders</a:t>
            </a:r>
            <a:endParaRPr lang="en-US" dirty="0"/>
          </a:p>
        </p:txBody>
      </p:sp>
      <p:sp>
        <p:nvSpPr>
          <p:cNvPr id="8" name="Rectangle 7"/>
          <p:cNvSpPr/>
          <p:nvPr/>
        </p:nvSpPr>
        <p:spPr>
          <a:xfrm>
            <a:off x="3653966" y="1439870"/>
            <a:ext cx="7529146" cy="369332"/>
          </a:xfrm>
          <a:prstGeom prst="rect">
            <a:avLst/>
          </a:prstGeom>
        </p:spPr>
        <p:txBody>
          <a:bodyPr wrap="square">
            <a:spAutoFit/>
          </a:bodyPr>
          <a:lstStyle/>
          <a:p>
            <a:r>
              <a:rPr lang="en-US" b="1" dirty="0"/>
              <a:t>4.2.1.3 Undergraduate Admission Requirements for Transfer Students </a:t>
            </a:r>
          </a:p>
        </p:txBody>
      </p:sp>
      <p:sp>
        <p:nvSpPr>
          <p:cNvPr id="9" name="Rectangle 8"/>
          <p:cNvSpPr/>
          <p:nvPr/>
        </p:nvSpPr>
        <p:spPr>
          <a:xfrm>
            <a:off x="3653965" y="4222621"/>
            <a:ext cx="7810499" cy="1815882"/>
          </a:xfrm>
          <a:prstGeom prst="rect">
            <a:avLst/>
          </a:prstGeom>
        </p:spPr>
        <p:txBody>
          <a:bodyPr wrap="square">
            <a:spAutoFit/>
          </a:bodyPr>
          <a:lstStyle/>
          <a:p>
            <a:r>
              <a:rPr lang="en-US" sz="1600" dirty="0"/>
              <a:t>*Transferable Hours are defined as hours which would be acceptable by the receiving institution according to the USG’s and the receiving institution’s prevailing policies. These hours should include transferable hours earned at all postsecondary institutions attended.</a:t>
            </a:r>
          </a:p>
          <a:p>
            <a:endParaRPr lang="en-US" sz="1600" dirty="0" smtClean="0"/>
          </a:p>
          <a:p>
            <a:r>
              <a:rPr lang="en-US" sz="1600" dirty="0" smtClean="0"/>
              <a:t>**</a:t>
            </a:r>
            <a:r>
              <a:rPr lang="en-US" sz="1600" dirty="0"/>
              <a:t>Transfer GPA is defined as the GPA calculated on all transferable hours (see previous definition) plus all attempted but unearned hours at regionally accredited institutions in courses applicable to transfer programs at the receiving institution.</a:t>
            </a:r>
          </a:p>
        </p:txBody>
      </p:sp>
      <p:sp>
        <p:nvSpPr>
          <p:cNvPr id="2" name="Rectangle 1"/>
          <p:cNvSpPr/>
          <p:nvPr/>
        </p:nvSpPr>
        <p:spPr>
          <a:xfrm>
            <a:off x="3537940" y="731932"/>
            <a:ext cx="7911367" cy="646331"/>
          </a:xfrm>
          <a:prstGeom prst="rect">
            <a:avLst/>
          </a:prstGeom>
        </p:spPr>
        <p:txBody>
          <a:bodyPr wrap="square">
            <a:spAutoFit/>
          </a:bodyPr>
          <a:lstStyle/>
          <a:p>
            <a:pPr marL="285750" indent="-285750">
              <a:buFont typeface="Wingdings" panose="05000000000000000000" pitchFamily="2" charset="2"/>
              <a:buChar char="§"/>
            </a:pPr>
            <a:r>
              <a:rPr lang="en-US" dirty="0" smtClean="0"/>
              <a:t>USG Policy Review – send </a:t>
            </a:r>
            <a:r>
              <a:rPr lang="en-US" dirty="0"/>
              <a:t>me any </a:t>
            </a:r>
            <a:r>
              <a:rPr lang="en-US" dirty="0" smtClean="0"/>
              <a:t>policies </a:t>
            </a:r>
            <a:r>
              <a:rPr lang="en-US" dirty="0"/>
              <a:t>you feel need to be considered for a rewrite </a:t>
            </a:r>
            <a:r>
              <a:rPr lang="en-US" u="sng" dirty="0" smtClean="0"/>
              <a:t>ASAP!</a:t>
            </a:r>
            <a:endParaRPr lang="en-US" dirty="0"/>
          </a:p>
        </p:txBody>
      </p:sp>
    </p:spTree>
    <p:extLst>
      <p:ext uri="{BB962C8B-B14F-4D97-AF65-F5344CB8AC3E}">
        <p14:creationId xmlns:p14="http://schemas.microsoft.com/office/powerpoint/2010/main" val="2574569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Other Topics and Friendly Reminders</a:t>
            </a:r>
            <a:endParaRPr lang="en-US" dirty="0"/>
          </a:p>
        </p:txBody>
      </p:sp>
      <p:sp>
        <p:nvSpPr>
          <p:cNvPr id="3" name="Content Placeholder 2"/>
          <p:cNvSpPr>
            <a:spLocks noGrp="1"/>
          </p:cNvSpPr>
          <p:nvPr>
            <p:ph idx="1"/>
          </p:nvPr>
        </p:nvSpPr>
        <p:spPr>
          <a:xfrm>
            <a:off x="3867912" y="868679"/>
            <a:ext cx="7315200" cy="5382651"/>
          </a:xfrm>
        </p:spPr>
        <p:txBody>
          <a:bodyPr anchor="t">
            <a:normAutofit/>
          </a:bodyPr>
          <a:lstStyle/>
          <a:p>
            <a:pPr marL="0" indent="0">
              <a:buNone/>
            </a:pPr>
            <a:r>
              <a:rPr lang="en-US" b="1" dirty="0" smtClean="0"/>
              <a:t>Miscellaneous</a:t>
            </a:r>
          </a:p>
          <a:p>
            <a:r>
              <a:rPr lang="en-US" dirty="0" smtClean="0"/>
              <a:t>How are things going with the “new” SAT?  Any issues?</a:t>
            </a:r>
          </a:p>
          <a:p>
            <a:r>
              <a:rPr lang="en-US" dirty="0"/>
              <a:t>Legislative requirements and </a:t>
            </a:r>
            <a:r>
              <a:rPr lang="en-US" dirty="0" smtClean="0"/>
              <a:t>non-USG/TCSG </a:t>
            </a:r>
            <a:r>
              <a:rPr lang="en-US" dirty="0"/>
              <a:t>transfer work – how do you handle</a:t>
            </a:r>
            <a:r>
              <a:rPr lang="en-US" dirty="0" smtClean="0"/>
              <a:t>?  How does your institution evaluate the course work?  What tests do you use?</a:t>
            </a:r>
          </a:p>
          <a:p>
            <a:r>
              <a:rPr lang="en-US" dirty="0" smtClean="0"/>
              <a:t>What else is going on?  Anything we need to have on our radar?</a:t>
            </a:r>
          </a:p>
        </p:txBody>
      </p:sp>
    </p:spTree>
    <p:extLst>
      <p:ext uri="{BB962C8B-B14F-4D97-AF65-F5344CB8AC3E}">
        <p14:creationId xmlns:p14="http://schemas.microsoft.com/office/powerpoint/2010/main" val="2714288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C0C0C0"/>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C0C0C0"/>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C0C0C0"/>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C0C0C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ADC Updates</a:t>
            </a:r>
            <a:endParaRPr lang="en-US" dirty="0"/>
          </a:p>
        </p:txBody>
      </p:sp>
      <p:sp>
        <p:nvSpPr>
          <p:cNvPr id="3" name="Content Placeholder 2"/>
          <p:cNvSpPr>
            <a:spLocks noGrp="1"/>
          </p:cNvSpPr>
          <p:nvPr>
            <p:ph idx="1"/>
          </p:nvPr>
        </p:nvSpPr>
        <p:spPr>
          <a:xfrm>
            <a:off x="3867912" y="1142999"/>
            <a:ext cx="7315200" cy="1765663"/>
          </a:xfrm>
        </p:spPr>
        <p:txBody>
          <a:bodyPr anchor="t">
            <a:normAutofit/>
          </a:bodyPr>
          <a:lstStyle/>
          <a:p>
            <a:pPr marL="0" indent="0">
              <a:buNone/>
            </a:pPr>
            <a:r>
              <a:rPr lang="en-US" b="1" dirty="0" smtClean="0"/>
              <a:t>Dual Enrollment</a:t>
            </a:r>
          </a:p>
          <a:p>
            <a:pPr lvl="1">
              <a:spcAft>
                <a:spcPts val="0"/>
              </a:spcAft>
            </a:pPr>
            <a:r>
              <a:rPr lang="en-US" sz="2000" dirty="0"/>
              <a:t>Admit Type code “MR” changing to “DN”</a:t>
            </a:r>
          </a:p>
          <a:p>
            <a:pPr lvl="1">
              <a:spcAft>
                <a:spcPts val="0"/>
              </a:spcAft>
            </a:pPr>
            <a:r>
              <a:rPr lang="en-US" sz="2000" dirty="0" smtClean="0"/>
              <a:t>“RA”, “RN”, “JE” </a:t>
            </a:r>
            <a:r>
              <a:rPr lang="en-US" sz="2000" dirty="0"/>
              <a:t>descriptions will be </a:t>
            </a:r>
            <a:r>
              <a:rPr lang="en-US" sz="2000" dirty="0" smtClean="0"/>
              <a:t>modified in the DED</a:t>
            </a:r>
            <a:endParaRPr lang="en-US" sz="2000" dirty="0"/>
          </a:p>
          <a:p>
            <a:pPr lvl="1">
              <a:spcAft>
                <a:spcPts val="0"/>
              </a:spcAft>
            </a:pPr>
            <a:r>
              <a:rPr lang="en-US" sz="2000" dirty="0"/>
              <a:t>Dual Enrollment Business Practice will </a:t>
            </a:r>
            <a:r>
              <a:rPr lang="en-US" sz="2000" dirty="0" smtClean="0"/>
              <a:t>also be </a:t>
            </a:r>
            <a:r>
              <a:rPr lang="en-US" sz="2000" dirty="0"/>
              <a:t>updated</a:t>
            </a:r>
          </a:p>
          <a:p>
            <a:pPr lvl="1">
              <a:spcAft>
                <a:spcPts val="0"/>
              </a:spcAft>
            </a:pPr>
            <a:r>
              <a:rPr lang="en-US" sz="2000" dirty="0" smtClean="0"/>
              <a:t>Updated coding effective </a:t>
            </a:r>
            <a:r>
              <a:rPr lang="en-US" sz="2000" dirty="0"/>
              <a:t>Spring 2018</a:t>
            </a:r>
          </a:p>
          <a:p>
            <a:pPr marL="0" lvl="1" indent="0">
              <a:spcBef>
                <a:spcPts val="1200"/>
              </a:spcBef>
              <a:buNone/>
            </a:pPr>
            <a:endParaRPr lang="en-US" sz="2000" b="1" dirty="0" smtClean="0"/>
          </a:p>
          <a:p>
            <a:pPr marL="0" lvl="1" indent="0">
              <a:spcBef>
                <a:spcPts val="1200"/>
              </a:spcBef>
              <a:buNone/>
            </a:pPr>
            <a:endParaRPr lang="en-US" sz="2000" dirty="0" smtClean="0"/>
          </a:p>
          <a:p>
            <a:pPr marL="0" lvl="1" indent="0">
              <a:spcBef>
                <a:spcPts val="1200"/>
              </a:spcBef>
              <a:buNone/>
            </a:pPr>
            <a:endParaRPr lang="en-US" sz="2000" dirty="0"/>
          </a:p>
          <a:p>
            <a:pPr marL="502920" lvl="1" indent="0">
              <a:buNone/>
            </a:pPr>
            <a:endParaRPr lang="en-US" dirty="0"/>
          </a:p>
        </p:txBody>
      </p:sp>
      <p:sp>
        <p:nvSpPr>
          <p:cNvPr id="4" name="Content Placeholder 2"/>
          <p:cNvSpPr txBox="1">
            <a:spLocks/>
          </p:cNvSpPr>
          <p:nvPr/>
        </p:nvSpPr>
        <p:spPr>
          <a:xfrm>
            <a:off x="3867912" y="3126378"/>
            <a:ext cx="7315200" cy="2817224"/>
          </a:xfrm>
          <a:prstGeom prst="rect">
            <a:avLst/>
          </a:prstGeom>
        </p:spPr>
        <p:txBody>
          <a:bodyPr vert="horz" lIns="91440" tIns="45720" rIns="91440" bIns="45720" rtlCol="0" anchor="t">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lvl="1" indent="0">
              <a:spcBef>
                <a:spcPts val="1200"/>
              </a:spcBef>
              <a:buFont typeface="Wingdings 2" pitchFamily="18" charset="2"/>
              <a:buNone/>
            </a:pPr>
            <a:r>
              <a:rPr lang="en-US" sz="2000" b="1" dirty="0" smtClean="0"/>
              <a:t>Required High School Curriculum</a:t>
            </a:r>
          </a:p>
          <a:p>
            <a:pPr lvl="1">
              <a:spcAft>
                <a:spcPts val="0"/>
              </a:spcAft>
            </a:pPr>
            <a:r>
              <a:rPr lang="en-US" sz="2000" dirty="0" smtClean="0"/>
              <a:t>Changes to align coding with the ASAH guidance for satisfying RHSC deficiencies (2014 and 2016)</a:t>
            </a:r>
          </a:p>
          <a:p>
            <a:pPr lvl="1">
              <a:spcAft>
                <a:spcPts val="0"/>
              </a:spcAft>
            </a:pPr>
            <a:r>
              <a:rPr lang="en-US" sz="2000" dirty="0" smtClean="0"/>
              <a:t>Updated Required High School Curriculum Status (RHSC) Coding Business Practice available</a:t>
            </a:r>
          </a:p>
          <a:p>
            <a:pPr lvl="1">
              <a:spcAft>
                <a:spcPts val="0"/>
              </a:spcAft>
            </a:pPr>
            <a:r>
              <a:rPr lang="en-US" sz="2000" dirty="0" smtClean="0"/>
              <a:t>See 4/28/17 “Updated High School Curriculum Completion Status Coding” email for additional information</a:t>
            </a:r>
          </a:p>
          <a:p>
            <a:pPr lvl="1">
              <a:spcAft>
                <a:spcPts val="0"/>
              </a:spcAft>
            </a:pPr>
            <a:r>
              <a:rPr lang="en-US" sz="2000" dirty="0" smtClean="0"/>
              <a:t>Updated coding effective Spring 2018</a:t>
            </a:r>
          </a:p>
          <a:p>
            <a:pPr marL="0" lvl="1" indent="0">
              <a:spcBef>
                <a:spcPts val="1200"/>
              </a:spcBef>
              <a:buFont typeface="Wingdings 2" pitchFamily="18" charset="2"/>
              <a:buNone/>
            </a:pPr>
            <a:endParaRPr lang="en-US" sz="2000" b="1" dirty="0" smtClean="0"/>
          </a:p>
          <a:p>
            <a:pPr marL="0" lvl="1" indent="0">
              <a:spcBef>
                <a:spcPts val="1200"/>
              </a:spcBef>
              <a:buFont typeface="Wingdings 2" pitchFamily="18" charset="2"/>
              <a:buNone/>
            </a:pPr>
            <a:endParaRPr lang="en-US" sz="2000" dirty="0" smtClean="0"/>
          </a:p>
          <a:p>
            <a:pPr marL="0" lvl="1" indent="0">
              <a:spcBef>
                <a:spcPts val="1200"/>
              </a:spcBef>
              <a:buFont typeface="Wingdings 2" pitchFamily="18" charset="2"/>
              <a:buNone/>
            </a:pPr>
            <a:endParaRPr lang="en-US" sz="2000" dirty="0" smtClean="0"/>
          </a:p>
          <a:p>
            <a:pPr marL="502920" lvl="1" indent="0">
              <a:buFont typeface="Wingdings 2" pitchFamily="18" charset="2"/>
              <a:buNone/>
            </a:pPr>
            <a:endParaRPr lang="en-US" dirty="0"/>
          </a:p>
        </p:txBody>
      </p:sp>
    </p:spTree>
    <p:extLst>
      <p:ext uri="{BB962C8B-B14F-4D97-AF65-F5344CB8AC3E}">
        <p14:creationId xmlns:p14="http://schemas.microsoft.com/office/powerpoint/2010/main" val="3397606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subTnLst>
                                    <p:animClr clrSpc="rgb" dir="cw">
                                      <p:cBhvr override="childStyle">
                                        <p:cTn dur="1" fill="hold" display="0" masterRel="nextClick" afterEffect="1"/>
                                        <p:tgtEl>
                                          <p:spTgt spid="3"/>
                                        </p:tgtEl>
                                        <p:attrNameLst>
                                          <p:attrName>ppt_c</p:attrName>
                                        </p:attrNameLst>
                                      </p:cBhvr>
                                      <p:to>
                                        <a:srgbClr val="C0C0C0"/>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ADC Updates</a:t>
            </a:r>
            <a:endParaRPr lang="en-US" dirty="0"/>
          </a:p>
        </p:txBody>
      </p:sp>
      <p:sp>
        <p:nvSpPr>
          <p:cNvPr id="3" name="Content Placeholder 2"/>
          <p:cNvSpPr>
            <a:spLocks noGrp="1"/>
          </p:cNvSpPr>
          <p:nvPr>
            <p:ph idx="1"/>
          </p:nvPr>
        </p:nvSpPr>
        <p:spPr>
          <a:xfrm>
            <a:off x="4020312" y="3696286"/>
            <a:ext cx="7315200" cy="2141807"/>
          </a:xfrm>
        </p:spPr>
        <p:txBody>
          <a:bodyPr anchor="t">
            <a:normAutofit/>
          </a:bodyPr>
          <a:lstStyle/>
          <a:p>
            <a:pPr marL="0" lvl="1" indent="0">
              <a:spcBef>
                <a:spcPts val="1200"/>
              </a:spcBef>
              <a:buNone/>
            </a:pPr>
            <a:r>
              <a:rPr lang="en-US" sz="2000" b="1" dirty="0" smtClean="0"/>
              <a:t>English </a:t>
            </a:r>
            <a:r>
              <a:rPr lang="en-US" sz="2000" b="1" dirty="0"/>
              <a:t>Proficiency Test Scores</a:t>
            </a:r>
          </a:p>
          <a:p>
            <a:pPr lvl="1">
              <a:spcBef>
                <a:spcPts val="0"/>
              </a:spcBef>
              <a:spcAft>
                <a:spcPts val="0"/>
              </a:spcAft>
            </a:pPr>
            <a:r>
              <a:rPr lang="en-US" sz="2000" dirty="0" smtClean="0"/>
              <a:t>Business </a:t>
            </a:r>
            <a:r>
              <a:rPr lang="en-US" sz="2000" dirty="0"/>
              <a:t>Practice released February 2017 and available on </a:t>
            </a:r>
            <a:r>
              <a:rPr lang="en-US" sz="2000" dirty="0" err="1"/>
              <a:t>GeorgiaBEST</a:t>
            </a:r>
            <a:r>
              <a:rPr lang="en-US" sz="2000" dirty="0"/>
              <a:t> website - </a:t>
            </a:r>
            <a:r>
              <a:rPr lang="en-US" sz="2000" dirty="0">
                <a:hlinkClick r:id="rId2"/>
              </a:rPr>
              <a:t>http://www.usg.edu/georgia_best/busproc_docs/EnglishLanguageProficiency_BusinessPractice_February_2017.pdf</a:t>
            </a:r>
            <a:endParaRPr lang="en-US" sz="2000" dirty="0"/>
          </a:p>
          <a:p>
            <a:pPr lvl="1">
              <a:spcAft>
                <a:spcPts val="0"/>
              </a:spcAft>
            </a:pPr>
            <a:r>
              <a:rPr lang="en-US" sz="2000" dirty="0"/>
              <a:t>Additional </a:t>
            </a:r>
            <a:r>
              <a:rPr lang="en-US" sz="2000" dirty="0" smtClean="0"/>
              <a:t>test score coding information </a:t>
            </a:r>
            <a:r>
              <a:rPr lang="en-US" sz="2000" dirty="0"/>
              <a:t>provided in the DED </a:t>
            </a:r>
          </a:p>
          <a:p>
            <a:pPr lvl="1">
              <a:spcAft>
                <a:spcPts val="0"/>
              </a:spcAft>
            </a:pPr>
            <a:r>
              <a:rPr lang="en-US" sz="2000" dirty="0"/>
              <a:t>ADC began collecting Summer </a:t>
            </a:r>
            <a:r>
              <a:rPr lang="en-US" sz="2000" dirty="0" smtClean="0"/>
              <a:t>2017</a:t>
            </a:r>
            <a:endParaRPr lang="en-US" sz="2000" dirty="0"/>
          </a:p>
          <a:p>
            <a:pPr marL="502920" lvl="1" indent="0">
              <a:buNone/>
            </a:pPr>
            <a:endParaRPr lang="en-US" dirty="0"/>
          </a:p>
        </p:txBody>
      </p:sp>
      <p:sp>
        <p:nvSpPr>
          <p:cNvPr id="4" name="Content Placeholder 2"/>
          <p:cNvSpPr txBox="1">
            <a:spLocks/>
          </p:cNvSpPr>
          <p:nvPr/>
        </p:nvSpPr>
        <p:spPr>
          <a:xfrm>
            <a:off x="4020312" y="792480"/>
            <a:ext cx="7315200" cy="2504635"/>
          </a:xfrm>
          <a:prstGeom prst="rect">
            <a:avLst/>
          </a:prstGeom>
        </p:spPr>
        <p:txBody>
          <a:bodyPr vert="horz" lIns="91440" tIns="45720" rIns="91440" bIns="45720" rtlCol="0" anchor="t">
            <a:normAutofit lnSpcReduction="10000"/>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lvl="1" indent="0">
              <a:spcBef>
                <a:spcPts val="1200"/>
              </a:spcBef>
              <a:buFont typeface="Wingdings 2" pitchFamily="18" charset="2"/>
              <a:buNone/>
            </a:pPr>
            <a:r>
              <a:rPr lang="en-US" sz="2000" b="1" dirty="0" smtClean="0"/>
              <a:t>High School Diploma Equivalencies</a:t>
            </a:r>
          </a:p>
          <a:p>
            <a:pPr lvl="1">
              <a:spcAft>
                <a:spcPts val="0"/>
              </a:spcAft>
            </a:pPr>
            <a:r>
              <a:rPr lang="en-US" sz="2000" dirty="0" smtClean="0"/>
              <a:t>“GD” High School Diploma or Equivalency Type code now used for all high school equivalency diplomas and certificates earned through the successful completion of a high school equivalency test approved by the BOR (currently GED, </a:t>
            </a:r>
            <a:r>
              <a:rPr lang="en-US" sz="2000" dirty="0" err="1" smtClean="0"/>
              <a:t>HiSET</a:t>
            </a:r>
            <a:r>
              <a:rPr lang="en-US" sz="2000" dirty="0" smtClean="0"/>
              <a:t>, TASC).</a:t>
            </a:r>
          </a:p>
          <a:p>
            <a:pPr lvl="1">
              <a:spcAft>
                <a:spcPts val="0"/>
              </a:spcAft>
            </a:pPr>
            <a:r>
              <a:rPr lang="en-US" sz="2000" dirty="0" smtClean="0"/>
              <a:t>The enhancement to collect the associated test scores is scheduled to be included in the Fall 2017 EOT release.</a:t>
            </a:r>
          </a:p>
          <a:p>
            <a:pPr lvl="1">
              <a:spcAft>
                <a:spcPts val="0"/>
              </a:spcAft>
            </a:pPr>
            <a:r>
              <a:rPr lang="en-US" sz="2000" dirty="0" smtClean="0"/>
              <a:t>Test codes to be provided</a:t>
            </a:r>
          </a:p>
          <a:p>
            <a:pPr marL="0" lvl="1" indent="0">
              <a:spcBef>
                <a:spcPts val="1200"/>
              </a:spcBef>
              <a:buFont typeface="Wingdings 2" pitchFamily="18" charset="2"/>
              <a:buNone/>
            </a:pPr>
            <a:endParaRPr lang="en-US" sz="2000" dirty="0" smtClean="0"/>
          </a:p>
          <a:p>
            <a:pPr marL="502920" lvl="1" indent="0">
              <a:buFont typeface="Wingdings 2" pitchFamily="18" charset="2"/>
              <a:buNone/>
            </a:pPr>
            <a:endParaRPr lang="en-US" dirty="0"/>
          </a:p>
        </p:txBody>
      </p:sp>
    </p:spTree>
    <p:extLst>
      <p:ext uri="{BB962C8B-B14F-4D97-AF65-F5344CB8AC3E}">
        <p14:creationId xmlns:p14="http://schemas.microsoft.com/office/powerpoint/2010/main" val="755851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subTnLst>
                                    <p:animClr clrSpc="rgb" dir="cw">
                                      <p:cBhvr override="childStyle">
                                        <p:cTn dur="1" fill="hold" display="0" masterRel="nextClick" afterEffect="1"/>
                                        <p:tgtEl>
                                          <p:spTgt spid="4"/>
                                        </p:tgtEl>
                                        <p:attrNameLst>
                                          <p:attrName>ppt_c</p:attrName>
                                        </p:attrNameLst>
                                      </p:cBhvr>
                                      <p:to>
                                        <a:srgbClr val="C0C0C0"/>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Out-of-State Waivers and Tuition Classification</a:t>
            </a:r>
            <a:endParaRPr lang="en-US" dirty="0"/>
          </a:p>
        </p:txBody>
      </p:sp>
      <p:sp>
        <p:nvSpPr>
          <p:cNvPr id="3" name="Content Placeholder 2"/>
          <p:cNvSpPr>
            <a:spLocks noGrp="1"/>
          </p:cNvSpPr>
          <p:nvPr>
            <p:ph idx="1"/>
          </p:nvPr>
        </p:nvSpPr>
        <p:spPr>
          <a:xfrm>
            <a:off x="3867912" y="868680"/>
            <a:ext cx="7470648" cy="5120640"/>
          </a:xfrm>
        </p:spPr>
        <p:txBody>
          <a:bodyPr anchor="t">
            <a:normAutofit fontScale="92500" lnSpcReduction="20000"/>
          </a:bodyPr>
          <a:lstStyle/>
          <a:p>
            <a:pPr marL="0" indent="0">
              <a:buNone/>
            </a:pPr>
            <a:r>
              <a:rPr lang="en-US" b="1" dirty="0" smtClean="0"/>
              <a:t>Active Duty Military Personnel Out-of-State Tuition Waiver (May 2017)</a:t>
            </a:r>
          </a:p>
          <a:p>
            <a:pPr marL="0" indent="0">
              <a:buNone/>
            </a:pPr>
            <a:r>
              <a:rPr lang="en-US" dirty="0" smtClean="0"/>
              <a:t>Active duty military personnel, their spouses and their dependent children who meet one of the following:</a:t>
            </a:r>
          </a:p>
          <a:p>
            <a:pPr marL="457200" indent="-457200">
              <a:buFont typeface="+mj-lt"/>
              <a:buAutoNum type="alphaUcPeriod"/>
            </a:pPr>
            <a:r>
              <a:rPr lang="en-US" dirty="0" smtClean="0"/>
              <a:t>The </a:t>
            </a:r>
            <a:r>
              <a:rPr lang="en-US" dirty="0"/>
              <a:t>military sponsor is currently stationed in or assigned to GA; or</a:t>
            </a:r>
            <a:r>
              <a:rPr lang="en-US" dirty="0" smtClean="0">
                <a:latin typeface="Arial" panose="020B0604020202020204" pitchFamily="34" charset="0"/>
                <a:cs typeface="Arial" panose="020B0604020202020204" pitchFamily="34" charset="0"/>
              </a:rPr>
              <a:t>,</a:t>
            </a:r>
          </a:p>
          <a:p>
            <a:pPr marL="457200" indent="-457200">
              <a:buFont typeface="+mj-lt"/>
              <a:buAutoNum type="alphaUcPeriod"/>
            </a:pPr>
            <a:r>
              <a:rPr lang="en-US" dirty="0" smtClean="0"/>
              <a:t>The </a:t>
            </a:r>
            <a:r>
              <a:rPr lang="en-US" dirty="0"/>
              <a:t>military sponsor previously stationed in or assigned to Georgia is reassigned outside of GA, and the student remains continuously enrolled in a GA high school, TCSG institution, and/or a USG institution; </a:t>
            </a:r>
            <a:r>
              <a:rPr lang="en-US" dirty="0" smtClean="0"/>
              <a:t>or,</a:t>
            </a:r>
          </a:p>
          <a:p>
            <a:pPr marL="457200" indent="-457200">
              <a:buFont typeface="+mj-lt"/>
              <a:buAutoNum type="alphaUcPeriod"/>
            </a:pPr>
            <a:r>
              <a:rPr lang="en-US" sz="2100" dirty="0" smtClean="0"/>
              <a:t>The </a:t>
            </a:r>
            <a:r>
              <a:rPr lang="en-US" sz="2100" dirty="0"/>
              <a:t>military sponsor is reassigned outside of Georgia and the spouse and dependent children remain in Georgia; </a:t>
            </a:r>
            <a:r>
              <a:rPr lang="en-US" sz="2100" dirty="0" smtClean="0"/>
              <a:t>or,</a:t>
            </a:r>
          </a:p>
          <a:p>
            <a:pPr marL="457200" indent="-457200">
              <a:buFont typeface="+mj-lt"/>
              <a:buAutoNum type="alphaUcPeriod"/>
            </a:pPr>
            <a:r>
              <a:rPr lang="en-US" sz="2100" dirty="0" smtClean="0"/>
              <a:t>The </a:t>
            </a:r>
            <a:r>
              <a:rPr lang="en-US" sz="2100" dirty="0"/>
              <a:t>military sponsor is stationed in a state contiguous to the Georgia border and reside in Georgia; </a:t>
            </a:r>
            <a:r>
              <a:rPr lang="en-US" sz="2100" dirty="0" smtClean="0"/>
              <a:t>or</a:t>
            </a:r>
          </a:p>
          <a:p>
            <a:pPr marL="457200" indent="-457200">
              <a:buFont typeface="+mj-lt"/>
              <a:buAutoNum type="alphaUcPeriod"/>
            </a:pPr>
            <a:r>
              <a:rPr lang="en-US" sz="2100" dirty="0" smtClean="0"/>
              <a:t>Dependent </a:t>
            </a:r>
            <a:r>
              <a:rPr lang="en-US" sz="2100" dirty="0"/>
              <a:t>children of a military sponsor, previously stationed and/or in or assigned to Georgia within the previous five years, </a:t>
            </a:r>
            <a:r>
              <a:rPr lang="en-US" strike="sngStrike" dirty="0">
                <a:solidFill>
                  <a:srgbClr val="262626"/>
                </a:solidFill>
                <a:effectLst>
                  <a:glow rad="127000">
                    <a:srgbClr val="FFFF00"/>
                  </a:glow>
                </a:effectLst>
                <a:cs typeface="Arial" panose="020B0604020202020204" pitchFamily="34" charset="0"/>
              </a:rPr>
              <a:t>and/</a:t>
            </a:r>
            <a:r>
              <a:rPr lang="en-US" dirty="0">
                <a:solidFill>
                  <a:srgbClr val="262626"/>
                </a:solidFill>
                <a:effectLst>
                  <a:glow rad="127000">
                    <a:srgbClr val="FFFF00"/>
                  </a:glow>
                </a:effectLst>
                <a:cs typeface="Arial" panose="020B0604020202020204" pitchFamily="34" charset="0"/>
              </a:rPr>
              <a:t>or </a:t>
            </a:r>
            <a:r>
              <a:rPr lang="en-US" sz="2100" dirty="0"/>
              <a:t>the child completed at least one year of high school in Georgia; </a:t>
            </a:r>
            <a:r>
              <a:rPr lang="en-US" sz="2100" dirty="0" smtClean="0"/>
              <a:t>or,</a:t>
            </a:r>
          </a:p>
          <a:p>
            <a:pPr marL="457200" indent="-457200">
              <a:buFont typeface="+mj-lt"/>
              <a:buAutoNum type="alphaUcPeriod"/>
            </a:pPr>
            <a:r>
              <a:rPr lang="en-US" sz="2100" dirty="0" smtClean="0"/>
              <a:t>Any </a:t>
            </a:r>
            <a:r>
              <a:rPr lang="en-US" sz="2100" dirty="0"/>
              <a:t>student utilizing VA educational benefits transferred from a currently serving military member is also eligible, </a:t>
            </a:r>
            <a:r>
              <a:rPr lang="en-US" sz="2100" dirty="0">
                <a:solidFill>
                  <a:srgbClr val="262626"/>
                </a:solidFill>
                <a:effectLst>
                  <a:glow rad="127000">
                    <a:srgbClr val="FFFF00"/>
                  </a:glow>
                </a:effectLst>
                <a:cs typeface="Arial" panose="020B0604020202020204" pitchFamily="34" charset="0"/>
              </a:rPr>
              <a:t>even if the student is no longer a dependent of the transferor.</a:t>
            </a:r>
          </a:p>
          <a:p>
            <a:pPr marL="0" indent="0">
              <a:buNone/>
            </a:pPr>
            <a:endParaRPr lang="en-US" dirty="0"/>
          </a:p>
          <a:p>
            <a:pPr marL="457200" indent="-457200">
              <a:buAutoNum type="alphaUcPeriod"/>
            </a:pPr>
            <a:endParaRPr lang="en-US"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6178304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Out-of-State Waivers and Tuition Classification</a:t>
            </a:r>
            <a:endParaRPr lang="en-US" dirty="0"/>
          </a:p>
        </p:txBody>
      </p:sp>
      <p:sp>
        <p:nvSpPr>
          <p:cNvPr id="3" name="Content Placeholder 2"/>
          <p:cNvSpPr>
            <a:spLocks noGrp="1"/>
          </p:cNvSpPr>
          <p:nvPr>
            <p:ph idx="1"/>
          </p:nvPr>
        </p:nvSpPr>
        <p:spPr>
          <a:xfrm>
            <a:off x="3867911" y="868680"/>
            <a:ext cx="7583859" cy="5120640"/>
          </a:xfrm>
        </p:spPr>
        <p:txBody>
          <a:bodyPr anchor="t">
            <a:normAutofit/>
          </a:bodyPr>
          <a:lstStyle/>
          <a:p>
            <a:pPr marL="0" indent="0">
              <a:buNone/>
            </a:pPr>
            <a:r>
              <a:rPr lang="en-US" b="1" dirty="0" smtClean="0"/>
              <a:t>Recently Separated Military Out-of-State Tuition Waiver (May 2017)</a:t>
            </a:r>
          </a:p>
          <a:p>
            <a:pPr marL="0" indent="0">
              <a:spcAft>
                <a:spcPts val="600"/>
              </a:spcAft>
              <a:buNone/>
            </a:pPr>
            <a:r>
              <a:rPr lang="en-US" sz="1900" dirty="0">
                <a:cs typeface="Arial" panose="020B0604020202020204" pitchFamily="34" charset="0"/>
              </a:rPr>
              <a:t>Separated military members from a uniformed military service of the United States who meet one of the following:</a:t>
            </a:r>
          </a:p>
          <a:p>
            <a:pPr marL="457200" indent="-457200">
              <a:buAutoNum type="alphaUcPeriod"/>
            </a:pPr>
            <a:r>
              <a:rPr lang="en-US" sz="1900" dirty="0" smtClean="0">
                <a:cs typeface="Arial" panose="020B0604020202020204" pitchFamily="34" charset="0"/>
              </a:rPr>
              <a:t>Individuals </a:t>
            </a:r>
            <a:r>
              <a:rPr lang="en-US" sz="1900" dirty="0">
                <a:cs typeface="Arial" panose="020B0604020202020204" pitchFamily="34" charset="0"/>
              </a:rPr>
              <a:t>who within thirty-six (36) months of separation from such service, enroll in an academic program and demonstrate intent to become domiciled in Georgia. This waiver may also be granted to their spouses and dependent </a:t>
            </a:r>
            <a:r>
              <a:rPr lang="en-US" sz="1900" dirty="0" smtClean="0">
                <a:cs typeface="Arial" panose="020B0604020202020204" pitchFamily="34" charset="0"/>
              </a:rPr>
              <a:t>children.</a:t>
            </a:r>
          </a:p>
          <a:p>
            <a:pPr marL="457200" indent="-457200">
              <a:buAutoNum type="alphaUcPeriod"/>
            </a:pPr>
            <a:r>
              <a:rPr lang="en-US" sz="1900" dirty="0">
                <a:cs typeface="Arial" panose="020B0604020202020204" pitchFamily="34" charset="0"/>
              </a:rPr>
              <a:t>Any separated service member or any student utilizing transferred VA educational benefits, and </a:t>
            </a:r>
            <a:r>
              <a:rPr lang="en-US" sz="1900" u="sng" dirty="0">
                <a:cs typeface="Arial" panose="020B0604020202020204" pitchFamily="34" charset="0"/>
              </a:rPr>
              <a:t>physically residing</a:t>
            </a:r>
            <a:r>
              <a:rPr lang="en-US" sz="1900" dirty="0">
                <a:cs typeface="Arial" panose="020B0604020202020204" pitchFamily="34" charset="0"/>
              </a:rPr>
              <a:t> in the state, who enrolls within one hundred-twenty (120) months of separation is also </a:t>
            </a:r>
            <a:r>
              <a:rPr lang="en-US" sz="1900" dirty="0" smtClean="0">
                <a:cs typeface="Arial" panose="020B0604020202020204" pitchFamily="34" charset="0"/>
              </a:rPr>
              <a:t>eligible.</a:t>
            </a:r>
          </a:p>
          <a:p>
            <a:pPr marL="457200" indent="-457200">
              <a:buAutoNum type="alphaUcPeriod"/>
            </a:pPr>
            <a:r>
              <a:rPr lang="en-US" sz="1900" dirty="0" smtClean="0">
                <a:solidFill>
                  <a:srgbClr val="262626"/>
                </a:solidFill>
                <a:effectLst>
                  <a:glow rad="127000">
                    <a:srgbClr val="FFFF00"/>
                  </a:glow>
                </a:effectLst>
                <a:cs typeface="Arial" panose="020B0604020202020204" pitchFamily="34" charset="0"/>
              </a:rPr>
              <a:t>Any </a:t>
            </a:r>
            <a:r>
              <a:rPr lang="en-US" sz="1900" dirty="0">
                <a:solidFill>
                  <a:srgbClr val="262626"/>
                </a:solidFill>
                <a:effectLst>
                  <a:glow rad="127000">
                    <a:srgbClr val="FFFF00"/>
                  </a:glow>
                </a:effectLst>
                <a:cs typeface="Arial" panose="020B0604020202020204" pitchFamily="34" charset="0"/>
              </a:rPr>
              <a:t>individual as described in 38 U.S.C </a:t>
            </a:r>
            <a:r>
              <a:rPr lang="en-US" sz="1900" dirty="0" smtClean="0">
                <a:solidFill>
                  <a:srgbClr val="262626"/>
                </a:solidFill>
                <a:effectLst>
                  <a:glow rad="127000">
                    <a:srgbClr val="FFFF00"/>
                  </a:glow>
                </a:effectLst>
                <a:cs typeface="Arial" panose="020B0604020202020204" pitchFamily="34" charset="0"/>
              </a:rPr>
              <a:t>3679(c).</a:t>
            </a:r>
            <a:endParaRPr lang="en-US" sz="1900" dirty="0">
              <a:cs typeface="Arial" panose="020B0604020202020204" pitchFamily="34" charset="0"/>
            </a:endParaRPr>
          </a:p>
        </p:txBody>
      </p:sp>
    </p:spTree>
    <p:extLst>
      <p:ext uri="{BB962C8B-B14F-4D97-AF65-F5344CB8AC3E}">
        <p14:creationId xmlns:p14="http://schemas.microsoft.com/office/powerpoint/2010/main" val="31924668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Out-of-State Waivers and Tuition Classification</a:t>
            </a:r>
            <a:endParaRPr lang="en-US" dirty="0"/>
          </a:p>
        </p:txBody>
      </p:sp>
      <p:sp>
        <p:nvSpPr>
          <p:cNvPr id="3" name="Content Placeholder 2"/>
          <p:cNvSpPr>
            <a:spLocks noGrp="1"/>
          </p:cNvSpPr>
          <p:nvPr>
            <p:ph idx="1"/>
          </p:nvPr>
        </p:nvSpPr>
        <p:spPr>
          <a:xfrm>
            <a:off x="3867912" y="1213338"/>
            <a:ext cx="7315200" cy="2646485"/>
          </a:xfrm>
        </p:spPr>
        <p:txBody>
          <a:bodyPr anchor="t">
            <a:normAutofit/>
          </a:bodyPr>
          <a:lstStyle/>
          <a:p>
            <a:pPr marL="0" indent="0">
              <a:buNone/>
            </a:pPr>
            <a:r>
              <a:rPr lang="en-US" sz="1900" dirty="0" smtClean="0">
                <a:solidFill>
                  <a:srgbClr val="262626"/>
                </a:solidFill>
                <a:cs typeface="Arial" panose="020B0604020202020204" pitchFamily="34" charset="0"/>
              </a:rPr>
              <a:t>1. A </a:t>
            </a:r>
            <a:r>
              <a:rPr lang="en-US" sz="1900" u="sng" dirty="0">
                <a:solidFill>
                  <a:srgbClr val="262626"/>
                </a:solidFill>
                <a:cs typeface="Arial" panose="020B0604020202020204" pitchFamily="34" charset="0"/>
              </a:rPr>
              <a:t>veteran</a:t>
            </a:r>
            <a:r>
              <a:rPr lang="en-US" sz="1900" dirty="0">
                <a:solidFill>
                  <a:srgbClr val="262626"/>
                </a:solidFill>
                <a:cs typeface="Arial" panose="020B0604020202020204" pitchFamily="34" charset="0"/>
              </a:rPr>
              <a:t> using educational assistance under either Chapter 30 (</a:t>
            </a:r>
            <a:r>
              <a:rPr lang="en-US" sz="1900" u="sng" dirty="0">
                <a:solidFill>
                  <a:srgbClr val="262626"/>
                </a:solidFill>
                <a:cs typeface="Arial" panose="020B0604020202020204" pitchFamily="34" charset="0"/>
              </a:rPr>
              <a:t>Montgomery GI Bill</a:t>
            </a:r>
            <a:r>
              <a:rPr lang="en-US" sz="1900" dirty="0">
                <a:solidFill>
                  <a:srgbClr val="262626"/>
                </a:solidFill>
                <a:cs typeface="Arial" panose="020B0604020202020204" pitchFamily="34" charset="0"/>
              </a:rPr>
              <a:t>) or Chapter 33 (</a:t>
            </a:r>
            <a:r>
              <a:rPr lang="en-US" sz="1900" u="sng" dirty="0">
                <a:solidFill>
                  <a:srgbClr val="262626"/>
                </a:solidFill>
                <a:cs typeface="Arial" panose="020B0604020202020204" pitchFamily="34" charset="0"/>
              </a:rPr>
              <a:t>Post-9/11 GI Bill</a:t>
            </a:r>
            <a:r>
              <a:rPr lang="en-US" sz="1900" dirty="0">
                <a:solidFill>
                  <a:srgbClr val="262626"/>
                </a:solidFill>
                <a:cs typeface="Arial" panose="020B0604020202020204" pitchFamily="34" charset="0"/>
              </a:rPr>
              <a:t>) who lives in the state in which the institution is located (regardless of formal state of residence) and </a:t>
            </a:r>
            <a:r>
              <a:rPr lang="en-US" sz="1900" u="sng" dirty="0">
                <a:solidFill>
                  <a:srgbClr val="262626"/>
                </a:solidFill>
                <a:cs typeface="Arial" panose="020B0604020202020204" pitchFamily="34" charset="0"/>
              </a:rPr>
              <a:t>enrolls in the institution within 3 years of discharge</a:t>
            </a:r>
            <a:r>
              <a:rPr lang="en-US" sz="1900" dirty="0">
                <a:solidFill>
                  <a:srgbClr val="262626"/>
                </a:solidFill>
                <a:cs typeface="Arial" panose="020B0604020202020204" pitchFamily="34" charset="0"/>
              </a:rPr>
              <a:t> or release from a period of active duty service of 90 days or more.</a:t>
            </a:r>
          </a:p>
          <a:p>
            <a:pPr marL="0" indent="0">
              <a:buNone/>
            </a:pPr>
            <a:r>
              <a:rPr lang="en-US" sz="1900" dirty="0" smtClean="0">
                <a:solidFill>
                  <a:srgbClr val="0A4193"/>
                </a:solidFill>
                <a:cs typeface="Arial" panose="020B0604020202020204" pitchFamily="34" charset="0"/>
              </a:rPr>
              <a:t>	Already </a:t>
            </a:r>
            <a:r>
              <a:rPr lang="en-US" sz="1900" dirty="0">
                <a:solidFill>
                  <a:srgbClr val="0A4193"/>
                </a:solidFill>
                <a:cs typeface="Arial" panose="020B0604020202020204" pitchFamily="34" charset="0"/>
              </a:rPr>
              <a:t>covered under the USG </a:t>
            </a:r>
            <a:r>
              <a:rPr lang="en-US" sz="1900" b="1" dirty="0" smtClean="0">
                <a:solidFill>
                  <a:srgbClr val="0A4193"/>
                </a:solidFill>
                <a:cs typeface="Arial" panose="020B0604020202020204" pitchFamily="34" charset="0"/>
              </a:rPr>
              <a:t>Recently Separated Military </a:t>
            </a:r>
            <a:r>
              <a:rPr lang="en-US" sz="1900" dirty="0" smtClean="0">
                <a:solidFill>
                  <a:srgbClr val="0A4193"/>
                </a:solidFill>
                <a:cs typeface="Arial" panose="020B0604020202020204" pitchFamily="34" charset="0"/>
              </a:rPr>
              <a:t>	waiver </a:t>
            </a:r>
            <a:r>
              <a:rPr lang="en-US" sz="1900" b="1" dirty="0" smtClean="0">
                <a:solidFill>
                  <a:srgbClr val="0A4193"/>
                </a:solidFill>
                <a:cs typeface="Arial" panose="020B0604020202020204" pitchFamily="34" charset="0"/>
              </a:rPr>
              <a:t>Provision </a:t>
            </a:r>
            <a:r>
              <a:rPr lang="en-US" sz="1900" b="1" dirty="0">
                <a:solidFill>
                  <a:srgbClr val="0A4193"/>
                </a:solidFill>
                <a:cs typeface="Arial" panose="020B0604020202020204" pitchFamily="34" charset="0"/>
              </a:rPr>
              <a:t>B</a:t>
            </a:r>
            <a:r>
              <a:rPr lang="en-US" sz="1900" dirty="0">
                <a:solidFill>
                  <a:srgbClr val="0A4193"/>
                </a:solidFill>
                <a:cs typeface="Arial" panose="020B0604020202020204" pitchFamily="34" charset="0"/>
              </a:rPr>
              <a:t> </a:t>
            </a:r>
            <a:r>
              <a:rPr lang="en-US" sz="1900" dirty="0" smtClean="0">
                <a:solidFill>
                  <a:srgbClr val="0A4193"/>
                </a:solidFill>
                <a:cs typeface="Arial" panose="020B0604020202020204" pitchFamily="34" charset="0"/>
              </a:rPr>
              <a:t>and the USG </a:t>
            </a:r>
            <a:r>
              <a:rPr lang="en-US" sz="1900" dirty="0">
                <a:solidFill>
                  <a:srgbClr val="0A4193"/>
                </a:solidFill>
                <a:cs typeface="Arial" panose="020B0604020202020204" pitchFamily="34" charset="0"/>
              </a:rPr>
              <a:t>provides 120 months for the </a:t>
            </a:r>
            <a:r>
              <a:rPr lang="en-US" sz="1900" dirty="0" smtClean="0">
                <a:solidFill>
                  <a:srgbClr val="0A4193"/>
                </a:solidFill>
                <a:cs typeface="Arial" panose="020B0604020202020204" pitchFamily="34" charset="0"/>
              </a:rPr>
              <a:t>	veteran </a:t>
            </a:r>
            <a:r>
              <a:rPr lang="en-US" sz="1900" dirty="0">
                <a:solidFill>
                  <a:srgbClr val="0A4193"/>
                </a:solidFill>
                <a:cs typeface="Arial" panose="020B0604020202020204" pitchFamily="34" charset="0"/>
              </a:rPr>
              <a:t>to enroll from </a:t>
            </a:r>
            <a:r>
              <a:rPr lang="en-US" sz="1900" dirty="0" smtClean="0">
                <a:solidFill>
                  <a:srgbClr val="0A4193"/>
                </a:solidFill>
                <a:cs typeface="Arial" panose="020B0604020202020204" pitchFamily="34" charset="0"/>
              </a:rPr>
              <a:t>their </a:t>
            </a:r>
            <a:r>
              <a:rPr lang="en-US" sz="1900" dirty="0">
                <a:solidFill>
                  <a:srgbClr val="0A4193"/>
                </a:solidFill>
                <a:cs typeface="Arial" panose="020B0604020202020204" pitchFamily="34" charset="0"/>
              </a:rPr>
              <a:t>date </a:t>
            </a:r>
            <a:r>
              <a:rPr lang="en-US" sz="1900" dirty="0" smtClean="0">
                <a:solidFill>
                  <a:srgbClr val="0A4193"/>
                </a:solidFill>
                <a:cs typeface="Arial" panose="020B0604020202020204" pitchFamily="34" charset="0"/>
              </a:rPr>
              <a:t>of separation instead of just 3 	years.</a:t>
            </a:r>
          </a:p>
        </p:txBody>
      </p:sp>
      <p:sp>
        <p:nvSpPr>
          <p:cNvPr id="4" name="Content Placeholder 2"/>
          <p:cNvSpPr txBox="1">
            <a:spLocks/>
          </p:cNvSpPr>
          <p:nvPr/>
        </p:nvSpPr>
        <p:spPr>
          <a:xfrm>
            <a:off x="3580696" y="775482"/>
            <a:ext cx="7315200" cy="367518"/>
          </a:xfrm>
          <a:prstGeom prst="rect">
            <a:avLst/>
          </a:prstGeom>
        </p:spPr>
        <p:txBody>
          <a:bodyPr vert="horz" lIns="91440" tIns="45720" rIns="91440" bIns="45720" rtlCol="0" anchor="t">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buFont typeface="Wingdings 2" pitchFamily="18" charset="2"/>
              <a:buNone/>
            </a:pPr>
            <a:r>
              <a:rPr lang="en-US" sz="1900" dirty="0" smtClean="0">
                <a:solidFill>
                  <a:srgbClr val="262626"/>
                </a:solidFill>
                <a:effectLst>
                  <a:glow rad="127000">
                    <a:srgbClr val="FFFF00"/>
                  </a:glow>
                </a:effectLst>
                <a:cs typeface="Arial" panose="020B0604020202020204" pitchFamily="34" charset="0"/>
              </a:rPr>
              <a:t>Any individual as described in 38 U.S.C 3679(c).</a:t>
            </a:r>
            <a:endParaRPr lang="en-US" sz="1900" dirty="0">
              <a:cs typeface="Arial" panose="020B0604020202020204" pitchFamily="34" charset="0"/>
            </a:endParaRPr>
          </a:p>
        </p:txBody>
      </p:sp>
      <p:sp>
        <p:nvSpPr>
          <p:cNvPr id="5" name="Content Placeholder 2"/>
          <p:cNvSpPr txBox="1">
            <a:spLocks/>
          </p:cNvSpPr>
          <p:nvPr/>
        </p:nvSpPr>
        <p:spPr>
          <a:xfrm>
            <a:off x="3867912" y="4018083"/>
            <a:ext cx="7315200" cy="2101363"/>
          </a:xfrm>
          <a:prstGeom prst="rect">
            <a:avLst/>
          </a:prstGeom>
        </p:spPr>
        <p:txBody>
          <a:bodyPr vert="horz" lIns="91440" tIns="45720" rIns="91440" bIns="45720" rtlCol="0" anchor="t">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buFont typeface="Wingdings 2" pitchFamily="18" charset="2"/>
              <a:buNone/>
            </a:pPr>
            <a:r>
              <a:rPr lang="en-US" sz="1900" dirty="0" smtClean="0">
                <a:solidFill>
                  <a:srgbClr val="262626"/>
                </a:solidFill>
                <a:cs typeface="Arial" panose="020B0604020202020204" pitchFamily="34" charset="0"/>
              </a:rPr>
              <a:t>2. </a:t>
            </a:r>
            <a:r>
              <a:rPr lang="en-US" sz="1900" u="sng" dirty="0" smtClean="0">
                <a:solidFill>
                  <a:srgbClr val="262626"/>
                </a:solidFill>
                <a:cs typeface="Arial" panose="020B0604020202020204" pitchFamily="34" charset="0"/>
              </a:rPr>
              <a:t>Anyone</a:t>
            </a:r>
            <a:r>
              <a:rPr lang="en-US" sz="1900" dirty="0" smtClean="0">
                <a:solidFill>
                  <a:srgbClr val="262626"/>
                </a:solidFill>
                <a:cs typeface="Arial" panose="020B0604020202020204" pitchFamily="34" charset="0"/>
              </a:rPr>
              <a:t> using </a:t>
            </a:r>
            <a:r>
              <a:rPr lang="en-US" sz="1900" u="sng" dirty="0" smtClean="0">
                <a:solidFill>
                  <a:srgbClr val="262626"/>
                </a:solidFill>
                <a:cs typeface="Arial" panose="020B0604020202020204" pitchFamily="34" charset="0"/>
              </a:rPr>
              <a:t>transferred Post-9/11 GI Bill </a:t>
            </a:r>
            <a:r>
              <a:rPr lang="en-US" sz="1900" dirty="0" smtClean="0">
                <a:solidFill>
                  <a:srgbClr val="262626"/>
                </a:solidFill>
                <a:cs typeface="Arial" panose="020B0604020202020204" pitchFamily="34" charset="0"/>
              </a:rPr>
              <a:t>benefits who lives in the state in which the institution is located (regardless of formal state of residence) and </a:t>
            </a:r>
            <a:r>
              <a:rPr lang="en-US" sz="1900" u="sng" dirty="0" smtClean="0">
                <a:solidFill>
                  <a:srgbClr val="262626"/>
                </a:solidFill>
                <a:cs typeface="Arial" panose="020B0604020202020204" pitchFamily="34" charset="0"/>
              </a:rPr>
              <a:t>enrolls within 3 years of the transferor’s discharge or release </a:t>
            </a:r>
            <a:r>
              <a:rPr lang="en-US" sz="1900" dirty="0" smtClean="0">
                <a:solidFill>
                  <a:srgbClr val="262626"/>
                </a:solidFill>
                <a:cs typeface="Arial" panose="020B0604020202020204" pitchFamily="34" charset="0"/>
              </a:rPr>
              <a:t>from a period of active duty service of 90 days or more.</a:t>
            </a:r>
          </a:p>
          <a:p>
            <a:pPr marL="0" indent="0">
              <a:buFont typeface="Wingdings 2" pitchFamily="18" charset="2"/>
              <a:buNone/>
            </a:pPr>
            <a:r>
              <a:rPr lang="en-US" sz="1900" dirty="0" smtClean="0">
                <a:solidFill>
                  <a:srgbClr val="0A4193"/>
                </a:solidFill>
                <a:cs typeface="Arial" panose="020B0604020202020204" pitchFamily="34" charset="0"/>
              </a:rPr>
              <a:t>	Already covered under USG </a:t>
            </a:r>
            <a:r>
              <a:rPr lang="en-US" sz="1900" b="1" dirty="0" smtClean="0">
                <a:solidFill>
                  <a:srgbClr val="0A4193"/>
                </a:solidFill>
                <a:cs typeface="Arial" panose="020B0604020202020204" pitchFamily="34" charset="0"/>
              </a:rPr>
              <a:t>Recently Separated Military </a:t>
            </a:r>
            <a:r>
              <a:rPr lang="en-US" sz="1900" dirty="0" smtClean="0">
                <a:solidFill>
                  <a:srgbClr val="0A4193"/>
                </a:solidFill>
                <a:cs typeface="Arial" panose="020B0604020202020204" pitchFamily="34" charset="0"/>
              </a:rPr>
              <a:t>	waiver </a:t>
            </a:r>
            <a:r>
              <a:rPr lang="en-US" sz="1900" b="1" dirty="0" smtClean="0">
                <a:solidFill>
                  <a:srgbClr val="0A4193"/>
                </a:solidFill>
                <a:cs typeface="Arial" panose="020B0604020202020204" pitchFamily="34" charset="0"/>
              </a:rPr>
              <a:t>Provision B</a:t>
            </a:r>
            <a:r>
              <a:rPr lang="en-US" sz="1900" dirty="0" smtClean="0">
                <a:solidFill>
                  <a:srgbClr val="0A4193"/>
                </a:solidFill>
                <a:cs typeface="Arial" panose="020B0604020202020204" pitchFamily="34" charset="0"/>
              </a:rPr>
              <a:t> and the 	USG provides 120 months for the 	veteran to enroll from their 	date of separation).</a:t>
            </a:r>
          </a:p>
          <a:p>
            <a:pPr marL="0" indent="0">
              <a:buFont typeface="Wingdings 2" pitchFamily="18" charset="2"/>
              <a:buNone/>
            </a:pPr>
            <a:endParaRPr lang="en-US" sz="1900" dirty="0">
              <a:cs typeface="Arial" panose="020B0604020202020204" pitchFamily="34" charset="0"/>
            </a:endParaRPr>
          </a:p>
        </p:txBody>
      </p:sp>
    </p:spTree>
    <p:extLst>
      <p:ext uri="{BB962C8B-B14F-4D97-AF65-F5344CB8AC3E}">
        <p14:creationId xmlns:p14="http://schemas.microsoft.com/office/powerpoint/2010/main" val="819060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subTnLst>
                                    <p:animClr clrSpc="rgb" dir="cw">
                                      <p:cBhvr override="childStyle">
                                        <p:cTn dur="1" fill="hold" display="0" masterRel="nextClick" afterEffect="1"/>
                                        <p:tgtEl>
                                          <p:spTgt spid="3"/>
                                        </p:tgtEl>
                                        <p:attrNameLst>
                                          <p:attrName>ppt_c</p:attrName>
                                        </p:attrNameLst>
                                      </p:cBhvr>
                                      <p:to>
                                        <a:srgbClr val="C0C0C0"/>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Out-of-State Waivers and Tuition Classification</a:t>
            </a:r>
            <a:endParaRPr lang="en-US" dirty="0"/>
          </a:p>
        </p:txBody>
      </p:sp>
      <p:sp>
        <p:nvSpPr>
          <p:cNvPr id="3" name="Content Placeholder 2"/>
          <p:cNvSpPr>
            <a:spLocks noGrp="1"/>
          </p:cNvSpPr>
          <p:nvPr>
            <p:ph idx="1"/>
          </p:nvPr>
        </p:nvSpPr>
        <p:spPr>
          <a:xfrm>
            <a:off x="4020312" y="3235568"/>
            <a:ext cx="7315200" cy="1916723"/>
          </a:xfrm>
        </p:spPr>
        <p:txBody>
          <a:bodyPr anchor="t">
            <a:normAutofit/>
          </a:bodyPr>
          <a:lstStyle/>
          <a:p>
            <a:pPr marL="0" indent="0">
              <a:buNone/>
            </a:pPr>
            <a:r>
              <a:rPr lang="en-US" sz="1900" dirty="0" smtClean="0">
                <a:solidFill>
                  <a:srgbClr val="262626"/>
                </a:solidFill>
                <a:cs typeface="Arial" panose="020B0604020202020204" pitchFamily="34" charset="0"/>
              </a:rPr>
              <a:t>4. </a:t>
            </a:r>
            <a:r>
              <a:rPr lang="en-US" sz="1900" u="sng" dirty="0" smtClean="0">
                <a:solidFill>
                  <a:srgbClr val="262626"/>
                </a:solidFill>
                <a:cs typeface="Arial" panose="020B0604020202020204" pitchFamily="34" charset="0"/>
              </a:rPr>
              <a:t>Anyone</a:t>
            </a:r>
            <a:r>
              <a:rPr lang="en-US" sz="1900" dirty="0" smtClean="0">
                <a:solidFill>
                  <a:srgbClr val="262626"/>
                </a:solidFill>
                <a:cs typeface="Arial" panose="020B0604020202020204" pitchFamily="34" charset="0"/>
              </a:rPr>
              <a:t> </a:t>
            </a:r>
            <a:r>
              <a:rPr lang="en-US" sz="1900" u="sng" dirty="0">
                <a:solidFill>
                  <a:srgbClr val="262626"/>
                </a:solidFill>
                <a:cs typeface="Arial" panose="020B0604020202020204" pitchFamily="34" charset="0"/>
              </a:rPr>
              <a:t>using transferred Post-9/11 GI Bill </a:t>
            </a:r>
            <a:r>
              <a:rPr lang="en-US" sz="1900" dirty="0">
                <a:solidFill>
                  <a:srgbClr val="262626"/>
                </a:solidFill>
                <a:cs typeface="Arial" panose="020B0604020202020204" pitchFamily="34" charset="0"/>
              </a:rPr>
              <a:t>benefits who lives in the state in which the institution is located (regardless of formal state of residence) and </a:t>
            </a:r>
            <a:r>
              <a:rPr lang="en-US" sz="1900" u="sng" dirty="0">
                <a:solidFill>
                  <a:srgbClr val="262626"/>
                </a:solidFill>
                <a:cs typeface="Arial" panose="020B0604020202020204" pitchFamily="34" charset="0"/>
              </a:rPr>
              <a:t>the transferor is a member of the uniformed service who is serving on active duty</a:t>
            </a:r>
            <a:r>
              <a:rPr lang="en-US" sz="1900" dirty="0" smtClean="0">
                <a:solidFill>
                  <a:srgbClr val="262626"/>
                </a:solidFill>
                <a:cs typeface="Arial" panose="020B0604020202020204" pitchFamily="34" charset="0"/>
              </a:rPr>
              <a:t>.</a:t>
            </a:r>
          </a:p>
          <a:p>
            <a:pPr marL="0" indent="0">
              <a:buNone/>
            </a:pPr>
            <a:r>
              <a:rPr lang="en-US" sz="1900" dirty="0" smtClean="0">
                <a:solidFill>
                  <a:srgbClr val="0A4193"/>
                </a:solidFill>
                <a:cs typeface="Arial" panose="020B0604020202020204" pitchFamily="34" charset="0"/>
              </a:rPr>
              <a:t>	Already </a:t>
            </a:r>
            <a:r>
              <a:rPr lang="en-US" sz="1900" dirty="0">
                <a:solidFill>
                  <a:srgbClr val="0A4193"/>
                </a:solidFill>
                <a:cs typeface="Arial" panose="020B0604020202020204" pitchFamily="34" charset="0"/>
              </a:rPr>
              <a:t>covered under </a:t>
            </a:r>
            <a:r>
              <a:rPr lang="en-US" sz="1900" dirty="0" smtClean="0">
                <a:solidFill>
                  <a:srgbClr val="0A4193"/>
                </a:solidFill>
                <a:cs typeface="Arial" panose="020B0604020202020204" pitchFamily="34" charset="0"/>
              </a:rPr>
              <a:t>the </a:t>
            </a:r>
            <a:r>
              <a:rPr lang="en-US" sz="1900" b="1" dirty="0" smtClean="0">
                <a:solidFill>
                  <a:srgbClr val="0A4193"/>
                </a:solidFill>
                <a:cs typeface="Arial" panose="020B0604020202020204" pitchFamily="34" charset="0"/>
              </a:rPr>
              <a:t>Provision </a:t>
            </a:r>
            <a:r>
              <a:rPr lang="en-US" sz="1900" dirty="0" smtClean="0">
                <a:solidFill>
                  <a:srgbClr val="0A4193"/>
                </a:solidFill>
                <a:cs typeface="Arial" panose="020B0604020202020204" pitchFamily="34" charset="0"/>
              </a:rPr>
              <a:t>F of the Active Duty 	Military waiver.</a:t>
            </a:r>
            <a:endParaRPr lang="en-US" sz="1900" dirty="0">
              <a:solidFill>
                <a:srgbClr val="0A4193"/>
              </a:solidFill>
              <a:cs typeface="Arial" panose="020B0604020202020204" pitchFamily="34" charset="0"/>
            </a:endParaRPr>
          </a:p>
          <a:p>
            <a:pPr marL="0" indent="0">
              <a:buNone/>
            </a:pPr>
            <a:endParaRPr lang="en-US" sz="1900" dirty="0">
              <a:cs typeface="Arial" panose="020B0604020202020204" pitchFamily="34" charset="0"/>
            </a:endParaRPr>
          </a:p>
        </p:txBody>
      </p:sp>
      <p:sp>
        <p:nvSpPr>
          <p:cNvPr id="4" name="Content Placeholder 2"/>
          <p:cNvSpPr txBox="1">
            <a:spLocks/>
          </p:cNvSpPr>
          <p:nvPr/>
        </p:nvSpPr>
        <p:spPr>
          <a:xfrm>
            <a:off x="4020312" y="1170548"/>
            <a:ext cx="7315200" cy="1616612"/>
          </a:xfrm>
          <a:prstGeom prst="rect">
            <a:avLst/>
          </a:prstGeom>
        </p:spPr>
        <p:txBody>
          <a:bodyPr vert="horz" lIns="91440" tIns="45720" rIns="91440" bIns="45720" rtlCol="0" anchor="t">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buFont typeface="Wingdings 2" pitchFamily="18" charset="2"/>
              <a:buNone/>
            </a:pPr>
            <a:r>
              <a:rPr lang="en-US" sz="1900" dirty="0" smtClean="0">
                <a:solidFill>
                  <a:srgbClr val="262626"/>
                </a:solidFill>
                <a:cs typeface="Arial" panose="020B0604020202020204" pitchFamily="34" charset="0"/>
              </a:rPr>
              <a:t>3. Anyone described in the previous two bullets and </a:t>
            </a:r>
            <a:r>
              <a:rPr lang="en-US" sz="1900" u="sng" dirty="0" smtClean="0">
                <a:solidFill>
                  <a:srgbClr val="262626"/>
                </a:solidFill>
                <a:cs typeface="Arial" panose="020B0604020202020204" pitchFamily="34" charset="0"/>
              </a:rPr>
              <a:t>who remains continuously enrolled </a:t>
            </a:r>
            <a:r>
              <a:rPr lang="en-US" sz="1900" dirty="0" smtClean="0">
                <a:solidFill>
                  <a:srgbClr val="262626"/>
                </a:solidFill>
                <a:cs typeface="Arial" panose="020B0604020202020204" pitchFamily="34" charset="0"/>
              </a:rPr>
              <a:t>at the same institution. </a:t>
            </a:r>
          </a:p>
          <a:p>
            <a:pPr marL="0" indent="0">
              <a:buFont typeface="Wingdings 2" pitchFamily="18" charset="2"/>
              <a:buNone/>
            </a:pPr>
            <a:r>
              <a:rPr lang="en-US" sz="1900" dirty="0" smtClean="0">
                <a:solidFill>
                  <a:srgbClr val="0A4193"/>
                </a:solidFill>
                <a:cs typeface="Arial" panose="020B0604020202020204" pitchFamily="34" charset="0"/>
              </a:rPr>
              <a:t>	Students granted the USG Recently Separated Military waiver 	continue to receive the waiver provided the student remains 	continuously enrolled.</a:t>
            </a:r>
            <a:endParaRPr lang="en-US" sz="1900" dirty="0">
              <a:cs typeface="Arial" panose="020B0604020202020204" pitchFamily="34" charset="0"/>
            </a:endParaRPr>
          </a:p>
        </p:txBody>
      </p:sp>
    </p:spTree>
    <p:extLst>
      <p:ext uri="{BB962C8B-B14F-4D97-AF65-F5344CB8AC3E}">
        <p14:creationId xmlns:p14="http://schemas.microsoft.com/office/powerpoint/2010/main" val="3695162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subTnLst>
                                    <p:animClr clrSpc="rgb" dir="cw">
                                      <p:cBhvr override="childStyle">
                                        <p:cTn dur="1" fill="hold" display="0" masterRel="nextClick" afterEffect="1"/>
                                        <p:tgtEl>
                                          <p:spTgt spid="4"/>
                                        </p:tgtEl>
                                        <p:attrNameLst>
                                          <p:attrName>ppt_c</p:attrName>
                                        </p:attrNameLst>
                                      </p:cBhvr>
                                      <p:to>
                                        <a:srgbClr val="C0C0C0"/>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Out-of-State Waivers and Tuition Classification</a:t>
            </a:r>
            <a:endParaRPr lang="en-US" dirty="0"/>
          </a:p>
        </p:txBody>
      </p:sp>
      <p:sp>
        <p:nvSpPr>
          <p:cNvPr id="3" name="Content Placeholder 2"/>
          <p:cNvSpPr>
            <a:spLocks noGrp="1"/>
          </p:cNvSpPr>
          <p:nvPr>
            <p:ph idx="1"/>
          </p:nvPr>
        </p:nvSpPr>
        <p:spPr/>
        <p:txBody>
          <a:bodyPr anchor="t">
            <a:normAutofit/>
          </a:bodyPr>
          <a:lstStyle/>
          <a:p>
            <a:pPr marL="0" indent="0">
              <a:buNone/>
            </a:pPr>
            <a:r>
              <a:rPr lang="en-US" sz="1900" dirty="0" smtClean="0">
                <a:solidFill>
                  <a:srgbClr val="262626"/>
                </a:solidFill>
                <a:cs typeface="Arial" panose="020B0604020202020204" pitchFamily="34" charset="0"/>
              </a:rPr>
              <a:t>5. Anyone </a:t>
            </a:r>
            <a:r>
              <a:rPr lang="en-US" sz="1900" dirty="0">
                <a:solidFill>
                  <a:srgbClr val="262626"/>
                </a:solidFill>
                <a:cs typeface="Arial" panose="020B0604020202020204" pitchFamily="34" charset="0"/>
              </a:rPr>
              <a:t>using benefits under the </a:t>
            </a:r>
            <a:r>
              <a:rPr lang="en-US" sz="1900" b="1" dirty="0">
                <a:solidFill>
                  <a:srgbClr val="262626"/>
                </a:solidFill>
                <a:cs typeface="Arial" panose="020B0604020202020204" pitchFamily="34" charset="0"/>
              </a:rPr>
              <a:t>Marine Gunnery Sergeant John David Fry Scholarship </a:t>
            </a:r>
            <a:r>
              <a:rPr lang="en-US" sz="1900" dirty="0">
                <a:solidFill>
                  <a:srgbClr val="262626"/>
                </a:solidFill>
                <a:cs typeface="Arial" panose="020B0604020202020204" pitchFamily="34" charset="0"/>
              </a:rPr>
              <a:t>who lives in the state in which the institution is located (regardless of formal state of residence).</a:t>
            </a:r>
          </a:p>
          <a:p>
            <a:pPr marL="0" indent="0">
              <a:buNone/>
            </a:pPr>
            <a:r>
              <a:rPr lang="en-US" sz="1900" dirty="0">
                <a:solidFill>
                  <a:srgbClr val="0A4193"/>
                </a:solidFill>
                <a:cs typeface="Arial" panose="020B0604020202020204" pitchFamily="34" charset="0"/>
              </a:rPr>
              <a:t>	Already covered under USG </a:t>
            </a:r>
            <a:r>
              <a:rPr lang="en-US" sz="1900" b="1" dirty="0">
                <a:solidFill>
                  <a:srgbClr val="0A4193"/>
                </a:solidFill>
                <a:cs typeface="Arial" panose="020B0604020202020204" pitchFamily="34" charset="0"/>
              </a:rPr>
              <a:t>Recently Separated Military </a:t>
            </a:r>
            <a:r>
              <a:rPr lang="en-US" sz="1900" dirty="0">
                <a:solidFill>
                  <a:srgbClr val="0A4193"/>
                </a:solidFill>
                <a:cs typeface="Arial" panose="020B0604020202020204" pitchFamily="34" charset="0"/>
              </a:rPr>
              <a:t>	waiver </a:t>
            </a:r>
            <a:r>
              <a:rPr lang="en-US" sz="1900" b="1" dirty="0">
                <a:solidFill>
                  <a:srgbClr val="0A4193"/>
                </a:solidFill>
                <a:cs typeface="Arial" panose="020B0604020202020204" pitchFamily="34" charset="0"/>
              </a:rPr>
              <a:t>Provision B</a:t>
            </a:r>
            <a:r>
              <a:rPr lang="en-US" sz="1900" dirty="0">
                <a:solidFill>
                  <a:srgbClr val="0A4193"/>
                </a:solidFill>
                <a:cs typeface="Arial" panose="020B0604020202020204" pitchFamily="34" charset="0"/>
              </a:rPr>
              <a:t> and the 	USG provides 120 months for the 	veteran to enroll from their 	date of separation).</a:t>
            </a:r>
          </a:p>
          <a:p>
            <a:pPr marL="0" indent="0">
              <a:buNone/>
            </a:pPr>
            <a:endParaRPr lang="en-US" sz="1900" dirty="0">
              <a:solidFill>
                <a:srgbClr val="262626"/>
              </a:solidFill>
              <a:cs typeface="Arial" panose="020B0604020202020204" pitchFamily="34" charset="0"/>
            </a:endParaRPr>
          </a:p>
          <a:p>
            <a:pPr marL="0" indent="0">
              <a:buNone/>
            </a:pPr>
            <a:endParaRPr lang="en-US" sz="1900" dirty="0" smtClean="0">
              <a:solidFill>
                <a:srgbClr val="0A4193"/>
              </a:solidFill>
              <a:cs typeface="Arial" panose="020B0604020202020204" pitchFamily="34" charset="0"/>
            </a:endParaRPr>
          </a:p>
          <a:p>
            <a:pPr marL="0" indent="0">
              <a:buNone/>
            </a:pPr>
            <a:endParaRPr lang="en-US" sz="1900" dirty="0">
              <a:solidFill>
                <a:srgbClr val="262626"/>
              </a:solidFill>
              <a:cs typeface="Arial" panose="020B0604020202020204" pitchFamily="34" charset="0"/>
            </a:endParaRPr>
          </a:p>
          <a:p>
            <a:pPr marL="0" indent="0">
              <a:buNone/>
            </a:pPr>
            <a:endParaRPr lang="en-US" sz="1900" dirty="0">
              <a:solidFill>
                <a:srgbClr val="0A4193"/>
              </a:solidFill>
              <a:cs typeface="Arial" panose="020B0604020202020204" pitchFamily="34" charset="0"/>
            </a:endParaRPr>
          </a:p>
          <a:p>
            <a:pPr marL="0" indent="0">
              <a:buNone/>
            </a:pPr>
            <a:endParaRPr lang="en-US" sz="1900" dirty="0">
              <a:cs typeface="Arial" panose="020B0604020202020204" pitchFamily="34" charset="0"/>
            </a:endParaRPr>
          </a:p>
        </p:txBody>
      </p:sp>
      <p:sp>
        <p:nvSpPr>
          <p:cNvPr id="4" name="Content Placeholder 2"/>
          <p:cNvSpPr txBox="1">
            <a:spLocks/>
          </p:cNvSpPr>
          <p:nvPr/>
        </p:nvSpPr>
        <p:spPr>
          <a:xfrm>
            <a:off x="4985657" y="2923902"/>
            <a:ext cx="6629400" cy="2135777"/>
          </a:xfrm>
          <a:prstGeom prst="rect">
            <a:avLst/>
          </a:prstGeom>
        </p:spPr>
        <p:txBody>
          <a:bodyPr vert="horz" lIns="91440" tIns="45720" rIns="91440" bIns="45720" rtlCol="0">
            <a:noAutofit/>
          </a:bodyPr>
          <a:lstStyle>
            <a:lvl1pPr marL="342900" indent="-342900" algn="l" defTabSz="914400" rtl="0" eaLnBrk="1" latinLnBrk="0" hangingPunct="1">
              <a:spcBef>
                <a:spcPts val="800"/>
              </a:spcBef>
              <a:buFont typeface="Arial" pitchFamily="34" charset="0"/>
              <a:buNone/>
              <a:defRPr sz="2000" b="0"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0" indent="0"/>
            <a:r>
              <a:rPr lang="en-US" sz="1900" b="1" dirty="0">
                <a:solidFill>
                  <a:srgbClr val="0A4193"/>
                </a:solidFill>
                <a:cs typeface="Arial" panose="020B0604020202020204" pitchFamily="34" charset="0"/>
              </a:rPr>
              <a:t>Except…</a:t>
            </a:r>
          </a:p>
          <a:p>
            <a:pPr marL="285750" indent="-285750">
              <a:buFont typeface="Arial" panose="020B0604020202020204" pitchFamily="34" charset="0"/>
              <a:buChar char="•"/>
            </a:pPr>
            <a:r>
              <a:rPr lang="en-US" sz="1900" dirty="0">
                <a:solidFill>
                  <a:srgbClr val="0A4193"/>
                </a:solidFill>
                <a:cs typeface="Arial" panose="020B0604020202020204" pitchFamily="34" charset="0"/>
              </a:rPr>
              <a:t>Surviving spouses can use the Fry Scholarship for </a:t>
            </a:r>
            <a:r>
              <a:rPr lang="en-US" sz="1900" b="1" dirty="0">
                <a:solidFill>
                  <a:srgbClr val="0A4193"/>
                </a:solidFill>
                <a:cs typeface="Arial" panose="020B0604020202020204" pitchFamily="34" charset="0"/>
              </a:rPr>
              <a:t>15 years </a:t>
            </a:r>
            <a:r>
              <a:rPr lang="en-US" sz="1900" dirty="0">
                <a:solidFill>
                  <a:srgbClr val="0A4193"/>
                </a:solidFill>
                <a:cs typeface="Arial" panose="020B0604020202020204" pitchFamily="34" charset="0"/>
              </a:rPr>
              <a:t>from the anniversary of the </a:t>
            </a:r>
            <a:r>
              <a:rPr lang="en-US" sz="1900" dirty="0" err="1">
                <a:solidFill>
                  <a:srgbClr val="0A4193"/>
                </a:solidFill>
                <a:cs typeface="Arial" panose="020B0604020202020204" pitchFamily="34" charset="0"/>
              </a:rPr>
              <a:t>servicemember's</a:t>
            </a:r>
            <a:r>
              <a:rPr lang="en-US" sz="1900" dirty="0">
                <a:solidFill>
                  <a:srgbClr val="0A4193"/>
                </a:solidFill>
                <a:cs typeface="Arial" panose="020B0604020202020204" pitchFamily="34" charset="0"/>
              </a:rPr>
              <a:t> death or until they remarry.</a:t>
            </a:r>
          </a:p>
          <a:p>
            <a:pPr marL="285750" indent="-285750">
              <a:buFont typeface="Arial" panose="020B0604020202020204" pitchFamily="34" charset="0"/>
              <a:buChar char="•"/>
            </a:pPr>
            <a:r>
              <a:rPr lang="en-US" sz="1900" dirty="0">
                <a:solidFill>
                  <a:srgbClr val="0A4193"/>
                </a:solidFill>
                <a:cs typeface="Arial" panose="020B0604020202020204" pitchFamily="34" charset="0"/>
              </a:rPr>
              <a:t>Eligible children can use the Fry Scholarship </a:t>
            </a:r>
            <a:r>
              <a:rPr lang="en-US" sz="1900" b="1" dirty="0">
                <a:solidFill>
                  <a:srgbClr val="0A4193"/>
                </a:solidFill>
                <a:cs typeface="Arial" panose="020B0604020202020204" pitchFamily="34" charset="0"/>
              </a:rPr>
              <a:t>between the ages of 18 and 33. </a:t>
            </a:r>
          </a:p>
          <a:p>
            <a:pPr marL="0" indent="0"/>
            <a:endParaRPr lang="en-US" sz="1800" i="1" dirty="0">
              <a:solidFill>
                <a:srgbClr val="262626"/>
              </a:solidFill>
              <a:latin typeface="Arial" panose="020B0604020202020204" pitchFamily="34" charset="0"/>
              <a:cs typeface="Arial" panose="020B0604020202020204" pitchFamily="34" charset="0"/>
            </a:endParaRPr>
          </a:p>
          <a:p>
            <a:pPr marL="0" indent="0"/>
            <a:endParaRPr lang="en-US" sz="1800" dirty="0">
              <a:solidFill>
                <a:srgbClr val="262626"/>
              </a:solidFill>
              <a:latin typeface="Arial" panose="020B0604020202020204" pitchFamily="34" charset="0"/>
              <a:cs typeface="Arial" panose="020B0604020202020204" pitchFamily="34" charset="0"/>
            </a:endParaRPr>
          </a:p>
          <a:p>
            <a:pPr marL="0" indent="0"/>
            <a:endParaRPr lang="en-US" sz="1800" dirty="0">
              <a:solidFill>
                <a:srgbClr val="26262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62830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Out-of-State Waivers and Tuition Classification</a:t>
            </a:r>
            <a:endParaRPr lang="en-US" dirty="0"/>
          </a:p>
        </p:txBody>
      </p:sp>
      <p:sp>
        <p:nvSpPr>
          <p:cNvPr id="3" name="Content Placeholder 2"/>
          <p:cNvSpPr>
            <a:spLocks noGrp="1"/>
          </p:cNvSpPr>
          <p:nvPr>
            <p:ph idx="1"/>
          </p:nvPr>
        </p:nvSpPr>
        <p:spPr>
          <a:xfrm>
            <a:off x="3867911" y="950402"/>
            <a:ext cx="7609985" cy="5242559"/>
          </a:xfrm>
        </p:spPr>
        <p:txBody>
          <a:bodyPr anchor="t">
            <a:normAutofit fontScale="92500" lnSpcReduction="10000"/>
          </a:bodyPr>
          <a:lstStyle/>
          <a:p>
            <a:pPr>
              <a:lnSpc>
                <a:spcPct val="100000"/>
              </a:lnSpc>
              <a:spcBef>
                <a:spcPts val="250"/>
              </a:spcBef>
              <a:buFont typeface="Wingdings" panose="05000000000000000000" pitchFamily="2" charset="2"/>
              <a:buChar char="§"/>
            </a:pPr>
            <a:r>
              <a:rPr lang="en-US" sz="2200" dirty="0" smtClean="0"/>
              <a:t>Consideration </a:t>
            </a:r>
            <a:r>
              <a:rPr lang="en-US" sz="2200" dirty="0"/>
              <a:t>of parent citizenship</a:t>
            </a:r>
          </a:p>
          <a:p>
            <a:pPr lvl="1">
              <a:lnSpc>
                <a:spcPct val="100000"/>
              </a:lnSpc>
              <a:spcAft>
                <a:spcPts val="0"/>
              </a:spcAft>
              <a:buFont typeface="Arial" panose="020B0604020202020204" pitchFamily="34" charset="0"/>
              <a:buChar char="•"/>
            </a:pPr>
            <a:r>
              <a:rPr lang="en-US" sz="2200" dirty="0"/>
              <a:t>Tuition </a:t>
            </a:r>
            <a:r>
              <a:rPr lang="en-US" sz="2200" dirty="0" smtClean="0"/>
              <a:t>classification</a:t>
            </a:r>
          </a:p>
          <a:p>
            <a:pPr lvl="1">
              <a:lnSpc>
                <a:spcPct val="100000"/>
              </a:lnSpc>
              <a:spcAft>
                <a:spcPts val="0"/>
              </a:spcAft>
              <a:buFont typeface="Arial" panose="020B0604020202020204" pitchFamily="34" charset="0"/>
              <a:buChar char="•"/>
            </a:pPr>
            <a:r>
              <a:rPr lang="en-US" sz="2200" dirty="0" smtClean="0"/>
              <a:t>Nonresident </a:t>
            </a:r>
            <a:r>
              <a:rPr lang="en-US" sz="2200" dirty="0"/>
              <a:t>Students </a:t>
            </a:r>
            <a:r>
              <a:rPr lang="en-US" sz="2200" dirty="0" smtClean="0"/>
              <a:t>waiver?  </a:t>
            </a:r>
            <a:endParaRPr lang="en-US" sz="2200" dirty="0"/>
          </a:p>
          <a:p>
            <a:pPr>
              <a:lnSpc>
                <a:spcPct val="100000"/>
              </a:lnSpc>
              <a:spcBef>
                <a:spcPts val="250"/>
              </a:spcBef>
              <a:buFont typeface="Wingdings" panose="05000000000000000000" pitchFamily="2" charset="2"/>
              <a:buChar char="§"/>
            </a:pPr>
            <a:r>
              <a:rPr lang="en-US" sz="2200" dirty="0"/>
              <a:t>Border State Residents </a:t>
            </a:r>
            <a:r>
              <a:rPr lang="en-US" sz="2200" dirty="0" smtClean="0"/>
              <a:t>waiver</a:t>
            </a:r>
          </a:p>
          <a:p>
            <a:pPr>
              <a:lnSpc>
                <a:spcPct val="100000"/>
              </a:lnSpc>
              <a:spcBef>
                <a:spcPts val="250"/>
              </a:spcBef>
              <a:buFont typeface="Wingdings" panose="05000000000000000000" pitchFamily="2" charset="2"/>
              <a:buChar char="§"/>
            </a:pPr>
            <a:r>
              <a:rPr lang="en-US" sz="2200" dirty="0" smtClean="0"/>
              <a:t>Reminder </a:t>
            </a:r>
            <a:r>
              <a:rPr lang="en-US" sz="2200" dirty="0"/>
              <a:t>- Be sure your institution has a </a:t>
            </a:r>
            <a:r>
              <a:rPr lang="en-US" sz="2200" u="sng" dirty="0"/>
              <a:t>comprehensive</a:t>
            </a:r>
            <a:r>
              <a:rPr lang="en-US" sz="2200" dirty="0"/>
              <a:t> tuition classification/out-of-state tuition waiver policy and procedure manual</a:t>
            </a:r>
            <a:r>
              <a:rPr lang="en-US" sz="2200" dirty="0" smtClean="0"/>
              <a:t>.  Let me know if I can help!</a:t>
            </a:r>
            <a:endParaRPr lang="en-US" sz="2200" dirty="0"/>
          </a:p>
          <a:p>
            <a:pPr>
              <a:lnSpc>
                <a:spcPct val="100000"/>
              </a:lnSpc>
              <a:spcBef>
                <a:spcPts val="250"/>
              </a:spcBef>
              <a:buFont typeface="Wingdings" panose="05000000000000000000" pitchFamily="2" charset="2"/>
              <a:buChar char="§"/>
            </a:pPr>
            <a:r>
              <a:rPr lang="en-US" sz="2200" dirty="0"/>
              <a:t>Training spaces are still </a:t>
            </a:r>
            <a:r>
              <a:rPr lang="en-US" sz="2200" dirty="0" smtClean="0"/>
              <a:t>available at the following:</a:t>
            </a:r>
            <a:endParaRPr lang="en-US" sz="2200" dirty="0"/>
          </a:p>
          <a:p>
            <a:pPr lvl="1">
              <a:lnSpc>
                <a:spcPct val="100000"/>
              </a:lnSpc>
              <a:spcAft>
                <a:spcPts val="0"/>
              </a:spcAft>
              <a:buFont typeface="Arial" panose="020B0604020202020204" pitchFamily="34" charset="0"/>
              <a:buChar char="•"/>
            </a:pPr>
            <a:r>
              <a:rPr lang="en-US" sz="2200" dirty="0"/>
              <a:t>Sunday, October 29 – 3:00 PM- 5:00 PM (mini-workshop) - GACRAO</a:t>
            </a:r>
          </a:p>
          <a:p>
            <a:pPr lvl="1">
              <a:lnSpc>
                <a:spcPct val="100000"/>
              </a:lnSpc>
              <a:spcAft>
                <a:spcPts val="0"/>
              </a:spcAft>
              <a:buFont typeface="Arial" panose="020B0604020202020204" pitchFamily="34" charset="0"/>
              <a:buChar char="•"/>
            </a:pPr>
            <a:r>
              <a:rPr lang="en-US" sz="2200" dirty="0"/>
              <a:t>Tuesday, November 7 – 9:30 AM – 3:00 PM (full workshop) </a:t>
            </a:r>
            <a:r>
              <a:rPr lang="en-US" sz="2200" dirty="0" smtClean="0"/>
              <a:t>– CCGA</a:t>
            </a:r>
          </a:p>
          <a:p>
            <a:pPr lvl="1">
              <a:lnSpc>
                <a:spcPct val="100000"/>
              </a:lnSpc>
              <a:spcAft>
                <a:spcPts val="0"/>
              </a:spcAft>
              <a:buFont typeface="Arial" panose="020B0604020202020204" pitchFamily="34" charset="0"/>
              <a:buChar char="•"/>
            </a:pPr>
            <a:r>
              <a:rPr lang="en-US" sz="2200" dirty="0" smtClean="0"/>
              <a:t>The Middle Georgia and Clayton State workshops are full.  Let me know if you need to cancel.</a:t>
            </a:r>
          </a:p>
          <a:p>
            <a:pPr lvl="1">
              <a:lnSpc>
                <a:spcPct val="100000"/>
              </a:lnSpc>
              <a:spcAft>
                <a:spcPts val="0"/>
              </a:spcAft>
              <a:buFont typeface="Arial" panose="020B0604020202020204" pitchFamily="34" charset="0"/>
              <a:buChar char="•"/>
            </a:pPr>
            <a:r>
              <a:rPr lang="en-US" sz="2200" dirty="0" smtClean="0"/>
              <a:t>Do you have any additional training needs?</a:t>
            </a:r>
          </a:p>
          <a:p>
            <a:pPr marL="182880" lvl="1">
              <a:lnSpc>
                <a:spcPct val="100000"/>
              </a:lnSpc>
              <a:spcAft>
                <a:spcPts val="0"/>
              </a:spcAft>
              <a:buFont typeface="Wingdings" panose="05000000000000000000" pitchFamily="2" charset="2"/>
              <a:buChar char="§"/>
            </a:pPr>
            <a:r>
              <a:rPr lang="en-US" sz="2200" dirty="0"/>
              <a:t>Updated </a:t>
            </a:r>
            <a:r>
              <a:rPr lang="en-US" sz="2200" dirty="0" smtClean="0"/>
              <a:t>TC Manual</a:t>
            </a:r>
            <a:r>
              <a:rPr lang="en-US" sz="2200" dirty="0"/>
              <a:t>, </a:t>
            </a:r>
            <a:r>
              <a:rPr lang="en-US" sz="2200" dirty="0" smtClean="0"/>
              <a:t>sample forms</a:t>
            </a:r>
            <a:r>
              <a:rPr lang="en-US" sz="2200" dirty="0"/>
              <a:t>, etc. will be </a:t>
            </a:r>
            <a:r>
              <a:rPr lang="en-US" sz="2200" dirty="0" smtClean="0"/>
              <a:t>posted </a:t>
            </a:r>
            <a:r>
              <a:rPr lang="en-US" sz="2200" dirty="0"/>
              <a:t>and notification sent likely by the end of the year</a:t>
            </a:r>
            <a:r>
              <a:rPr lang="en-US" sz="2200" dirty="0" smtClean="0"/>
              <a:t>.  Watch for the email</a:t>
            </a:r>
            <a:r>
              <a:rPr lang="en-US" sz="2100" dirty="0" smtClean="0"/>
              <a:t>! </a:t>
            </a:r>
            <a:endParaRPr lang="en-US" sz="2100" dirty="0"/>
          </a:p>
          <a:p>
            <a:pPr marL="0" indent="0">
              <a:buNone/>
            </a:pPr>
            <a:endParaRPr lang="en-US" sz="1900" dirty="0">
              <a:solidFill>
                <a:srgbClr val="262626"/>
              </a:solidFill>
              <a:cs typeface="Arial" panose="020B0604020202020204" pitchFamily="34" charset="0"/>
            </a:endParaRPr>
          </a:p>
          <a:p>
            <a:pPr marL="0" indent="0">
              <a:buNone/>
            </a:pPr>
            <a:endParaRPr lang="en-US" sz="1900" dirty="0" smtClean="0">
              <a:solidFill>
                <a:srgbClr val="0A4193"/>
              </a:solidFill>
              <a:cs typeface="Arial" panose="020B0604020202020204" pitchFamily="34" charset="0"/>
            </a:endParaRPr>
          </a:p>
          <a:p>
            <a:pPr marL="0" indent="0">
              <a:buNone/>
            </a:pPr>
            <a:endParaRPr lang="en-US" sz="1900" dirty="0">
              <a:solidFill>
                <a:srgbClr val="262626"/>
              </a:solidFill>
              <a:cs typeface="Arial" panose="020B0604020202020204" pitchFamily="34" charset="0"/>
            </a:endParaRPr>
          </a:p>
          <a:p>
            <a:pPr marL="0" indent="0">
              <a:buNone/>
            </a:pPr>
            <a:endParaRPr lang="en-US" sz="1900" dirty="0">
              <a:solidFill>
                <a:srgbClr val="0A4193"/>
              </a:solidFill>
              <a:cs typeface="Arial" panose="020B0604020202020204" pitchFamily="34" charset="0"/>
            </a:endParaRPr>
          </a:p>
          <a:p>
            <a:pPr marL="0" indent="0">
              <a:buNone/>
            </a:pPr>
            <a:endParaRPr lang="en-US" sz="1900" dirty="0">
              <a:cs typeface="Arial" panose="020B0604020202020204" pitchFamily="34" charset="0"/>
            </a:endParaRPr>
          </a:p>
        </p:txBody>
      </p:sp>
      <p:sp>
        <p:nvSpPr>
          <p:cNvPr id="4" name="Rectangle 3"/>
          <p:cNvSpPr/>
          <p:nvPr/>
        </p:nvSpPr>
        <p:spPr>
          <a:xfrm>
            <a:off x="3867911" y="605316"/>
            <a:ext cx="1739579" cy="437043"/>
          </a:xfrm>
          <a:prstGeom prst="rect">
            <a:avLst/>
          </a:prstGeom>
        </p:spPr>
        <p:txBody>
          <a:bodyPr wrap="none">
            <a:spAutoFit/>
          </a:bodyPr>
          <a:lstStyle/>
          <a:p>
            <a:pPr>
              <a:lnSpc>
                <a:spcPct val="120000"/>
              </a:lnSpc>
              <a:spcBef>
                <a:spcPts val="250"/>
              </a:spcBef>
            </a:pPr>
            <a:r>
              <a:rPr lang="en-US" sz="2000" b="1" dirty="0">
                <a:solidFill>
                  <a:schemeClr val="tx1">
                    <a:lumMod val="65000"/>
                    <a:lumOff val="35000"/>
                  </a:schemeClr>
                </a:solidFill>
              </a:rPr>
              <a:t>Miscellaneous</a:t>
            </a:r>
          </a:p>
        </p:txBody>
      </p:sp>
    </p:spTree>
    <p:extLst>
      <p:ext uri="{BB962C8B-B14F-4D97-AF65-F5344CB8AC3E}">
        <p14:creationId xmlns:p14="http://schemas.microsoft.com/office/powerpoint/2010/main" val="1113185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C0C0C0"/>
                                      </p:to>
                                    </p:animClr>
                                  </p:sub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C0C0C0"/>
                                      </p:to>
                                    </p:animClr>
                                  </p:sub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C0C0C0"/>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C0C0C0"/>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C0C0C0"/>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rgbClr val="C0C0C0"/>
                                      </p:to>
                                    </p:animClr>
                                  </p:sub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C0C0C0"/>
                                      </p:to>
                                    </p:animClr>
                                  </p:sub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7" end="7"/>
                                            </p:txEl>
                                          </p:spTgt>
                                        </p:tgtEl>
                                        <p:attrNameLst>
                                          <p:attrName>ppt_c</p:attrName>
                                        </p:attrNameLst>
                                      </p:cBhvr>
                                      <p:to>
                                        <a:srgbClr val="C0C0C0"/>
                                      </p:to>
                                    </p:animClr>
                                  </p:sub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8" end="8"/>
                                            </p:txEl>
                                          </p:spTgt>
                                        </p:tgtEl>
                                        <p:attrNameLst>
                                          <p:attrName>ppt_c</p:attrName>
                                        </p:attrNameLst>
                                      </p:cBhvr>
                                      <p:to>
                                        <a:srgbClr val="C0C0C0"/>
                                      </p:to>
                                    </p:animClr>
                                  </p:sub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9" end="9"/>
                                            </p:txEl>
                                          </p:spTgt>
                                        </p:tgtEl>
                                        <p:attrNameLst>
                                          <p:attrName>ppt_c</p:attrName>
                                        </p:attrNameLst>
                                      </p:cBhvr>
                                      <p:to>
                                        <a:srgbClr val="C0C0C0"/>
                                      </p:to>
                                    </p:animClr>
                                  </p:sub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Frame">
  <a:themeElements>
    <a:clrScheme name="Custom 20">
      <a:dk1>
        <a:sysClr val="windowText" lastClr="000000"/>
      </a:dk1>
      <a:lt1>
        <a:sysClr val="window" lastClr="FFFFFF"/>
      </a:lt1>
      <a:dk2>
        <a:srgbClr val="3F3FFE"/>
      </a:dk2>
      <a:lt2>
        <a:srgbClr val="EEECE1"/>
      </a:lt2>
      <a:accent1>
        <a:srgbClr val="00009D"/>
      </a:accent1>
      <a:accent2>
        <a:srgbClr val="C0504D"/>
      </a:accent2>
      <a:accent3>
        <a:srgbClr val="FFFFFF"/>
      </a:accent3>
      <a:accent4>
        <a:srgbClr val="8064A2"/>
      </a:accent4>
      <a:accent5>
        <a:srgbClr val="4BACC6"/>
      </a:accent5>
      <a:accent6>
        <a:srgbClr val="0000BF"/>
      </a:accent6>
      <a:hlink>
        <a:srgbClr val="0000FF"/>
      </a:hlink>
      <a:folHlink>
        <a:srgbClr val="800080"/>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616</TotalTime>
  <Words>1310</Words>
  <Application>Microsoft Office PowerPoint</Application>
  <PresentationFormat>Widescreen</PresentationFormat>
  <Paragraphs>124</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Corbel</vt:lpstr>
      <vt:lpstr>Times New Roman</vt:lpstr>
      <vt:lpstr>Wingdings</vt:lpstr>
      <vt:lpstr>Wingdings 2</vt:lpstr>
      <vt:lpstr>Frame</vt:lpstr>
      <vt:lpstr>RACRA Updates Fall 2017</vt:lpstr>
      <vt:lpstr>ADC Updates</vt:lpstr>
      <vt:lpstr>ADC Updates</vt:lpstr>
      <vt:lpstr>Out-of-State Waivers and Tuition Classification</vt:lpstr>
      <vt:lpstr>Out-of-State Waivers and Tuition Classification</vt:lpstr>
      <vt:lpstr>Out-of-State Waivers and Tuition Classification</vt:lpstr>
      <vt:lpstr>Out-of-State Waivers and Tuition Classification</vt:lpstr>
      <vt:lpstr>Out-of-State Waivers and Tuition Classification</vt:lpstr>
      <vt:lpstr>Out-of-State Waivers and Tuition Classification</vt:lpstr>
      <vt:lpstr>Other Topics and Friendly Reminders</vt:lpstr>
      <vt:lpstr>Other Topics and Friendly Reminders</vt:lpstr>
      <vt:lpstr>Other Topics and Friendly Reminders</vt:lpstr>
      <vt:lpstr>Other Topics and Friendly Reminders</vt:lpstr>
    </vt:vector>
  </TitlesOfParts>
  <Company>University System of Georgia Board of Regents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RACRA Updates</dc:title>
  <dc:creator>Sarah Wenham</dc:creator>
  <cp:lastModifiedBy>Sarah Wenham</cp:lastModifiedBy>
  <cp:revision>97</cp:revision>
  <dcterms:created xsi:type="dcterms:W3CDTF">2017-10-23T14:42:32Z</dcterms:created>
  <dcterms:modified xsi:type="dcterms:W3CDTF">2017-10-24T14:51:51Z</dcterms:modified>
</cp:coreProperties>
</file>