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handoutMasterIdLst>
    <p:handoutMasterId r:id="rId29"/>
  </p:handoutMasterIdLst>
  <p:sldIdLst>
    <p:sldId id="349" r:id="rId2"/>
    <p:sldId id="463" r:id="rId3"/>
    <p:sldId id="472" r:id="rId4"/>
    <p:sldId id="492" r:id="rId5"/>
    <p:sldId id="503" r:id="rId6"/>
    <p:sldId id="487" r:id="rId7"/>
    <p:sldId id="488" r:id="rId8"/>
    <p:sldId id="465" r:id="rId9"/>
    <p:sldId id="467" r:id="rId10"/>
    <p:sldId id="466" r:id="rId11"/>
    <p:sldId id="433" r:id="rId12"/>
    <p:sldId id="489" r:id="rId13"/>
    <p:sldId id="490" r:id="rId14"/>
    <p:sldId id="496" r:id="rId15"/>
    <p:sldId id="497" r:id="rId16"/>
    <p:sldId id="493" r:id="rId17"/>
    <p:sldId id="494" r:id="rId18"/>
    <p:sldId id="482" r:id="rId19"/>
    <p:sldId id="483" r:id="rId20"/>
    <p:sldId id="484" r:id="rId21"/>
    <p:sldId id="485" r:id="rId22"/>
    <p:sldId id="498" r:id="rId23"/>
    <p:sldId id="499" r:id="rId24"/>
    <p:sldId id="500" r:id="rId25"/>
    <p:sldId id="501" r:id="rId26"/>
    <p:sldId id="502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974"/>
    <a:srgbClr val="0E039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1" autoAdjust="0"/>
    <p:restoredTop sz="64586" autoAdjust="0"/>
  </p:normalViewPr>
  <p:slideViewPr>
    <p:cSldViewPr>
      <p:cViewPr varScale="1">
        <p:scale>
          <a:sx n="49" d="100"/>
          <a:sy n="49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01B37-F7AB-46BC-AE81-9AD0FF30F844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EA7885-512C-4F36-AEB3-6EF86C58109B}">
      <dgm:prSet phldrT="[Text]" phldr="1"/>
      <dgm:spPr/>
      <dgm:t>
        <a:bodyPr/>
        <a:lstStyle/>
        <a:p>
          <a:endParaRPr lang="en-US" dirty="0"/>
        </a:p>
      </dgm:t>
    </dgm:pt>
    <dgm:pt modelId="{2EB32BED-4D3F-4A08-893B-850E043E75A7}" type="parTrans" cxnId="{F9004986-58BD-4810-B47B-62A3D9345C06}">
      <dgm:prSet/>
      <dgm:spPr/>
      <dgm:t>
        <a:bodyPr/>
        <a:lstStyle/>
        <a:p>
          <a:endParaRPr lang="en-US"/>
        </a:p>
      </dgm:t>
    </dgm:pt>
    <dgm:pt modelId="{C97B9490-43D1-4FC6-9734-254040AFAC59}" type="sibTrans" cxnId="{F9004986-58BD-4810-B47B-62A3D9345C06}">
      <dgm:prSet/>
      <dgm:spPr/>
      <dgm:t>
        <a:bodyPr/>
        <a:lstStyle/>
        <a:p>
          <a:endParaRPr lang="en-US"/>
        </a:p>
      </dgm:t>
    </dgm:pt>
    <dgm:pt modelId="{AFD07FAC-A9A2-4E2F-AA60-C3A39764DD74}">
      <dgm:prSet phldrT="[Text]" custT="1"/>
      <dgm:spPr/>
      <dgm:t>
        <a:bodyPr/>
        <a:lstStyle/>
        <a:p>
          <a:r>
            <a:rPr lang="en-US" sz="2700" dirty="0" smtClean="0"/>
            <a:t>GADOE requests review</a:t>
          </a:r>
          <a:endParaRPr lang="en-US" sz="2700" dirty="0"/>
        </a:p>
      </dgm:t>
    </dgm:pt>
    <dgm:pt modelId="{9C558633-57A1-4471-B744-2212BCC18463}" type="parTrans" cxnId="{880A4A45-4348-4D31-B320-A3ACFFD22D69}">
      <dgm:prSet/>
      <dgm:spPr/>
      <dgm:t>
        <a:bodyPr/>
        <a:lstStyle/>
        <a:p>
          <a:endParaRPr lang="en-US"/>
        </a:p>
      </dgm:t>
    </dgm:pt>
    <dgm:pt modelId="{FFA0016E-0B22-44D9-888E-BF5EDCCF04CB}" type="sibTrans" cxnId="{880A4A45-4348-4D31-B320-A3ACFFD22D69}">
      <dgm:prSet/>
      <dgm:spPr/>
      <dgm:t>
        <a:bodyPr/>
        <a:lstStyle/>
        <a:p>
          <a:endParaRPr lang="en-US"/>
        </a:p>
      </dgm:t>
    </dgm:pt>
    <dgm:pt modelId="{3D2B33CC-671A-4C66-A5BD-BAE0621B6AF5}">
      <dgm:prSet phldrT="[Text]" phldr="1"/>
      <dgm:spPr/>
      <dgm:t>
        <a:bodyPr/>
        <a:lstStyle/>
        <a:p>
          <a:endParaRPr lang="en-US"/>
        </a:p>
      </dgm:t>
    </dgm:pt>
    <dgm:pt modelId="{97BEE985-2625-4ADE-8CC2-671E455850DE}" type="parTrans" cxnId="{3E1809FC-6681-4CF4-8637-D58598EA0ABA}">
      <dgm:prSet/>
      <dgm:spPr/>
      <dgm:t>
        <a:bodyPr/>
        <a:lstStyle/>
        <a:p>
          <a:endParaRPr lang="en-US"/>
        </a:p>
      </dgm:t>
    </dgm:pt>
    <dgm:pt modelId="{BB1A4815-4B85-48A0-BF86-8FFA75905641}" type="sibTrans" cxnId="{3E1809FC-6681-4CF4-8637-D58598EA0ABA}">
      <dgm:prSet/>
      <dgm:spPr/>
      <dgm:t>
        <a:bodyPr/>
        <a:lstStyle/>
        <a:p>
          <a:endParaRPr lang="en-US"/>
        </a:p>
      </dgm:t>
    </dgm:pt>
    <dgm:pt modelId="{66060B11-3A44-41C1-B5BF-4BF423E70D8B}">
      <dgm:prSet phldrT="[Text]"/>
      <dgm:spPr/>
      <dgm:t>
        <a:bodyPr/>
        <a:lstStyle/>
        <a:p>
          <a:r>
            <a:rPr lang="en-US" dirty="0" smtClean="0"/>
            <a:t>USG Faculty Committee reviews: Course approved, not approved, or approved with recommendations</a:t>
          </a:r>
          <a:endParaRPr lang="en-US" dirty="0"/>
        </a:p>
      </dgm:t>
    </dgm:pt>
    <dgm:pt modelId="{89BAC0F0-5918-42BD-B955-8BE987575057}" type="parTrans" cxnId="{160C7E0D-3AB1-46FC-8A34-DDDF5F82EECA}">
      <dgm:prSet/>
      <dgm:spPr/>
      <dgm:t>
        <a:bodyPr/>
        <a:lstStyle/>
        <a:p>
          <a:endParaRPr lang="en-US"/>
        </a:p>
      </dgm:t>
    </dgm:pt>
    <dgm:pt modelId="{1419601D-C281-41A7-A98C-DE2DA4562397}" type="sibTrans" cxnId="{160C7E0D-3AB1-46FC-8A34-DDDF5F82EECA}">
      <dgm:prSet/>
      <dgm:spPr/>
      <dgm:t>
        <a:bodyPr/>
        <a:lstStyle/>
        <a:p>
          <a:endParaRPr lang="en-US"/>
        </a:p>
      </dgm:t>
    </dgm:pt>
    <dgm:pt modelId="{C3D4C614-5C04-44AC-B126-2E12B0894E3C}">
      <dgm:prSet phldrT="[Text]" phldr="1"/>
      <dgm:spPr/>
      <dgm:t>
        <a:bodyPr/>
        <a:lstStyle/>
        <a:p>
          <a:endParaRPr lang="en-US"/>
        </a:p>
      </dgm:t>
    </dgm:pt>
    <dgm:pt modelId="{2D050E01-1714-48A1-8172-B337165365BA}" type="parTrans" cxnId="{B2B192AF-98C7-47E0-AE6A-3E2DCA5203B1}">
      <dgm:prSet/>
      <dgm:spPr/>
      <dgm:t>
        <a:bodyPr/>
        <a:lstStyle/>
        <a:p>
          <a:endParaRPr lang="en-US"/>
        </a:p>
      </dgm:t>
    </dgm:pt>
    <dgm:pt modelId="{62968AF2-F1F7-4A23-B56D-5D5D998C374A}" type="sibTrans" cxnId="{B2B192AF-98C7-47E0-AE6A-3E2DCA5203B1}">
      <dgm:prSet/>
      <dgm:spPr/>
      <dgm:t>
        <a:bodyPr/>
        <a:lstStyle/>
        <a:p>
          <a:endParaRPr lang="en-US"/>
        </a:p>
      </dgm:t>
    </dgm:pt>
    <dgm:pt modelId="{D3FF9774-99BD-44F6-A6E1-65C5BFA123D1}">
      <dgm:prSet phldrT="[Text]"/>
      <dgm:spPr/>
      <dgm:t>
        <a:bodyPr/>
        <a:lstStyle/>
        <a:p>
          <a:r>
            <a:rPr lang="en-US" dirty="0" smtClean="0"/>
            <a:t>Approved courses added to </a:t>
          </a:r>
          <a:r>
            <a:rPr lang="en-US" i="1" dirty="0" smtClean="0"/>
            <a:t>Staying on Course</a:t>
          </a:r>
          <a:endParaRPr lang="en-US" dirty="0"/>
        </a:p>
      </dgm:t>
    </dgm:pt>
    <dgm:pt modelId="{0384B983-63DC-4970-B952-B0C32AE0E078}" type="parTrans" cxnId="{905345E5-93B0-4E92-B041-3D8DE3E6FB91}">
      <dgm:prSet/>
      <dgm:spPr/>
      <dgm:t>
        <a:bodyPr/>
        <a:lstStyle/>
        <a:p>
          <a:endParaRPr lang="en-US"/>
        </a:p>
      </dgm:t>
    </dgm:pt>
    <dgm:pt modelId="{0D4381B7-694C-4BB7-B08D-00CC555F10F9}" type="sibTrans" cxnId="{905345E5-93B0-4E92-B041-3D8DE3E6FB91}">
      <dgm:prSet/>
      <dgm:spPr/>
      <dgm:t>
        <a:bodyPr/>
        <a:lstStyle/>
        <a:p>
          <a:endParaRPr lang="en-US"/>
        </a:p>
      </dgm:t>
    </dgm:pt>
    <dgm:pt modelId="{74CFFF49-CF0D-4DC9-8AE0-2289E1448A5F}">
      <dgm:prSet phldrT="[Text]"/>
      <dgm:spPr/>
      <dgm:t>
        <a:bodyPr/>
        <a:lstStyle/>
        <a:p>
          <a:r>
            <a:rPr lang="en-US" dirty="0" smtClean="0"/>
            <a:t>Not approved courses added to tracking document</a:t>
          </a:r>
          <a:endParaRPr lang="en-US" dirty="0"/>
        </a:p>
      </dgm:t>
    </dgm:pt>
    <dgm:pt modelId="{156407DA-64E0-4213-AC9E-2747B9F73923}" type="parTrans" cxnId="{57CEA7E9-7EAB-4704-B59B-0E59CA67C7A4}">
      <dgm:prSet/>
      <dgm:spPr/>
      <dgm:t>
        <a:bodyPr/>
        <a:lstStyle/>
        <a:p>
          <a:endParaRPr lang="en-US"/>
        </a:p>
      </dgm:t>
    </dgm:pt>
    <dgm:pt modelId="{ED4C2716-5C0C-495F-B90B-0888F937D501}" type="sibTrans" cxnId="{57CEA7E9-7EAB-4704-B59B-0E59CA67C7A4}">
      <dgm:prSet/>
      <dgm:spPr/>
      <dgm:t>
        <a:bodyPr/>
        <a:lstStyle/>
        <a:p>
          <a:endParaRPr lang="en-US"/>
        </a:p>
      </dgm:t>
    </dgm:pt>
    <dgm:pt modelId="{B9999F71-6151-431C-B9D9-CB75F00ACE4D}">
      <dgm:prSet phldrT="[Text]" custT="1"/>
      <dgm:spPr/>
      <dgm:t>
        <a:bodyPr/>
        <a:lstStyle/>
        <a:p>
          <a:r>
            <a:rPr lang="en-US" sz="2700" dirty="0" smtClean="0"/>
            <a:t>Detailed course info provided to USG</a:t>
          </a:r>
          <a:endParaRPr lang="en-US" sz="2700" dirty="0"/>
        </a:p>
      </dgm:t>
    </dgm:pt>
    <dgm:pt modelId="{A94D37A7-C179-4546-A593-B536D87EA73C}" type="parTrans" cxnId="{FEDEA6F2-101A-4624-85ED-B83D565BBC57}">
      <dgm:prSet/>
      <dgm:spPr/>
      <dgm:t>
        <a:bodyPr/>
        <a:lstStyle/>
        <a:p>
          <a:endParaRPr lang="en-US"/>
        </a:p>
      </dgm:t>
    </dgm:pt>
    <dgm:pt modelId="{E1FF36BC-B43F-4FD2-BFF7-E6980613DB8B}" type="sibTrans" cxnId="{FEDEA6F2-101A-4624-85ED-B83D565BBC57}">
      <dgm:prSet/>
      <dgm:spPr/>
      <dgm:t>
        <a:bodyPr/>
        <a:lstStyle/>
        <a:p>
          <a:endParaRPr lang="en-US"/>
        </a:p>
      </dgm:t>
    </dgm:pt>
    <dgm:pt modelId="{AB43469B-67CD-4880-B559-852D175E2DD4}" type="pres">
      <dgm:prSet presAssocID="{9CA01B37-F7AB-46BC-AE81-9AD0FF30F8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07DC0-920C-4565-9CDA-E57DF8DCCA6F}" type="pres">
      <dgm:prSet presAssocID="{22EA7885-512C-4F36-AEB3-6EF86C58109B}" presName="composite" presStyleCnt="0"/>
      <dgm:spPr/>
    </dgm:pt>
    <dgm:pt modelId="{57C707FA-776E-4487-94A4-CB4299A65EC3}" type="pres">
      <dgm:prSet presAssocID="{22EA7885-512C-4F36-AEB3-6EF86C58109B}" presName="parentText" presStyleLbl="alignNode1" presStyleIdx="0" presStyleCnt="3" custLinFactNeighborX="-80672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132CB-1713-4294-9E45-5EA211DC716C}" type="pres">
      <dgm:prSet presAssocID="{22EA7885-512C-4F36-AEB3-6EF86C5810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EA11-CA22-40AD-8C55-995E662F57CC}" type="pres">
      <dgm:prSet presAssocID="{C97B9490-43D1-4FC6-9734-254040AFAC59}" presName="sp" presStyleCnt="0"/>
      <dgm:spPr/>
    </dgm:pt>
    <dgm:pt modelId="{5B7083BE-2179-424D-833F-B03582E9DB0A}" type="pres">
      <dgm:prSet presAssocID="{3D2B33CC-671A-4C66-A5BD-BAE0621B6AF5}" presName="composite" presStyleCnt="0"/>
      <dgm:spPr/>
    </dgm:pt>
    <dgm:pt modelId="{86DDC51B-F1BF-4B11-AF8A-992CEB399F5B}" type="pres">
      <dgm:prSet presAssocID="{3D2B33CC-671A-4C66-A5BD-BAE0621B6A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B98C3-A449-4969-B381-265AF4809776}" type="pres">
      <dgm:prSet presAssocID="{3D2B33CC-671A-4C66-A5BD-BAE0621B6A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0135B-C6C0-4CB9-BE05-65F4AA9F02A5}" type="pres">
      <dgm:prSet presAssocID="{BB1A4815-4B85-48A0-BF86-8FFA75905641}" presName="sp" presStyleCnt="0"/>
      <dgm:spPr/>
    </dgm:pt>
    <dgm:pt modelId="{6FEDF947-4E76-4BBB-9BE6-56103B5711B6}" type="pres">
      <dgm:prSet presAssocID="{C3D4C614-5C04-44AC-B126-2E12B0894E3C}" presName="composite" presStyleCnt="0"/>
      <dgm:spPr/>
    </dgm:pt>
    <dgm:pt modelId="{D9C92F56-0AE6-4304-9AD8-8C958AFFDE1F}" type="pres">
      <dgm:prSet presAssocID="{C3D4C614-5C04-44AC-B126-2E12B0894E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6586A-30E5-4B4C-BB9D-476D635BFB9D}" type="pres">
      <dgm:prSet presAssocID="{C3D4C614-5C04-44AC-B126-2E12B0894E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345E5-93B0-4E92-B041-3D8DE3E6FB91}" srcId="{C3D4C614-5C04-44AC-B126-2E12B0894E3C}" destId="{D3FF9774-99BD-44F6-A6E1-65C5BFA123D1}" srcOrd="0" destOrd="0" parTransId="{0384B983-63DC-4970-B952-B0C32AE0E078}" sibTransId="{0D4381B7-694C-4BB7-B08D-00CC555F10F9}"/>
    <dgm:cxn modelId="{B2B192AF-98C7-47E0-AE6A-3E2DCA5203B1}" srcId="{9CA01B37-F7AB-46BC-AE81-9AD0FF30F844}" destId="{C3D4C614-5C04-44AC-B126-2E12B0894E3C}" srcOrd="2" destOrd="0" parTransId="{2D050E01-1714-48A1-8172-B337165365BA}" sibTransId="{62968AF2-F1F7-4A23-B56D-5D5D998C374A}"/>
    <dgm:cxn modelId="{3E1809FC-6681-4CF4-8637-D58598EA0ABA}" srcId="{9CA01B37-F7AB-46BC-AE81-9AD0FF30F844}" destId="{3D2B33CC-671A-4C66-A5BD-BAE0621B6AF5}" srcOrd="1" destOrd="0" parTransId="{97BEE985-2625-4ADE-8CC2-671E455850DE}" sibTransId="{BB1A4815-4B85-48A0-BF86-8FFA75905641}"/>
    <dgm:cxn modelId="{AF1AFB07-C1DC-45B4-8DC5-F374DB80C0A0}" type="presOf" srcId="{9CA01B37-F7AB-46BC-AE81-9AD0FF30F844}" destId="{AB43469B-67CD-4880-B559-852D175E2DD4}" srcOrd="0" destOrd="0" presId="urn:microsoft.com/office/officeart/2005/8/layout/chevron2"/>
    <dgm:cxn modelId="{880A4A45-4348-4D31-B320-A3ACFFD22D69}" srcId="{22EA7885-512C-4F36-AEB3-6EF86C58109B}" destId="{AFD07FAC-A9A2-4E2F-AA60-C3A39764DD74}" srcOrd="0" destOrd="0" parTransId="{9C558633-57A1-4471-B744-2212BCC18463}" sibTransId="{FFA0016E-0B22-44D9-888E-BF5EDCCF04CB}"/>
    <dgm:cxn modelId="{17AC8F24-0EBC-4820-8150-D3A2085B6C93}" type="presOf" srcId="{AFD07FAC-A9A2-4E2F-AA60-C3A39764DD74}" destId="{E5D132CB-1713-4294-9E45-5EA211DC716C}" srcOrd="0" destOrd="0" presId="urn:microsoft.com/office/officeart/2005/8/layout/chevron2"/>
    <dgm:cxn modelId="{F9004986-58BD-4810-B47B-62A3D9345C06}" srcId="{9CA01B37-F7AB-46BC-AE81-9AD0FF30F844}" destId="{22EA7885-512C-4F36-AEB3-6EF86C58109B}" srcOrd="0" destOrd="0" parTransId="{2EB32BED-4D3F-4A08-893B-850E043E75A7}" sibTransId="{C97B9490-43D1-4FC6-9734-254040AFAC59}"/>
    <dgm:cxn modelId="{1D2FE13B-5705-4E83-A16B-F3DA18D4F201}" type="presOf" srcId="{B9999F71-6151-431C-B9D9-CB75F00ACE4D}" destId="{E5D132CB-1713-4294-9E45-5EA211DC716C}" srcOrd="0" destOrd="1" presId="urn:microsoft.com/office/officeart/2005/8/layout/chevron2"/>
    <dgm:cxn modelId="{57477BD4-E65C-4618-9DF2-F49A6B5F8617}" type="presOf" srcId="{D3FF9774-99BD-44F6-A6E1-65C5BFA123D1}" destId="{DB96586A-30E5-4B4C-BB9D-476D635BFB9D}" srcOrd="0" destOrd="0" presId="urn:microsoft.com/office/officeart/2005/8/layout/chevron2"/>
    <dgm:cxn modelId="{A653899F-D78A-4838-9976-5BE9A5C61770}" type="presOf" srcId="{66060B11-3A44-41C1-B5BF-4BF423E70D8B}" destId="{F1CB98C3-A449-4969-B381-265AF4809776}" srcOrd="0" destOrd="0" presId="urn:microsoft.com/office/officeart/2005/8/layout/chevron2"/>
    <dgm:cxn modelId="{A9236074-D10C-4026-8704-EE5BC946E3FF}" type="presOf" srcId="{C3D4C614-5C04-44AC-B126-2E12B0894E3C}" destId="{D9C92F56-0AE6-4304-9AD8-8C958AFFDE1F}" srcOrd="0" destOrd="0" presId="urn:microsoft.com/office/officeart/2005/8/layout/chevron2"/>
    <dgm:cxn modelId="{C807BA56-5611-4A7F-9048-3ED90710EB45}" type="presOf" srcId="{22EA7885-512C-4F36-AEB3-6EF86C58109B}" destId="{57C707FA-776E-4487-94A4-CB4299A65EC3}" srcOrd="0" destOrd="0" presId="urn:microsoft.com/office/officeart/2005/8/layout/chevron2"/>
    <dgm:cxn modelId="{3809E060-0E9A-472A-9780-5E6D8D277463}" type="presOf" srcId="{3D2B33CC-671A-4C66-A5BD-BAE0621B6AF5}" destId="{86DDC51B-F1BF-4B11-AF8A-992CEB399F5B}" srcOrd="0" destOrd="0" presId="urn:microsoft.com/office/officeart/2005/8/layout/chevron2"/>
    <dgm:cxn modelId="{57CEA7E9-7EAB-4704-B59B-0E59CA67C7A4}" srcId="{C3D4C614-5C04-44AC-B126-2E12B0894E3C}" destId="{74CFFF49-CF0D-4DC9-8AE0-2289E1448A5F}" srcOrd="1" destOrd="0" parTransId="{156407DA-64E0-4213-AC9E-2747B9F73923}" sibTransId="{ED4C2716-5C0C-495F-B90B-0888F937D501}"/>
    <dgm:cxn modelId="{1B58569A-5019-4F69-A841-08E071993E63}" type="presOf" srcId="{74CFFF49-CF0D-4DC9-8AE0-2289E1448A5F}" destId="{DB96586A-30E5-4B4C-BB9D-476D635BFB9D}" srcOrd="0" destOrd="1" presId="urn:microsoft.com/office/officeart/2005/8/layout/chevron2"/>
    <dgm:cxn modelId="{160C7E0D-3AB1-46FC-8A34-DDDF5F82EECA}" srcId="{3D2B33CC-671A-4C66-A5BD-BAE0621B6AF5}" destId="{66060B11-3A44-41C1-B5BF-4BF423E70D8B}" srcOrd="0" destOrd="0" parTransId="{89BAC0F0-5918-42BD-B955-8BE987575057}" sibTransId="{1419601D-C281-41A7-A98C-DE2DA4562397}"/>
    <dgm:cxn modelId="{FEDEA6F2-101A-4624-85ED-B83D565BBC57}" srcId="{22EA7885-512C-4F36-AEB3-6EF86C58109B}" destId="{B9999F71-6151-431C-B9D9-CB75F00ACE4D}" srcOrd="1" destOrd="0" parTransId="{A94D37A7-C179-4546-A593-B536D87EA73C}" sibTransId="{E1FF36BC-B43F-4FD2-BFF7-E6980613DB8B}"/>
    <dgm:cxn modelId="{B760E79E-1C13-4741-8CAF-DB61F2EBC0AC}" type="presParOf" srcId="{AB43469B-67CD-4880-B559-852D175E2DD4}" destId="{A1207DC0-920C-4565-9CDA-E57DF8DCCA6F}" srcOrd="0" destOrd="0" presId="urn:microsoft.com/office/officeart/2005/8/layout/chevron2"/>
    <dgm:cxn modelId="{0AAC0E12-D762-46BE-B409-5C83922DC146}" type="presParOf" srcId="{A1207DC0-920C-4565-9CDA-E57DF8DCCA6F}" destId="{57C707FA-776E-4487-94A4-CB4299A65EC3}" srcOrd="0" destOrd="0" presId="urn:microsoft.com/office/officeart/2005/8/layout/chevron2"/>
    <dgm:cxn modelId="{E203A0B5-7A95-4CC8-99A6-121A2D7B1C28}" type="presParOf" srcId="{A1207DC0-920C-4565-9CDA-E57DF8DCCA6F}" destId="{E5D132CB-1713-4294-9E45-5EA211DC716C}" srcOrd="1" destOrd="0" presId="urn:microsoft.com/office/officeart/2005/8/layout/chevron2"/>
    <dgm:cxn modelId="{7D31D468-874A-44DB-861E-0CB98605DEDF}" type="presParOf" srcId="{AB43469B-67CD-4880-B559-852D175E2DD4}" destId="{6776EA11-CA22-40AD-8C55-995E662F57CC}" srcOrd="1" destOrd="0" presId="urn:microsoft.com/office/officeart/2005/8/layout/chevron2"/>
    <dgm:cxn modelId="{FE951CD4-B88F-46EE-96DB-807D39F361C9}" type="presParOf" srcId="{AB43469B-67CD-4880-B559-852D175E2DD4}" destId="{5B7083BE-2179-424D-833F-B03582E9DB0A}" srcOrd="2" destOrd="0" presId="urn:microsoft.com/office/officeart/2005/8/layout/chevron2"/>
    <dgm:cxn modelId="{4BCF09C2-3884-4DA0-96CB-C890AC8F04DB}" type="presParOf" srcId="{5B7083BE-2179-424D-833F-B03582E9DB0A}" destId="{86DDC51B-F1BF-4B11-AF8A-992CEB399F5B}" srcOrd="0" destOrd="0" presId="urn:microsoft.com/office/officeart/2005/8/layout/chevron2"/>
    <dgm:cxn modelId="{1B9090EF-A1A0-41BB-87CC-493EABC347A1}" type="presParOf" srcId="{5B7083BE-2179-424D-833F-B03582E9DB0A}" destId="{F1CB98C3-A449-4969-B381-265AF4809776}" srcOrd="1" destOrd="0" presId="urn:microsoft.com/office/officeart/2005/8/layout/chevron2"/>
    <dgm:cxn modelId="{D226F966-FBD1-42DD-AA22-519FADC6AF2D}" type="presParOf" srcId="{AB43469B-67CD-4880-B559-852D175E2DD4}" destId="{3740135B-C6C0-4CB9-BE05-65F4AA9F02A5}" srcOrd="3" destOrd="0" presId="urn:microsoft.com/office/officeart/2005/8/layout/chevron2"/>
    <dgm:cxn modelId="{748A1C8E-FD80-45CD-BEFB-069770246B10}" type="presParOf" srcId="{AB43469B-67CD-4880-B559-852D175E2DD4}" destId="{6FEDF947-4E76-4BBB-9BE6-56103B5711B6}" srcOrd="4" destOrd="0" presId="urn:microsoft.com/office/officeart/2005/8/layout/chevron2"/>
    <dgm:cxn modelId="{0665AEE2-9176-4D48-9EE1-0B3BC188EB7A}" type="presParOf" srcId="{6FEDF947-4E76-4BBB-9BE6-56103B5711B6}" destId="{D9C92F56-0AE6-4304-9AD8-8C958AFFDE1F}" srcOrd="0" destOrd="0" presId="urn:microsoft.com/office/officeart/2005/8/layout/chevron2"/>
    <dgm:cxn modelId="{C06CA0AE-6E94-4F3F-993D-395F4D1F0B76}" type="presParOf" srcId="{6FEDF947-4E76-4BBB-9BE6-56103B5711B6}" destId="{DB96586A-30E5-4B4C-BB9D-476D635BFB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707FA-776E-4487-94A4-CB4299A65EC3}">
      <dsp:nvSpPr>
        <dsp:cNvPr id="0" name=""/>
        <dsp:cNvSpPr/>
      </dsp:nvSpPr>
      <dsp:spPr>
        <a:xfrm rot="5400000">
          <a:off x="-222646" y="222654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22646" y="222654"/>
        <a:ext cx="1484312" cy="1039018"/>
      </dsp:txXfrm>
    </dsp:sp>
    <dsp:sp modelId="{E5D132CB-1713-4294-9E45-5EA211DC716C}">
      <dsp:nvSpPr>
        <dsp:cNvPr id="0" name=""/>
        <dsp:cNvSpPr/>
      </dsp:nvSpPr>
      <dsp:spPr>
        <a:xfrm rot="5400000">
          <a:off x="4151907" y="-3111709"/>
          <a:ext cx="964803" cy="7190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GADOE requests review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Detailed course info provided to USG</a:t>
          </a:r>
          <a:endParaRPr lang="en-US" sz="2700" kern="1200" dirty="0"/>
        </a:p>
      </dsp:txBody>
      <dsp:txXfrm rot="5400000">
        <a:off x="4151907" y="-3111709"/>
        <a:ext cx="964803" cy="7190581"/>
      </dsp:txXfrm>
    </dsp:sp>
    <dsp:sp modelId="{86DDC51B-F1BF-4B11-AF8A-992CEB399F5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5400000">
        <a:off x="-222646" y="1512490"/>
        <a:ext cx="1484312" cy="1039018"/>
      </dsp:txXfrm>
    </dsp:sp>
    <dsp:sp modelId="{F1CB98C3-A449-4969-B381-265AF4809776}">
      <dsp:nvSpPr>
        <dsp:cNvPr id="0" name=""/>
        <dsp:cNvSpPr/>
      </dsp:nvSpPr>
      <dsp:spPr>
        <a:xfrm rot="5400000">
          <a:off x="4151907" y="-1823045"/>
          <a:ext cx="964803" cy="7190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USG Faculty Committee reviews: Course approved, not approved, or approved with recommendations</a:t>
          </a:r>
          <a:endParaRPr lang="en-US" sz="2400" kern="1200" dirty="0"/>
        </a:p>
      </dsp:txBody>
      <dsp:txXfrm rot="5400000">
        <a:off x="4151907" y="-1823045"/>
        <a:ext cx="964803" cy="7190581"/>
      </dsp:txXfrm>
    </dsp:sp>
    <dsp:sp modelId="{D9C92F56-0AE6-4304-9AD8-8C958AFFDE1F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 rot="5400000">
        <a:off x="-222646" y="2801154"/>
        <a:ext cx="1484312" cy="1039018"/>
      </dsp:txXfrm>
    </dsp:sp>
    <dsp:sp modelId="{DB96586A-30E5-4B4C-BB9D-476D635BFB9D}">
      <dsp:nvSpPr>
        <dsp:cNvPr id="0" name=""/>
        <dsp:cNvSpPr/>
      </dsp:nvSpPr>
      <dsp:spPr>
        <a:xfrm rot="5400000">
          <a:off x="4151907" y="-534381"/>
          <a:ext cx="964803" cy="7190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Approved courses added to </a:t>
          </a:r>
          <a:r>
            <a:rPr lang="en-US" sz="2400" i="1" kern="1200" dirty="0" smtClean="0"/>
            <a:t>Staying on Course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Not approved courses added to tracking document</a:t>
          </a:r>
          <a:endParaRPr lang="en-US" sz="2400" kern="1200" dirty="0"/>
        </a:p>
      </dsp:txBody>
      <dsp:txXfrm rot="5400000">
        <a:off x="4151907" y="-534381"/>
        <a:ext cx="964803" cy="719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B2AA-2860-47DA-89FF-586BCF855816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9EE6-7A4E-4AEC-8C16-AB1A72730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fld id="{45B2FAFB-E8B1-46B8-A199-529BEB2C5E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0CB50-7BDF-4740-81C8-32E74924EA42}" type="slidenum">
              <a:rPr lang="en-US"/>
              <a:pPr/>
              <a:t>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11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15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17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35F46-832C-4952-ABE2-A49A2A8AA453}" type="slidenum">
              <a:rPr lang="en-US"/>
              <a:pPr/>
              <a:t>18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19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20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21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22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349CF-6F3D-4A75-BE38-0A66599A1FDE}" type="slidenum">
              <a:rPr lang="en-US"/>
              <a:pPr/>
              <a:t>24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35F46-832C-4952-ABE2-A49A2A8AA453}" type="slidenum">
              <a:rPr lang="en-US"/>
              <a:pPr/>
              <a:t>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349CF-6F3D-4A75-BE38-0A66599A1FDE}" type="slidenum">
              <a:rPr lang="en-US"/>
              <a:pPr/>
              <a:t>25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349CF-6F3D-4A75-BE38-0A66599A1FDE}" type="slidenum">
              <a:rPr lang="en-US"/>
              <a:pPr/>
              <a:t>26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35F46-832C-4952-ABE2-A49A2A8AA453}" type="slidenum">
              <a:rPr lang="en-US"/>
              <a:pPr/>
              <a:t>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0EDD6-8B24-4B86-909D-204BADAEC0B4}" type="slidenum">
              <a:rPr lang="en-US"/>
              <a:pPr/>
              <a:t>9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FAFB-E8B1-46B8-A199-529BEB2C5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69994-23C4-4009-B004-0FC4BF49A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53A-4F55-4DF1-80BA-D4CAD2D9C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F7D1-4C63-4A57-8D2C-9FDC2BD48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D457B-BED3-48AF-95C6-860946954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7F8F-B714-47F2-A59D-CFD4532FA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92F7-575B-41B2-B1CE-4496B394B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6EF0-DCC1-4703-93D5-BD6162558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E592-1B56-49F7-80E2-E1E202E73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9385-E67C-4681-B3EC-770563635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09D60-C508-42E6-834C-946C631F0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C923C0-2003-435D-846A-3F7B7E89F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552C4-C907-4FDC-BAAF-BE02471646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762000"/>
            <a:ext cx="75438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Required High School Curriculum (RHSC)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935480"/>
            <a:ext cx="6096000" cy="3931920"/>
          </a:xfrm>
        </p:spPr>
        <p:txBody>
          <a:bodyPr>
            <a:normAutofit lnSpcReduction="1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4 </a:t>
            </a:r>
            <a:r>
              <a:rPr lang="en-US" sz="3400" dirty="0" smtClean="0">
                <a:solidFill>
                  <a:schemeClr val="bg1"/>
                </a:solidFill>
              </a:rPr>
              <a:t>mathematics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4 </a:t>
            </a:r>
            <a:r>
              <a:rPr lang="en-US" sz="3400" dirty="0" smtClean="0">
                <a:solidFill>
                  <a:schemeClr val="bg1"/>
                </a:solidFill>
              </a:rPr>
              <a:t>English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4 </a:t>
            </a:r>
            <a:r>
              <a:rPr lang="en-US" sz="3400" dirty="0" smtClean="0">
                <a:solidFill>
                  <a:schemeClr val="bg1"/>
                </a:solidFill>
              </a:rPr>
              <a:t>science (effective 2012 grads)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3 </a:t>
            </a:r>
            <a:r>
              <a:rPr lang="en-US" sz="3400" dirty="0" smtClean="0">
                <a:solidFill>
                  <a:schemeClr val="bg1"/>
                </a:solidFill>
              </a:rPr>
              <a:t>social </a:t>
            </a:r>
            <a:r>
              <a:rPr lang="en-US" sz="3400" dirty="0" smtClean="0">
                <a:solidFill>
                  <a:schemeClr val="bg1"/>
                </a:solidFill>
              </a:rPr>
              <a:t>science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2 units of the same foreign </a:t>
            </a:r>
            <a:r>
              <a:rPr lang="en-US" sz="3400" dirty="0">
                <a:solidFill>
                  <a:schemeClr val="bg1"/>
                </a:solidFill>
              </a:rPr>
              <a:t>language or </a:t>
            </a:r>
            <a:r>
              <a:rPr lang="en-US" sz="3400" dirty="0" smtClean="0">
                <a:solidFill>
                  <a:schemeClr val="bg1"/>
                </a:solidFill>
              </a:rPr>
              <a:t>2 units of American Sign Language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19456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030662"/>
            <a:ext cx="2971800" cy="23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6273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BOR Policy 4.2.1.1 and ASAH 3.2.3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90800"/>
            <a:ext cx="8153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Does the following satisfy the USG’s Required High School Curriculum?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II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Support III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III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6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Mathematics Support III can count as an acceptable course for </a:t>
            </a:r>
            <a:r>
              <a:rPr lang="en-US" dirty="0" smtClean="0">
                <a:solidFill>
                  <a:srgbClr val="FF9933"/>
                </a:solidFill>
              </a:rPr>
              <a:t>2012 and 2013 graduates ONLY</a:t>
            </a:r>
            <a:r>
              <a:rPr lang="en-US" dirty="0" smtClean="0">
                <a:solidFill>
                  <a:schemeClr val="bg1"/>
                </a:solidFill>
              </a:rPr>
              <a:t>.  For 2012 and 2013 graduates, institutions </a:t>
            </a:r>
            <a:r>
              <a:rPr lang="en-US" b="1" i="1" dirty="0" smtClean="0">
                <a:solidFill>
                  <a:schemeClr val="bg1"/>
                </a:solidFill>
              </a:rPr>
              <a:t>may</a:t>
            </a:r>
            <a:r>
              <a:rPr lang="en-US" dirty="0" smtClean="0">
                <a:solidFill>
                  <a:schemeClr val="bg1"/>
                </a:solidFill>
              </a:rPr>
              <a:t> consider the following as an acceptable math sequence: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Mathematics 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Mathematics 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Mathematics Support III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Mathematics III</a:t>
            </a: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90800"/>
            <a:ext cx="815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Can Mathematics III/GHSGT Preparation count as a 4</a:t>
            </a:r>
            <a:r>
              <a:rPr lang="en-US" sz="26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math?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6" name="Picture 4" descr="BOR_logo_bl_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No, while the course covers some of the content covered in Mathematics III, students completing the course are not exposed to all of the concepts covered in Mathematics III.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The focus of this course is on preparing students to successfully pass the GHSGT.</a:t>
            </a: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90800"/>
            <a:ext cx="815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Can History of Mathematics count as a 4</a:t>
            </a:r>
            <a:r>
              <a:rPr lang="en-US" sz="26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math?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6" name="Picture 4" descr="BOR_logo_bl_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No, high schools only give elective credit for this course and it does not include a  sufficient level of math rigor.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738" y="3505200"/>
            <a:ext cx="8616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90800"/>
            <a:ext cx="815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Does Mathematics of Finance count as a 4</a:t>
            </a:r>
            <a:r>
              <a:rPr lang="en-US" sz="26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math?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6" name="Picture 4" descr="BOR_logo_bl_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No, Mathematics of Finance was reviewed by the USG faculty review committee and was not approved to count as a RHSC math unit.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3581400" cy="46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Callout 2"/>
          <p:cNvSpPr/>
          <p:nvPr/>
        </p:nvSpPr>
        <p:spPr>
          <a:xfrm>
            <a:off x="3657600" y="2667000"/>
            <a:ext cx="5257800" cy="2667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9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Science Requirements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30152"/>
            <a:ext cx="4267200" cy="148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"/>
            <a:ext cx="6100763" cy="68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304148" cy="68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entagon 5"/>
          <p:cNvSpPr/>
          <p:nvPr/>
        </p:nvSpPr>
        <p:spPr>
          <a:xfrm>
            <a:off x="533400" y="2438400"/>
            <a:ext cx="3124200" cy="1219200"/>
          </a:xfrm>
          <a:prstGeom prst="homePlate">
            <a:avLst/>
          </a:prstGeom>
          <a:solidFill>
            <a:srgbClr val="6DF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BOR Policy 4.2.1.1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533400" y="3962400"/>
            <a:ext cx="3124200" cy="1219200"/>
          </a:xfrm>
          <a:prstGeom prst="homePlate">
            <a:avLst/>
          </a:prstGeom>
          <a:solidFill>
            <a:srgbClr val="6DF9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ASAH 3.2.3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514600"/>
            <a:ext cx="85344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If a school or  school system only offers physical science in the 8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grade, can a student use that credit to satisfy the RHSC?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59818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Students enrolled in Georgia private high schools and high schools in other states often complete physical science while in the 8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grade and then take 3 additional science units in high school.  Students from private high schools and public high schools in other states can count physical science courses taken in the 8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grade as one of the 4 required science units.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Approval Process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685800" y="17526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66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Courses Not Approved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172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Accessed from the Staying on Course document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www.usg.edu/student_affairs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953000"/>
            <a:ext cx="1828800" cy="990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3999" cy="5029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Up Arrow Callout 6"/>
          <p:cNvSpPr/>
          <p:nvPr/>
        </p:nvSpPr>
        <p:spPr>
          <a:xfrm>
            <a:off x="304800" y="4191000"/>
            <a:ext cx="1905000" cy="228600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Click on “Students or “High School Counselors”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953000"/>
            <a:ext cx="1828800" cy="990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" y="304800"/>
            <a:ext cx="9146400" cy="455722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Up Arrow Callout 3"/>
          <p:cNvSpPr/>
          <p:nvPr/>
        </p:nvSpPr>
        <p:spPr>
          <a:xfrm>
            <a:off x="304800" y="4343400"/>
            <a:ext cx="1905000" cy="228600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Click on “Admissions and Enrollment”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 bwMode="auto">
          <a:xfrm rot="10800000" flipV="1">
            <a:off x="3657600" y="4953000"/>
            <a:ext cx="1828800" cy="9906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Callout 3"/>
          <p:cNvSpPr/>
          <p:nvPr/>
        </p:nvSpPr>
        <p:spPr>
          <a:xfrm>
            <a:off x="533400" y="4572000"/>
            <a:ext cx="1981200" cy="15240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Click on “Staying on Course”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886200" cy="505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Callout 2"/>
          <p:cNvSpPr/>
          <p:nvPr/>
        </p:nvSpPr>
        <p:spPr>
          <a:xfrm>
            <a:off x="3657600" y="2133600"/>
            <a:ext cx="5257800" cy="2667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59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800"/>
            <a:ext cx="4291104" cy="118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81000"/>
            <a:ext cx="7391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Mathematics Requirements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128" y="0"/>
            <a:ext cx="7123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728"/>
            <a:ext cx="5791199" cy="684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514600"/>
            <a:ext cx="8534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Can a student satisfy high school graduation requirements without satisfying the USG’s Required High School Curriculum?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59818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Yes, GADOE’s IDA(3) rule (List of State-Funded Courses) includes “Core” courses that do not satisfy a RHSC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0" y="3809999"/>
            <a:ext cx="8993340" cy="230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124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Example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514600"/>
            <a:ext cx="8534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If a student completes an accelerated integrated mathematics course one year and an on-level integrated mathematics course the following year, will this count towards satisfying the University System of Georgia’s Required High School Curriculum (RHSC) in the area of mathematics?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1000"/>
            <a:ext cx="7010400" cy="655638"/>
          </a:xfrm>
        </p:spPr>
        <p:txBody>
          <a:bodyPr/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Math FAQs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38244" name="Picture 4" descr="BOR_logo_bl_w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235075" cy="1238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59818"/>
            <a:ext cx="853440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Students may remain on-track provided they complete four total units of mathematics which includes Mathematics III and one additional unit of mathematics from the approved list found in this document. </a:t>
            </a: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For example, a student completing the following will have met the BOR Required High School Curriculum in Math: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Accelerated Mathematics 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III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Mathematics IV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Answer: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5527</TotalTime>
  <Words>606</Words>
  <Application>Microsoft Office PowerPoint</Application>
  <PresentationFormat>On-screen Show (4:3)</PresentationFormat>
  <Paragraphs>105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Required High School Curriculum (RHSC)</vt:lpstr>
      <vt:lpstr>Slide 2</vt:lpstr>
      <vt:lpstr>Mathematics Requirements</vt:lpstr>
      <vt:lpstr>Slide 4</vt:lpstr>
      <vt:lpstr>Slide 5</vt:lpstr>
      <vt:lpstr>FAQs</vt:lpstr>
      <vt:lpstr>FAQs</vt:lpstr>
      <vt:lpstr>Math FAQs</vt:lpstr>
      <vt:lpstr>Math FAQs</vt:lpstr>
      <vt:lpstr>Math FAQs</vt:lpstr>
      <vt:lpstr>Math FAQs</vt:lpstr>
      <vt:lpstr>Math FAQs</vt:lpstr>
      <vt:lpstr>Math FAQs</vt:lpstr>
      <vt:lpstr>Math FAQs</vt:lpstr>
      <vt:lpstr>Math FAQs</vt:lpstr>
      <vt:lpstr>Math FAQs</vt:lpstr>
      <vt:lpstr>Math FAQs</vt:lpstr>
      <vt:lpstr>Science Requirements</vt:lpstr>
      <vt:lpstr>Slide 19</vt:lpstr>
      <vt:lpstr>FAQs</vt:lpstr>
      <vt:lpstr>FAQs</vt:lpstr>
      <vt:lpstr>Approval Process</vt:lpstr>
      <vt:lpstr>Courses Not Approved</vt:lpstr>
      <vt:lpstr>Slide 24</vt:lpstr>
      <vt:lpstr>Slide 25</vt:lpstr>
      <vt:lpstr>Slide 26</vt:lpstr>
    </vt:vector>
  </TitlesOfParts>
  <Company>University System of Georgia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Board of Regents</dc:creator>
  <cp:lastModifiedBy>Board of Regents</cp:lastModifiedBy>
  <cp:revision>544</cp:revision>
  <dcterms:created xsi:type="dcterms:W3CDTF">2007-10-18T13:57:15Z</dcterms:created>
  <dcterms:modified xsi:type="dcterms:W3CDTF">2011-09-22T16:01:20Z</dcterms:modified>
</cp:coreProperties>
</file>