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25"/>
  </p:notesMasterIdLst>
  <p:handoutMasterIdLst>
    <p:handoutMasterId r:id="rId26"/>
  </p:handoutMasterIdLst>
  <p:sldIdLst>
    <p:sldId id="256" r:id="rId3"/>
    <p:sldId id="257" r:id="rId4"/>
    <p:sldId id="283" r:id="rId5"/>
    <p:sldId id="263" r:id="rId6"/>
    <p:sldId id="258" r:id="rId7"/>
    <p:sldId id="284" r:id="rId8"/>
    <p:sldId id="259" r:id="rId9"/>
    <p:sldId id="285" r:id="rId10"/>
    <p:sldId id="286" r:id="rId11"/>
    <p:sldId id="288" r:id="rId12"/>
    <p:sldId id="287" r:id="rId13"/>
    <p:sldId id="264" r:id="rId14"/>
    <p:sldId id="267" r:id="rId15"/>
    <p:sldId id="289" r:id="rId16"/>
    <p:sldId id="290" r:id="rId17"/>
    <p:sldId id="291" r:id="rId18"/>
    <p:sldId id="292" r:id="rId19"/>
    <p:sldId id="293" r:id="rId20"/>
    <p:sldId id="297" r:id="rId21"/>
    <p:sldId id="294" r:id="rId22"/>
    <p:sldId id="295" r:id="rId23"/>
    <p:sldId id="282" r:id="rId24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D81"/>
    <a:srgbClr val="0038A8"/>
    <a:srgbClr val="003863"/>
    <a:srgbClr val="1A27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05"/>
    <p:restoredTop sz="45181" autoAdjust="0"/>
  </p:normalViewPr>
  <p:slideViewPr>
    <p:cSldViewPr snapToGrid="0" snapToObjects="1">
      <p:cViewPr varScale="1">
        <p:scale>
          <a:sx n="97" d="100"/>
          <a:sy n="97" d="100"/>
        </p:scale>
        <p:origin x="354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0" d="100"/>
          <a:sy n="80" d="100"/>
        </p:scale>
        <p:origin x="316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F1E31AC-B757-4B86-BEC8-8F3088052209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773955-F53C-4415-BD0F-4DB81F76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06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DB90E9C-3C8A-40E7-B87A-CFB255DB3C3A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48CD4A8-BECF-4801-BDB1-227745CA0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46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6413" y="614363"/>
            <a:ext cx="3251200" cy="1828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CD4A8-BECF-4801-BDB1-227745CA0B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14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2788" y="1162050"/>
            <a:ext cx="3962400" cy="2228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3599376"/>
            <a:ext cx="5608320" cy="45349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CD4A8-BECF-4801-BDB1-227745CA0B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09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CD4A8-BECF-4801-BDB1-227745CA0B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8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CD4A8-BECF-4801-BDB1-227745CA0B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30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CD4A8-BECF-4801-BDB1-227745CA0B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34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1162050"/>
            <a:ext cx="3425825" cy="1927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CD4A8-BECF-4801-BDB1-227745CA0B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60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1162050"/>
            <a:ext cx="3416300" cy="1920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CD4A8-BECF-4801-BDB1-227745CA0B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28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1162050"/>
            <a:ext cx="3252787" cy="1828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CD4A8-BECF-4801-BDB1-227745CA0B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858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1162050"/>
            <a:ext cx="3881438" cy="218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CD4A8-BECF-4801-BDB1-227745CA0B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25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2788" y="1162050"/>
            <a:ext cx="3746500" cy="2108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CD4A8-BECF-4801-BDB1-227745CA0B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547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1162050"/>
            <a:ext cx="3689350" cy="2074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CD4A8-BECF-4801-BDB1-227745CA0B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52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1162050"/>
            <a:ext cx="3676650" cy="2068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CD4A8-BECF-4801-BDB1-227745CA0B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369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1162050"/>
            <a:ext cx="3533775" cy="1987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CD4A8-BECF-4801-BDB1-227745CA0B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733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1162050"/>
            <a:ext cx="3252787" cy="1828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3313332"/>
            <a:ext cx="5608320" cy="482101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CD4A8-BECF-4801-BDB1-227745CA0B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573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CD4A8-BECF-4801-BDB1-227745CA0B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79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1162050"/>
            <a:ext cx="3736975" cy="2101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CD4A8-BECF-4801-BDB1-227745CA0B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95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1162050"/>
            <a:ext cx="3581400" cy="2014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CD4A8-BECF-4801-BDB1-227745CA0B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7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1162050"/>
            <a:ext cx="3929063" cy="220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CD4A8-BECF-4801-BDB1-227745CA0B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53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2788" y="1162050"/>
            <a:ext cx="4225925" cy="2376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CD4A8-BECF-4801-BDB1-227745CA0B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14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1162050"/>
            <a:ext cx="3605213" cy="2027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CD4A8-BECF-4801-BDB1-227745CA0B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05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1162050"/>
            <a:ext cx="3676650" cy="2068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CD4A8-BECF-4801-BDB1-227745CA0B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22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2788" y="1162050"/>
            <a:ext cx="4129087" cy="2322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CD4A8-BECF-4801-BDB1-227745CA0B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86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USG Widescreen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6712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2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ondary slides USG Widescreen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05979"/>
            <a:ext cx="7467600" cy="8572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Century Gothic"/>
                <a:cs typeface="Century Gothic"/>
              </a:defRPr>
            </a:lvl2pPr>
            <a:lvl3pPr>
              <a:defRPr>
                <a:latin typeface="Century Gothic"/>
                <a:cs typeface="Century Gothic"/>
              </a:defRPr>
            </a:lvl3pPr>
            <a:lvl4pPr>
              <a:defRPr>
                <a:latin typeface="Century Gothic"/>
                <a:cs typeface="Century Gothic"/>
              </a:defRPr>
            </a:lvl4pPr>
            <a:lvl5pP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1007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200151"/>
            <a:ext cx="3657600" cy="3257550"/>
          </a:xfrm>
        </p:spPr>
        <p:txBody>
          <a:bodyPr/>
          <a:lstStyle>
            <a:lvl1pPr>
              <a:defRPr sz="2800"/>
            </a:lvl1pPr>
            <a:lvl2pPr>
              <a:defRPr sz="2400">
                <a:latin typeface="Century Gothic"/>
                <a:cs typeface="Century Gothic"/>
              </a:defRPr>
            </a:lvl2pPr>
            <a:lvl3pPr>
              <a:defRPr sz="2000">
                <a:latin typeface="Century Gothic"/>
                <a:cs typeface="Century Gothic"/>
              </a:defRPr>
            </a:lvl3pPr>
            <a:lvl4pPr>
              <a:defRPr sz="1800">
                <a:latin typeface="Century Gothic"/>
                <a:cs typeface="Century Gothic"/>
              </a:defRPr>
            </a:lvl4pPr>
            <a:lvl5pPr>
              <a:defRPr sz="1800">
                <a:latin typeface="Century Gothic"/>
                <a:cs typeface="Century Gothic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200150"/>
            <a:ext cx="3810000" cy="3257550"/>
          </a:xfrm>
        </p:spPr>
        <p:txBody>
          <a:bodyPr/>
          <a:lstStyle>
            <a:lvl1pPr>
              <a:defRPr sz="2800"/>
            </a:lvl1pPr>
            <a:lvl2pPr>
              <a:defRPr sz="2400">
                <a:latin typeface="Century Gothic"/>
                <a:cs typeface="Century Gothic"/>
              </a:defRPr>
            </a:lvl2pPr>
            <a:lvl3pPr>
              <a:defRPr sz="2000">
                <a:latin typeface="Century Gothic"/>
                <a:cs typeface="Century Gothic"/>
              </a:defRPr>
            </a:lvl3pPr>
            <a:lvl4pPr>
              <a:defRPr sz="1800">
                <a:latin typeface="Century Gothic"/>
                <a:cs typeface="Century Gothic"/>
              </a:defRPr>
            </a:lvl4pPr>
            <a:lvl5pPr>
              <a:defRPr sz="1800">
                <a:latin typeface="Century Gothic"/>
                <a:cs typeface="Century Gothic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338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4893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077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690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04789"/>
            <a:ext cx="4419600" cy="4195762"/>
          </a:xfrm>
        </p:spPr>
        <p:txBody>
          <a:bodyPr/>
          <a:lstStyle>
            <a:lvl1pPr>
              <a:defRPr sz="3200"/>
            </a:lvl1pPr>
            <a:lvl2pPr>
              <a:defRPr sz="2800">
                <a:latin typeface="Century Gothic"/>
                <a:cs typeface="Century Gothic"/>
              </a:defRPr>
            </a:lvl2pPr>
            <a:lvl3pPr>
              <a:defRPr sz="2400">
                <a:latin typeface="Century Gothic"/>
                <a:cs typeface="Century Gothic"/>
              </a:defRPr>
            </a:lvl3pPr>
            <a:lvl4pPr>
              <a:defRPr sz="2000">
                <a:latin typeface="Century Gothic"/>
                <a:cs typeface="Century Gothic"/>
              </a:defRPr>
            </a:lvl4pPr>
            <a:lvl5pPr>
              <a:defRPr sz="2000">
                <a:latin typeface="Century Gothic"/>
                <a:cs typeface="Century Gothic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2690" y="1076327"/>
            <a:ext cx="3008313" cy="3324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035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  <a:alpha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sg_logo_black-0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" y="137160"/>
            <a:ext cx="5224059" cy="1186782"/>
          </a:xfrm>
          <a:prstGeom prst="rect">
            <a:avLst/>
          </a:prstGeom>
        </p:spPr>
      </p:pic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28650" y="216712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4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  <a:alpha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205979"/>
            <a:ext cx="746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200151"/>
            <a:ext cx="7467600" cy="314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add text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92024" y="171450"/>
            <a:ext cx="0" cy="4305300"/>
          </a:xfrm>
          <a:prstGeom prst="line">
            <a:avLst/>
          </a:prstGeom>
          <a:ln>
            <a:solidFill>
              <a:srgbClr val="0038A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62000" y="4976622"/>
            <a:ext cx="8077200" cy="0"/>
          </a:xfrm>
          <a:prstGeom prst="line">
            <a:avLst/>
          </a:prstGeom>
          <a:ln>
            <a:solidFill>
              <a:srgbClr val="0038A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usg_logo_black-03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76750"/>
            <a:ext cx="2514600" cy="57125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34674" y="4672584"/>
            <a:ext cx="55212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fld id="{64336152-522D-534E-A387-BE770A7CAF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87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7" r:id="rId4"/>
  </p:sldLayoutIdLst>
  <p:hf hdr="0" ftr="0" dt="0"/>
  <p:txStyles>
    <p:titleStyle>
      <a:lvl1pPr marL="0" marR="0" indent="0" algn="ctr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600" kern="1200">
          <a:solidFill>
            <a:schemeClr val="tx1"/>
          </a:solidFill>
          <a:latin typeface="Century Gothic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Lori.Hagood@usg.edu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13882"/>
            <a:ext cx="7886700" cy="9937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Research and Policy Analysis Update</a:t>
            </a:r>
            <a:br>
              <a:rPr lang="en-US" dirty="0" smtClean="0"/>
            </a:br>
            <a:r>
              <a:rPr lang="en-US" dirty="0" smtClean="0"/>
              <a:t>RACRA</a:t>
            </a:r>
            <a:br>
              <a:rPr lang="en-US" dirty="0" smtClean="0"/>
            </a:br>
            <a:r>
              <a:rPr lang="en-US" sz="3100" dirty="0" smtClean="0"/>
              <a:t>Tuesday, March 24, 2018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Middle Georgia State University</a:t>
            </a:r>
            <a:r>
              <a:rPr lang="en-US" dirty="0"/>
              <a:t/>
            </a:r>
            <a:br>
              <a:rPr lang="en-US" dirty="0"/>
            </a:b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146700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05979"/>
            <a:ext cx="8191500" cy="857250"/>
          </a:xfrm>
        </p:spPr>
        <p:txBody>
          <a:bodyPr/>
          <a:lstStyle/>
          <a:p>
            <a:r>
              <a:rPr lang="en-US" dirty="0" smtClean="0"/>
              <a:t>ADC General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607" y="1200150"/>
            <a:ext cx="8537843" cy="347243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First, thank you!</a:t>
            </a:r>
          </a:p>
          <a:p>
            <a:r>
              <a:rPr lang="en-US" sz="2800" dirty="0" smtClean="0"/>
              <a:t>Work  to ensure ADC Points of Contact (POCs) understand changes and responsibilities</a:t>
            </a:r>
          </a:p>
          <a:p>
            <a:r>
              <a:rPr lang="en-US" sz="2800" dirty="0" smtClean="0"/>
              <a:t>More regular meetings, better communication</a:t>
            </a:r>
          </a:p>
          <a:p>
            <a:r>
              <a:rPr lang="en-US" sz="2800" dirty="0" smtClean="0"/>
              <a:t>Enhanced turnaround reports</a:t>
            </a:r>
          </a:p>
          <a:p>
            <a:r>
              <a:rPr lang="en-US" sz="2800" dirty="0" smtClean="0"/>
              <a:t>We welcome feedback!!!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99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05979"/>
            <a:ext cx="8172450" cy="857250"/>
          </a:xfrm>
        </p:spPr>
        <p:txBody>
          <a:bodyPr/>
          <a:lstStyle/>
          <a:p>
            <a:r>
              <a:rPr lang="en-US" dirty="0" smtClean="0"/>
              <a:t>Outside Requests for USG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590" y="1063228"/>
            <a:ext cx="8505022" cy="360935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New more rigorous process:</a:t>
            </a:r>
          </a:p>
          <a:p>
            <a:pPr lvl="1"/>
            <a:r>
              <a:rPr lang="en-US" dirty="0" smtClean="0"/>
              <a:t>New application</a:t>
            </a:r>
          </a:p>
          <a:p>
            <a:pPr lvl="1"/>
            <a:r>
              <a:rPr lang="en-US" dirty="0" smtClean="0"/>
              <a:t>Template of available variables</a:t>
            </a:r>
          </a:p>
          <a:p>
            <a:pPr lvl="1"/>
            <a:r>
              <a:rPr lang="en-US" dirty="0" smtClean="0"/>
              <a:t>Vetting by subcommittee of system FDGC</a:t>
            </a:r>
          </a:p>
          <a:p>
            <a:pPr lvl="1"/>
            <a:r>
              <a:rPr lang="en-US" dirty="0" smtClean="0"/>
              <a:t>Same FERPA-compliant data sharing agreement; requires review of publications</a:t>
            </a:r>
          </a:p>
          <a:p>
            <a:pPr lvl="1"/>
            <a:r>
              <a:rPr lang="en-US" dirty="0" smtClean="0"/>
              <a:t>Presentation to full FDGC and notice to campuses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74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and Other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45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870" y="205979"/>
            <a:ext cx="810993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RPA Reporting so you don’t have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871" y="1200151"/>
            <a:ext cx="8225606" cy="31432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IPEDS</a:t>
            </a:r>
          </a:p>
          <a:p>
            <a:r>
              <a:rPr lang="en-US" dirty="0" smtClean="0"/>
              <a:t>Gateway to Completion</a:t>
            </a:r>
          </a:p>
          <a:p>
            <a:r>
              <a:rPr lang="en-US" dirty="0" smtClean="0"/>
              <a:t>Complete College America</a:t>
            </a:r>
          </a:p>
          <a:p>
            <a:r>
              <a:rPr lang="en-US" dirty="0" smtClean="0"/>
              <a:t>Gates Grant</a:t>
            </a:r>
          </a:p>
          <a:p>
            <a:r>
              <a:rPr lang="en-US" dirty="0" smtClean="0"/>
              <a:t>Consortium for Student Retention Data Exchange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23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894" y="205979"/>
            <a:ext cx="8102906" cy="857250"/>
          </a:xfrm>
        </p:spPr>
        <p:txBody>
          <a:bodyPr/>
          <a:lstStyle/>
          <a:p>
            <a:r>
              <a:rPr lang="en-US" dirty="0" smtClean="0"/>
              <a:t>USG/Carl Vinson Data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894" y="1200151"/>
            <a:ext cx="8102906" cy="31432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New </a:t>
            </a:r>
            <a:r>
              <a:rPr lang="en-US" dirty="0" err="1" smtClean="0"/>
              <a:t>Qlik</a:t>
            </a:r>
            <a:r>
              <a:rPr lang="en-US" dirty="0" smtClean="0"/>
              <a:t> resources:</a:t>
            </a:r>
          </a:p>
          <a:p>
            <a:pPr lvl="1"/>
            <a:r>
              <a:rPr lang="en-US" dirty="0" smtClean="0"/>
              <a:t>Semester Enrollment Report-already there</a:t>
            </a:r>
          </a:p>
          <a:p>
            <a:pPr lvl="1"/>
            <a:r>
              <a:rPr lang="en-US" dirty="0" smtClean="0"/>
              <a:t>Transfer and Completion Flow-soon</a:t>
            </a:r>
          </a:p>
          <a:p>
            <a:pPr lvl="1"/>
            <a:r>
              <a:rPr lang="en-US" dirty="0" smtClean="0"/>
              <a:t>Adult Learner Outreach-soon</a:t>
            </a:r>
          </a:p>
          <a:p>
            <a:r>
              <a:rPr lang="en-US" dirty="0" smtClean="0"/>
              <a:t>Trainings will be offered</a:t>
            </a:r>
          </a:p>
          <a:p>
            <a:r>
              <a:rPr lang="en-US" dirty="0" smtClean="0"/>
              <a:t>Contact your IR director for access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54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300" y="123825"/>
            <a:ext cx="133350" cy="10945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205979"/>
            <a:ext cx="7962900" cy="857250"/>
          </a:xfrm>
        </p:spPr>
        <p:txBody>
          <a:bodyPr/>
          <a:lstStyle/>
          <a:p>
            <a:r>
              <a:rPr lang="en-US" dirty="0" smtClean="0"/>
              <a:t>Semester Enrollment Report App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227933"/>
            <a:ext cx="9144000" cy="391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35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14299" y="123826"/>
            <a:ext cx="187917" cy="7350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745" y="13632"/>
            <a:ext cx="7994073" cy="8572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Student Transfer and Completion Flow App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216" b="2030"/>
          <a:stretch/>
        </p:blipFill>
        <p:spPr>
          <a:xfrm>
            <a:off x="179311" y="858867"/>
            <a:ext cx="8701453" cy="4185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3725" y="1891844"/>
            <a:ext cx="1143000" cy="2154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NO LONGER ENROLLED</a:t>
            </a:r>
            <a:endParaRPr lang="en-US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4743450" y="1999566"/>
            <a:ext cx="1143000" cy="2154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NO LONGER ENROLLED</a:t>
            </a:r>
            <a:endParaRPr lang="en-US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7639050" y="2220904"/>
            <a:ext cx="1143000" cy="2154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NO LONGER ENROLLED</a:t>
            </a:r>
            <a:endParaRPr lang="en-US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302217" y="2843813"/>
            <a:ext cx="1250358" cy="2154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cap="all" dirty="0"/>
              <a:t>State College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33725" y="3060989"/>
            <a:ext cx="1066800" cy="2154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INSTITUTION </a:t>
            </a:r>
            <a:r>
              <a:rPr lang="en-US" sz="800" dirty="0"/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33725" y="4445329"/>
            <a:ext cx="800100" cy="2154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INSTITUTION </a:t>
            </a:r>
            <a:r>
              <a:rPr lang="en-US" sz="800" dirty="0"/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33725" y="4744766"/>
            <a:ext cx="800100" cy="2154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INSTITUTION </a:t>
            </a:r>
            <a:r>
              <a:rPr lang="en-US" sz="800" dirty="0"/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33725" y="3795155"/>
            <a:ext cx="800100" cy="2154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GRADUATED</a:t>
            </a:r>
            <a:endParaRPr lang="en-US" sz="800" dirty="0"/>
          </a:p>
        </p:txBody>
      </p:sp>
      <p:sp>
        <p:nvSpPr>
          <p:cNvPr id="14" name="TextBox 13"/>
          <p:cNvSpPr txBox="1"/>
          <p:nvPr/>
        </p:nvSpPr>
        <p:spPr>
          <a:xfrm>
            <a:off x="5086350" y="4351337"/>
            <a:ext cx="800100" cy="2154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GRADUATED</a:t>
            </a:r>
            <a:endParaRPr lang="en-US" sz="800" dirty="0"/>
          </a:p>
        </p:txBody>
      </p:sp>
      <p:sp>
        <p:nvSpPr>
          <p:cNvPr id="15" name="TextBox 14"/>
          <p:cNvSpPr txBox="1"/>
          <p:nvPr/>
        </p:nvSpPr>
        <p:spPr>
          <a:xfrm>
            <a:off x="8020050" y="4351337"/>
            <a:ext cx="752475" cy="2154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GRADUATED</a:t>
            </a:r>
            <a:endParaRPr lang="en-US" sz="800" dirty="0"/>
          </a:p>
        </p:txBody>
      </p:sp>
      <p:sp>
        <p:nvSpPr>
          <p:cNvPr id="16" name="TextBox 15"/>
          <p:cNvSpPr txBox="1"/>
          <p:nvPr/>
        </p:nvSpPr>
        <p:spPr>
          <a:xfrm>
            <a:off x="7896224" y="3524831"/>
            <a:ext cx="876301" cy="2154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STILL ENROLLED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77210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81" y="649102"/>
            <a:ext cx="8114170" cy="449439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182504" y="1728810"/>
            <a:ext cx="425126" cy="4251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/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8061844" y="712064"/>
            <a:ext cx="425126" cy="4251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/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2105221" y="1521319"/>
            <a:ext cx="425126" cy="4251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/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2869749" y="1333835"/>
            <a:ext cx="3952832" cy="380966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Rectangle 9"/>
          <p:cNvSpPr/>
          <p:nvPr/>
        </p:nvSpPr>
        <p:spPr>
          <a:xfrm>
            <a:off x="6829426" y="626846"/>
            <a:ext cx="2073770" cy="451665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/>
          <p:cNvSpPr/>
          <p:nvPr/>
        </p:nvSpPr>
        <p:spPr>
          <a:xfrm>
            <a:off x="782181" y="1333836"/>
            <a:ext cx="2080551" cy="380966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/>
          <p:cNvSpPr/>
          <p:nvPr/>
        </p:nvSpPr>
        <p:spPr>
          <a:xfrm>
            <a:off x="782182" y="627748"/>
            <a:ext cx="6040400" cy="70608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ounded Rectangle 12"/>
          <p:cNvSpPr/>
          <p:nvPr/>
        </p:nvSpPr>
        <p:spPr>
          <a:xfrm>
            <a:off x="2712293" y="627749"/>
            <a:ext cx="2723956" cy="2046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/>
              <a:t>Sliders and Toggles to Change Viewing Settings</a:t>
            </a:r>
          </a:p>
        </p:txBody>
      </p:sp>
      <p:sp>
        <p:nvSpPr>
          <p:cNvPr id="14" name="Oval 13"/>
          <p:cNvSpPr/>
          <p:nvPr/>
        </p:nvSpPr>
        <p:spPr>
          <a:xfrm>
            <a:off x="6317856" y="685018"/>
            <a:ext cx="425126" cy="4251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/>
              <a:t>4</a:t>
            </a:r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>
          <a:xfrm>
            <a:off x="7203859" y="468069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2CB191-D93C-B445-BABD-77DC9C35F82F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15291" y="89086"/>
            <a:ext cx="731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High School Graduate Market </a:t>
            </a:r>
            <a:r>
              <a:rPr lang="en-US" sz="2800" dirty="0">
                <a:latin typeface="Century Gothic" panose="020B0502020202020204" pitchFamily="34" charset="0"/>
              </a:rPr>
              <a:t>Share Tool</a:t>
            </a:r>
          </a:p>
        </p:txBody>
      </p:sp>
    </p:spTree>
    <p:extLst>
      <p:ext uri="{BB962C8B-B14F-4D97-AF65-F5344CB8AC3E}">
        <p14:creationId xmlns:p14="http://schemas.microsoft.com/office/powerpoint/2010/main" val="114244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Adult Learner Outreach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Where </a:t>
            </a:r>
            <a:r>
              <a:rPr lang="en-US" dirty="0" smtClean="0"/>
              <a:t>are adults </a:t>
            </a:r>
            <a:r>
              <a:rPr lang="en-US" dirty="0"/>
              <a:t>with some college or high school diploma but no bachelors’ degree?</a:t>
            </a:r>
          </a:p>
          <a:p>
            <a:r>
              <a:rPr lang="en-US" dirty="0"/>
              <a:t>What types of jobs are in my region?</a:t>
            </a:r>
          </a:p>
          <a:p>
            <a:r>
              <a:rPr lang="en-US" dirty="0"/>
              <a:t>What jobs are </a:t>
            </a:r>
            <a:r>
              <a:rPr lang="en-US" dirty="0" smtClean="0"/>
              <a:t>projected to </a:t>
            </a:r>
            <a:r>
              <a:rPr lang="en-US" dirty="0"/>
              <a:t>grow?</a:t>
            </a:r>
          </a:p>
          <a:p>
            <a:r>
              <a:rPr lang="en-US" dirty="0"/>
              <a:t>What level of education is required for these jobs? </a:t>
            </a:r>
          </a:p>
          <a:p>
            <a:r>
              <a:rPr lang="en-US" dirty="0" smtClean="0"/>
              <a:t>Which </a:t>
            </a:r>
            <a:r>
              <a:rPr lang="en-US" dirty="0"/>
              <a:t>neighborhoods should we target for marketing our education programs?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6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" y="108524"/>
            <a:ext cx="133350" cy="10521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Adult Learners?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175985"/>
            <a:ext cx="9144000" cy="396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6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38722"/>
            <a:ext cx="8201025" cy="857250"/>
          </a:xfrm>
        </p:spPr>
        <p:txBody>
          <a:bodyPr/>
          <a:lstStyle/>
          <a:p>
            <a:r>
              <a:rPr lang="en-US" dirty="0" smtClean="0"/>
              <a:t>Team RPA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41" y="1029322"/>
            <a:ext cx="8268159" cy="3143250"/>
          </a:xfrm>
        </p:spPr>
        <p:txBody>
          <a:bodyPr numCol="1">
            <a:normAutofit fontScale="92500" lnSpcReduction="10000"/>
          </a:bodyPr>
          <a:lstStyle/>
          <a:p>
            <a:r>
              <a:rPr lang="en-US" sz="2400" dirty="0" smtClean="0"/>
              <a:t>Angie Bell-AVC of RPA</a:t>
            </a:r>
          </a:p>
          <a:p>
            <a:r>
              <a:rPr lang="en-US" sz="2400" dirty="0" smtClean="0"/>
              <a:t>Rachana Bhatt-data requests, GA AWARDS</a:t>
            </a:r>
          </a:p>
          <a:p>
            <a:r>
              <a:rPr lang="en-US" sz="2400" dirty="0" smtClean="0"/>
              <a:t>Tan Tran-HR data, </a:t>
            </a:r>
            <a:r>
              <a:rPr lang="en-US" sz="2400" dirty="0" err="1" smtClean="0"/>
              <a:t>OneUSG</a:t>
            </a:r>
            <a:endParaRPr lang="en-US" sz="2400" dirty="0" smtClean="0"/>
          </a:p>
          <a:p>
            <a:r>
              <a:rPr lang="en-US" sz="2400" dirty="0" smtClean="0"/>
              <a:t>Lori Hagood-data governance, CCG, GA AWARDS</a:t>
            </a:r>
          </a:p>
          <a:p>
            <a:r>
              <a:rPr lang="en-US" sz="2400" dirty="0" smtClean="0"/>
              <a:t>Patrick Harris-IPEDS, data quality</a:t>
            </a:r>
          </a:p>
          <a:p>
            <a:r>
              <a:rPr lang="en-US" sz="2400" dirty="0" smtClean="0"/>
              <a:t>Michael Pizarek (new!)-general research</a:t>
            </a:r>
          </a:p>
          <a:p>
            <a:r>
              <a:rPr lang="en-US" sz="2400" smtClean="0"/>
              <a:t>Jeniffer Postell-ADC, </a:t>
            </a:r>
            <a:r>
              <a:rPr lang="en-US" sz="2400" dirty="0" smtClean="0"/>
              <a:t>DMA</a:t>
            </a:r>
            <a:r>
              <a:rPr lang="en-US" sz="2400" smtClean="0"/>
              <a:t>, external sites, FICE &amp; HS codes</a:t>
            </a:r>
            <a:endParaRPr lang="en-US" sz="2400" dirty="0" smtClean="0"/>
          </a:p>
          <a:p>
            <a:r>
              <a:rPr lang="en-US" sz="2400" dirty="0" smtClean="0"/>
              <a:t>Phyllis Gagne-reporting on degree and majors, HR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33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3825" y="34377"/>
            <a:ext cx="133350" cy="12898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jobs are growing?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4277"/>
            <a:ext cx="9153710" cy="381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4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" y="123825"/>
            <a:ext cx="133350" cy="866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2677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are the educational requirements for jobs in my region?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02" y="990600"/>
            <a:ext cx="8948087" cy="415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87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RPA website: www.usg.edu/research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Lori Hagood, Research Associate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Lori.Hagood@usg.edu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404.962.3089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02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205979"/>
            <a:ext cx="8162925" cy="857250"/>
          </a:xfrm>
        </p:spPr>
        <p:txBody>
          <a:bodyPr/>
          <a:lstStyle/>
          <a:p>
            <a:r>
              <a:rPr lang="en-US" dirty="0" smtClean="0"/>
              <a:t>RPA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0328" y="1200150"/>
            <a:ext cx="6246564" cy="33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9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 and Governance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34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97424"/>
            <a:ext cx="8047154" cy="857250"/>
          </a:xfrm>
        </p:spPr>
        <p:txBody>
          <a:bodyPr/>
          <a:lstStyle/>
          <a:p>
            <a:r>
              <a:rPr lang="en-US" dirty="0" smtClean="0"/>
              <a:t>ADC Recent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745" y="954674"/>
            <a:ext cx="7981055" cy="3641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/>
              <a:t>ADC Spring 2018 </a:t>
            </a:r>
            <a:r>
              <a:rPr lang="en-US" sz="2800" u="sng" dirty="0" smtClean="0"/>
              <a:t>Mid-term</a:t>
            </a:r>
            <a:endParaRPr lang="en-US" sz="2800" u="sng" dirty="0"/>
          </a:p>
          <a:p>
            <a:r>
              <a:rPr lang="en-US" sz="2800" dirty="0"/>
              <a:t>Dual Enrollment </a:t>
            </a:r>
            <a:r>
              <a:rPr lang="en-US" sz="2800" dirty="0" smtClean="0"/>
              <a:t>changes from </a:t>
            </a:r>
            <a:r>
              <a:rPr lang="en-US" sz="2800" dirty="0"/>
              <a:t>rebranding </a:t>
            </a:r>
            <a:r>
              <a:rPr lang="en-US" sz="2800" dirty="0" smtClean="0"/>
              <a:t>of MOWR</a:t>
            </a:r>
            <a:endParaRPr lang="en-US" sz="2800" dirty="0"/>
          </a:p>
          <a:p>
            <a:r>
              <a:rPr lang="en-US" sz="2800" dirty="0"/>
              <a:t>GPA Precision</a:t>
            </a:r>
          </a:p>
          <a:p>
            <a:r>
              <a:rPr lang="en-US" sz="2800" dirty="0" smtClean="0"/>
              <a:t>Campus Housing charges**</a:t>
            </a:r>
            <a:endParaRPr lang="en-US" sz="2800" dirty="0"/>
          </a:p>
          <a:p>
            <a:r>
              <a:rPr lang="en-US" sz="2800" dirty="0"/>
              <a:t>Email Address </a:t>
            </a:r>
            <a:r>
              <a:rPr lang="en-US" sz="2800" dirty="0" smtClean="0"/>
              <a:t>logic change </a:t>
            </a:r>
            <a:r>
              <a:rPr lang="en-US" sz="2800" dirty="0"/>
              <a:t>to exclude </a:t>
            </a:r>
            <a:r>
              <a:rPr lang="en-US" sz="2800" dirty="0" smtClean="0"/>
              <a:t>inactive </a:t>
            </a:r>
            <a:r>
              <a:rPr lang="en-US" sz="2800" dirty="0"/>
              <a:t>addresses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88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745" y="97424"/>
            <a:ext cx="7931959" cy="857250"/>
          </a:xfrm>
        </p:spPr>
        <p:txBody>
          <a:bodyPr/>
          <a:lstStyle/>
          <a:p>
            <a:r>
              <a:rPr lang="en-US" dirty="0" smtClean="0"/>
              <a:t>ADC Recent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745" y="954674"/>
            <a:ext cx="7981055" cy="3641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/>
              <a:t>ADC Spring 2018 </a:t>
            </a:r>
            <a:r>
              <a:rPr lang="en-US" sz="2800" u="sng" dirty="0" smtClean="0"/>
              <a:t>Mid-term</a:t>
            </a:r>
            <a:endParaRPr lang="en-US" sz="2800" u="sng" dirty="0"/>
          </a:p>
          <a:p>
            <a:r>
              <a:rPr lang="en-US" sz="2800" dirty="0" smtClean="0"/>
              <a:t>ACT Sub-Scores required—note</a:t>
            </a:r>
            <a:r>
              <a:rPr lang="en-US" sz="2800" dirty="0"/>
              <a:t>, edit </a:t>
            </a:r>
            <a:r>
              <a:rPr lang="en-US" sz="2800" dirty="0" smtClean="0"/>
              <a:t>not implemented, </a:t>
            </a:r>
            <a:r>
              <a:rPr lang="en-US" sz="2800" dirty="0"/>
              <a:t>will have to be changed</a:t>
            </a:r>
          </a:p>
          <a:p>
            <a:r>
              <a:rPr lang="en-US" sz="2800" dirty="0"/>
              <a:t>Required High School </a:t>
            </a:r>
            <a:r>
              <a:rPr lang="en-US" sz="2800" dirty="0" smtClean="0"/>
              <a:t>Curriculum code </a:t>
            </a:r>
            <a:r>
              <a:rPr lang="en-US" sz="2800" dirty="0"/>
              <a:t>m</a:t>
            </a:r>
            <a:r>
              <a:rPr lang="en-US" sz="2800" dirty="0" smtClean="0"/>
              <a:t>odifications</a:t>
            </a:r>
            <a:endParaRPr lang="en-US" sz="2800" dirty="0"/>
          </a:p>
          <a:p>
            <a:r>
              <a:rPr lang="en-US" sz="2800" dirty="0" err="1"/>
              <a:t>Accuplacer</a:t>
            </a:r>
            <a:r>
              <a:rPr lang="en-US" sz="2800" dirty="0"/>
              <a:t> </a:t>
            </a:r>
            <a:r>
              <a:rPr lang="en-US" sz="2800" dirty="0" err="1"/>
              <a:t>WritePlacer</a:t>
            </a:r>
            <a:r>
              <a:rPr lang="en-US" sz="2800" dirty="0"/>
              <a:t> Score </a:t>
            </a:r>
            <a:r>
              <a:rPr lang="en-US" sz="2800" dirty="0" smtClean="0"/>
              <a:t>(change  </a:t>
            </a:r>
            <a:r>
              <a:rPr lang="en-US" sz="2800" dirty="0"/>
              <a:t>minimum </a:t>
            </a:r>
            <a:r>
              <a:rPr lang="en-US" sz="2800" dirty="0" smtClean="0"/>
              <a:t>valid score </a:t>
            </a:r>
            <a:r>
              <a:rPr lang="en-US" sz="2800" dirty="0"/>
              <a:t>1 to 0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34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745" y="97424"/>
            <a:ext cx="7931959" cy="857250"/>
          </a:xfrm>
        </p:spPr>
        <p:txBody>
          <a:bodyPr/>
          <a:lstStyle/>
          <a:p>
            <a:r>
              <a:rPr lang="en-US" dirty="0" smtClean="0"/>
              <a:t>ADC Upcoming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745" y="954674"/>
            <a:ext cx="8100725" cy="3641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 smtClean="0"/>
              <a:t>Summer 2018 Mid-term</a:t>
            </a:r>
          </a:p>
          <a:p>
            <a:r>
              <a:rPr lang="en-US" sz="2800" dirty="0" smtClean="0"/>
              <a:t>Low &amp; No Cost Course Section Attribute (required Fall)</a:t>
            </a:r>
          </a:p>
          <a:p>
            <a:r>
              <a:rPr lang="en-US" sz="2800" dirty="0" smtClean="0"/>
              <a:t>Fix Test Score extraction problem </a:t>
            </a:r>
            <a:r>
              <a:rPr lang="en-US" sz="2800" dirty="0"/>
              <a:t>(will require </a:t>
            </a:r>
            <a:r>
              <a:rPr lang="en-US" sz="2800" dirty="0" smtClean="0"/>
              <a:t>recollection of most </a:t>
            </a:r>
            <a:r>
              <a:rPr lang="en-US" sz="2800" dirty="0"/>
              <a:t>critical scores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Shoring up dual enrollment and learning support data quality</a:t>
            </a:r>
            <a:endParaRPr lang="en-US" sz="2800" dirty="0"/>
          </a:p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79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75" y="97424"/>
            <a:ext cx="8075729" cy="857250"/>
          </a:xfrm>
        </p:spPr>
        <p:txBody>
          <a:bodyPr/>
          <a:lstStyle/>
          <a:p>
            <a:r>
              <a:rPr lang="en-US" dirty="0" smtClean="0"/>
              <a:t>ADC Upcoming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745" y="954674"/>
            <a:ext cx="8100725" cy="3641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 smtClean="0"/>
              <a:t>Spring 2019</a:t>
            </a:r>
          </a:p>
          <a:p>
            <a:r>
              <a:rPr lang="en-US" sz="2800" dirty="0" smtClean="0"/>
              <a:t>Course section “Campus Code”-thank you for responses</a:t>
            </a:r>
          </a:p>
          <a:p>
            <a:pPr lvl="1"/>
            <a:r>
              <a:rPr lang="en-US" dirty="0" smtClean="0"/>
              <a:t>Purpose is tracking course section enrollment on institution different instructional sites</a:t>
            </a:r>
          </a:p>
          <a:p>
            <a:pPr lvl="1"/>
            <a:r>
              <a:rPr lang="en-US" dirty="0" smtClean="0"/>
              <a:t>Further information is forthcoming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80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745" y="97424"/>
            <a:ext cx="7931959" cy="857250"/>
          </a:xfrm>
        </p:spPr>
        <p:txBody>
          <a:bodyPr/>
          <a:lstStyle/>
          <a:p>
            <a:r>
              <a:rPr lang="en-US" dirty="0" smtClean="0"/>
              <a:t>ADC Upcoming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745" y="954674"/>
            <a:ext cx="8100725" cy="3641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 smtClean="0"/>
              <a:t>Timing not designated</a:t>
            </a:r>
          </a:p>
          <a:p>
            <a:r>
              <a:rPr lang="en-US" sz="2800" dirty="0" smtClean="0"/>
              <a:t>High Impact Practices-for course sections</a:t>
            </a:r>
          </a:p>
          <a:p>
            <a:r>
              <a:rPr lang="en-US" sz="2800" dirty="0" smtClean="0"/>
              <a:t>Degrees and Majors:</a:t>
            </a:r>
          </a:p>
          <a:p>
            <a:pPr lvl="1"/>
            <a:r>
              <a:rPr lang="en-US" sz="2400" dirty="0" smtClean="0"/>
              <a:t>Minors and Concentrations</a:t>
            </a:r>
          </a:p>
          <a:p>
            <a:pPr lvl="1"/>
            <a:r>
              <a:rPr lang="en-US" sz="2400" dirty="0" smtClean="0"/>
              <a:t>New “Nexus” credential</a:t>
            </a:r>
          </a:p>
          <a:p>
            <a:r>
              <a:rPr lang="en-US" sz="2800" dirty="0" smtClean="0"/>
              <a:t>Other Momentum Year needs being assessed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19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in title USG Widescreen gre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econdary slides USG Widescreen grey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4571</TotalTime>
  <Words>542</Words>
  <Application>Microsoft Office PowerPoint</Application>
  <PresentationFormat>On-screen Show (16:9)</PresentationFormat>
  <Paragraphs>144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</vt:lpstr>
      <vt:lpstr>Century Gothic</vt:lpstr>
      <vt:lpstr>Main title USG Widescreen grey</vt:lpstr>
      <vt:lpstr>Secondary slides USG Widescreen grey</vt:lpstr>
      <vt:lpstr>Research and Policy Analysis Update RACRA Tuesday, March 24, 2018 Middle Georgia State University </vt:lpstr>
      <vt:lpstr>Team RPA</vt:lpstr>
      <vt:lpstr>RPA Functions</vt:lpstr>
      <vt:lpstr>Data Collection and Governance</vt:lpstr>
      <vt:lpstr>ADC Recent Changes</vt:lpstr>
      <vt:lpstr>ADC Recent Changes</vt:lpstr>
      <vt:lpstr>ADC Upcoming Changes</vt:lpstr>
      <vt:lpstr>ADC Upcoming Changes</vt:lpstr>
      <vt:lpstr>ADC Upcoming Changes</vt:lpstr>
      <vt:lpstr>ADC General </vt:lpstr>
      <vt:lpstr>Outside Requests for USG Data</vt:lpstr>
      <vt:lpstr>Reporting and Other Projects</vt:lpstr>
      <vt:lpstr>RPA Reporting so you don’t have to</vt:lpstr>
      <vt:lpstr>USG/Carl Vinson Data Project</vt:lpstr>
      <vt:lpstr>Semester Enrollment Report App</vt:lpstr>
      <vt:lpstr>Student Transfer and Completion Flow App</vt:lpstr>
      <vt:lpstr>PowerPoint Presentation</vt:lpstr>
      <vt:lpstr>Adult Learner Outreach</vt:lpstr>
      <vt:lpstr>Where are Adult Learners?</vt:lpstr>
      <vt:lpstr>What jobs are growing?</vt:lpstr>
      <vt:lpstr>What are the educational requirements for jobs in my region?</vt:lpstr>
      <vt:lpstr>Contact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 PowerPoint Presentation Template</dc:title>
  <dc:subject/>
  <dc:creator>John Vanchella</dc:creator>
  <cp:keywords/>
  <dc:description/>
  <cp:lastModifiedBy>Sarah Wenham</cp:lastModifiedBy>
  <cp:revision>139</cp:revision>
  <cp:lastPrinted>2018-03-26T19:42:55Z</cp:lastPrinted>
  <dcterms:created xsi:type="dcterms:W3CDTF">2016-05-06T18:44:28Z</dcterms:created>
  <dcterms:modified xsi:type="dcterms:W3CDTF">2018-03-28T19:34:38Z</dcterms:modified>
  <cp:category/>
</cp:coreProperties>
</file>