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4"/>
  </p:sldMasterIdLst>
  <p:notesMasterIdLst>
    <p:notesMasterId r:id="rId29"/>
  </p:notesMasterIdLst>
  <p:handoutMasterIdLst>
    <p:handoutMasterId r:id="rId30"/>
  </p:handoutMasterIdLst>
  <p:sldIdLst>
    <p:sldId id="451" r:id="rId5"/>
    <p:sldId id="453" r:id="rId6"/>
    <p:sldId id="455" r:id="rId7"/>
    <p:sldId id="466" r:id="rId8"/>
    <p:sldId id="518" r:id="rId9"/>
    <p:sldId id="491" r:id="rId10"/>
    <p:sldId id="493" r:id="rId11"/>
    <p:sldId id="494" r:id="rId12"/>
    <p:sldId id="495" r:id="rId13"/>
    <p:sldId id="501" r:id="rId14"/>
    <p:sldId id="506" r:id="rId15"/>
    <p:sldId id="505" r:id="rId16"/>
    <p:sldId id="502" r:id="rId17"/>
    <p:sldId id="516" r:id="rId18"/>
    <p:sldId id="463" r:id="rId19"/>
    <p:sldId id="473" r:id="rId20"/>
    <p:sldId id="464" r:id="rId21"/>
    <p:sldId id="484" r:id="rId22"/>
    <p:sldId id="485" r:id="rId23"/>
    <p:sldId id="497" r:id="rId24"/>
    <p:sldId id="514" r:id="rId25"/>
    <p:sldId id="520" r:id="rId26"/>
    <p:sldId id="498" r:id="rId27"/>
    <p:sldId id="499" r:id="rId2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F"/>
    <a:srgbClr val="FFCC99"/>
    <a:srgbClr val="FFFFCC"/>
    <a:srgbClr val="94C560"/>
    <a:srgbClr val="E992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0751" autoAdjust="0"/>
  </p:normalViewPr>
  <p:slideViewPr>
    <p:cSldViewPr snapToGrid="0" snapToObjects="1">
      <p:cViewPr varScale="1">
        <p:scale>
          <a:sx n="57" d="100"/>
          <a:sy n="57" d="100"/>
        </p:scale>
        <p:origin x="154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-1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52E82C-255B-AF46-B748-A66F87AB8506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84C351-2BE2-AD45-931E-E3CAF649CA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90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D22B17-6DC9-944C-94B3-E1E4C459216A}" type="datetimeFigureOut">
              <a:rPr lang="en-US" smtClean="0"/>
              <a:t>11/5/2014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0BCE3DB-0BEB-374F-A3B8-59D7B72B1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9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CE3DB-0BEB-374F-A3B8-59D7B72B19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93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0000"/>
              </a:lnSpc>
            </a:pPr>
            <a:endParaRPr lang="en-US" dirty="0">
              <a:latin typeface="Helvetica" charset="0"/>
              <a:ea typeface="小塚ゴシック Pr6N L" charset="0"/>
              <a:cs typeface="小塚ゴシック Pr6N L" charset="0"/>
              <a:sym typeface="小塚ゴシック Pr6N 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CE3DB-0BEB-374F-A3B8-59D7B72B193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441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9C5FAEA-D608-BF46-99C2-DF9FD890F1B0}" type="datetimeFigureOut">
              <a:rPr lang="en-US" smtClean="0"/>
              <a:pPr>
                <a:defRPr/>
              </a:pPr>
              <a:t>11/5/2014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21D3D0D-F091-4242-9B08-D2BFEBB34E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7A0070A-7BEC-2846-B784-39FE957837DC}" type="datetimeFigureOut">
              <a:rPr lang="en-US" smtClean="0"/>
              <a:pPr>
                <a:defRPr/>
              </a:pPr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5881F1-DAD5-6F46-8BA0-3FF0047AE3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7B0DC2-3984-7C46-BD75-C348FE54892B}" type="datetimeFigureOut">
              <a:rPr lang="en-US" smtClean="0"/>
              <a:pPr>
                <a:defRPr/>
              </a:pPr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CCB60F-BEC9-7840-B3DD-A63309A103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E99B10-86F1-7A4B-ADA5-D8BF519B2C4A}" type="datetimeFigureOut">
              <a:rPr lang="en-US" smtClean="0"/>
              <a:pPr>
                <a:defRPr/>
              </a:pPr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4BE701A-7558-7B4A-BDB7-EA6533F7D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609A3F0-5AB6-4247-9817-CF615761E372}" type="datetimeFigureOut">
              <a:rPr lang="en-US" smtClean="0"/>
              <a:pPr>
                <a:defRPr/>
              </a:pPr>
              <a:t>11/5/2014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353B5E-72F0-D94D-BB0D-D044662172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192970-0CCB-8648-A91A-17878A447E6C}" type="datetimeFigureOut">
              <a:rPr lang="en-US" smtClean="0"/>
              <a:pPr>
                <a:defRPr/>
              </a:pPr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AA741D-28DF-DC46-9605-E13711C5B9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801371-B66B-0B46-B34C-568B899A481D}" type="datetimeFigureOut">
              <a:rPr lang="en-US" smtClean="0"/>
              <a:pPr>
                <a:defRPr/>
              </a:pPr>
              <a:t>11/5/2014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D05180-B942-8645-9AC4-F696EC05AA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37963E-9BDC-CD4B-A57B-758D1EE5769D}" type="datetimeFigureOut">
              <a:rPr lang="en-US" smtClean="0"/>
              <a:pPr>
                <a:defRPr/>
              </a:pPr>
              <a:t>11/5/2014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0357DA-5B07-3740-8A6C-61E6843E22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1A2587-EE20-3E4F-93A0-29A921F6BE33}" type="datetimeFigureOut">
              <a:rPr lang="en-US" smtClean="0"/>
              <a:pPr>
                <a:defRPr/>
              </a:pPr>
              <a:t>11/5/2014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F3BDC6-8434-844C-969A-3A1B954676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7684D64-3C0A-D148-B9FA-389A1DE57301}" type="datetimeFigureOut">
              <a:rPr lang="en-US" smtClean="0"/>
              <a:pPr>
                <a:defRPr/>
              </a:pPr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25352A-E2F4-8547-9B7E-01A50C0DBD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1011063-2274-D34C-89F0-C67B82E8A898}" type="datetimeFigureOut">
              <a:rPr lang="en-US" smtClean="0"/>
              <a:pPr>
                <a:defRPr/>
              </a:pPr>
              <a:t>11/5/2014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682C8FC-D36A-C940-9755-4293146446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C284170E-D7EB-5943-8201-CF2E34AAF889}" type="datetimeFigureOut">
              <a:rPr lang="en-US" smtClean="0"/>
              <a:pPr>
                <a:defRPr/>
              </a:pPr>
              <a:t>11/5/2014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3AD281C-0747-7B41-AE38-025E989C3FF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arbara.Brown@usg.edu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0310" y="126459"/>
            <a:ext cx="7235981" cy="449011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 smtClean="0">
                <a:solidFill>
                  <a:schemeClr val="accent3">
                    <a:lumMod val="75000"/>
                  </a:schemeClr>
                </a:solidFill>
              </a:rPr>
              <a:t>Changes to Remediation</a:t>
            </a:r>
            <a:br>
              <a:rPr lang="en-US" sz="53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.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53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53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53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53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53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sz="53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3100" dirty="0" smtClean="0"/>
              <a:t>November 5, 2014 for the Regents Advisory Committee on Registration and Admissions</a:t>
            </a:r>
            <a:endParaRPr lang="en-US" sz="3100" dirty="0"/>
          </a:p>
        </p:txBody>
      </p:sp>
      <p:pic>
        <p:nvPicPr>
          <p:cNvPr id="5" name="Picture 3" descr="BOR_logo_black(2)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1195" y="4713851"/>
            <a:ext cx="1900238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3"/>
          <p:cNvSpPr txBox="1">
            <a:spLocks noGrp="1"/>
          </p:cNvSpPr>
          <p:nvPr>
            <p:ph type="subTitle" idx="1"/>
          </p:nvPr>
        </p:nvSpPr>
        <p:spPr>
          <a:xfrm>
            <a:off x="1210310" y="5015970"/>
            <a:ext cx="5810885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Helvetica Light"/>
                <a:cs typeface="Helvetica Light"/>
              </a:rPr>
              <a:t>Barbara Brown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Helvetica Light"/>
                <a:cs typeface="Helvetica Light"/>
              </a:rPr>
              <a:t>Office of Educational Access &amp; Success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Helvetica Light"/>
                <a:cs typeface="Helvetica Light"/>
                <a:hlinkClick r:id="rId3"/>
              </a:rPr>
              <a:t>Barbara.Brown@usg.edu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Helvetica Light"/>
              <a:cs typeface="Helvetica Light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Helvetica Light"/>
              <a:cs typeface="Helvetica Light"/>
            </a:endParaRPr>
          </a:p>
        </p:txBody>
      </p:sp>
      <p:pic>
        <p:nvPicPr>
          <p:cNvPr id="8" name="Picture 12" descr="david-bowie-changes-resized-6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304" y="922067"/>
            <a:ext cx="2688955" cy="268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8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80742" y="-97277"/>
            <a:ext cx="8168640" cy="817124"/>
          </a:xfrm>
        </p:spPr>
        <p:txBody>
          <a:bodyPr>
            <a:normAutofit fontScale="90000"/>
          </a:bodyPr>
          <a:lstStyle/>
          <a:p>
            <a:pPr marL="82296" indent="0"/>
            <a:r>
              <a:rPr lang="en-US" sz="4000" dirty="0" smtClean="0">
                <a:solidFill>
                  <a:schemeClr val="accent3"/>
                </a:solidFill>
              </a:rPr>
              <a:t/>
            </a:r>
            <a:br>
              <a:rPr lang="en-US" sz="4000" dirty="0" smtClean="0">
                <a:solidFill>
                  <a:schemeClr val="accent3"/>
                </a:solidFill>
              </a:rPr>
            </a:br>
            <a:r>
              <a:rPr lang="en-US" sz="4000" dirty="0" smtClean="0">
                <a:solidFill>
                  <a:schemeClr val="accent3"/>
                </a:solidFill>
              </a:rPr>
              <a:t>Key Change 5:  Learning </a:t>
            </a:r>
            <a:r>
              <a:rPr lang="en-US" sz="4000" dirty="0">
                <a:solidFill>
                  <a:schemeClr val="accent3"/>
                </a:solidFill>
              </a:rPr>
              <a:t>Support Attempts and Exit</a:t>
            </a:r>
          </a:p>
        </p:txBody>
      </p:sp>
      <p:sp>
        <p:nvSpPr>
          <p:cNvPr id="2" name="Rectangle 1"/>
          <p:cNvSpPr/>
          <p:nvPr/>
        </p:nvSpPr>
        <p:spPr>
          <a:xfrm>
            <a:off x="1156942" y="1066538"/>
            <a:ext cx="80162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Attempts are defined as institutional credit courses in which students receive any grades (or symbols) other than “W” or “WM.”</a:t>
            </a:r>
          </a:p>
          <a:p>
            <a:endParaRPr lang="en-US" sz="800" dirty="0"/>
          </a:p>
          <a:p>
            <a:r>
              <a:rPr lang="en-US" sz="2800" dirty="0" smtClean="0"/>
              <a:t>If </a:t>
            </a:r>
            <a:r>
              <a:rPr lang="en-US" sz="2800" dirty="0"/>
              <a:t>students do not complete requirements for Foundations-level English or mathematics in two attempts, they will be suspended for a calendar year</a:t>
            </a:r>
            <a:r>
              <a:rPr lang="en-US" sz="2800" dirty="0" smtClean="0"/>
              <a:t>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2800" dirty="0" smtClean="0"/>
              <a:t>Can go to TCSG during that year.</a:t>
            </a:r>
          </a:p>
          <a:p>
            <a:endParaRPr lang="en-US" sz="800" dirty="0"/>
          </a:p>
          <a:p>
            <a:r>
              <a:rPr lang="en-US" sz="2800" dirty="0"/>
              <a:t>There are no limits on attempts in </a:t>
            </a:r>
            <a:r>
              <a:rPr lang="en-US" sz="2800" dirty="0" err="1"/>
              <a:t>corequisite</a:t>
            </a:r>
            <a:r>
              <a:rPr lang="en-US" sz="2800" dirty="0"/>
              <a:t> Learning Support courses</a:t>
            </a:r>
            <a:r>
              <a:rPr lang="en-US" sz="2800" dirty="0" smtClean="0"/>
              <a:t>. </a:t>
            </a:r>
            <a:endParaRPr lang="en-US" sz="800" dirty="0"/>
          </a:p>
        </p:txBody>
      </p:sp>
      <p:pic>
        <p:nvPicPr>
          <p:cNvPr id="9218" name="Picture 2" descr="http://www.androidtapp.com/wp-content/uploads/2012/06/Dragon-Dracula-3-attempts-but-you-can-pay-for-mor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" t="14511" r="9361" b="14426"/>
          <a:stretch/>
        </p:blipFill>
        <p:spPr bwMode="auto">
          <a:xfrm>
            <a:off x="3171216" y="3881337"/>
            <a:ext cx="3035030" cy="139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23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5360" y="145915"/>
            <a:ext cx="8168640" cy="943583"/>
          </a:xfrm>
        </p:spPr>
        <p:txBody>
          <a:bodyPr>
            <a:normAutofit/>
          </a:bodyPr>
          <a:lstStyle/>
          <a:p>
            <a:pPr marL="82296" indent="0"/>
            <a:r>
              <a:rPr lang="en-US" sz="4000" dirty="0" smtClean="0">
                <a:solidFill>
                  <a:schemeClr val="accent3"/>
                </a:solidFill>
              </a:rPr>
              <a:t>Learning </a:t>
            </a:r>
            <a:r>
              <a:rPr lang="en-US" sz="4000" dirty="0">
                <a:solidFill>
                  <a:schemeClr val="accent3"/>
                </a:solidFill>
              </a:rPr>
              <a:t>Support </a:t>
            </a:r>
            <a:r>
              <a:rPr lang="en-US" sz="4000" dirty="0" smtClean="0">
                <a:solidFill>
                  <a:schemeClr val="accent3"/>
                </a:solidFill>
              </a:rPr>
              <a:t>Exit</a:t>
            </a:r>
            <a:endParaRPr lang="en-US" sz="4000" dirty="0">
              <a:solidFill>
                <a:schemeClr val="accent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7760" y="1075946"/>
            <a:ext cx="80162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Students </a:t>
            </a:r>
            <a:r>
              <a:rPr lang="en-US" sz="2800" dirty="0"/>
              <a:t>will exit Learning Support by successfully passing (as defined by the institution) the corresponding Area A collegiate-level course.</a:t>
            </a:r>
          </a:p>
          <a:p>
            <a:endParaRPr lang="en-US" sz="2800" dirty="0"/>
          </a:p>
        </p:txBody>
      </p:sp>
      <p:pic>
        <p:nvPicPr>
          <p:cNvPr id="8194" name="Picture 2" descr="http://under30ceo.com/wp-content/uploads/2013/03/Exit-Strateg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328" y="2635548"/>
            <a:ext cx="7374861" cy="368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3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27760" y="126460"/>
            <a:ext cx="8168640" cy="1031132"/>
          </a:xfrm>
        </p:spPr>
        <p:txBody>
          <a:bodyPr>
            <a:normAutofit/>
          </a:bodyPr>
          <a:lstStyle/>
          <a:p>
            <a:pPr marL="82296" indent="0"/>
            <a:r>
              <a:rPr lang="en-US" sz="4000" dirty="0" smtClean="0">
                <a:solidFill>
                  <a:schemeClr val="accent3"/>
                </a:solidFill>
              </a:rPr>
              <a:t>Key Change 6:  Withdrawals</a:t>
            </a:r>
            <a:endParaRPr lang="en-US" sz="4000" dirty="0">
              <a:solidFill>
                <a:schemeClr val="accent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3960" y="1144040"/>
            <a:ext cx="8016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Students who withdraw from Learning Support courses will no longer be required to withdraw from unrelated collegiate courses.</a:t>
            </a:r>
            <a:endParaRPr lang="en-US" sz="2800" dirty="0"/>
          </a:p>
        </p:txBody>
      </p:sp>
      <p:pic>
        <p:nvPicPr>
          <p:cNvPr id="10242" name="Picture 2" descr="http://www.twickermum.com/wp-content/uploads/2013/02/the-sleep-book-246x3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19" r="13645" b="3660"/>
          <a:stretch/>
        </p:blipFill>
        <p:spPr bwMode="auto">
          <a:xfrm>
            <a:off x="2213467" y="2714018"/>
            <a:ext cx="5306014" cy="367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6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6152" y="45720"/>
            <a:ext cx="7498080" cy="1584960"/>
          </a:xfrm>
        </p:spPr>
        <p:txBody>
          <a:bodyPr>
            <a:normAutofit fontScale="90000"/>
          </a:bodyPr>
          <a:lstStyle/>
          <a:p>
            <a:pPr marL="82296" indent="0"/>
            <a:r>
              <a:rPr lang="en-US" u="sng" dirty="0" smtClean="0">
                <a:solidFill>
                  <a:schemeClr val="accent3"/>
                </a:solidFill>
              </a:rPr>
              <a:t>Key Change 7:  Learning Support Prerequisites or </a:t>
            </a:r>
            <a:r>
              <a:rPr lang="en-US" u="sng" dirty="0" err="1" smtClean="0">
                <a:solidFill>
                  <a:schemeClr val="accent3"/>
                </a:solidFill>
              </a:rPr>
              <a:t>Corequisites</a:t>
            </a:r>
            <a:endParaRPr lang="en-US" u="sng" dirty="0"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8838" y="1737360"/>
            <a:ext cx="769924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Institutions shall inform students of those courses that have LS courses as prerequisites or co-requisites. The following Core Curriculum areas require students to exit or exempt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certain </a:t>
            </a:r>
            <a:r>
              <a:rPr lang="en-US" sz="2800" dirty="0" smtClean="0"/>
              <a:t>Learning </a:t>
            </a:r>
            <a:r>
              <a:rPr lang="en-US" sz="2800" dirty="0"/>
              <a:t>Support requirements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strike="sngStrike" dirty="0" smtClean="0"/>
              <a:t>Reading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Completion or exemption from </a:t>
            </a:r>
            <a:r>
              <a:rPr lang="en-US" sz="2800" u="sng" dirty="0" smtClean="0">
                <a:solidFill>
                  <a:srgbClr val="FF0000"/>
                </a:solidFill>
              </a:rPr>
              <a:t>Foundations-level</a:t>
            </a:r>
            <a:r>
              <a:rPr lang="en-US" sz="2800" dirty="0" smtClean="0">
                <a:solidFill>
                  <a:srgbClr val="FF0000"/>
                </a:solidFill>
              </a:rPr>
              <a:t> English </a:t>
            </a:r>
            <a:r>
              <a:rPr lang="en-US" sz="2800" dirty="0"/>
              <a:t>is a prerequisite for Social, Natural, and Physical Science </a:t>
            </a:r>
            <a:r>
              <a:rPr lang="en-US" sz="2800" dirty="0" smtClean="0"/>
              <a:t>courses . . 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7337185" y="3531191"/>
            <a:ext cx="1524712" cy="1698708"/>
            <a:chOff x="963038" y="-2558374"/>
            <a:chExt cx="4134256" cy="4606046"/>
          </a:xfrm>
        </p:grpSpPr>
        <p:pic>
          <p:nvPicPr>
            <p:cNvPr id="8" name="Picture 2" descr="http://upload.wikimedia.org/wikipedia/en/c/c2/Changes-Faul-and-Wad-Ad-vs-Pnau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28" t="3234" r="13531" b="16595"/>
            <a:stretch/>
          </p:blipFill>
          <p:spPr bwMode="auto">
            <a:xfrm>
              <a:off x="963038" y="-2558374"/>
              <a:ext cx="4134256" cy="45817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963038" y="1381328"/>
              <a:ext cx="476656" cy="642025"/>
            </a:xfrm>
            <a:prstGeom prst="rect">
              <a:avLst/>
            </a:prstGeom>
            <a:solidFill>
              <a:srgbClr val="FFF7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60251" y="1726659"/>
              <a:ext cx="489626" cy="321013"/>
            </a:xfrm>
            <a:prstGeom prst="rect">
              <a:avLst/>
            </a:prstGeom>
            <a:solidFill>
              <a:srgbClr val="FFF7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7321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2766" y="268483"/>
            <a:ext cx="8044775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</a:rPr>
              <a:t>Completion </a:t>
            </a:r>
            <a:r>
              <a:rPr lang="en-US" sz="2800" dirty="0">
                <a:solidFill>
                  <a:srgbClr val="FF0000"/>
                </a:solidFill>
              </a:rPr>
              <a:t>or exemption from Foundations-level Learning Support English or placement into </a:t>
            </a:r>
            <a:r>
              <a:rPr lang="en-US" sz="2800" dirty="0" err="1">
                <a:solidFill>
                  <a:srgbClr val="FF0000"/>
                </a:solidFill>
              </a:rPr>
              <a:t>corequisite</a:t>
            </a:r>
            <a:r>
              <a:rPr lang="en-US" sz="2800" dirty="0">
                <a:solidFill>
                  <a:srgbClr val="FF0000"/>
                </a:solidFill>
              </a:rPr>
              <a:t> English is required for placement into </a:t>
            </a:r>
            <a:r>
              <a:rPr lang="en-US" sz="2800" strike="sngStrike" dirty="0" smtClean="0"/>
              <a:t>LS </a:t>
            </a:r>
            <a:r>
              <a:rPr lang="en-US" sz="2800" strike="sngStrike" dirty="0"/>
              <a:t>English and Reading are prerequisites for </a:t>
            </a:r>
            <a:r>
              <a:rPr lang="en-US" sz="2800" dirty="0"/>
              <a:t>college-level </a:t>
            </a:r>
            <a:r>
              <a:rPr lang="en-US" sz="2800" dirty="0" smtClean="0"/>
              <a:t>English.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Completion or exemption from Foundations-level Learning Support mathematics or placement into </a:t>
            </a:r>
            <a:r>
              <a:rPr lang="en-US" sz="2800" dirty="0" err="1">
                <a:solidFill>
                  <a:srgbClr val="FF0000"/>
                </a:solidFill>
              </a:rPr>
              <a:t>corequisite</a:t>
            </a:r>
            <a:r>
              <a:rPr lang="en-US" sz="2800" dirty="0">
                <a:solidFill>
                  <a:srgbClr val="FF0000"/>
                </a:solidFill>
              </a:rPr>
              <a:t> mathematics is required for placement into college level mathematics courses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Completion or exemption from Foundations-level Learning Support </a:t>
            </a:r>
            <a:r>
              <a:rPr lang="en-US" sz="2800" strike="sngStrike" dirty="0" smtClean="0"/>
              <a:t>LS </a:t>
            </a:r>
            <a:r>
              <a:rPr lang="en-US" sz="2800" dirty="0"/>
              <a:t>Mathematics is a prerequisite for </a:t>
            </a:r>
            <a:r>
              <a:rPr lang="en-US" sz="2800" strike="sngStrike" dirty="0"/>
              <a:t>Mathematics, </a:t>
            </a:r>
            <a:r>
              <a:rPr lang="en-US" sz="2800" dirty="0"/>
              <a:t>Physics, and </a:t>
            </a:r>
            <a:r>
              <a:rPr lang="en-US" sz="2800" dirty="0" smtClean="0"/>
              <a:t>Chemistry </a:t>
            </a:r>
            <a:r>
              <a:rPr lang="en-US" sz="2800" dirty="0" smtClean="0">
                <a:solidFill>
                  <a:srgbClr val="FF0000"/>
                </a:solidFill>
              </a:rPr>
              <a:t>courses</a:t>
            </a:r>
            <a:r>
              <a:rPr lang="en-US" sz="2800" dirty="0" smtClean="0"/>
              <a:t>. . . </a:t>
            </a: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266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6152" y="45719"/>
            <a:ext cx="7498080" cy="118774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Key Change 8:  Learning Support Evaluation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6936" y="1233467"/>
            <a:ext cx="77879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 Mathematics Placement Index (MPI) and an English Placement Index (EPI</a:t>
            </a:r>
            <a:r>
              <a:rPr lang="en-US" sz="2800" dirty="0" smtClean="0"/>
              <a:t>) will </a:t>
            </a:r>
            <a:r>
              <a:rPr lang="en-US" sz="2800" dirty="0"/>
              <a:t>be calculated based on High School Grade Point Average (HSGPA),</a:t>
            </a:r>
          </a:p>
          <a:p>
            <a:r>
              <a:rPr lang="en-US" sz="2800" dirty="0"/>
              <a:t>SAT or ACT and, when indicated, the COMPASS </a:t>
            </a:r>
            <a:r>
              <a:rPr lang="en-US" sz="2800" dirty="0" smtClean="0"/>
              <a:t>placement </a:t>
            </a:r>
            <a:r>
              <a:rPr lang="en-US" sz="2800" dirty="0"/>
              <a:t>test or </a:t>
            </a:r>
            <a:r>
              <a:rPr lang="en-US" sz="2800" dirty="0" smtClean="0"/>
              <a:t>other approved </a:t>
            </a:r>
            <a:r>
              <a:rPr lang="en-US" sz="2800" dirty="0"/>
              <a:t>placement test.</a:t>
            </a:r>
          </a:p>
          <a:p>
            <a:r>
              <a:rPr lang="en-US" sz="2800" dirty="0"/>
              <a:t>Indices will be composed of:</a:t>
            </a:r>
          </a:p>
          <a:p>
            <a:pPr lvl="1"/>
            <a:r>
              <a:rPr lang="en-US" sz="2800" dirty="0"/>
              <a:t>1. HSGPA and SAT/ACT - when both are available</a:t>
            </a:r>
          </a:p>
          <a:p>
            <a:pPr lvl="1"/>
            <a:r>
              <a:rPr lang="en-US" sz="2800" dirty="0"/>
              <a:t>2. HSGPA and COMPASS - when SAT/ACT are not available</a:t>
            </a:r>
          </a:p>
          <a:p>
            <a:pPr lvl="1"/>
            <a:r>
              <a:rPr lang="en-US" sz="2800" dirty="0"/>
              <a:t>3. COMPASS - when neither HSGPA nor SAT/ACT is available</a:t>
            </a:r>
          </a:p>
        </p:txBody>
      </p:sp>
    </p:spTree>
    <p:extLst>
      <p:ext uri="{BB962C8B-B14F-4D97-AF65-F5344CB8AC3E}">
        <p14:creationId xmlns:p14="http://schemas.microsoft.com/office/powerpoint/2010/main" val="362760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61792" y="83658"/>
            <a:ext cx="7498080" cy="16154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Evaluation </a:t>
            </a:r>
            <a:r>
              <a:rPr lang="en-US" dirty="0">
                <a:solidFill>
                  <a:schemeClr val="accent3"/>
                </a:solidFill>
              </a:rPr>
              <a:t>for Learning Support </a:t>
            </a:r>
            <a:r>
              <a:rPr lang="en-US" dirty="0" smtClean="0">
                <a:solidFill>
                  <a:schemeClr val="accent3"/>
                </a:solidFill>
              </a:rPr>
              <a:t>Placement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1792" y="1617709"/>
            <a:ext cx="76582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When COMPASS testing is required, the COMPASS Math (Algebra) test </a:t>
            </a:r>
            <a:r>
              <a:rPr lang="en-US" sz="3200" dirty="0" smtClean="0"/>
              <a:t>will be </a:t>
            </a:r>
            <a:r>
              <a:rPr lang="en-US" sz="3200" dirty="0"/>
              <a:t>used for math placement. The Compass Reading and COMPASS </a:t>
            </a:r>
            <a:r>
              <a:rPr lang="en-US" sz="3200" dirty="0" smtClean="0"/>
              <a:t>e-Write 2-12 </a:t>
            </a:r>
            <a:r>
              <a:rPr lang="en-US" sz="3200" dirty="0"/>
              <a:t>tests will be used for English placement.</a:t>
            </a:r>
          </a:p>
        </p:txBody>
      </p:sp>
    </p:spTree>
    <p:extLst>
      <p:ext uri="{BB962C8B-B14F-4D97-AF65-F5344CB8AC3E}">
        <p14:creationId xmlns:p14="http://schemas.microsoft.com/office/powerpoint/2010/main" val="389906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452" y="2694562"/>
            <a:ext cx="7950634" cy="400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5"/>
          <p:cNvSpPr>
            <a:spLocks noGrp="1"/>
          </p:cNvSpPr>
          <p:nvPr>
            <p:ph type="title"/>
          </p:nvPr>
        </p:nvSpPr>
        <p:spPr>
          <a:xfrm>
            <a:off x="1241888" y="-9727"/>
            <a:ext cx="7498080" cy="106031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Calculating Placement Indices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2" name="AutoShape 2" descr="data:image/jpeg;base64,/9j/4AAQSkZJRgABAQAAAQABAAD/2wCEAAkGBxQSERQUERQWFhQWFx0aGBUYFhYZHBweIB4WHBsXGBkfHyggHBslGxsZIjEhJSkrLy4uGB81ODMsNygtLisBCgoKDg0OGxAQGzImICYtLjI0NywsMCwtNDQvLCwtLC8yLC0sKy0sLDYsLC8yLCwwNC8sLC40Ky4sLywsNSwsLP/AABEIAP8AxQMBEQACEQEDEQH/xAAcAAEBAAIDAQEAAAAAAAAAAAAABwUGAgMEAQj/xABQEAACAQMCAgQHDAULAgUFAAABAgMABBEFEiExBgcTQRQWIlFhcbIyNTZCUlVzdIGRlNMXI5LR0ggVJDNiY3KCk6GxQ7NUg8Hh8Bg0U3W0/8QAGwEBAAIDAQEAAAAAAAAAAAAAAAMEAQIGBQf/xAA9EQACAQIEAgcEBwgDAQEAAAAAAQIDEQQhMUESUQUTImFxgaEyQpGSFCNSU9Hh4gZicoKxwdLwM6KyQyT/2gAMAwEAAhEDEQA/ALjQCgFAKAUAoBQCgFAKAUAoBQCgFAKAUAoBQCgFAKAUAoBQCgNA6YdI7yW+XTNL2JN2faz3DgMIkPIBSDljkcwfdL6SAOsdEdY+ez+Ei/fQDxQ1j57P4OL+KgHihrHz2fwcX8VAPFDWPns/g4v4qAeKGsfPZ/BxfxUA8UNY+ez+Di/ioB4oax89n8HF/FQDxQ1j57P4OL+KgHihrHz2fwcX8VAPFDWPns/g4v4qAeKGsfPZ/BxfxUA8UNY+ez+Di/ioB4oax89n8HF/FQDxQ1j57P4OL+KgHihrHz2fwcX8VAPFDWPns/g4v4qAeKGsfPZ/BxfxUA8UNY+ez+Di/ioB4oax89n8HF/FQDxQ1j57P4OL+KgPNqOja7axtPDqKXZjBY28lsiBwOJAK8c+gFfXQG5dDukKahZw3SDb2g8pM52sCVZc94DA4PeMGgM1QCgJx0e+E+p/VofZhoCj0AoBQCgFAKAUAoBQCgFAKAUAoBQCgFAKAUAoDi/I+qgJ51Ce88f0sntUBRaAUBOOj3wn1P6tD7MNAUegJnf9bQh1PwCS0IPbrF2vbDGHKhZNuz5LBsZ+2gO7rB61F0u6Fv4MZiYw5YShMZLDbjae5c59NAe3p31jx6dDayiIzeEgsoDhMKFQ7s7Tn3a0BnOi3SLwuwS8kj7BXVn2lt21VLDcWwOBUbuXI0BPNN694pZ442tGjR5FUyGZTtBIG8rs7s5IzQFV1a97CCabG7so3fbnGdqlsZ7s450BH/8A6gE/8C34gfl0BldB68rSaRI54ZIN5A7TcroCflngQPTg/dxoDNdY3WONJkhQ25m7VS2RIExggYxtOedAZjor0wiv7E3cS4Kht8RYEoyjJQnHeMEHHIjh3UBrnV/1qDVLo24tTFiNpN5lD8igxjYPlc891AeOTrjUaibHwQ5F14P2nbDH9Z2e/bs+3GftoD39YXWiNLultzbGXdEsm4ShObOu3Gw/I5576Az1j0yin0t9QhXcqQvI0WcENGpLRE44HIxnHIg8jQGG6uussarNJELYw9nHv3GQPniBjG0eegOnp31tW+nyGCOM3E6+7UMERPQz4PlY7gD6SKA1/RuvuJ5At1atEhOO0jk7Tb6WQqpwOZwSfMDQFB6Y9LUsbDw1EE6EptCuAGDkYYNgjGDn00B1dXfTEarbPOIjDslMe0vvzhUbOcD5eMeigNnfkfVQE86g/eeP6WT2qAotAKAnHR74T6n9Wh9mGgKPQH51/lAaeYNTiuU4dtErbhz3xnbn7F7OgMB08mOpajf3EJ3JFEknn8hewjOP8zlvsNAebpbrZvINLhTyjDaiPaOe/tHj2+srHGftoCy9al6NN0JbWM+U6JbL/hC/rD9qKR63FARa/wCihj0i2v8Aj+tnkQ8/c4AjPo8qOXj37loC8aHrvhvR15mOZBaSpJnGd6I6sT/iwG/zCgIH0A6Tpp1yZ5IBODEU2FguCSh3ZKt8kjl30B6764j1nVFKpDYpMVU5YbeHAtkKAZG7hgZOOPfQG5/yjxi4sx5on9paA1fofrUuj3O2fIt7y3VnwCcpIhMcy+lSxBH+Mc8UMGT/AJPfvq31Z/aioZMLN8JG/wD2p/8A6aAz38on30j+qp/3J6Aw+iatNpRvbG5yIbq3dTjJAZ4m7KZB3htwB9B48VxQGe/k8yFbq7Ycxa5x6mWgMB1S2i3msw+E4kyZJWDgHe4Vm4jv8o7v8tAbt1ra/pZvmgvLKV5bcAdpE6x7g6o4BxxIGeGeXHHOgMnqghu+ikhtEkSKNS0ayNvYCOXLAt5sBseYYoDN9RFh2WjxtjBmkkkP7WwH9lBQFAfkfVQE86g/eeP6WT2qAotAKAnHR74T6n9Wh9mGgKPQE168+jEt7aQNbRGWaKX3KjjsdSGx/mVPuoDWOqzoHcJa6mt3A0TTwdjGGGDxWTJH+bZ91Aa11f8AV7ejUrVrm1ljiSQSM7AADYC6g+tlUfbQGy9d2j399eRrb2sskEEeFYLwLvguQc8sBB61NAdOqdSdylq+y+aUohZbcRsAxAJCLmQgEngDjvoD0dWGkX9vZ6laXFrKiywO8WV4GTYUKDj7phsx/hNAefqS6I3lrqDSXVtJHGbd1DOoxuLRED14B+6gPH1u9BrqXUnksrR2jdEJaNRjfggn18BQGZ67+jl3ey2b2tvLKFhbdheIJKkBgeR9FAZXpN0Ba90OzUIVvbW3TYp4EkIoeFvXjh/aA7iaA13qT6KXtrqLSXNtJEhgddzDAyWjIH+x+6gMTL0Lv/59afwWXsf5xMnabfJ2dvu3+rbxoDM9ePRS8u9QSS2tpJUFsillGRuDzEj14I++gM/1k9AWvdOtpYY/6Zbwou3HlOgUbov8QOSPTuHxqAxPUX0Yu7S7uGureSJWh2guMAnepx91Aa/0o6vb/TL7wrTY3kjVy8TRLvePOf1bR8SQASM4IK88cqA8+vWGt6wpkntGVYRu29gYS7cB5II3yNj7AAeXeBu2j2Wo2vRtI7WOWO8WU4TYN4UysT5LDGNpoDbOq2W/azc6p2nb9s2O0VVOzbHjAUAYzu/3oDb35H1UBPOoP3nj+lk9qgKLQCgJx0e+E+p/VofZhoCj0AoBQCgFAKAUAoBQCgFAKAUAoBQCgFAKAUAoDi/I+qgJ51B+88f0sntUBRaAUBOOj3wn1P6tD7MNAUegFAKAUAoBQCgFAKAUAoBQCgFAKAUAoBQCgFAcX5H1UBPOoP3nj+lk9qgKLQCgJx0e+E+p/VofZhoCj0AoBQCgFAKAUAoBQHm1K9SCJ5ZCFRFLEnkABkk/ZVbF4jqafEldvJLm3ov92Noq7J31c9Yvht1LDMgj3ZeHnllBIIbJI3jnw4c/k15tKhLATU5SclN2l3Sej8Hp8CRvjXgU2vbIRQCgFAKAUAoBQCgOL8j6qAnnUH7zx/Sye1QFFoBQE46PfCfU/q0Psw0BR6AUAoBQCgFAKAUAoCTdbOrSXU0el2p8p/LmPHAVfKAOO7huPqUfGrxp4mHHLFVPYp9mPfJ5N/2XmyVRfsrVmn2GludHtL+24XFo8jcucfayFgfOFySR8kuO+qtXFQj0nVwdb2KiivPhVvjp42N1F9WpLYuHRLXUvbWOeP4w4jvB5FT6QQR9lergqsmnSqPtwyfetpea9bkU1utGZmrxoKAUAoBQCgFAKA4vyPqoCedQfvPH9LJ7VAUWgFATjo98J9T+rQ+zDQFHoBQCgFAKAUAoBQGF6Xa8llayTv8AFHAd7E8FUekkgfbVHG1ZJKjT9ueS7l70vJetjeC3exPOqmy7SOW/mIee5dgT8lVYgqPNkj7gg7q5D9o6/BOODpq0IJeba1+HrctUVdOT3Ml1aWwj09Y8cElnTHqlkGDVPp2px41z5xg/+qNqK7FvE1Tq36SR2Wp3FopItpZ3WME+5ZWKqB6GAAHpCec12MnVjRpYyXtKK47bxaTfmnn8Stk24l1Br14tSV0Qn2sgUAoBQCgFAKA4vyPqoCedQfvPH9LJ7VAUWgFATjo98J9T+rQ+zDQFHoBQCgFAKAUAoD4TWJSUVd6AjPS7Uk1TV4rMyKLa3bLgso7SQf8ATUH3R47cDjxk8wrn8RialPDVMak+KStHL2Y7SfK/tZ/uonjFNqJl+gUHg8t9Z90U/aRjzRyrlQPQCrD15rmumJ/SKdDE/ajZ+MXZ/wBSekrNxPfpbi1tbp25RzXMp9W+ST/g1XxEXicRSgtZRpr0SNo9mLfiaHo/Q/ttDMrHFyzNcpITg+SMAbu4Mqls9xYHuro8T0t1XSypr2ElBrx7u5u3elYgjTvTvuUzqw6VC/s1Zj+uj8iQcuI+NjzMMH7SO6vawn/56jwr0Wcf4eX8ry8LEU81xG416JGKAUAoBQCgFAcX5H1UBPOoP3nj+lk9qgKLQCgJx0e+E+p/VofZhoCj0AoBQCgFAKAUBp3Wf0o8Bszs4zS+REAMnce/HoHH04A7683F/X1FhlprP+Hl/M/S5JHJcRFdQ6LS6fLaT3e4ws8bSSRk7o2yGZWPHyhz3fGwcYNQUek6WPp1aVC3Ek0k9GtE/Du2yvkbODg02V2aMLfwzqRtuIWhJB90y/roiPP5An/2riItywc6UtYSUvBPsy9eEte8nzPH05ibwKaGPg91KkSf+Y0asf2d5+yp+iJR+lQqz0pxcn/Km162MVfZstzy9M4maGDS7PyWmUKT3RwJtDMfQfJXHfkipui5RjVn0hiM1F38ZvRf1fdqYqaKETByKmg6lA8Tf0W4QJIpYEgrgGQ9+MkNn+1IPMK9zAYyr0hQc7fW03dcnf3fNZfB8yKcFB22ZbYpAwBHI10VCtGtTVSOjK7VnY51KYFAKAUAoBQHF+R9VATzqD954/pZPaoCi0AoCcdHvhPqf1aH2YaAo9AKAUAoBQCgOE0gVSx5Coa9aNGm6ktEZSu7ENlludW1B722WJ4bNwsKSkhHI4kqRnDe5cE8v1WeVeBi8RRwtF0sS2p1k3Jx1WyWeyXZ+YnjFyd46I3RNViuUNvewtA8g2mGbG1/RFKPIc8MjB3DGcCuWeFq4eXX4afEo53jqvGOq88u8scSeUkdGhae9sPBHJZImD2sp5mMEZhY9zqCV9KsMcmAkxdeGIf0mKs5K013te0u569zWeqviKa7J449LYaks89w/ZszMlvKyYSQbootmGIO5GkKgAHhlsnlYliYvAujSpriSSco3zjlKV8r5NJNvLllrrw9u7Z77idoZJDFH217OBhM4WKMZEfav8SMeUccSzF9uccK0IRq04qpLhpQ33k97Ld7coq1+/a9nlqaZrPRDZLLcatfQlZImAYgqwfhs7NOOVTjgLz83E172F6V46caOAoyvGSy2tvd83zfx0IpU7O82bT1JdK/CLfwWRgZIBhTnO6Pkp/y+5+xc8TXuJfRsTw+5UzXdLdeazXfchfaV+RT69EjFAKAUAoBQHF+R9VATzqD954/pZPaoCi0AoCcdHvhPqf1aH2YaAo9AKAUAoBQCgJt1va+4SOwteNxdHbgHkh4MT5s8s+befi15VerCdVym/q6Wb75bLvss/FpEsVZd7Mv0d0dLO2jgj5IOLfKY8WY+s5P+1fPcdi54uvKtLf0Wy+BdhHhVjlrs7JA5WA3B4DsQVG4EgHO7hgDj9la4OCnWipVODvzy+GZmbstLnh0rpDZyzG3gmV3VdwUEsoxwIRvc5GfcqeA+2rOJwGLp0uvqwaTy5PzWvm9TWM4t2R363dwwr28zRBUdQ7vxKcG27AAT2m5h9hNR4SlWqvqaad2nZLK+l76ZWXxsJNLNnmmkMtsZLBw6uQQYTHvc5AYmWTcoIGc5UnycDHCpoxVOuoYuNmvtXst12Y2fhZ2MarsnKDohZq/aNCJZDxMk5aZvQcuTj7MVpPpbFyjwRnwx5RtFf8AWxlUo6mt9PbNrK4g1S1XjGQk6KMbkOAD93k+vYfi17PQeK+kU5YKq832ovk1n+fx5kVaPC+JFW0jUUuIY5ozuR1DAjzEZrrcHiHWp9rKSdpLk1r+K7irKNmeyrZqKAUAoBQHF+R9VATzqD954/pZPaoCi0AoCcdHvhPqf1aH2YaAo9AKAUAoBQHi1jUktoZJpTtRFLE+gDNVcZXdGn2FeTyiuben4vuNoq7JX1fWj3dxNqtwPKlJSBT8VBwJHs584c/GrkOnsSqFOOBpu9s5Pm3n+b8uRaoxu+Nm+XE6xozuwVFBZmJwABxJJ82K5mnTlUkoQV29Cw3ZXZpXSLpypaNLBUvFJAnCEnCN5IUEHgW8ryjkLgZxuFdHgOhGlKeKbpv3b81nf8tXtoyCdbaOZ4OiCWiXbhrFbXsXK207NJiTJ7L3T8HLBlwePuvvtdJrFTwy4aznxLtRyy97RaWtnpoaU+HizVjs6WWcNtO6CxkuI74Fp5A7eSyngVJ8hMZ3ZJXnzwKj6MqVcTQjLrlCVLKKss0+e7vpuZqJRemp09DOlsNtCySQG2tFG6KVn7R5CWwSyqMsTzBUFcKeOAKk6U6Jq4mopxnx1N1aySt6W5PPPmKdRRVrZFDsbyOaNZIXDxsMqynIPd/zwx6K5SvQqUJunUVmiymmro5XdsssbxyAMjqVZT3gjBFa0qkqU1ODs07oNXVjS+rPUG0+8l0q4bycl7dj8ZTkkD0ni3rEnmFfQ6OLjNQx0PZnaM1yeiflp4NMoyjrHloVqvcIRQCgFAKA4vyPqoCedQfvPH9LJ7VAUWgFATjo98J9T+rQ+zDQFHoBQCgFAKAkvWVqDaheRaXbthch7hx8VRg49eMN6zH5zXhVsZGCnjpezG8YLm935vL+FNkyjpBeZudtAkUaogCxxqFUcgFAwPuAr59Oc61RylnJv1ZeSSRoXWB0lzHB4LdQmCQyRy7QkwZtuUR1AY9mTlW2jPlDnmuo6F6O4ZT6+k+ONmr9myvm08lflfIr1Z3twvI1XTmSNY5ZnjCrOgQxA26IRv3wk9mZWDDDOJAg4R+UQ2R7dVSm3Cmndxd79pvS0va4VbSPDd65XWcKss2ctGyNVt0Nt27hh5ciugRc8Gt4w3ZpFGuCDhskHB4g1rirPA1JdZwKz0abb/eduJyk9dLbrUzH2lke3p7Oq6o+bzgVQNbur9kFKjMUjA4UMPKztO0vk4wDVfoeLlgI/Vc7NW4tfaS3a5XV7WzM1fb1NYhsg6I80BMiyx2nCQqrMAUBkwGK7FjC+T7okEcju9aVVxk4wnlZz0u0r3yzV7t3z008I7c/Ay8XSO70yCFABGBLKwt2KSboiQTvcDOd+9QwIzg8OHGlPo/C9IVJSl2sorizVn3Lws2szbjlBFsifcoOCMgHB5jPcfTXzypHhm48mXk7o07rK0V5IUu7fIubQ71I5lRxZcd+Mbsehh8avc6BxsadV4er7FTJ+O34fB7ENaF1xLVG69CekKX9pHMvAkYZfksODL9h7+8YPfXaYKco8WHqe1D1Xuv4ZPvRUmt1uZ+r5oKAUAoDi/I+qgJ51B+88f0sntUBRaAUBOOj3wn1P6tD7MNAUegFAKAUBgOm/SJLCzkmbiQMIvymPBV+09/cMnuqhjZylw4em+1P0j7z/su9m8Fu9jS+rXRHihe6uMm5uz2jk8wp4quO7OdxHdkD4tcV09jY1Kqw9L/jp5Lx3/D4vct0Y2XE9WZ/pLNCtrMLiVYo5EaMuTjG4EcPOfQPNXn9GwqyxMHSjxNNO3gSVGuHMj2jyhI0E8ySqz9jbvbrh4nZdjuWZEZfIKHDZZioxyLDvcRFym3Ti00uKSlo0ndKybvnfTJXd9bFJd59nkRnWymaacYDBnmSPscI0m4Psbe3Zs2Q3AAqvlFA1YipKLxNNKO2Sb4s0tLq2aWmbd3lexn91nTplg15dJFbXiRRF12xdo6FNgUjbFkq8g2g7lZgx8rIravWWFoOpVpOUrO7sne/fqlno0rLKxhLidkz39NtYt7q9dVt4B2RKPPLNJEXKnaQNhAODwGQxwOQFV+i8LXw2GTlOWeaUUna+e6fnobTkpS0MI0IgGLYvuuGREffG0abWViBLGx3MGC8SiFVJOONX1J1c6qVoXbVnd3VvZayVr6OSbtnkaaaHKB1XdBAgD27tskmAwvPt52UjZHtMUIVTnGT7pzWslKVqtR5SSuo7/Zjzd7yu1r3RHcihdXfSK8kla2vEaQbN6XAUbSOGMuo2OrA5Vh5u/u5jpzo7CQpdfQai72cfyeaa3RYozlezKDXKlknmizfzNqxhPCzvTmPzI+QNvo4kL6mi8xrvMHjXicPHErOpSylzcd/xXemUpw4ZcOzLGpzxFdJCcZxUou6ZX0PtbAUAoDi/I+qgJ51B+88f0sntUBRaAUBOOj3wn1P6tD7MNAUegFAKA+McDJrWc4wi5Sdkswlcjmsy/zzq3Y87KyOZPM75xt9PEFfUsnnFc1jcbLDYeWJeVSrlHnGO34+LXIsQhxS4dkUOuELpPut+9gEMEE28O7mRHUBtmwYLMpI3A78Yz5z3AHqf2Yo1eOdWFrJWae989dtP91K2IayRpFvMgkVRsadSJo4xbtAkkoXMZlyQc7WLKqoisWGTxro5RlwuWai8m+JSajfO1trqzbbaW2RAcLe8heOO6mV0uG7SGPsU3K4WNEEhjOMlRJs4OMlF4HDVtKlUjJ0INOKtJ8TzV23a652vo7XfcE1qz1aALVriymlnkEMTpFGnZkZlQId/BiFRnKOx4nc2Dw41Di/pCo1acILikm277O+WmbSuloracjMbXTZ16jfQPqNyUjjtlV5d8zGUvkEqxRcsiyO3IhCV3E4JFb0aNaGDpqUnN2jllbmr6NpLvV9Nw2nJ7HVY2UkNtcLFOimVUkjZJSECI7KwNwQqI53BcZBJXBxkA71KsKlWDnB9m6d1ndq67Gbayv3aq+bMJWTO21v5DbHtLfwqYyPAxCiQtGFhf8AWTRguxDMNpDenJ24Ok6UFWXDPgjZS1tZ3ayi7JZa5eWYu7aGY6tv6PfhGkkiWZGCWjtubdjtGLqOCAbWwzBWbd7nma8/p1dfg3JJScWm5JZW0yb1vdXSbS56G9HKRXa4Qumv9OOjwvrR4x/Wr5cTcsOAcDPcGGVPrz3V6fRGPeDxKm/ZeUvD8tSKrDiierqr6UG8tNkv/wBxCdkoPA5HJiPTjj6Qw7q73CtUKrw/uvtQ8N15bdzRTlmr/E3evSIxQCgOL8j6qAnnUH7zx/Sye1QFFoBQE46PfCfU/q0Psw0BR6AUAoDR+tbpQbO12Qk+ETns4gOLZPNgPOMjH9oqO+vNxTVeqqHurtT8FovPV9yJI5K/wPP0I6PCxtEiOO0by5W55c4yM94UYUerPfXBdLY943EuovZWS8Pz1LtOHDGxn68wkJx1yRxFLbtlIBMiiVQCyHCHBUkBkODkZB4Ag8CD1n7LzqJ1FB8nZ6PXfZ8tufNVsRbI0g3EDbpY5YzeY4OxeKMnBDS4kQKs+MYy+3JLYBAB6Pgqq0JRfV8lZvuWTbcfK9rLS5BlrufVtJuyTwplcKd0bm82PHnaMLMQ6FSFU7RnGBjGSC6ylxvqU1zXBdPXWOTvm88r94s7Z/1Oyaa3LRyCcyTxcT4RcyyRqwO5GU9hulA4EqpXLDkw4nWMa1pQcLRl9mKTtvft2i+Td8uT0ZHs169ae7lm/m8OTk288Uc0isR/VyOFPZzbgFzw8nPENjaYcLRjRw8aarW+0pNJrmldcUbeu1r3Myd3exhTCVtmguJRDI8wlVHz3IysZtuTEW3LjcPiHIAwaucSlWVWnHiSja68bq17cVrZ2e+V3ka2yszqjlhiheF5JHMjKztARsXYHCp5YHaZ3kkjAGFwTxrdxq1JqpGKVk0uLXO13lpplvroMlkbR1SvD4eUhiP9S7dpIQX5xjaoUBUHlHPMnz44V437R9b9D4py95Ky0313encu4koW4yyVwRdFATvpFnStTj1CMHwe4Oy4AzgN8vHqG71q4+PXY9D4mWLw3UJ/WU+1Dw5f2fc1yKlWPDK+zLDbzB1DKQQRkEV1WGrxr0lUjv6PdeTK0lZ2OypzAoDi/I+qgJ51B+88f0sntUBRaAUBOOj3wn1P6tD7MNAUegFAdVzOERmY4AGSTUGJrxoUnUlt6vZebMxV3Yj/AEb3arqUmoSA+DwHZbKc8T8vHoB3etl+RXK9M4mWEw30e/1lTtTf9v7LuT5lmlHilfZFErji2YTprqr2tjPNH7tVAU4zgsyqGx343Z+yvQ6Kw0MTi4Up6PXyTdvOxpUk4xbRD9fSfsraS4nkla4VpQGdmVRnaMZONx45AA2jAr6JhOpU5wpQUVF2ySTe/wAPjfUoyvldnp00+C20U0aq11dO6wuwBESIwQuoII7RpCQGIOApxxrSr9fWlTk+xBJytu2r2fclnbdhZK+5zv2tfCWgn8IldXMcl405LbgdrMsTAgxhs8C2SBzzWKSxHVKpT4Yq11DhytqlxJ623ta5l2vZmv39q0MskT43RuyEjllSVJHo4VfpVFUhGa0aT+OZo1Z2O0WeyLe77O0GUjAJaQctzDICpzwzcTg4BHGtOs4p8MVe2r2Xd3vuWm72Mnp6LaLJd3KQQusbkFgxJGMDJxjjn0D/ANKjxuKhh6TqVFdCMbuyMlaWYuZJrSVYxdoZBFNGAokePduik2gBwwU7XI3AjiTnFV6lR0IRrwb6t2unnZPRq+atfNaeBslfLcw+g6ct1J2edrFHdG+KCis/l+ZSqkZHI458qt4ms6EePa6T83bLvz03NYq5ZuqnVnuNPBlLM0UjR7m4kgBGXJ78Bwuf7NcD+0WFhQxnYVlJJ2Xi0/6XLlCTcczca8ImPDrmlJdW8kEvuZFxnvB5qw9IOCPVVjCYqeGrRrQ1T+PNeaNZR4lYwPVFrbp2um3RxNbHC/2k4Yx6BkY/sslfQ6NeEakasP8AjrZ+E/z/APSZRksrPVFNr1yIUBxfkfVQE86g/eeP6WT2qAotAKAnHR74T6n9Wh9mGgKPQCgJf1v66z9lptsR2tycOcjCx8ju9Bwc/wBlX9FeTVrRnVlVn/x0vWf5f+mSpZW3ZnNEtYLWCOCJ02xrjO5ck82Y+knJPrr59i6tbE1pVpp3b5PyXki7FKKsj2+FJ8tP2h++q/VT+y/gbXR0X6wTRPFKyMjqVZdw4g+nOQfSKloutRqKpBNNO6yMOzVmRnpz0UNlEhjuRNb9qQkZwXjLAknI4bTt442gnbkZ413vRPSixk2p0+Gds3s7O3xzyvfK+ZTqU+Famt32pmWG2i2hfB1dQwJy29y+T5iCccPXXrU6ChUnO9+Jr0ViNu6SPeekMZk7d7RGuc7jJ2jiNnHEStABgtniQGCk5OONQfQ5qPVxqNQ0tZXtyUuXLK6W5ni3sYOaUuzM5JZiWZjzJJJJPpJJNXYxUUorRGpkria3kIkczbtiKYkVACURUBEpY7VIUHGwkZI9NV4xqw7EbWu3dt7tvSyu8+aMuzOuSGN4mlhDoY2XcrSK/BsgOrBEIwwwQR8cEHmKypTjNQnZ3vaytps1d7aeGgPLY3TwyJJE2x0OVYAcCO/BGPvqWpTjUi4TV09TCdjM9D9EkvJJI45UhXZ+sdvkkjKgd+TjIyMgHJxwNHpLGwwlONSUXJ3yS521/PM3hFydi4dHrCCzt0giddq5yxZcsTxZj6Sfu4Dur55ja9fF1nWqRd33PJbIuwSirIyPhSfLT9ofvqp1U/sv4G10PCk+Wn7Q/fTqp/ZfwF0aH1iQmCWHU7VlMsBCyqGHloTjjj1lSfM2fiiun6BqupGWCrXSlnF20f8Aquu9W3K9ZWfEip6DqqXVvHNEcq6gj9xHce4juINdZgq8qkOGp7cXaXit/B6oqzVnloZCrhqcX5H1UBPOoP3nj+lk9qgKLQCgJx0e+E+p/VofZhoCj0ANYaugaTr3VlZ3kzTT7y7AAkOwBwMDhnHKvLw2CxOHhwQrZZ6wu8++5JKcW7tepjf0Lab8mT9s1Y6vG/fL5P1GLw5eo/QtpvyZP2zTq8b98vk/ULw5eo/QtpvyZP2zTq8b98vk/ULw5ep9XqY04chIP87fvrDpY161l8n6hePL1OX6G9P/AL3/AFG/fWOpxn3y+Rf5Dijy9R+hvT/73/Ub99Opxn3y+Rf5Dijy9R+hvT/73/Ub99Opxn3y+Rf5Dijy9R+hvT/73/Ub99Opxn3y+Rf5Dijy9Tuj6pbERvGO02uVLeW2TtyQM55ZOcegeatXhsW5KTrK6v7i38zPFHl6nT+hvT/73/Ub99bdTjPvl8i/yMcUeXqfG6mdOPMSH/zG/fWVSxi0rL5P1C8eXqcf0Lab8mT9s1nq8b98vk/ULw5eo/QtpvyZP2zTq8b98vk/ULw5eo/QtpvyZP2zTq8b98vk/ULw5ep9HUvpw5CT9tv306vGv/7L5P1C8OXqbf0Z6OxWMQhgz2YyQCSTkkkkknzk1ph8HUp15VqlTicklpZZabsSkmrJGYr0DQ4vyPqoCedQfvPH9LJ7VAUWgFATjo98J9T+rQ+zDQFHoDWtW6fafazPDcXKxypjchV8jIDDiFxyIP20B3XPTSxjt0uWuY+wd9iyDLAtgnb5IJBwDwNAND6aWN5J2dtcxySYzs4hiBzwGAJx6KA77npRaR3S2jzKLl8bYsNk5yRxxgZweZ/5oDsu+kVtFcx2skoW4lG5I8Nlh5XHIGPitzPdQHRYdLbOcTmKdW8GBM2AwKAbskgjJA2nlnlQHt0XV4buETWziSJiQHAIBwSDzAPMUBg77rG02GR4pbtFkjYq6lZODA4I4L56A9h6ZWQa3UzqDdAGDKuBJuOBtJXGc8MHjxHnFAdb9OLAeEZuFxbHE5CyEISwQAsFxkvwwPMfMaA46T08065kEUF3G0je5XylJ9C7gMn0CgMho3SK2u3lS3lEjQttlADDacsMHIHercvNQHl6R9MrKwKrd3CxswyEwztjiN2xAWAyDxIxwNAeiDpNaPam7W4jNuOcu7CjlwbPENkjyTx4jz0B4+j3TiwvnMdpcLI4GSm10OO8gOo3D1ZoD0aZ0ss7iGSeG4RoYjiSQ5VV4A8SwHcRQHj0Pp/p15N2NtdI8vchV0LYz7jeoDcifJzwoD32XSW1muJLaOZWnizvj8oEYIB5jBwSOWedAc9A6QW99G0lpKJUVtpYBhhsA44gdxH30Bkn5H1UBPOoP3nj+lk9qgKLQCgJx0e+E+p/VofZhoCj0B+eOll6kXSO+aW4jtlMar2klsbkZMVv5PZgHBPPd3YPnoDBXhHi1EBHtA1JvL4/rf1T+WAeWBhOHDyPPmgNx0uGS36SWY1AQCTwZmja1HZxgbJ/KlBUFjgOOfye4YoDTNX1F7l7rU0guTKLuOWG4EJMKRx5ASSTPBv6ru+IOWaA33V9TS66R6NPH7mW1VwPNu8JOD6Qcj7KA0iysp411K/tST2M0sM8WODQy7gW4cfJPE+bgfimgLD1F+8sH+OX/uPQEmm1FYdY1Qm8itczuN0lr4SG8tuAGxtuPP30BuHWfqdvd2Gn21rie7nZGt2jUxbeO1pduAUVmBABAHAn4lAYHT7uEdGdRttvZ3cMi+Ehj5TMZ4wG9Qxsx3FfTkgZLof0HvL1NLnl8EitrfbIjRq3buoZWAkOMFvJxnIAyTg0B19W3TCz0+81bwybsu1uPI8iV87Xn3e4U4xuHPz0B3z6lb2nSO4udTH9HngDW8rxs64Kw4KqFJ9yHXlwOfPQGG6P6fHJpusSyCeLT5p1MDRx7tm15CHEZIBRQY1bHmxkbcgD39X2sMNVtIEe2v0MWFuBbBJoECOAC+0FcciCW4NjOTQGtaVaTS9HL3sMkJeq8oXjmMIM8PMGKMfMFJ7qAzmu6jaX8ujRaQn9IiZC2yNlMYHZnDnA3bSrNuBIGCc+VxA6rqwuP531S8sye3sZhKI8Z7RCWEqef3Pd3jcOeKA3L+Tj73XH1pv+3DQFVfkfVQE86g/eeP6WT2qAotAKAnHR74T6n9Wh9mGgKPQHRJZRsSWjQk8yVUn78UBykt0YAMqkDkCAQPUKASWyMcsikgYyVBOPN6qALbIF2hF2n4u0Y+7lQHxbSMEEIgK8jtHDny83M/fQH1LZACAigN7oBQM+vz0B03FzDbpmR44Y84yzKi5Pdk4GTQHht9QsJpAsctrJI2cKrxMx5k8ASTwBP2UByl1KyimWJpbZJ+AWMvEsnHkAud3GgO+6ltUkCSGBZJeAVjGGfiOAB4txx9uKA5rqECuYRLErou4xB0DKvA7imchcEHOO+gMb/O+mk/19mST/APkgJJP20BmLi0jkAV0RlHIMoIHqBoDtVABgAAYxjHDHmxQHVbWcceezjRM89qhc+vAoDnDAqe4VVz5gB/xQHC3so4yTHGik8yqqCfXgcaA5pAoJIVQTzIABPrPfQCGBUGEVVHmUAf8AFAcn5H1UBPOoP3nj+lk9qgKLQCgJx0e+E+p/VofZhoCj0AoBQCgFAKAUBq3WRf2cFiz6hGJYgw2RH48mG2qPTzOe4AnuoCYdVWkW5lkvzLapeOsngllFLHlMowyYw24nbkBTyGSeJ4Aa9odvpz6HfSXbodQ7RiDI/wCu3eTs2gncwLbtxwfjZ5cAO/XrO5vItBjdytxJA4R2JzwfMLE8xlQnlenPGgPd0N1eW71e7kuEKTiwljmU4/rI1RGOO7JXOO45oDE9WsURWIzLpXZ9uN7XM2y4C5TcUXeBwGdvDnQH6aoBQCgFAKAUAoDi/I+qgJ51B+88f0sntUBRaAUBOOj3wn1P6tD7MNAUegFAKAUAoBQCgPDq+jwXSCO5iSVA24K6hgGAIBx58Ej7aA8Gn9DrGCRZYLSGORc7XVACMgg4PqJH20BxvOhWnyymaWzgeQnJYxqdx87Dkx9YoDIXWjQSyxyyRI0kX9W5HFP8J7qA6/F+27Z5+wj7aRSrybRuZSACGPeCAPuoDG+IGmf+Bt/9NaA2WgFAKAUAoBQCgOL8j6qAnnUH7zx/Sye1QFFoBQE46PfCfU/q0Psw0BR6AUAoBQCgFAKAUAoBQCgPCb2Th+ofiOOGTh6OfPv/APnEDr/nGTdjsG5Z90np7s5xwGPXxxQHJ76Xhi3c555ZBjyiPOeOAG82DzoD4b6XLfqGIDYBDpxHysd3DBxz4j04A+x38h/6D+vcmORPnz5u7vHPjgDidQk3Y8Hf17kx685/+fdkDkt/Ic/0dwQM4LR8eIGPdc8ZP2UAe8mwNtuTnn5ajHE8/sAP20B8F7Ltz2B7sDevHPM+off6BQHqglZky6FDx8kkHvIByOHEcftoDQeoP3nj+lk9qgKLQCgJvojbelGoBuBktYigPxgBECR58EH7jQFIoBQCgFAKAUAoBQCgFAKAUB0T2aOQWUEjHH1ZI/3JoDpGkwggiMZHI8fPn/mgOA0WAf8ATX/f0f78BxoDxy6RtJ7KGIrjaMs4OGGG+/j9lAdf80scqYYQvPiznieHnzwH/oRQHGXSG2gdjC3eQHkXjzOPRnP/AL0B9XRj5OIYeGdwLSE9wG0+nHI+c+c0Bzi0pgpHZQjiCMPJg4OAT5sJ3ceNAZGILBASwWNUVmbB8lRxLHJ7uZoDSeoaMjRoifjSSEercR/yDQFDoBQGqdM+g8V+0cyySW91D/V3MRwwHHyW+UuSTjIPE8eJyBhvEjVfn2T8In5lAffEjVfn2T8In5lAPEjVfn2T8In5lAPEjVfn2T8In5lAPEjVfn2T8In5lAPEjVfn2T8In5lAPEjVfn2T8In5lAPEjVfn2T8In5lAPEjVfn2T8In5lAPEjVfn2T8In5lAPEjVfn2T8In5lAPEjVfn2T8In5lAPEjVfn2T8In5lAPEjVfn2T8In5lAPEjVfn2T8In5lAPEjVfn2T8In5lAPEjVfn2T8In5lAPEjVfn2T8In5lAPEjVfn2T8In5lAPEjVfn2T8In5lAdU/Vtd3AEd9q888GfKiSJYt3oZg5yPQQaA3/AE6xjgiSKFQkcahVUdwHL1+ugPTQCgFAKAUAoBQCgFAKAUAoBQCgFAKAUAoBQCgFAKAUAoBQ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data:image/jpeg;base64,/9j/4AAQSkZJRgABAQAAAQABAAD/2wCEAAkGBxQSERQUERQWFhQWFx0aGBUYFhYZHBweIB4WHBsXGBkfHyggHBslGxsZIjEhJSkrLy4uGB81ODMsNygtLisBCgoKDg0OGxAQGzImICYtLjI0NywsMCwtNDQvLCwtLC8yLC0sKy0sLDYsLC8yLCwwNC8sLC40Ky4sLywsNSwsLP/AABEIAP8AxQMBEQACEQEDEQH/xAAcAAEBAAIDAQEAAAAAAAAAAAAABwUGAgMEAQj/xABQEAACAQMCAgQHDAULAgUFAAABAgMABBEFEiExBgcTQRQWIlFhcbIyNTZCUlVzdIGRlNMXI5LR0ggVJDNiY3KCk6GxQ7NUg8Hh8Bg0U3W0/8QAGwEBAAIDAQEAAAAAAAAAAAAAAAMEAQIGBQf/xAA9EQACAQIEAgcEBwgDAQEAAAAAAQIDEQQhMUESUQUTImFxgaEyQpGSFCNSU9Hh4gZicoKxwdLwM6KyQyT/2gAMAwEAAhEDEQA/ALjQCgFAKAUAoBQCgFAKAUAoBQCgFAKAUAoBQCgFAKAUAoBQCgNA6YdI7yW+XTNL2JN2faz3DgMIkPIBSDljkcwfdL6SAOsdEdY+ez+Ei/fQDxQ1j57P4OL+KgHihrHz2fwcX8VAPFDWPns/g4v4qAeKGsfPZ/BxfxUA8UNY+ez+Di/ioB4oax89n8HF/FQDxQ1j57P4OL+KgHihrHz2fwcX8VAPFDWPns/g4v4qAeKGsfPZ/BxfxUA8UNY+ez+Di/ioB4oax89n8HF/FQDxQ1j57P4OL+KgHihrHz2fwcX8VAPFDWPns/g4v4qAeKGsfPZ/BxfxUA8UNY+ez+Di/ioB4oax89n8HF/FQDxQ1j57P4OL+KgPNqOja7axtPDqKXZjBY28lsiBwOJAK8c+gFfXQG5dDukKahZw3SDb2g8pM52sCVZc94DA4PeMGgM1QCgJx0e+E+p/VofZhoCj0AoBQCgFAKAUAoBQCgFAKAUAoBQCgFAKAUAoDi/I+qgJ51Ce88f0sntUBRaAUBOOj3wn1P6tD7MNAUegJnf9bQh1PwCS0IPbrF2vbDGHKhZNuz5LBsZ+2gO7rB61F0u6Fv4MZiYw5YShMZLDbjae5c59NAe3p31jx6dDayiIzeEgsoDhMKFQ7s7Tn3a0BnOi3SLwuwS8kj7BXVn2lt21VLDcWwOBUbuXI0BPNN694pZ442tGjR5FUyGZTtBIG8rs7s5IzQFV1a97CCabG7so3fbnGdqlsZ7s450BH/8A6gE/8C34gfl0BldB68rSaRI54ZIN5A7TcroCflngQPTg/dxoDNdY3WONJkhQ25m7VS2RIExggYxtOedAZjor0wiv7E3cS4Kht8RYEoyjJQnHeMEHHIjh3UBrnV/1qDVLo24tTFiNpN5lD8igxjYPlc891AeOTrjUaibHwQ5F14P2nbDH9Z2e/bs+3GftoD39YXWiNLultzbGXdEsm4ShObOu3Gw/I5576Az1j0yin0t9QhXcqQvI0WcENGpLRE44HIxnHIg8jQGG6uussarNJELYw9nHv3GQPniBjG0eegOnp31tW+nyGCOM3E6+7UMERPQz4PlY7gD6SKA1/RuvuJ5At1atEhOO0jk7Tb6WQqpwOZwSfMDQFB6Y9LUsbDw1EE6EptCuAGDkYYNgjGDn00B1dXfTEarbPOIjDslMe0vvzhUbOcD5eMeigNnfkfVQE86g/eeP6WT2qAotAKAnHR74T6n9Wh9mGgKPQH51/lAaeYNTiuU4dtErbhz3xnbn7F7OgMB08mOpajf3EJ3JFEknn8hewjOP8zlvsNAebpbrZvINLhTyjDaiPaOe/tHj2+srHGftoCy9al6NN0JbWM+U6JbL/hC/rD9qKR63FARa/wCihj0i2v8Aj+tnkQ8/c4AjPo8qOXj37loC8aHrvhvR15mOZBaSpJnGd6I6sT/iwG/zCgIH0A6Tpp1yZ5IBODEU2FguCSh3ZKt8kjl30B6764j1nVFKpDYpMVU5YbeHAtkKAZG7hgZOOPfQG5/yjxi4sx5on9paA1fofrUuj3O2fIt7y3VnwCcpIhMcy+lSxBH+Mc8UMGT/AJPfvq31Z/aioZMLN8JG/wD2p/8A6aAz38on30j+qp/3J6Aw+iatNpRvbG5yIbq3dTjJAZ4m7KZB3htwB9B48VxQGe/k8yFbq7Ycxa5x6mWgMB1S2i3msw+E4kyZJWDgHe4Vm4jv8o7v8tAbt1ra/pZvmgvLKV5bcAdpE6x7g6o4BxxIGeGeXHHOgMnqghu+ikhtEkSKNS0ayNvYCOXLAt5sBseYYoDN9RFh2WjxtjBmkkkP7WwH9lBQFAfkfVQE86g/eeP6WT2qAotAKAnHR74T6n9Wh9mGgKPQE168+jEt7aQNbRGWaKX3KjjsdSGx/mVPuoDWOqzoHcJa6mt3A0TTwdjGGGDxWTJH+bZ91Aa11f8AV7ejUrVrm1ljiSQSM7AADYC6g+tlUfbQGy9d2j399eRrb2sskEEeFYLwLvguQc8sBB61NAdOqdSdylq+y+aUohZbcRsAxAJCLmQgEngDjvoD0dWGkX9vZ6laXFrKiywO8WV4GTYUKDj7phsx/hNAefqS6I3lrqDSXVtJHGbd1DOoxuLRED14B+6gPH1u9BrqXUnksrR2jdEJaNRjfggn18BQGZ67+jl3ey2b2tvLKFhbdheIJKkBgeR9FAZXpN0Ba90OzUIVvbW3TYp4EkIoeFvXjh/aA7iaA13qT6KXtrqLSXNtJEhgddzDAyWjIH+x+6gMTL0Lv/59afwWXsf5xMnabfJ2dvu3+rbxoDM9ePRS8u9QSS2tpJUFsillGRuDzEj14I++gM/1k9AWvdOtpYY/6Zbwou3HlOgUbov8QOSPTuHxqAxPUX0Yu7S7uGureSJWh2guMAnepx91Aa/0o6vb/TL7wrTY3kjVy8TRLvePOf1bR8SQASM4IK88cqA8+vWGt6wpkntGVYRu29gYS7cB5II3yNj7AAeXeBu2j2Wo2vRtI7WOWO8WU4TYN4UysT5LDGNpoDbOq2W/azc6p2nb9s2O0VVOzbHjAUAYzu/3oDb35H1UBPOoP3nj+lk9qgKLQCgJx0e+E+p/VofZhoCj0AoBQCgFAKAUAoBQCgFAKAUAoBQCgFAKAUAoDi/I+qgJ51B+88f0sntUBRaAUBOOj3wn1P6tD7MNAUegFAKAUAoBQCgFAKAUAoBQCgFAKAUAoBQCgFAcX5H1UBPOoP3nj+lk9qgKLQCgJx0e+E+p/VofZhoCj0AoBQCgFAKAUAoBQHm1K9SCJ5ZCFRFLEnkABkk/ZVbF4jqafEldvJLm3ov92Noq7J31c9Yvht1LDMgj3ZeHnllBIIbJI3jnw4c/k15tKhLATU5SclN2l3Sej8Hp8CRvjXgU2vbIRQCgFAKAUAoBQCgOL8j6qAnnUH7zx/Sye1QFFoBQE46PfCfU/q0Psw0BR6AUAoBQCgFAKAUAoCTdbOrSXU0el2p8p/LmPHAVfKAOO7huPqUfGrxp4mHHLFVPYp9mPfJ5N/2XmyVRfsrVmn2GludHtL+24XFo8jcucfayFgfOFySR8kuO+qtXFQj0nVwdb2KiivPhVvjp42N1F9WpLYuHRLXUvbWOeP4w4jvB5FT6QQR9lergqsmnSqPtwyfetpea9bkU1utGZmrxoKAUAoBQCgFAKA4vyPqoCedQfvPH9LJ7VAUWgFATjo98J9T+rQ+zDQFHoBQCgFAKAUAoBQGF6Xa8llayTv8AFHAd7E8FUekkgfbVHG1ZJKjT9ueS7l70vJetjeC3exPOqmy7SOW/mIee5dgT8lVYgqPNkj7gg7q5D9o6/BOODpq0IJeba1+HrctUVdOT3Ml1aWwj09Y8cElnTHqlkGDVPp2px41z5xg/+qNqK7FvE1Tq36SR2Wp3FopItpZ3WME+5ZWKqB6GAAHpCec12MnVjRpYyXtKK47bxaTfmnn8Stk24l1Br14tSV0Qn2sgUAoBQCgFAKA4vyPqoCedQfvPH9LJ7VAUWgFATjo98J9T+rQ+zDQFHoBQCgFAKAUAoD4TWJSUVd6AjPS7Uk1TV4rMyKLa3bLgso7SQf8ATUH3R47cDjxk8wrn8RialPDVMak+KStHL2Y7SfK/tZ/uonjFNqJl+gUHg8t9Z90U/aRjzRyrlQPQCrD15rmumJ/SKdDE/ajZ+MXZ/wBSekrNxPfpbi1tbp25RzXMp9W+ST/g1XxEXicRSgtZRpr0SNo9mLfiaHo/Q/ttDMrHFyzNcpITg+SMAbu4Mqls9xYHuro8T0t1XSypr2ElBrx7u5u3elYgjTvTvuUzqw6VC/s1Zj+uj8iQcuI+NjzMMH7SO6vawn/56jwr0Wcf4eX8ry8LEU81xG416JGKAUAoBQCgFAcX5H1UBPOoP3nj+lk9qgKLQCgJx0e+E+p/VofZhoCj0AoBQCgFAKAUBp3Wf0o8Bszs4zS+REAMnce/HoHH04A7683F/X1FhlprP+Hl/M/S5JHJcRFdQ6LS6fLaT3e4ws8bSSRk7o2yGZWPHyhz3fGwcYNQUek6WPp1aVC3Ek0k9GtE/Du2yvkbODg02V2aMLfwzqRtuIWhJB90y/roiPP5An/2riItywc6UtYSUvBPsy9eEte8nzPH05ibwKaGPg91KkSf+Y0asf2d5+yp+iJR+lQqz0pxcn/Km162MVfZstzy9M4maGDS7PyWmUKT3RwJtDMfQfJXHfkipui5RjVn0hiM1F38ZvRf1fdqYqaKETByKmg6lA8Tf0W4QJIpYEgrgGQ9+MkNn+1IPMK9zAYyr0hQc7fW03dcnf3fNZfB8yKcFB22ZbYpAwBHI10VCtGtTVSOjK7VnY51KYFAKAUAoBQHF+R9VATzqD954/pZPaoCi0AoCcdHvhPqf1aH2YaAo9AKAUAoBQCgOE0gVSx5Coa9aNGm6ktEZSu7ENlludW1B722WJ4bNwsKSkhHI4kqRnDe5cE8v1WeVeBi8RRwtF0sS2p1k3Jx1WyWeyXZ+YnjFyd46I3RNViuUNvewtA8g2mGbG1/RFKPIc8MjB3DGcCuWeFq4eXX4afEo53jqvGOq88u8scSeUkdGhae9sPBHJZImD2sp5mMEZhY9zqCV9KsMcmAkxdeGIf0mKs5K013te0u569zWeqviKa7J449LYaks89w/ZszMlvKyYSQbootmGIO5GkKgAHhlsnlYliYvAujSpriSSco3zjlKV8r5NJNvLllrrw9u7Z77idoZJDFH217OBhM4WKMZEfav8SMeUccSzF9uccK0IRq04qpLhpQ33k97Ld7coq1+/a9nlqaZrPRDZLLcatfQlZImAYgqwfhs7NOOVTjgLz83E172F6V46caOAoyvGSy2tvd83zfx0IpU7O82bT1JdK/CLfwWRgZIBhTnO6Pkp/y+5+xc8TXuJfRsTw+5UzXdLdeazXfchfaV+RT69EjFAKAUAoBQHF+R9VATzqD954/pZPaoCi0AoCcdHvhPqf1aH2YaAo9AKAUAoBQCgJt1va+4SOwteNxdHbgHkh4MT5s8s+befi15VerCdVym/q6Wb75bLvss/FpEsVZd7Mv0d0dLO2jgj5IOLfKY8WY+s5P+1fPcdi54uvKtLf0Wy+BdhHhVjlrs7JA5WA3B4DsQVG4EgHO7hgDj9la4OCnWipVODvzy+GZmbstLnh0rpDZyzG3gmV3VdwUEsoxwIRvc5GfcqeA+2rOJwGLp0uvqwaTy5PzWvm9TWM4t2R363dwwr28zRBUdQ7vxKcG27AAT2m5h9hNR4SlWqvqaad2nZLK+l76ZWXxsJNLNnmmkMtsZLBw6uQQYTHvc5AYmWTcoIGc5UnycDHCpoxVOuoYuNmvtXst12Y2fhZ2MarsnKDohZq/aNCJZDxMk5aZvQcuTj7MVpPpbFyjwRnwx5RtFf8AWxlUo6mt9PbNrK4g1S1XjGQk6KMbkOAD93k+vYfi17PQeK+kU5YKq832ovk1n+fx5kVaPC+JFW0jUUuIY5ozuR1DAjzEZrrcHiHWp9rKSdpLk1r+K7irKNmeyrZqKAUAoBQHF+R9VATzqD954/pZPaoCi0AoCcdHvhPqf1aH2YaAo9AKAUAoBQHi1jUktoZJpTtRFLE+gDNVcZXdGn2FeTyiuben4vuNoq7JX1fWj3dxNqtwPKlJSBT8VBwJHs584c/GrkOnsSqFOOBpu9s5Pm3n+b8uRaoxu+Nm+XE6xozuwVFBZmJwABxJJ82K5mnTlUkoQV29Cw3ZXZpXSLpypaNLBUvFJAnCEnCN5IUEHgW8ryjkLgZxuFdHgOhGlKeKbpv3b81nf8tXtoyCdbaOZ4OiCWiXbhrFbXsXK207NJiTJ7L3T8HLBlwePuvvtdJrFTwy4aznxLtRyy97RaWtnpoaU+HizVjs6WWcNtO6CxkuI74Fp5A7eSyngVJ8hMZ3ZJXnzwKj6MqVcTQjLrlCVLKKss0+e7vpuZqJRemp09DOlsNtCySQG2tFG6KVn7R5CWwSyqMsTzBUFcKeOAKk6U6Jq4mopxnx1N1aySt6W5PPPmKdRRVrZFDsbyOaNZIXDxsMqynIPd/zwx6K5SvQqUJunUVmiymmro5XdsssbxyAMjqVZT3gjBFa0qkqU1ODs07oNXVjS+rPUG0+8l0q4bycl7dj8ZTkkD0ni3rEnmFfQ6OLjNQx0PZnaM1yeiflp4NMoyjrHloVqvcIRQCgFAKA4vyPqoCedQfvPH9LJ7VAUWgFATjo98J9T+rQ+zDQFHoBQCgFAKAkvWVqDaheRaXbthch7hx8VRg49eMN6zH5zXhVsZGCnjpezG8YLm935vL+FNkyjpBeZudtAkUaogCxxqFUcgFAwPuAr59Oc61RylnJv1ZeSSRoXWB0lzHB4LdQmCQyRy7QkwZtuUR1AY9mTlW2jPlDnmuo6F6O4ZT6+k+ONmr9myvm08lflfIr1Z3twvI1XTmSNY5ZnjCrOgQxA26IRv3wk9mZWDDDOJAg4R+UQ2R7dVSm3Cmndxd79pvS0va4VbSPDd65XWcKss2ctGyNVt0Nt27hh5ciugRc8Gt4w3ZpFGuCDhskHB4g1rirPA1JdZwKz0abb/eduJyk9dLbrUzH2lke3p7Oq6o+bzgVQNbur9kFKjMUjA4UMPKztO0vk4wDVfoeLlgI/Vc7NW4tfaS3a5XV7WzM1fb1NYhsg6I80BMiyx2nCQqrMAUBkwGK7FjC+T7okEcju9aVVxk4wnlZz0u0r3yzV7t3z008I7c/Ay8XSO70yCFABGBLKwt2KSboiQTvcDOd+9QwIzg8OHGlPo/C9IVJSl2sorizVn3Lws2szbjlBFsifcoOCMgHB5jPcfTXzypHhm48mXk7o07rK0V5IUu7fIubQ71I5lRxZcd+Mbsehh8avc6BxsadV4er7FTJ+O34fB7ENaF1xLVG69CekKX9pHMvAkYZfksODL9h7+8YPfXaYKco8WHqe1D1Xuv4ZPvRUmt1uZ+r5oKAUAoDi/I+qgJ51B+88f0sntUBRaAUBOOj3wn1P6tD7MNAUegFAKAUBgOm/SJLCzkmbiQMIvymPBV+09/cMnuqhjZylw4em+1P0j7z/su9m8Fu9jS+rXRHihe6uMm5uz2jk8wp4quO7OdxHdkD4tcV09jY1Kqw9L/jp5Lx3/D4vct0Y2XE9WZ/pLNCtrMLiVYo5EaMuTjG4EcPOfQPNXn9GwqyxMHSjxNNO3gSVGuHMj2jyhI0E8ySqz9jbvbrh4nZdjuWZEZfIKHDZZioxyLDvcRFym3Ti00uKSlo0ndKybvnfTJXd9bFJd59nkRnWymaacYDBnmSPscI0m4Psbe3Zs2Q3AAqvlFA1YipKLxNNKO2Sb4s0tLq2aWmbd3lexn91nTplg15dJFbXiRRF12xdo6FNgUjbFkq8g2g7lZgx8rIravWWFoOpVpOUrO7sne/fqlno0rLKxhLidkz39NtYt7q9dVt4B2RKPPLNJEXKnaQNhAODwGQxwOQFV+i8LXw2GTlOWeaUUna+e6fnobTkpS0MI0IgGLYvuuGREffG0abWViBLGx3MGC8SiFVJOONX1J1c6qVoXbVnd3VvZayVr6OSbtnkaaaHKB1XdBAgD27tskmAwvPt52UjZHtMUIVTnGT7pzWslKVqtR5SSuo7/Zjzd7yu1r3RHcihdXfSK8kla2vEaQbN6XAUbSOGMuo2OrA5Vh5u/u5jpzo7CQpdfQai72cfyeaa3RYozlezKDXKlknmizfzNqxhPCzvTmPzI+QNvo4kL6mi8xrvMHjXicPHErOpSylzcd/xXemUpw4ZcOzLGpzxFdJCcZxUou6ZX0PtbAUAoDi/I+qgJ51B+88f0sntUBRaAUBOOj3wn1P6tD7MNAUegFAKA+McDJrWc4wi5Sdkswlcjmsy/zzq3Y87KyOZPM75xt9PEFfUsnnFc1jcbLDYeWJeVSrlHnGO34+LXIsQhxS4dkUOuELpPut+9gEMEE28O7mRHUBtmwYLMpI3A78Yz5z3AHqf2Yo1eOdWFrJWae989dtP91K2IayRpFvMgkVRsadSJo4xbtAkkoXMZlyQc7WLKqoisWGTxro5RlwuWai8m+JSajfO1trqzbbaW2RAcLe8heOO6mV0uG7SGPsU3K4WNEEhjOMlRJs4OMlF4HDVtKlUjJ0INOKtJ8TzV23a652vo7XfcE1qz1aALVriymlnkEMTpFGnZkZlQId/BiFRnKOx4nc2Dw41Di/pCo1acILikm277O+WmbSuloracjMbXTZ16jfQPqNyUjjtlV5d8zGUvkEqxRcsiyO3IhCV3E4JFb0aNaGDpqUnN2jllbmr6NpLvV9Nw2nJ7HVY2UkNtcLFOimVUkjZJSECI7KwNwQqI53BcZBJXBxkA71KsKlWDnB9m6d1ndq67Gbayv3aq+bMJWTO21v5DbHtLfwqYyPAxCiQtGFhf8AWTRguxDMNpDenJ24Ok6UFWXDPgjZS1tZ3ayi7JZa5eWYu7aGY6tv6PfhGkkiWZGCWjtubdjtGLqOCAbWwzBWbd7nma8/p1dfg3JJScWm5JZW0yb1vdXSbS56G9HKRXa4Qumv9OOjwvrR4x/Wr5cTcsOAcDPcGGVPrz3V6fRGPeDxKm/ZeUvD8tSKrDiierqr6UG8tNkv/wBxCdkoPA5HJiPTjj6Qw7q73CtUKrw/uvtQ8N15bdzRTlmr/E3evSIxQCgOL8j6qAnnUH7zx/Sye1QFFoBQE46PfCfU/q0Psw0BR6AUAoDR+tbpQbO12Qk+ETns4gOLZPNgPOMjH9oqO+vNxTVeqqHurtT8FovPV9yJI5K/wPP0I6PCxtEiOO0by5W55c4yM94UYUerPfXBdLY943EuovZWS8Pz1LtOHDGxn68wkJx1yRxFLbtlIBMiiVQCyHCHBUkBkODkZB4Ag8CD1n7LzqJ1FB8nZ6PXfZ8tufNVsRbI0g3EDbpY5YzeY4OxeKMnBDS4kQKs+MYy+3JLYBAB6Pgqq0JRfV8lZvuWTbcfK9rLS5BlrufVtJuyTwplcKd0bm82PHnaMLMQ6FSFU7RnGBjGSC6ylxvqU1zXBdPXWOTvm88r94s7Z/1Oyaa3LRyCcyTxcT4RcyyRqwO5GU9hulA4EqpXLDkw4nWMa1pQcLRl9mKTtvft2i+Td8uT0ZHs169ae7lm/m8OTk288Uc0isR/VyOFPZzbgFzw8nPENjaYcLRjRw8aarW+0pNJrmldcUbeu1r3Myd3exhTCVtmguJRDI8wlVHz3IysZtuTEW3LjcPiHIAwaucSlWVWnHiSja68bq17cVrZ2e+V3ka2yszqjlhiheF5JHMjKztARsXYHCp5YHaZ3kkjAGFwTxrdxq1JqpGKVk0uLXO13lpplvroMlkbR1SvD4eUhiP9S7dpIQX5xjaoUBUHlHPMnz44V437R9b9D4py95Ky0313encu4koW4yyVwRdFATvpFnStTj1CMHwe4Oy4AzgN8vHqG71q4+PXY9D4mWLw3UJ/WU+1Dw5f2fc1yKlWPDK+zLDbzB1DKQQRkEV1WGrxr0lUjv6PdeTK0lZ2OypzAoDi/I+qgJ51B+88f0sntUBRaAUBOOj3wn1P6tD7MNAUegFAdVzOERmY4AGSTUGJrxoUnUlt6vZebMxV3Yj/AEb3arqUmoSA+DwHZbKc8T8vHoB3etl+RXK9M4mWEw30e/1lTtTf9v7LuT5lmlHilfZFErji2YTprqr2tjPNH7tVAU4zgsyqGx343Z+yvQ6Kw0MTi4Up6PXyTdvOxpUk4xbRD9fSfsraS4nkla4VpQGdmVRnaMZONx45AA2jAr6JhOpU5wpQUVF2ySTe/wAPjfUoyvldnp00+C20U0aq11dO6wuwBESIwQuoII7RpCQGIOApxxrSr9fWlTk+xBJytu2r2fclnbdhZK+5zv2tfCWgn8IldXMcl405LbgdrMsTAgxhs8C2SBzzWKSxHVKpT4Yq11DhytqlxJ623ta5l2vZmv39q0MskT43RuyEjllSVJHo4VfpVFUhGa0aT+OZo1Z2O0WeyLe77O0GUjAJaQctzDICpzwzcTg4BHGtOs4p8MVe2r2Xd3vuWm72Mnp6LaLJd3KQQusbkFgxJGMDJxjjn0D/ANKjxuKhh6TqVFdCMbuyMlaWYuZJrSVYxdoZBFNGAokePduik2gBwwU7XI3AjiTnFV6lR0IRrwb6t2unnZPRq+atfNaeBslfLcw+g6ct1J2edrFHdG+KCis/l+ZSqkZHI458qt4ms6EePa6T83bLvz03NYq5ZuqnVnuNPBlLM0UjR7m4kgBGXJ78Bwuf7NcD+0WFhQxnYVlJJ2Xi0/6XLlCTcczca8ImPDrmlJdW8kEvuZFxnvB5qw9IOCPVVjCYqeGrRrQ1T+PNeaNZR4lYwPVFrbp2um3RxNbHC/2k4Yx6BkY/sslfQ6NeEakasP8AjrZ+E/z/APSZRksrPVFNr1yIUBxfkfVQE86g/eeP6WT2qAotAKAnHR74T6n9Wh9mGgKPQCgJf1v66z9lptsR2tycOcjCx8ju9Bwc/wBlX9FeTVrRnVlVn/x0vWf5f+mSpZW3ZnNEtYLWCOCJ02xrjO5ck82Y+knJPrr59i6tbE1pVpp3b5PyXki7FKKsj2+FJ8tP2h++q/VT+y/gbXR0X6wTRPFKyMjqVZdw4g+nOQfSKloutRqKpBNNO6yMOzVmRnpz0UNlEhjuRNb9qQkZwXjLAknI4bTt442gnbkZ413vRPSixk2p0+Gds3s7O3xzyvfK+ZTqU+Famt32pmWG2i2hfB1dQwJy29y+T5iCccPXXrU6ChUnO9+Jr0ViNu6SPeekMZk7d7RGuc7jJ2jiNnHEStABgtniQGCk5OONQfQ5qPVxqNQ0tZXtyUuXLK6W5ni3sYOaUuzM5JZiWZjzJJJJPpJJNXYxUUorRGpkria3kIkczbtiKYkVACURUBEpY7VIUHGwkZI9NV4xqw7EbWu3dt7tvSyu8+aMuzOuSGN4mlhDoY2XcrSK/BsgOrBEIwwwQR8cEHmKypTjNQnZ3vaytps1d7aeGgPLY3TwyJJE2x0OVYAcCO/BGPvqWpTjUi4TV09TCdjM9D9EkvJJI45UhXZ+sdvkkjKgd+TjIyMgHJxwNHpLGwwlONSUXJ3yS521/PM3hFydi4dHrCCzt0giddq5yxZcsTxZj6Sfu4Dur55ja9fF1nWqRd33PJbIuwSirIyPhSfLT9ofvqp1U/sv4G10PCk+Wn7Q/fTqp/ZfwF0aH1iQmCWHU7VlMsBCyqGHloTjjj1lSfM2fiiun6BqupGWCrXSlnF20f8Aquu9W3K9ZWfEip6DqqXVvHNEcq6gj9xHce4juINdZgq8qkOGp7cXaXit/B6oqzVnloZCrhqcX5H1UBPOoP3nj+lk9qgKLQCgJx0e+E+p/VofZhoCj0ANYaugaTr3VlZ3kzTT7y7AAkOwBwMDhnHKvLw2CxOHhwQrZZ6wu8++5JKcW7tepjf0Lab8mT9s1Y6vG/fL5P1GLw5eo/QtpvyZP2zTq8b98vk/ULw5eo/QtpvyZP2zTq8b98vk/ULw5ep9XqY04chIP87fvrDpY161l8n6hePL1OX6G9P/AL3/AFG/fWOpxn3y+Rf5Dijy9R+hvT/73/Ub99Opxn3y+Rf5Dijy9R+hvT/73/Ub99Opxn3y+Rf5Dijy9R+hvT/73/Ub99Opxn3y+Rf5Dijy9Tuj6pbERvGO02uVLeW2TtyQM55ZOcegeatXhsW5KTrK6v7i38zPFHl6nT+hvT/73/Ub99bdTjPvl8i/yMcUeXqfG6mdOPMSH/zG/fWVSxi0rL5P1C8eXqcf0Lab8mT9s1nq8b98vk/ULw5eo/QtpvyZP2zTq8b98vk/ULw5eo/QtpvyZP2zTq8b98vk/ULw5ep9HUvpw5CT9tv306vGv/7L5P1C8OXqbf0Z6OxWMQhgz2YyQCSTkkkkknzk1ph8HUp15VqlTicklpZZabsSkmrJGYr0DQ4vyPqoCedQfvPH9LJ7VAUWgFATjo98J9T+rQ+zDQFHoDWtW6fafazPDcXKxypjchV8jIDDiFxyIP20B3XPTSxjt0uWuY+wd9iyDLAtgnb5IJBwDwNAND6aWN5J2dtcxySYzs4hiBzwGAJx6KA77npRaR3S2jzKLl8bYsNk5yRxxgZweZ/5oDsu+kVtFcx2skoW4lG5I8Nlh5XHIGPitzPdQHRYdLbOcTmKdW8GBM2AwKAbskgjJA2nlnlQHt0XV4buETWziSJiQHAIBwSDzAPMUBg77rG02GR4pbtFkjYq6lZODA4I4L56A9h6ZWQa3UzqDdAGDKuBJuOBtJXGc8MHjxHnFAdb9OLAeEZuFxbHE5CyEISwQAsFxkvwwPMfMaA46T08065kEUF3G0je5XylJ9C7gMn0CgMho3SK2u3lS3lEjQttlADDacsMHIHercvNQHl6R9MrKwKrd3CxswyEwztjiN2xAWAyDxIxwNAeiDpNaPam7W4jNuOcu7CjlwbPENkjyTx4jz0B4+j3TiwvnMdpcLI4GSm10OO8gOo3D1ZoD0aZ0ss7iGSeG4RoYjiSQ5VV4A8SwHcRQHj0Pp/p15N2NtdI8vchV0LYz7jeoDcifJzwoD32XSW1muJLaOZWnizvj8oEYIB5jBwSOWedAc9A6QW99G0lpKJUVtpYBhhsA44gdxH30Bkn5H1UBPOoP3nj+lk9qgKLQCgJx0e+E+p/VofZhoCj0B+eOll6kXSO+aW4jtlMar2klsbkZMVv5PZgHBPPd3YPnoDBXhHi1EBHtA1JvL4/rf1T+WAeWBhOHDyPPmgNx0uGS36SWY1AQCTwZmja1HZxgbJ/KlBUFjgOOfye4YoDTNX1F7l7rU0guTKLuOWG4EJMKRx5ASSTPBv6ru+IOWaA33V9TS66R6NPH7mW1VwPNu8JOD6Qcj7KA0iysp411K/tST2M0sM8WODQy7gW4cfJPE+bgfimgLD1F+8sH+OX/uPQEmm1FYdY1Qm8itczuN0lr4SG8tuAGxtuPP30BuHWfqdvd2Gn21rie7nZGt2jUxbeO1pduAUVmBABAHAn4lAYHT7uEdGdRttvZ3cMi+Ehj5TMZ4wG9Qxsx3FfTkgZLof0HvL1NLnl8EitrfbIjRq3buoZWAkOMFvJxnIAyTg0B19W3TCz0+81bwybsu1uPI8iV87Xn3e4U4xuHPz0B3z6lb2nSO4udTH9HngDW8rxs64Kw4KqFJ9yHXlwOfPQGG6P6fHJpusSyCeLT5p1MDRx7tm15CHEZIBRQY1bHmxkbcgD39X2sMNVtIEe2v0MWFuBbBJoECOAC+0FcciCW4NjOTQGtaVaTS9HL3sMkJeq8oXjmMIM8PMGKMfMFJ7qAzmu6jaX8ujRaQn9IiZC2yNlMYHZnDnA3bSrNuBIGCc+VxA6rqwuP531S8sye3sZhKI8Z7RCWEqef3Pd3jcOeKA3L+Tj73XH1pv+3DQFVfkfVQE86g/eeP6WT2qAotAKAnHR74T6n9Wh9mGgKPQHRJZRsSWjQk8yVUn78UBykt0YAMqkDkCAQPUKASWyMcsikgYyVBOPN6qALbIF2hF2n4u0Y+7lQHxbSMEEIgK8jtHDny83M/fQH1LZACAigN7oBQM+vz0B03FzDbpmR44Y84yzKi5Pdk4GTQHht9QsJpAsctrJI2cKrxMx5k8ASTwBP2UByl1KyimWJpbZJ+AWMvEsnHkAud3GgO+6ltUkCSGBZJeAVjGGfiOAB4txx9uKA5rqECuYRLErou4xB0DKvA7imchcEHOO+gMb/O+mk/19mST/APkgJJP20BmLi0jkAV0RlHIMoIHqBoDtVABgAAYxjHDHmxQHVbWcceezjRM89qhc+vAoDnDAqe4VVz5gB/xQHC3so4yTHGik8yqqCfXgcaA5pAoJIVQTzIABPrPfQCGBUGEVVHmUAf8AFAcn5H1UBPOoP3nj+lk9qgKLQCgJx0e+E+p/VofZhoCj0AoBQCgFAKAUBq3WRf2cFiz6hGJYgw2RH48mG2qPTzOe4AnuoCYdVWkW5lkvzLapeOsngllFLHlMowyYw24nbkBTyGSeJ4Aa9odvpz6HfSXbodQ7RiDI/wCu3eTs2gncwLbtxwfjZ5cAO/XrO5vItBjdytxJA4R2JzwfMLE8xlQnlenPGgPd0N1eW71e7kuEKTiwljmU4/rI1RGOO7JXOO45oDE9WsURWIzLpXZ9uN7XM2y4C5TcUXeBwGdvDnQH6aoBQCgFAKAUAoDi/I+qgJ51B+88f0sntUBRaAUBOOj3wn1P6tD7MNAUegFAKAUAoBQCgPDq+jwXSCO5iSVA24K6hgGAIBx58Ej7aA8Gn9DrGCRZYLSGORc7XVACMgg4PqJH20BxvOhWnyymaWzgeQnJYxqdx87Dkx9YoDIXWjQSyxyyRI0kX9W5HFP8J7qA6/F+27Z5+wj7aRSrybRuZSACGPeCAPuoDG+IGmf+Bt/9NaA2WgFAKAUAoBQCgOL8j6qAnnUH7zx/Sye1QFFoBQE46PfCfU/q0Psw0BR6AUAoBQCgFAKAUAoBQCgPCb2Th+ofiOOGTh6OfPv/APnEDr/nGTdjsG5Z90np7s5xwGPXxxQHJ76Xhi3c555ZBjyiPOeOAG82DzoD4b6XLfqGIDYBDpxHysd3DBxz4j04A+x38h/6D+vcmORPnz5u7vHPjgDidQk3Y8Hf17kx685/+fdkDkt/Ic/0dwQM4LR8eIGPdc8ZP2UAe8mwNtuTnn5ajHE8/sAP20B8F7Ltz2B7sDevHPM+off6BQHqglZky6FDx8kkHvIByOHEcftoDQeoP3nj+lk9qgKLQCgJvojbelGoBuBktYigPxgBECR58EH7jQFIoBQCgFAKAUAoBQCgFAKAUB0T2aOQWUEjHH1ZI/3JoDpGkwggiMZHI8fPn/mgOA0WAf8ATX/f0f78BxoDxy6RtJ7KGIrjaMs4OGGG+/j9lAdf80scqYYQvPiznieHnzwH/oRQHGXSG2gdjC3eQHkXjzOPRnP/AL0B9XRj5OIYeGdwLSE9wG0+nHI+c+c0Bzi0pgpHZQjiCMPJg4OAT5sJ3ceNAZGILBASwWNUVmbB8lRxLHJ7uZoDSeoaMjRoifjSSEercR/yDQFDoBQGqdM+g8V+0cyySW91D/V3MRwwHHyW+UuSTjIPE8eJyBhvEjVfn2T8In5lAffEjVfn2T8In5lAPEjVfn2T8In5lAPEjVfn2T8In5lAPEjVfn2T8In5lAPEjVfn2T8In5lAPEjVfn2T8In5lAPEjVfn2T8In5lAPEjVfn2T8In5lAPEjVfn2T8In5lAPEjVfn2T8In5lAPEjVfn2T8In5lAPEjVfn2T8In5lAPEjVfn2T8In5lAPEjVfn2T8In5lAPEjVfn2T8In5lAPEjVfn2T8In5lAPEjVfn2T8In5lAPEjVfn2T8In5lAPEjVfn2T8In5lAdU/Vtd3AEd9q888GfKiSJYt3oZg5yPQQaA3/AE6xjgiSKFQkcahVUdwHL1+ugPTQCgFAKAUAoBQCgFAKAUAoBQCgFAKAUAoBQCgFAKAUAoBQCg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xQSERQUERQWFhQWFx0aGBUYFhYZHBweIB4WHBsXGBkfHyggHBslGxsZIjEhJSkrLy4uGB81ODMsNygtLisBCgoKDg0OGxAQGzImICYtLjI0NywsMCwtNDQvLCwtLC8yLC0sKy0sLDYsLC8yLCwwNC8sLC40Ky4sLywsNSwsLP/AABEIAP8AxQMBEQACEQEDEQH/xAAcAAEBAAIDAQEAAAAAAAAAAAAABwUGAgMEAQj/xABQEAACAQMCAgQHDAULAgUFAAABAgMABBEFEiExBgcTQRQWIlFhcbIyNTZCUlVzdIGRlNMXI5LR0ggVJDNiY3KCk6GxQ7NUg8Hh8Bg0U3W0/8QAGwEBAAIDAQEAAAAAAAAAAAAAAAMEAQIGBQf/xAA9EQACAQIEAgcEBwgDAQEAAAAAAQIDEQQhMUESUQUTImFxgaEyQpGSFCNSU9Hh4gZicoKxwdLwM6KyQyT/2gAMAwEAAhEDEQA/ALjQCgFAKAUAoBQCgFAKAUAoBQCgFAKAUAoBQCgFAKAUAoBQCgNA6YdI7yW+XTNL2JN2faz3DgMIkPIBSDljkcwfdL6SAOsdEdY+ez+Ei/fQDxQ1j57P4OL+KgHihrHz2fwcX8VAPFDWPns/g4v4qAeKGsfPZ/BxfxUA8UNY+ez+Di/ioB4oax89n8HF/FQDxQ1j57P4OL+KgHihrHz2fwcX8VAPFDWPns/g4v4qAeKGsfPZ/BxfxUA8UNY+ez+Di/ioB4oax89n8HF/FQDxQ1j57P4OL+KgHihrHz2fwcX8VAPFDWPns/g4v4qAeKGsfPZ/BxfxUA8UNY+ez+Di/ioB4oax89n8HF/FQDxQ1j57P4OL+KgPNqOja7axtPDqKXZjBY28lsiBwOJAK8c+gFfXQG5dDukKahZw3SDb2g8pM52sCVZc94DA4PeMGgM1QCgJx0e+E+p/VofZhoCj0AoBQCgFAKAUAoBQCgFAKAUAoBQCgFAKAUAoDi/I+qgJ51Ce88f0sntUBRaAUBOOj3wn1P6tD7MNAUegJnf9bQh1PwCS0IPbrF2vbDGHKhZNuz5LBsZ+2gO7rB61F0u6Fv4MZiYw5YShMZLDbjae5c59NAe3p31jx6dDayiIzeEgsoDhMKFQ7s7Tn3a0BnOi3SLwuwS8kj7BXVn2lt21VLDcWwOBUbuXI0BPNN694pZ442tGjR5FUyGZTtBIG8rs7s5IzQFV1a97CCabG7so3fbnGdqlsZ7s450BH/8A6gE/8C34gfl0BldB68rSaRI54ZIN5A7TcroCflngQPTg/dxoDNdY3WONJkhQ25m7VS2RIExggYxtOedAZjor0wiv7E3cS4Kht8RYEoyjJQnHeMEHHIjh3UBrnV/1qDVLo24tTFiNpN5lD8igxjYPlc891AeOTrjUaibHwQ5F14P2nbDH9Z2e/bs+3GftoD39YXWiNLultzbGXdEsm4ShObOu3Gw/I5576Az1j0yin0t9QhXcqQvI0WcENGpLRE44HIxnHIg8jQGG6uussarNJELYw9nHv3GQPniBjG0eegOnp31tW+nyGCOM3E6+7UMERPQz4PlY7gD6SKA1/RuvuJ5At1atEhOO0jk7Tb6WQqpwOZwSfMDQFB6Y9LUsbDw1EE6EptCuAGDkYYNgjGDn00B1dXfTEarbPOIjDslMe0vvzhUbOcD5eMeigNnfkfVQE86g/eeP6WT2qAotAKAnHR74T6n9Wh9mGgKPQH51/lAaeYNTiuU4dtErbhz3xnbn7F7OgMB08mOpajf3EJ3JFEknn8hewjOP8zlvsNAebpbrZvINLhTyjDaiPaOe/tHj2+srHGftoCy9al6NN0JbWM+U6JbL/hC/rD9qKR63FARa/wCihj0i2v8Aj+tnkQ8/c4AjPo8qOXj37loC8aHrvhvR15mOZBaSpJnGd6I6sT/iwG/zCgIH0A6Tpp1yZ5IBODEU2FguCSh3ZKt8kjl30B6764j1nVFKpDYpMVU5YbeHAtkKAZG7hgZOOPfQG5/yjxi4sx5on9paA1fofrUuj3O2fIt7y3VnwCcpIhMcy+lSxBH+Mc8UMGT/AJPfvq31Z/aioZMLN8JG/wD2p/8A6aAz38on30j+qp/3J6Aw+iatNpRvbG5yIbq3dTjJAZ4m7KZB3htwB9B48VxQGe/k8yFbq7Ycxa5x6mWgMB1S2i3msw+E4kyZJWDgHe4Vm4jv8o7v8tAbt1ra/pZvmgvLKV5bcAdpE6x7g6o4BxxIGeGeXHHOgMnqghu+ikhtEkSKNS0ayNvYCOXLAt5sBseYYoDN9RFh2WjxtjBmkkkP7WwH9lBQFAfkfVQE86g/eeP6WT2qAotAKAnHR74T6n9Wh9mGgKPQE168+jEt7aQNbRGWaKX3KjjsdSGx/mVPuoDWOqzoHcJa6mt3A0TTwdjGGGDxWTJH+bZ91Aa11f8AV7ejUrVrm1ljiSQSM7AADYC6g+tlUfbQGy9d2j399eRrb2sskEEeFYLwLvguQc8sBB61NAdOqdSdylq+y+aUohZbcRsAxAJCLmQgEngDjvoD0dWGkX9vZ6laXFrKiywO8WV4GTYUKDj7phsx/hNAefqS6I3lrqDSXVtJHGbd1DOoxuLRED14B+6gPH1u9BrqXUnksrR2jdEJaNRjfggn18BQGZ67+jl3ey2b2tvLKFhbdheIJKkBgeR9FAZXpN0Ba90OzUIVvbW3TYp4EkIoeFvXjh/aA7iaA13qT6KXtrqLSXNtJEhgddzDAyWjIH+x+6gMTL0Lv/59afwWXsf5xMnabfJ2dvu3+rbxoDM9ePRS8u9QSS2tpJUFsillGRuDzEj14I++gM/1k9AWvdOtpYY/6Zbwou3HlOgUbov8QOSPTuHxqAxPUX0Yu7S7uGureSJWh2guMAnepx91Aa/0o6vb/TL7wrTY3kjVy8TRLvePOf1bR8SQASM4IK88cqA8+vWGt6wpkntGVYRu29gYS7cB5II3yNj7AAeXeBu2j2Wo2vRtI7WOWO8WU4TYN4UysT5LDGNpoDbOq2W/azc6p2nb9s2O0VVOzbHjAUAYzu/3oDb35H1UBPOoP3nj+lk9qgKLQCgJx0e+E+p/VofZhoCj0AoBQCgFAKAUAoBQCgFAKAUAoBQCgFAKAUAoDi/I+qgJ51B+88f0sntUBRaAUBOOj3wn1P6tD7MNAUegFAKAUAoBQCgFAKAUAoBQCgFAKAUAoBQCgFAcX5H1UBPOoP3nj+lk9qgKLQCgJx0e+E+p/VofZhoCj0AoBQCgFAKAUAoBQHm1K9SCJ5ZCFRFLEnkABkk/ZVbF4jqafEldvJLm3ov92Noq7J31c9Yvht1LDMgj3ZeHnllBIIbJI3jnw4c/k15tKhLATU5SclN2l3Sej8Hp8CRvjXgU2vbIRQCgFAKAUAoBQCgOL8j6qAnnUH7zx/Sye1QFFoBQE46PfCfU/q0Psw0BR6AUAoBQCgFAKAUAoCTdbOrSXU0el2p8p/LmPHAVfKAOO7huPqUfGrxp4mHHLFVPYp9mPfJ5N/2XmyVRfsrVmn2GludHtL+24XFo8jcucfayFgfOFySR8kuO+qtXFQj0nVwdb2KiivPhVvjp42N1F9WpLYuHRLXUvbWOeP4w4jvB5FT6QQR9lergqsmnSqPtwyfetpea9bkU1utGZmrxoKAUAoBQCgFAKA4vyPqoCedQfvPH9LJ7VAUWgFATjo98J9T+rQ+zDQFHoBQCgFAKAUAoBQGF6Xa8llayTv8AFHAd7E8FUekkgfbVHG1ZJKjT9ueS7l70vJetjeC3exPOqmy7SOW/mIee5dgT8lVYgqPNkj7gg7q5D9o6/BOODpq0IJeba1+HrctUVdOT3Ml1aWwj09Y8cElnTHqlkGDVPp2px41z5xg/+qNqK7FvE1Tq36SR2Wp3FopItpZ3WME+5ZWKqB6GAAHpCec12MnVjRpYyXtKK47bxaTfmnn8Stk24l1Br14tSV0Qn2sgUAoBQCgFAKA4vyPqoCedQfvPH9LJ7VAUWgFATjo98J9T+rQ+zDQFHoBQCgFAKAUAoD4TWJSUVd6AjPS7Uk1TV4rMyKLa3bLgso7SQf8ATUH3R47cDjxk8wrn8RialPDVMak+KStHL2Y7SfK/tZ/uonjFNqJl+gUHg8t9Z90U/aRjzRyrlQPQCrD15rmumJ/SKdDE/ajZ+MXZ/wBSekrNxPfpbi1tbp25RzXMp9W+ST/g1XxEXicRSgtZRpr0SNo9mLfiaHo/Q/ttDMrHFyzNcpITg+SMAbu4Mqls9xYHuro8T0t1XSypr2ElBrx7u5u3elYgjTvTvuUzqw6VC/s1Zj+uj8iQcuI+NjzMMH7SO6vawn/56jwr0Wcf4eX8ry8LEU81xG416JGKAUAoBQCgFAcX5H1UBPOoP3nj+lk9qgKLQCgJx0e+E+p/VofZhoCj0AoBQCgFAKAUBp3Wf0o8Bszs4zS+REAMnce/HoHH04A7683F/X1FhlprP+Hl/M/S5JHJcRFdQ6LS6fLaT3e4ws8bSSRk7o2yGZWPHyhz3fGwcYNQUek6WPp1aVC3Ek0k9GtE/Du2yvkbODg02V2aMLfwzqRtuIWhJB90y/roiPP5An/2riItywc6UtYSUvBPsy9eEte8nzPH05ibwKaGPg91KkSf+Y0asf2d5+yp+iJR+lQqz0pxcn/Km162MVfZstzy9M4maGDS7PyWmUKT3RwJtDMfQfJXHfkipui5RjVn0hiM1F38ZvRf1fdqYqaKETByKmg6lA8Tf0W4QJIpYEgrgGQ9+MkNn+1IPMK9zAYyr0hQc7fW03dcnf3fNZfB8yKcFB22ZbYpAwBHI10VCtGtTVSOjK7VnY51KYFAKAUAoBQHF+R9VATzqD954/pZPaoCi0AoCcdHvhPqf1aH2YaAo9AKAUAoBQCgOE0gVSx5Coa9aNGm6ktEZSu7ENlludW1B722WJ4bNwsKSkhHI4kqRnDe5cE8v1WeVeBi8RRwtF0sS2p1k3Jx1WyWeyXZ+YnjFyd46I3RNViuUNvewtA8g2mGbG1/RFKPIc8MjB3DGcCuWeFq4eXX4afEo53jqvGOq88u8scSeUkdGhae9sPBHJZImD2sp5mMEZhY9zqCV9KsMcmAkxdeGIf0mKs5K013te0u569zWeqviKa7J449LYaks89w/ZszMlvKyYSQbootmGIO5GkKgAHhlsnlYliYvAujSpriSSco3zjlKV8r5NJNvLllrrw9u7Z77idoZJDFH217OBhM4WKMZEfav8SMeUccSzF9uccK0IRq04qpLhpQ33k97Ld7coq1+/a9nlqaZrPRDZLLcatfQlZImAYgqwfhs7NOOVTjgLz83E172F6V46caOAoyvGSy2tvd83zfx0IpU7O82bT1JdK/CLfwWRgZIBhTnO6Pkp/y+5+xc8TXuJfRsTw+5UzXdLdeazXfchfaV+RT69EjFAKAUAoBQHF+R9VATzqD954/pZPaoCi0AoCcdHvhPqf1aH2YaAo9AKAUAoBQCgJt1va+4SOwteNxdHbgHkh4MT5s8s+befi15VerCdVym/q6Wb75bLvss/FpEsVZd7Mv0d0dLO2jgj5IOLfKY8WY+s5P+1fPcdi54uvKtLf0Wy+BdhHhVjlrs7JA5WA3B4DsQVG4EgHO7hgDj9la4OCnWipVODvzy+GZmbstLnh0rpDZyzG3gmV3VdwUEsoxwIRvc5GfcqeA+2rOJwGLp0uvqwaTy5PzWvm9TWM4t2R363dwwr28zRBUdQ7vxKcG27AAT2m5h9hNR4SlWqvqaad2nZLK+l76ZWXxsJNLNnmmkMtsZLBw6uQQYTHvc5AYmWTcoIGc5UnycDHCpoxVOuoYuNmvtXst12Y2fhZ2MarsnKDohZq/aNCJZDxMk5aZvQcuTj7MVpPpbFyjwRnwx5RtFf8AWxlUo6mt9PbNrK4g1S1XjGQk6KMbkOAD93k+vYfi17PQeK+kU5YKq832ovk1n+fx5kVaPC+JFW0jUUuIY5ozuR1DAjzEZrrcHiHWp9rKSdpLk1r+K7irKNmeyrZqKAUAoBQHF+R9VATzqD954/pZPaoCi0AoCcdHvhPqf1aH2YaAo9AKAUAoBQHi1jUktoZJpTtRFLE+gDNVcZXdGn2FeTyiuben4vuNoq7JX1fWj3dxNqtwPKlJSBT8VBwJHs584c/GrkOnsSqFOOBpu9s5Pm3n+b8uRaoxu+Nm+XE6xozuwVFBZmJwABxJJ82K5mnTlUkoQV29Cw3ZXZpXSLpypaNLBUvFJAnCEnCN5IUEHgW8ryjkLgZxuFdHgOhGlKeKbpv3b81nf8tXtoyCdbaOZ4OiCWiXbhrFbXsXK207NJiTJ7L3T8HLBlwePuvvtdJrFTwy4aznxLtRyy97RaWtnpoaU+HizVjs6WWcNtO6CxkuI74Fp5A7eSyngVJ8hMZ3ZJXnzwKj6MqVcTQjLrlCVLKKss0+e7vpuZqJRemp09DOlsNtCySQG2tFG6KVn7R5CWwSyqMsTzBUFcKeOAKk6U6Jq4mopxnx1N1aySt6W5PPPmKdRRVrZFDsbyOaNZIXDxsMqynIPd/zwx6K5SvQqUJunUVmiymmro5XdsssbxyAMjqVZT3gjBFa0qkqU1ODs07oNXVjS+rPUG0+8l0q4bycl7dj8ZTkkD0ni3rEnmFfQ6OLjNQx0PZnaM1yeiflp4NMoyjrHloVqvcIRQCgFAKA4vyPqoCedQfvPH9LJ7VAUWgFATjo98J9T+rQ+zDQFHoBQCgFAKAkvWVqDaheRaXbthch7hx8VRg49eMN6zH5zXhVsZGCnjpezG8YLm935vL+FNkyjpBeZudtAkUaogCxxqFUcgFAwPuAr59Oc61RylnJv1ZeSSRoXWB0lzHB4LdQmCQyRy7QkwZtuUR1AY9mTlW2jPlDnmuo6F6O4ZT6+k+ONmr9myvm08lflfIr1Z3twvI1XTmSNY5ZnjCrOgQxA26IRv3wk9mZWDDDOJAg4R+UQ2R7dVSm3Cmndxd79pvS0va4VbSPDd65XWcKss2ctGyNVt0Nt27hh5ciugRc8Gt4w3ZpFGuCDhskHB4g1rirPA1JdZwKz0abb/eduJyk9dLbrUzH2lke3p7Oq6o+bzgVQNbur9kFKjMUjA4UMPKztO0vk4wDVfoeLlgI/Vc7NW4tfaS3a5XV7WzM1fb1NYhsg6I80BMiyx2nCQqrMAUBkwGK7FjC+T7okEcju9aVVxk4wnlZz0u0r3yzV7t3z008I7c/Ay8XSO70yCFABGBLKwt2KSboiQTvcDOd+9QwIzg8OHGlPo/C9IVJSl2sorizVn3Lws2szbjlBFsifcoOCMgHB5jPcfTXzypHhm48mXk7o07rK0V5IUu7fIubQ71I5lRxZcd+Mbsehh8avc6BxsadV4er7FTJ+O34fB7ENaF1xLVG69CekKX9pHMvAkYZfksODL9h7+8YPfXaYKco8WHqe1D1Xuv4ZPvRUmt1uZ+r5oKAUAoDi/I+qgJ51B+88f0sntUBRaAUBOOj3wn1P6tD7MNAUegFAKAUBgOm/SJLCzkmbiQMIvymPBV+09/cMnuqhjZylw4em+1P0j7z/su9m8Fu9jS+rXRHihe6uMm5uz2jk8wp4quO7OdxHdkD4tcV09jY1Kqw9L/jp5Lx3/D4vct0Y2XE9WZ/pLNCtrMLiVYo5EaMuTjG4EcPOfQPNXn9GwqyxMHSjxNNO3gSVGuHMj2jyhI0E8ySqz9jbvbrh4nZdjuWZEZfIKHDZZioxyLDvcRFym3Ti00uKSlo0ndKybvnfTJXd9bFJd59nkRnWymaacYDBnmSPscI0m4Psbe3Zs2Q3AAqvlFA1YipKLxNNKO2Sb4s0tLq2aWmbd3lexn91nTplg15dJFbXiRRF12xdo6FNgUjbFkq8g2g7lZgx8rIravWWFoOpVpOUrO7sne/fqlno0rLKxhLidkz39NtYt7q9dVt4B2RKPPLNJEXKnaQNhAODwGQxwOQFV+i8LXw2GTlOWeaUUna+e6fnobTkpS0MI0IgGLYvuuGREffG0abWViBLGx3MGC8SiFVJOONX1J1c6qVoXbVnd3VvZayVr6OSbtnkaaaHKB1XdBAgD27tskmAwvPt52UjZHtMUIVTnGT7pzWslKVqtR5SSuo7/Zjzd7yu1r3RHcihdXfSK8kla2vEaQbN6XAUbSOGMuo2OrA5Vh5u/u5jpzo7CQpdfQai72cfyeaa3RYozlezKDXKlknmizfzNqxhPCzvTmPzI+QNvo4kL6mi8xrvMHjXicPHErOpSylzcd/xXemUpw4ZcOzLGpzxFdJCcZxUou6ZX0PtbAUAoDi/I+qgJ51B+88f0sntUBRaAUBOOj3wn1P6tD7MNAUegFAKA+McDJrWc4wi5Sdkswlcjmsy/zzq3Y87KyOZPM75xt9PEFfUsnnFc1jcbLDYeWJeVSrlHnGO34+LXIsQhxS4dkUOuELpPut+9gEMEE28O7mRHUBtmwYLMpI3A78Yz5z3AHqf2Yo1eOdWFrJWae989dtP91K2IayRpFvMgkVRsadSJo4xbtAkkoXMZlyQc7WLKqoisWGTxro5RlwuWai8m+JSajfO1trqzbbaW2RAcLe8heOO6mV0uG7SGPsU3K4WNEEhjOMlRJs4OMlF4HDVtKlUjJ0INOKtJ8TzV23a652vo7XfcE1qz1aALVriymlnkEMTpFGnZkZlQId/BiFRnKOx4nc2Dw41Di/pCo1acILikm277O+WmbSuloracjMbXTZ16jfQPqNyUjjtlV5d8zGUvkEqxRcsiyO3IhCV3E4JFb0aNaGDpqUnN2jllbmr6NpLvV9Nw2nJ7HVY2UkNtcLFOimVUkjZJSECI7KwNwQqI53BcZBJXBxkA71KsKlWDnB9m6d1ndq67Gbayv3aq+bMJWTO21v5DbHtLfwqYyPAxCiQtGFhf8AWTRguxDMNpDenJ24Ok6UFWXDPgjZS1tZ3ayi7JZa5eWYu7aGY6tv6PfhGkkiWZGCWjtubdjtGLqOCAbWwzBWbd7nma8/p1dfg3JJScWm5JZW0yb1vdXSbS56G9HKRXa4Qumv9OOjwvrR4x/Wr5cTcsOAcDPcGGVPrz3V6fRGPeDxKm/ZeUvD8tSKrDiierqr6UG8tNkv/wBxCdkoPA5HJiPTjj6Qw7q73CtUKrw/uvtQ8N15bdzRTlmr/E3evSIxQCgOL8j6qAnnUH7zx/Sye1QFFoBQE46PfCfU/q0Psw0BR6AUAoDR+tbpQbO12Qk+ETns4gOLZPNgPOMjH9oqO+vNxTVeqqHurtT8FovPV9yJI5K/wPP0I6PCxtEiOO0by5W55c4yM94UYUerPfXBdLY943EuovZWS8Pz1LtOHDGxn68wkJx1yRxFLbtlIBMiiVQCyHCHBUkBkODkZB4Ag8CD1n7LzqJ1FB8nZ6PXfZ8tufNVsRbI0g3EDbpY5YzeY4OxeKMnBDS4kQKs+MYy+3JLYBAB6Pgqq0JRfV8lZvuWTbcfK9rLS5BlrufVtJuyTwplcKd0bm82PHnaMLMQ6FSFU7RnGBjGSC6ylxvqU1zXBdPXWOTvm88r94s7Z/1Oyaa3LRyCcyTxcT4RcyyRqwO5GU9hulA4EqpXLDkw4nWMa1pQcLRl9mKTtvft2i+Td8uT0ZHs169ae7lm/m8OTk288Uc0isR/VyOFPZzbgFzw8nPENjaYcLRjRw8aarW+0pNJrmldcUbeu1r3Myd3exhTCVtmguJRDI8wlVHz3IysZtuTEW3LjcPiHIAwaucSlWVWnHiSja68bq17cVrZ2e+V3ka2yszqjlhiheF5JHMjKztARsXYHCp5YHaZ3kkjAGFwTxrdxq1JqpGKVk0uLXO13lpplvroMlkbR1SvD4eUhiP9S7dpIQX5xjaoUBUHlHPMnz44V437R9b9D4py95Ky0313encu4koW4yyVwRdFATvpFnStTj1CMHwe4Oy4AzgN8vHqG71q4+PXY9D4mWLw3UJ/WU+1Dw5f2fc1yKlWPDK+zLDbzB1DKQQRkEV1WGrxr0lUjv6PdeTK0lZ2OypzAoDi/I+qgJ51B+88f0sntUBRaAUBOOj3wn1P6tD7MNAUegFAdVzOERmY4AGSTUGJrxoUnUlt6vZebMxV3Yj/AEb3arqUmoSA+DwHZbKc8T8vHoB3etl+RXK9M4mWEw30e/1lTtTf9v7LuT5lmlHilfZFErji2YTprqr2tjPNH7tVAU4zgsyqGx343Z+yvQ6Kw0MTi4Up6PXyTdvOxpUk4xbRD9fSfsraS4nkla4VpQGdmVRnaMZONx45AA2jAr6JhOpU5wpQUVF2ySTe/wAPjfUoyvldnp00+C20U0aq11dO6wuwBESIwQuoII7RpCQGIOApxxrSr9fWlTk+xBJytu2r2fclnbdhZK+5zv2tfCWgn8IldXMcl405LbgdrMsTAgxhs8C2SBzzWKSxHVKpT4Yq11DhytqlxJ623ta5l2vZmv39q0MskT43RuyEjllSVJHo4VfpVFUhGa0aT+OZo1Z2O0WeyLe77O0GUjAJaQctzDICpzwzcTg4BHGtOs4p8MVe2r2Xd3vuWm72Mnp6LaLJd3KQQusbkFgxJGMDJxjjn0D/ANKjxuKhh6TqVFdCMbuyMlaWYuZJrSVYxdoZBFNGAokePduik2gBwwU7XI3AjiTnFV6lR0IRrwb6t2unnZPRq+atfNaeBslfLcw+g6ct1J2edrFHdG+KCis/l+ZSqkZHI458qt4ms6EePa6T83bLvz03NYq5ZuqnVnuNPBlLM0UjR7m4kgBGXJ78Bwuf7NcD+0WFhQxnYVlJJ2Xi0/6XLlCTcczca8ImPDrmlJdW8kEvuZFxnvB5qw9IOCPVVjCYqeGrRrQ1T+PNeaNZR4lYwPVFrbp2um3RxNbHC/2k4Yx6BkY/sslfQ6NeEakasP8AjrZ+E/z/APSZRksrPVFNr1yIUBxfkfVQE86g/eeP6WT2qAotAKAnHR74T6n9Wh9mGgKPQCgJf1v66z9lptsR2tycOcjCx8ju9Bwc/wBlX9FeTVrRnVlVn/x0vWf5f+mSpZW3ZnNEtYLWCOCJ02xrjO5ck82Y+knJPrr59i6tbE1pVpp3b5PyXki7FKKsj2+FJ8tP2h++q/VT+y/gbXR0X6wTRPFKyMjqVZdw4g+nOQfSKloutRqKpBNNO6yMOzVmRnpz0UNlEhjuRNb9qQkZwXjLAknI4bTt442gnbkZ413vRPSixk2p0+Gds3s7O3xzyvfK+ZTqU+Famt32pmWG2i2hfB1dQwJy29y+T5iCccPXXrU6ChUnO9+Jr0ViNu6SPeekMZk7d7RGuc7jJ2jiNnHEStABgtniQGCk5OONQfQ5qPVxqNQ0tZXtyUuXLK6W5ni3sYOaUuzM5JZiWZjzJJJJPpJJNXYxUUorRGpkria3kIkczbtiKYkVACURUBEpY7VIUHGwkZI9NV4xqw7EbWu3dt7tvSyu8+aMuzOuSGN4mlhDoY2XcrSK/BsgOrBEIwwwQR8cEHmKypTjNQnZ3vaytps1d7aeGgPLY3TwyJJE2x0OVYAcCO/BGPvqWpTjUi4TV09TCdjM9D9EkvJJI45UhXZ+sdvkkjKgd+TjIyMgHJxwNHpLGwwlONSUXJ3yS521/PM3hFydi4dHrCCzt0giddq5yxZcsTxZj6Sfu4Dur55ja9fF1nWqRd33PJbIuwSirIyPhSfLT9ofvqp1U/sv4G10PCk+Wn7Q/fTqp/ZfwF0aH1iQmCWHU7VlMsBCyqGHloTjjj1lSfM2fiiun6BqupGWCrXSlnF20f8Aquu9W3K9ZWfEip6DqqXVvHNEcq6gj9xHce4juINdZgq8qkOGp7cXaXit/B6oqzVnloZCrhqcX5H1UBPOoP3nj+lk9qgKLQCgJx0e+E+p/VofZhoCj0ANYaugaTr3VlZ3kzTT7y7AAkOwBwMDhnHKvLw2CxOHhwQrZZ6wu8++5JKcW7tepjf0Lab8mT9s1Y6vG/fL5P1GLw5eo/QtpvyZP2zTq8b98vk/ULw5eo/QtpvyZP2zTq8b98vk/ULw5ep9XqY04chIP87fvrDpY161l8n6hePL1OX6G9P/AL3/AFG/fWOpxn3y+Rf5Dijy9R+hvT/73/Ub99Opxn3y+Rf5Dijy9R+hvT/73/Ub99Opxn3y+Rf5Dijy9R+hvT/73/Ub99Opxn3y+Rf5Dijy9Tuj6pbERvGO02uVLeW2TtyQM55ZOcegeatXhsW5KTrK6v7i38zPFHl6nT+hvT/73/Ub99bdTjPvl8i/yMcUeXqfG6mdOPMSH/zG/fWVSxi0rL5P1C8eXqcf0Lab8mT9s1nq8b98vk/ULw5eo/QtpvyZP2zTq8b98vk/ULw5eo/QtpvyZP2zTq8b98vk/ULw5ep9HUvpw5CT9tv306vGv/7L5P1C8OXqbf0Z6OxWMQhgz2YyQCSTkkkkknzk1ph8HUp15VqlTicklpZZabsSkmrJGYr0DQ4vyPqoCedQfvPH9LJ7VAUWgFATjo98J9T+rQ+zDQFHoDWtW6fafazPDcXKxypjchV8jIDDiFxyIP20B3XPTSxjt0uWuY+wd9iyDLAtgnb5IJBwDwNAND6aWN5J2dtcxySYzs4hiBzwGAJx6KA77npRaR3S2jzKLl8bYsNk5yRxxgZweZ/5oDsu+kVtFcx2skoW4lG5I8Nlh5XHIGPitzPdQHRYdLbOcTmKdW8GBM2AwKAbskgjJA2nlnlQHt0XV4buETWziSJiQHAIBwSDzAPMUBg77rG02GR4pbtFkjYq6lZODA4I4L56A9h6ZWQa3UzqDdAGDKuBJuOBtJXGc8MHjxHnFAdb9OLAeEZuFxbHE5CyEISwQAsFxkvwwPMfMaA46T08065kEUF3G0je5XylJ9C7gMn0CgMho3SK2u3lS3lEjQttlADDacsMHIHercvNQHl6R9MrKwKrd3CxswyEwztjiN2xAWAyDxIxwNAeiDpNaPam7W4jNuOcu7CjlwbPENkjyTx4jz0B4+j3TiwvnMdpcLI4GSm10OO8gOo3D1ZoD0aZ0ss7iGSeG4RoYjiSQ5VV4A8SwHcRQHj0Pp/p15N2NtdI8vchV0LYz7jeoDcifJzwoD32XSW1muJLaOZWnizvj8oEYIB5jBwSOWedAc9A6QW99G0lpKJUVtpYBhhsA44gdxH30Bkn5H1UBPOoP3nj+lk9qgKLQCgJx0e+E+p/VofZhoCj0B+eOll6kXSO+aW4jtlMar2klsbkZMVv5PZgHBPPd3YPnoDBXhHi1EBHtA1JvL4/rf1T+WAeWBhOHDyPPmgNx0uGS36SWY1AQCTwZmja1HZxgbJ/KlBUFjgOOfye4YoDTNX1F7l7rU0guTKLuOWG4EJMKRx5ASSTPBv6ru+IOWaA33V9TS66R6NPH7mW1VwPNu8JOD6Qcj7KA0iysp411K/tST2M0sM8WODQy7gW4cfJPE+bgfimgLD1F+8sH+OX/uPQEmm1FYdY1Qm8itczuN0lr4SG8tuAGxtuPP30BuHWfqdvd2Gn21rie7nZGt2jUxbeO1pduAUVmBABAHAn4lAYHT7uEdGdRttvZ3cMi+Ehj5TMZ4wG9Qxsx3FfTkgZLof0HvL1NLnl8EitrfbIjRq3buoZWAkOMFvJxnIAyTg0B19W3TCz0+81bwybsu1uPI8iV87Xn3e4U4xuHPz0B3z6lb2nSO4udTH9HngDW8rxs64Kw4KqFJ9yHXlwOfPQGG6P6fHJpusSyCeLT5p1MDRx7tm15CHEZIBRQY1bHmxkbcgD39X2sMNVtIEe2v0MWFuBbBJoECOAC+0FcciCW4NjOTQGtaVaTS9HL3sMkJeq8oXjmMIM8PMGKMfMFJ7qAzmu6jaX8ujRaQn9IiZC2yNlMYHZnDnA3bSrNuBIGCc+VxA6rqwuP531S8sye3sZhKI8Z7RCWEqef3Pd3jcOeKA3L+Tj73XH1pv+3DQFVfkfVQE86g/eeP6WT2qAotAKAnHR74T6n9Wh9mGgKPQHRJZRsSWjQk8yVUn78UBykt0YAMqkDkCAQPUKASWyMcsikgYyVBOPN6qALbIF2hF2n4u0Y+7lQHxbSMEEIgK8jtHDny83M/fQH1LZACAigN7oBQM+vz0B03FzDbpmR44Y84yzKi5Pdk4GTQHht9QsJpAsctrJI2cKrxMx5k8ASTwBP2UByl1KyimWJpbZJ+AWMvEsnHkAud3GgO+6ltUkCSGBZJeAVjGGfiOAB4txx9uKA5rqECuYRLErou4xB0DKvA7imchcEHOO+gMb/O+mk/19mST/APkgJJP20BmLi0jkAV0RlHIMoIHqBoDtVABgAAYxjHDHmxQHVbWcceezjRM89qhc+vAoDnDAqe4VVz5gB/xQHC3so4yTHGik8yqqCfXgcaA5pAoJIVQTzIABPrPfQCGBUGEVVHmUAf8AFAcn5H1UBPOoP3nj+lk9qgKLQCgJx0e+E+p/VofZhoCj0AoBQCgFAKAUBq3WRf2cFiz6hGJYgw2RH48mG2qPTzOe4AnuoCYdVWkW5lkvzLapeOsngllFLHlMowyYw24nbkBTyGSeJ4Aa9odvpz6HfSXbodQ7RiDI/wCu3eTs2gncwLbtxwfjZ5cAO/XrO5vItBjdytxJA4R2JzwfMLE8xlQnlenPGgPd0N1eW71e7kuEKTiwljmU4/rI1RGOO7JXOO45oDE9WsURWIzLpXZ9uN7XM2y4C5TcUXeBwGdvDnQH6aoBQCgFAKAUAoDi/I+qgJ51B+88f0sntUBRaAUBOOj3wn1P6tD7MNAUegFAKAUAoBQCgPDq+jwXSCO5iSVA24K6hgGAIBx58Ej7aA8Gn9DrGCRZYLSGORc7XVACMgg4PqJH20BxvOhWnyymaWzgeQnJYxqdx87Dkx9YoDIXWjQSyxyyRI0kX9W5HFP8J7qA6/F+27Z5+wj7aRSrybRuZSACGPeCAPuoDG+IGmf+Bt/9NaA2WgFAKAUAoBQCgOL8j6qAnnUH7zx/Sye1QFFoBQE46PfCfU/q0Psw0BR6AUAoBQCgFAKAUAoBQCgPCb2Th+ofiOOGTh6OfPv/APnEDr/nGTdjsG5Z90np7s5xwGPXxxQHJ76Xhi3c555ZBjyiPOeOAG82DzoD4b6XLfqGIDYBDpxHysd3DBxz4j04A+x38h/6D+vcmORPnz5u7vHPjgDidQk3Y8Hf17kx685/+fdkDkt/Ic/0dwQM4LR8eIGPdc8ZP2UAe8mwNtuTnn5ajHE8/sAP20B8F7Ltz2B7sDevHPM+off6BQHqglZky6FDx8kkHvIByOHEcftoDQeoP3nj+lk9qgKLQCgJvojbelGoBuBktYigPxgBECR58EH7jQFIoBQCgFAKAUAoBQCgFAKAUB0T2aOQWUEjHH1ZI/3JoDpGkwggiMZHI8fPn/mgOA0WAf8ATX/f0f78BxoDxy6RtJ7KGIrjaMs4OGGG+/j9lAdf80scqYYQvPiznieHnzwH/oRQHGXSG2gdjC3eQHkXjzOPRnP/AL0B9XRj5OIYeGdwLSE9wG0+nHI+c+c0Bzi0pgpHZQjiCMPJg4OAT5sJ3ceNAZGILBASwWNUVmbB8lRxLHJ7uZoDSeoaMjRoifjSSEercR/yDQFDoBQGqdM+g8V+0cyySW91D/V3MRwwHHyW+UuSTjIPE8eJyBhvEjVfn2T8In5lAffEjVfn2T8In5lAPEjVfn2T8In5lAPEjVfn2T8In5lAPEjVfn2T8In5lAPEjVfn2T8In5lAPEjVfn2T8In5lAPEjVfn2T8In5lAPEjVfn2T8In5lAPEjVfn2T8In5lAPEjVfn2T8In5lAPEjVfn2T8In5lAPEjVfn2T8In5lAPEjVfn2T8In5lAPEjVfn2T8In5lAPEjVfn2T8In5lAPEjVfn2T8In5lAPEjVfn2T8In5lAPEjVfn2T8In5lAPEjVfn2T8In5lAdU/Vtd3AEd9q888GfKiSJYt3oZg5yPQQaA3/AE6xjgiSKFQkcahVUdwHL1+ugPTQCgFAKAUAoBQCgFAKAUAoBQCgFAKAUAoBQCgFAKAUAoBQCg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jpeg;base64,/9j/4AAQSkZJRgABAQAAAQABAAD/2wCEAAkGBxQSERQUERQWFhQWFx0aGBUYFhYZHBweIB4WHBsXGBkfHyggHBslGxsZIjEhJSkrLy4uGB81ODMsNygtLisBCgoKDg0OGxAQGzImICYtLjI0NywsMCwtNDQvLCwtLC8yLC0sKy0sLDYsLC8yLCwwNC8sLC40Ky4sLywsNSwsLP/AABEIAP8AxQMBEQACEQEDEQH/xAAcAAEBAAIDAQEAAAAAAAAAAAAABwUGAgMEAQj/xABQEAACAQMCAgQHDAULAgUFAAABAgMABBEFEiExBgcTQRQWIlFhcbIyNTZCUlVzdIGRlNMXI5LR0ggVJDNiY3KCk6GxQ7NUg8Hh8Bg0U3W0/8QAGwEBAAIDAQEAAAAAAAAAAAAAAAMEAQIGBQf/xAA9EQACAQIEAgcEBwgDAQEAAAAAAQIDEQQhMUESUQUTImFxgaEyQpGSFCNSU9Hh4gZicoKxwdLwM6KyQyT/2gAMAwEAAhEDEQA/ALjQCgFAKAUAoBQCgFAKAUAoBQCgFAKAUAoBQCgFAKAUAoBQCgNA6YdI7yW+XTNL2JN2faz3DgMIkPIBSDljkcwfdL6SAOsdEdY+ez+Ei/fQDxQ1j57P4OL+KgHihrHz2fwcX8VAPFDWPns/g4v4qAeKGsfPZ/BxfxUA8UNY+ez+Di/ioB4oax89n8HF/FQDxQ1j57P4OL+KgHihrHz2fwcX8VAPFDWPns/g4v4qAeKGsfPZ/BxfxUA8UNY+ez+Di/ioB4oax89n8HF/FQDxQ1j57P4OL+KgHihrHz2fwcX8VAPFDWPns/g4v4qAeKGsfPZ/BxfxUA8UNY+ez+Di/ioB4oax89n8HF/FQDxQ1j57P4OL+KgPNqOja7axtPDqKXZjBY28lsiBwOJAK8c+gFfXQG5dDukKahZw3SDb2g8pM52sCVZc94DA4PeMGgM1QCgJx0e+E+p/VofZhoCj0AoBQCgFAKAUAoBQCgFAKAUAoBQCgFAKAUAoDi/I+qgJ51Ce88f0sntUBRaAUBOOj3wn1P6tD7MNAUegJnf9bQh1PwCS0IPbrF2vbDGHKhZNuz5LBsZ+2gO7rB61F0u6Fv4MZiYw5YShMZLDbjae5c59NAe3p31jx6dDayiIzeEgsoDhMKFQ7s7Tn3a0BnOi3SLwuwS8kj7BXVn2lt21VLDcWwOBUbuXI0BPNN694pZ442tGjR5FUyGZTtBIG8rs7s5IzQFV1a97CCabG7so3fbnGdqlsZ7s450BH/8A6gE/8C34gfl0BldB68rSaRI54ZIN5A7TcroCflngQPTg/dxoDNdY3WONJkhQ25m7VS2RIExggYxtOedAZjor0wiv7E3cS4Kht8RYEoyjJQnHeMEHHIjh3UBrnV/1qDVLo24tTFiNpN5lD8igxjYPlc891AeOTrjUaibHwQ5F14P2nbDH9Z2e/bs+3GftoD39YXWiNLultzbGXdEsm4ShObOu3Gw/I5576Az1j0yin0t9QhXcqQvI0WcENGpLRE44HIxnHIg8jQGG6uussarNJELYw9nHv3GQPniBjG0eegOnp31tW+nyGCOM3E6+7UMERPQz4PlY7gD6SKA1/RuvuJ5At1atEhOO0jk7Tb6WQqpwOZwSfMDQFB6Y9LUsbDw1EE6EptCuAGDkYYNgjGDn00B1dXfTEarbPOIjDslMe0vvzhUbOcD5eMeigNnfkfVQE86g/eeP6WT2qAotAKAnHR74T6n9Wh9mGgKPQH51/lAaeYNTiuU4dtErbhz3xnbn7F7OgMB08mOpajf3EJ3JFEknn8hewjOP8zlvsNAebpbrZvINLhTyjDaiPaOe/tHj2+srHGftoCy9al6NN0JbWM+U6JbL/hC/rD9qKR63FARa/wCihj0i2v8Aj+tnkQ8/c4AjPo8qOXj37loC8aHrvhvR15mOZBaSpJnGd6I6sT/iwG/zCgIH0A6Tpp1yZ5IBODEU2FguCSh3ZKt8kjl30B6764j1nVFKpDYpMVU5YbeHAtkKAZG7hgZOOPfQG5/yjxi4sx5on9paA1fofrUuj3O2fIt7y3VnwCcpIhMcy+lSxBH+Mc8UMGT/AJPfvq31Z/aioZMLN8JG/wD2p/8A6aAz38on30j+qp/3J6Aw+iatNpRvbG5yIbq3dTjJAZ4m7KZB3htwB9B48VxQGe/k8yFbq7Ycxa5x6mWgMB1S2i3msw+E4kyZJWDgHe4Vm4jv8o7v8tAbt1ra/pZvmgvLKV5bcAdpE6x7g6o4BxxIGeGeXHHOgMnqghu+ikhtEkSKNS0ayNvYCOXLAt5sBseYYoDN9RFh2WjxtjBmkkkP7WwH9lBQFAfkfVQE86g/eeP6WT2qAotAKAnHR74T6n9Wh9mGgKPQE168+jEt7aQNbRGWaKX3KjjsdSGx/mVPuoDWOqzoHcJa6mt3A0TTwdjGGGDxWTJH+bZ91Aa11f8AV7ejUrVrm1ljiSQSM7AADYC6g+tlUfbQGy9d2j399eRrb2sskEEeFYLwLvguQc8sBB61NAdOqdSdylq+y+aUohZbcRsAxAJCLmQgEngDjvoD0dWGkX9vZ6laXFrKiywO8WV4GTYUKDj7phsx/hNAefqS6I3lrqDSXVtJHGbd1DOoxuLRED14B+6gPH1u9BrqXUnksrR2jdEJaNRjfggn18BQGZ67+jl3ey2b2tvLKFhbdheIJKkBgeR9FAZXpN0Ba90OzUIVvbW3TYp4EkIoeFvXjh/aA7iaA13qT6KXtrqLSXNtJEhgddzDAyWjIH+x+6gMTL0Lv/59afwWXsf5xMnabfJ2dvu3+rbxoDM9ePRS8u9QSS2tpJUFsillGRuDzEj14I++gM/1k9AWvdOtpYY/6Zbwou3HlOgUbov8QOSPTuHxqAxPUX0Yu7S7uGureSJWh2guMAnepx91Aa/0o6vb/TL7wrTY3kjVy8TRLvePOf1bR8SQASM4IK88cqA8+vWGt6wpkntGVYRu29gYS7cB5II3yNj7AAeXeBu2j2Wo2vRtI7WOWO8WU4TYN4UysT5LDGNpoDbOq2W/azc6p2nb9s2O0VVOzbHjAUAYzu/3oDb35H1UBPOoP3nj+lk9qgKLQCgJx0e+E+p/VofZhoCj0AoBQCgFAKAUAoBQCgFAKAUAoBQCgFAKAUAoDi/I+qgJ51B+88f0sntUBRaAUBOOj3wn1P6tD7MNAUegFAKAUAoBQCgFAKAUAoBQCgFAKAUAoBQCgFAcX5H1UBPOoP3nj+lk9qgKLQCgJx0e+E+p/VofZhoCj0AoBQCgFAKAUAoBQHm1K9SCJ5ZCFRFLEnkABkk/ZVbF4jqafEldvJLm3ov92Noq7J31c9Yvht1LDMgj3ZeHnllBIIbJI3jnw4c/k15tKhLATU5SclN2l3Sej8Hp8CRvjXgU2vbIRQCgFAKAUAoBQCgOL8j6qAnnUH7zx/Sye1QFFoBQE46PfCfU/q0Psw0BR6AUAoBQCgFAKAUAoCTdbOrSXU0el2p8p/LmPHAVfKAOO7huPqUfGrxp4mHHLFVPYp9mPfJ5N/2XmyVRfsrVmn2GludHtL+24XFo8jcucfayFgfOFySR8kuO+qtXFQj0nVwdb2KiivPhVvjp42N1F9WpLYuHRLXUvbWOeP4w4jvB5FT6QQR9lergqsmnSqPtwyfetpea9bkU1utGZmrxoKAUAoBQCgFAKA4vyPqoCedQfvPH9LJ7VAUWgFATjo98J9T+rQ+zDQFHoBQCgFAKAUAoBQGF6Xa8llayTv8AFHAd7E8FUekkgfbVHG1ZJKjT9ueS7l70vJetjeC3exPOqmy7SOW/mIee5dgT8lVYgqPNkj7gg7q5D9o6/BOODpq0IJeba1+HrctUVdOT3Ml1aWwj09Y8cElnTHqlkGDVPp2px41z5xg/+qNqK7FvE1Tq36SR2Wp3FopItpZ3WME+5ZWKqB6GAAHpCec12MnVjRpYyXtKK47bxaTfmnn8Stk24l1Br14tSV0Qn2sgUAoBQCgFAKA4vyPqoCedQfvPH9LJ7VAUWgFATjo98J9T+rQ+zDQFHoBQCgFAKAUAoD4TWJSUVd6AjPS7Uk1TV4rMyKLa3bLgso7SQf8ATUH3R47cDjxk8wrn8RialPDVMak+KStHL2Y7SfK/tZ/uonjFNqJl+gUHg8t9Z90U/aRjzRyrlQPQCrD15rmumJ/SKdDE/ajZ+MXZ/wBSekrNxPfpbi1tbp25RzXMp9W+ST/g1XxEXicRSgtZRpr0SNo9mLfiaHo/Q/ttDMrHFyzNcpITg+SMAbu4Mqls9xYHuro8T0t1XSypr2ElBrx7u5u3elYgjTvTvuUzqw6VC/s1Zj+uj8iQcuI+NjzMMH7SO6vawn/56jwr0Wcf4eX8ry8LEU81xG416JGKAUAoBQCgFAcX5H1UBPOoP3nj+lk9qgKLQCgJx0e+E+p/VofZhoCj0AoBQCgFAKAUBp3Wf0o8Bszs4zS+REAMnce/HoHH04A7683F/X1FhlprP+Hl/M/S5JHJcRFdQ6LS6fLaT3e4ws8bSSRk7o2yGZWPHyhz3fGwcYNQUek6WPp1aVC3Ek0k9GtE/Du2yvkbODg02V2aMLfwzqRtuIWhJB90y/roiPP5An/2riItywc6UtYSUvBPsy9eEte8nzPH05ibwKaGPg91KkSf+Y0asf2d5+yp+iJR+lQqz0pxcn/Km162MVfZstzy9M4maGDS7PyWmUKT3RwJtDMfQfJXHfkipui5RjVn0hiM1F38ZvRf1fdqYqaKETByKmg6lA8Tf0W4QJIpYEgrgGQ9+MkNn+1IPMK9zAYyr0hQc7fW03dcnf3fNZfB8yKcFB22ZbYpAwBHI10VCtGtTVSOjK7VnY51KYFAKAUAoBQHF+R9VATzqD954/pZPaoCi0AoCcdHvhPqf1aH2YaAo9AKAUAoBQCgOE0gVSx5Coa9aNGm6ktEZSu7ENlludW1B722WJ4bNwsKSkhHI4kqRnDe5cE8v1WeVeBi8RRwtF0sS2p1k3Jx1WyWeyXZ+YnjFyd46I3RNViuUNvewtA8g2mGbG1/RFKPIc8MjB3DGcCuWeFq4eXX4afEo53jqvGOq88u8scSeUkdGhae9sPBHJZImD2sp5mMEZhY9zqCV9KsMcmAkxdeGIf0mKs5K013te0u569zWeqviKa7J449LYaks89w/ZszMlvKyYSQbootmGIO5GkKgAHhlsnlYliYvAujSpriSSco3zjlKV8r5NJNvLllrrw9u7Z77idoZJDFH217OBhM4WKMZEfav8SMeUccSzF9uccK0IRq04qpLhpQ33k97Ld7coq1+/a9nlqaZrPRDZLLcatfQlZImAYgqwfhs7NOOVTjgLz83E172F6V46caOAoyvGSy2tvd83zfx0IpU7O82bT1JdK/CLfwWRgZIBhTnO6Pkp/y+5+xc8TXuJfRsTw+5UzXdLdeazXfchfaV+RT69EjFAKAUAoBQHF+R9VATzqD954/pZPaoCi0AoCcdHvhPqf1aH2YaAo9AKAUAoBQCgJt1va+4SOwteNxdHbgHkh4MT5s8s+befi15VerCdVym/q6Wb75bLvss/FpEsVZd7Mv0d0dLO2jgj5IOLfKY8WY+s5P+1fPcdi54uvKtLf0Wy+BdhHhVjlrs7JA5WA3B4DsQVG4EgHO7hgDj9la4OCnWipVODvzy+GZmbstLnh0rpDZyzG3gmV3VdwUEsoxwIRvc5GfcqeA+2rOJwGLp0uvqwaTy5PzWvm9TWM4t2R363dwwr28zRBUdQ7vxKcG27AAT2m5h9hNR4SlWqvqaad2nZLK+l76ZWXxsJNLNnmmkMtsZLBw6uQQYTHvc5AYmWTcoIGc5UnycDHCpoxVOuoYuNmvtXst12Y2fhZ2MarsnKDohZq/aNCJZDxMk5aZvQcuTj7MVpPpbFyjwRnwx5RtFf8AWxlUo6mt9PbNrK4g1S1XjGQk6KMbkOAD93k+vYfi17PQeK+kU5YKq832ovk1n+fx5kVaPC+JFW0jUUuIY5ozuR1DAjzEZrrcHiHWp9rKSdpLk1r+K7irKNmeyrZqKAUAoBQHF+R9VATzqD954/pZPaoCi0AoCcdHvhPqf1aH2YaAo9AKAUAoBQHi1jUktoZJpTtRFLE+gDNVcZXdGn2FeTyiuben4vuNoq7JX1fWj3dxNqtwPKlJSBT8VBwJHs584c/GrkOnsSqFOOBpu9s5Pm3n+b8uRaoxu+Nm+XE6xozuwVFBZmJwABxJJ82K5mnTlUkoQV29Cw3ZXZpXSLpypaNLBUvFJAnCEnCN5IUEHgW8ryjkLgZxuFdHgOhGlKeKbpv3b81nf8tXtoyCdbaOZ4OiCWiXbhrFbXsXK207NJiTJ7L3T8HLBlwePuvvtdJrFTwy4aznxLtRyy97RaWtnpoaU+HizVjs6WWcNtO6CxkuI74Fp5A7eSyngVJ8hMZ3ZJXnzwKj6MqVcTQjLrlCVLKKss0+e7vpuZqJRemp09DOlsNtCySQG2tFG6KVn7R5CWwSyqMsTzBUFcKeOAKk6U6Jq4mopxnx1N1aySt6W5PPPmKdRRVrZFDsbyOaNZIXDxsMqynIPd/zwx6K5SvQqUJunUVmiymmro5XdsssbxyAMjqVZT3gjBFa0qkqU1ODs07oNXVjS+rPUG0+8l0q4bycl7dj8ZTkkD0ni3rEnmFfQ6OLjNQx0PZnaM1yeiflp4NMoyjrHloVqvcIRQCgFAKA4vyPqoCedQfvPH9LJ7VAUWgFATjo98J9T+rQ+zDQFHoBQCgFAKAkvWVqDaheRaXbthch7hx8VRg49eMN6zH5zXhVsZGCnjpezG8YLm935vL+FNkyjpBeZudtAkUaogCxxqFUcgFAwPuAr59Oc61RylnJv1ZeSSRoXWB0lzHB4LdQmCQyRy7QkwZtuUR1AY9mTlW2jPlDnmuo6F6O4ZT6+k+ONmr9myvm08lflfIr1Z3twvI1XTmSNY5ZnjCrOgQxA26IRv3wk9mZWDDDOJAg4R+UQ2R7dVSm3Cmndxd79pvS0va4VbSPDd65XWcKss2ctGyNVt0Nt27hh5ciugRc8Gt4w3ZpFGuCDhskHB4g1rirPA1JdZwKz0abb/eduJyk9dLbrUzH2lke3p7Oq6o+bzgVQNbur9kFKjMUjA4UMPKztO0vk4wDVfoeLlgI/Vc7NW4tfaS3a5XV7WzM1fb1NYhsg6I80BMiyx2nCQqrMAUBkwGK7FjC+T7okEcju9aVVxk4wnlZz0u0r3yzV7t3z008I7c/Ay8XSO70yCFABGBLKwt2KSboiQTvcDOd+9QwIzg8OHGlPo/C9IVJSl2sorizVn3Lws2szbjlBFsifcoOCMgHB5jPcfTXzypHhm48mXk7o07rK0V5IUu7fIubQ71I5lRxZcd+Mbsehh8avc6BxsadV4er7FTJ+O34fB7ENaF1xLVG69CekKX9pHMvAkYZfksODL9h7+8YPfXaYKco8WHqe1D1Xuv4ZPvRUmt1uZ+r5oKAUAoDi/I+qgJ51B+88f0sntUBRaAUBOOj3wn1P6tD7MNAUegFAKAUBgOm/SJLCzkmbiQMIvymPBV+09/cMnuqhjZylw4em+1P0j7z/su9m8Fu9jS+rXRHihe6uMm5uz2jk8wp4quO7OdxHdkD4tcV09jY1Kqw9L/jp5Lx3/D4vct0Y2XE9WZ/pLNCtrMLiVYo5EaMuTjG4EcPOfQPNXn9GwqyxMHSjxNNO3gSVGuHMj2jyhI0E8ySqz9jbvbrh4nZdjuWZEZfIKHDZZioxyLDvcRFym3Ti00uKSlo0ndKybvnfTJXd9bFJd59nkRnWymaacYDBnmSPscI0m4Psbe3Zs2Q3AAqvlFA1YipKLxNNKO2Sb4s0tLq2aWmbd3lexn91nTplg15dJFbXiRRF12xdo6FNgUjbFkq8g2g7lZgx8rIravWWFoOpVpOUrO7sne/fqlno0rLKxhLidkz39NtYt7q9dVt4B2RKPPLNJEXKnaQNhAODwGQxwOQFV+i8LXw2GTlOWeaUUna+e6fnobTkpS0MI0IgGLYvuuGREffG0abWViBLGx3MGC8SiFVJOONX1J1c6qVoXbVnd3VvZayVr6OSbtnkaaaHKB1XdBAgD27tskmAwvPt52UjZHtMUIVTnGT7pzWslKVqtR5SSuo7/Zjzd7yu1r3RHcihdXfSK8kla2vEaQbN6XAUbSOGMuo2OrA5Vh5u/u5jpzo7CQpdfQai72cfyeaa3RYozlezKDXKlknmizfzNqxhPCzvTmPzI+QNvo4kL6mi8xrvMHjXicPHErOpSylzcd/xXemUpw4ZcOzLGpzxFdJCcZxUou6ZX0PtbAUAoDi/I+qgJ51B+88f0sntUBRaAUBOOj3wn1P6tD7MNAUegFAKA+McDJrWc4wi5Sdkswlcjmsy/zzq3Y87KyOZPM75xt9PEFfUsnnFc1jcbLDYeWJeVSrlHnGO34+LXIsQhxS4dkUOuELpPut+9gEMEE28O7mRHUBtmwYLMpI3A78Yz5z3AHqf2Yo1eOdWFrJWae989dtP91K2IayRpFvMgkVRsadSJo4xbtAkkoXMZlyQc7WLKqoisWGTxro5RlwuWai8m+JSajfO1trqzbbaW2RAcLe8heOO6mV0uG7SGPsU3K4WNEEhjOMlRJs4OMlF4HDVtKlUjJ0INOKtJ8TzV23a652vo7XfcE1qz1aALVriymlnkEMTpFGnZkZlQId/BiFRnKOx4nc2Dw41Di/pCo1acILikm277O+WmbSuloracjMbXTZ16jfQPqNyUjjtlV5d8zGUvkEqxRcsiyO3IhCV3E4JFb0aNaGDpqUnN2jllbmr6NpLvV9Nw2nJ7HVY2UkNtcLFOimVUkjZJSECI7KwNwQqI53BcZBJXBxkA71KsKlWDnB9m6d1ndq67Gbayv3aq+bMJWTO21v5DbHtLfwqYyPAxCiQtGFhf8AWTRguxDMNpDenJ24Ok6UFWXDPgjZS1tZ3ayi7JZa5eWYu7aGY6tv6PfhGkkiWZGCWjtubdjtGLqOCAbWwzBWbd7nma8/p1dfg3JJScWm5JZW0yb1vdXSbS56G9HKRXa4Qumv9OOjwvrR4x/Wr5cTcsOAcDPcGGVPrz3V6fRGPeDxKm/ZeUvD8tSKrDiierqr6UG8tNkv/wBxCdkoPA5HJiPTjj6Qw7q73CtUKrw/uvtQ8N15bdzRTlmr/E3evSIxQCgOL8j6qAnnUH7zx/Sye1QFFoBQE46PfCfU/q0Psw0BR6AUAoDR+tbpQbO12Qk+ETns4gOLZPNgPOMjH9oqO+vNxTVeqqHurtT8FovPV9yJI5K/wPP0I6PCxtEiOO0by5W55c4yM94UYUerPfXBdLY943EuovZWS8Pz1LtOHDGxn68wkJx1yRxFLbtlIBMiiVQCyHCHBUkBkODkZB4Ag8CD1n7LzqJ1FB8nZ6PXfZ8tufNVsRbI0g3EDbpY5YzeY4OxeKMnBDS4kQKs+MYy+3JLYBAB6Pgqq0JRfV8lZvuWTbcfK9rLS5BlrufVtJuyTwplcKd0bm82PHnaMLMQ6FSFU7RnGBjGSC6ylxvqU1zXBdPXWOTvm88r94s7Z/1Oyaa3LRyCcyTxcT4RcyyRqwO5GU9hulA4EqpXLDkw4nWMa1pQcLRl9mKTtvft2i+Td8uT0ZHs169ae7lm/m8OTk288Uc0isR/VyOFPZzbgFzw8nPENjaYcLRjRw8aarW+0pNJrmldcUbeu1r3Myd3exhTCVtmguJRDI8wlVHz3IysZtuTEW3LjcPiHIAwaucSlWVWnHiSja68bq17cVrZ2e+V3ka2yszqjlhiheF5JHMjKztARsXYHCp5YHaZ3kkjAGFwTxrdxq1JqpGKVk0uLXO13lpplvroMlkbR1SvD4eUhiP9S7dpIQX5xjaoUBUHlHPMnz44V437R9b9D4py95Ky0313encu4koW4yyVwRdFATvpFnStTj1CMHwe4Oy4AzgN8vHqG71q4+PXY9D4mWLw3UJ/WU+1Dw5f2fc1yKlWPDK+zLDbzB1DKQQRkEV1WGrxr0lUjv6PdeTK0lZ2OypzAoDi/I+qgJ51B+88f0sntUBRaAUBOOj3wn1P6tD7MNAUegFAdVzOERmY4AGSTUGJrxoUnUlt6vZebMxV3Yj/AEb3arqUmoSA+DwHZbKc8T8vHoB3etl+RXK9M4mWEw30e/1lTtTf9v7LuT5lmlHilfZFErji2YTprqr2tjPNH7tVAU4zgsyqGx343Z+yvQ6Kw0MTi4Up6PXyTdvOxpUk4xbRD9fSfsraS4nkla4VpQGdmVRnaMZONx45AA2jAr6JhOpU5wpQUVF2ySTe/wAPjfUoyvldnp00+C20U0aq11dO6wuwBESIwQuoII7RpCQGIOApxxrSr9fWlTk+xBJytu2r2fclnbdhZK+5zv2tfCWgn8IldXMcl405LbgdrMsTAgxhs8C2SBzzWKSxHVKpT4Yq11DhytqlxJ623ta5l2vZmv39q0MskT43RuyEjllSVJHo4VfpVFUhGa0aT+OZo1Z2O0WeyLe77O0GUjAJaQctzDICpzwzcTg4BHGtOs4p8MVe2r2Xd3vuWm72Mnp6LaLJd3KQQusbkFgxJGMDJxjjn0D/ANKjxuKhh6TqVFdCMbuyMlaWYuZJrSVYxdoZBFNGAokePduik2gBwwU7XI3AjiTnFV6lR0IRrwb6t2unnZPRq+atfNaeBslfLcw+g6ct1J2edrFHdG+KCis/l+ZSqkZHI458qt4ms6EePa6T83bLvz03NYq5ZuqnVnuNPBlLM0UjR7m4kgBGXJ78Bwuf7NcD+0WFhQxnYVlJJ2Xi0/6XLlCTcczca8ImPDrmlJdW8kEvuZFxnvB5qw9IOCPVVjCYqeGrRrQ1T+PNeaNZR4lYwPVFrbp2um3RxNbHC/2k4Yx6BkY/sslfQ6NeEakasP8AjrZ+E/z/APSZRksrPVFNr1yIUBxfkfVQE86g/eeP6WT2qAotAKAnHR74T6n9Wh9mGgKPQCgJf1v66z9lptsR2tycOcjCx8ju9Bwc/wBlX9FeTVrRnVlVn/x0vWf5f+mSpZW3ZnNEtYLWCOCJ02xrjO5ck82Y+knJPrr59i6tbE1pVpp3b5PyXki7FKKsj2+FJ8tP2h++q/VT+y/gbXR0X6wTRPFKyMjqVZdw4g+nOQfSKloutRqKpBNNO6yMOzVmRnpz0UNlEhjuRNb9qQkZwXjLAknI4bTt442gnbkZ413vRPSixk2p0+Gds3s7O3xzyvfK+ZTqU+Famt32pmWG2i2hfB1dQwJy29y+T5iCccPXXrU6ChUnO9+Jr0ViNu6SPeekMZk7d7RGuc7jJ2jiNnHEStABgtniQGCk5OONQfQ5qPVxqNQ0tZXtyUuXLK6W5ni3sYOaUuzM5JZiWZjzJJJJPpJJNXYxUUorRGpkria3kIkczbtiKYkVACURUBEpY7VIUHGwkZI9NV4xqw7EbWu3dt7tvSyu8+aMuzOuSGN4mlhDoY2XcrSK/BsgOrBEIwwwQR8cEHmKypTjNQnZ3vaytps1d7aeGgPLY3TwyJJE2x0OVYAcCO/BGPvqWpTjUi4TV09TCdjM9D9EkvJJI45UhXZ+sdvkkjKgd+TjIyMgHJxwNHpLGwwlONSUXJ3yS521/PM3hFydi4dHrCCzt0giddq5yxZcsTxZj6Sfu4Dur55ja9fF1nWqRd33PJbIuwSirIyPhSfLT9ofvqp1U/sv4G10PCk+Wn7Q/fTqp/ZfwF0aH1iQmCWHU7VlMsBCyqGHloTjjj1lSfM2fiiun6BqupGWCrXSlnF20f8Aquu9W3K9ZWfEip6DqqXVvHNEcq6gj9xHce4juINdZgq8qkOGp7cXaXit/B6oqzVnloZCrhqcX5H1UBPOoP3nj+lk9qgKLQCgJx0e+E+p/VofZhoCj0ANYaugaTr3VlZ3kzTT7y7AAkOwBwMDhnHKvLw2CxOHhwQrZZ6wu8++5JKcW7tepjf0Lab8mT9s1Y6vG/fL5P1GLw5eo/QtpvyZP2zTq8b98vk/ULw5eo/QtpvyZP2zTq8b98vk/ULw5ep9XqY04chIP87fvrDpY161l8n6hePL1OX6G9P/AL3/AFG/fWOpxn3y+Rf5Dijy9R+hvT/73/Ub99Opxn3y+Rf5Dijy9R+hvT/73/Ub99Opxn3y+Rf5Dijy9R+hvT/73/Ub99Opxn3y+Rf5Dijy9Tuj6pbERvGO02uVLeW2TtyQM55ZOcegeatXhsW5KTrK6v7i38zPFHl6nT+hvT/73/Ub99bdTjPvl8i/yMcUeXqfG6mdOPMSH/zG/fWVSxi0rL5P1C8eXqcf0Lab8mT9s1nq8b98vk/ULw5eo/QtpvyZP2zTq8b98vk/ULw5eo/QtpvyZP2zTq8b98vk/ULw5ep9HUvpw5CT9tv306vGv/7L5P1C8OXqbf0Z6OxWMQhgz2YyQCSTkkkkknzk1ph8HUp15VqlTicklpZZabsSkmrJGYr0DQ4vyPqoCedQfvPH9LJ7VAUWgFATjo98J9T+rQ+zDQFHoDWtW6fafazPDcXKxypjchV8jIDDiFxyIP20B3XPTSxjt0uWuY+wd9iyDLAtgnb5IJBwDwNAND6aWN5J2dtcxySYzs4hiBzwGAJx6KA77npRaR3S2jzKLl8bYsNk5yRxxgZweZ/5oDsu+kVtFcx2skoW4lG5I8Nlh5XHIGPitzPdQHRYdLbOcTmKdW8GBM2AwKAbskgjJA2nlnlQHt0XV4buETWziSJiQHAIBwSDzAPMUBg77rG02GR4pbtFkjYq6lZODA4I4L56A9h6ZWQa3UzqDdAGDKuBJuOBtJXGc8MHjxHnFAdb9OLAeEZuFxbHE5CyEISwQAsFxkvwwPMfMaA46T08065kEUF3G0je5XylJ9C7gMn0CgMho3SK2u3lS3lEjQttlADDacsMHIHercvNQHl6R9MrKwKrd3CxswyEwztjiN2xAWAyDxIxwNAeiDpNaPam7W4jNuOcu7CjlwbPENkjyTx4jz0B4+j3TiwvnMdpcLI4GSm10OO8gOo3D1ZoD0aZ0ss7iGSeG4RoYjiSQ5VV4A8SwHcRQHj0Pp/p15N2NtdI8vchV0LYz7jeoDcifJzwoD32XSW1muJLaOZWnizvj8oEYIB5jBwSOWedAc9A6QW99G0lpKJUVtpYBhhsA44gdxH30Bkn5H1UBPOoP3nj+lk9qgKLQCgJx0e+E+p/VofZhoCj0B+eOll6kXSO+aW4jtlMar2klsbkZMVv5PZgHBPPd3YPnoDBXhHi1EBHtA1JvL4/rf1T+WAeWBhOHDyPPmgNx0uGS36SWY1AQCTwZmja1HZxgbJ/KlBUFjgOOfye4YoDTNX1F7l7rU0guTKLuOWG4EJMKRx5ASSTPBv6ru+IOWaA33V9TS66R6NPH7mW1VwPNu8JOD6Qcj7KA0iysp411K/tST2M0sM8WODQy7gW4cfJPE+bgfimgLD1F+8sH+OX/uPQEmm1FYdY1Qm8itczuN0lr4SG8tuAGxtuPP30BuHWfqdvd2Gn21rie7nZGt2jUxbeO1pduAUVmBABAHAn4lAYHT7uEdGdRttvZ3cMi+Ehj5TMZ4wG9Qxsx3FfTkgZLof0HvL1NLnl8EitrfbIjRq3buoZWAkOMFvJxnIAyTg0B19W3TCz0+81bwybsu1uPI8iV87Xn3e4U4xuHPz0B3z6lb2nSO4udTH9HngDW8rxs64Kw4KqFJ9yHXlwOfPQGG6P6fHJpusSyCeLT5p1MDRx7tm15CHEZIBRQY1bHmxkbcgD39X2sMNVtIEe2v0MWFuBbBJoECOAC+0FcciCW4NjOTQGtaVaTS9HL3sMkJeq8oXjmMIM8PMGKMfMFJ7qAzmu6jaX8ujRaQn9IiZC2yNlMYHZnDnA3bSrNuBIGCc+VxA6rqwuP531S8sye3sZhKI8Z7RCWEqef3Pd3jcOeKA3L+Tj73XH1pv+3DQFVfkfVQE86g/eeP6WT2qAotAKAnHR74T6n9Wh9mGgKPQHRJZRsSWjQk8yVUn78UBykt0YAMqkDkCAQPUKASWyMcsikgYyVBOPN6qALbIF2hF2n4u0Y+7lQHxbSMEEIgK8jtHDny83M/fQH1LZACAigN7oBQM+vz0B03FzDbpmR44Y84yzKi5Pdk4GTQHht9QsJpAsctrJI2cKrxMx5k8ASTwBP2UByl1KyimWJpbZJ+AWMvEsnHkAud3GgO+6ltUkCSGBZJeAVjGGfiOAB4txx9uKA5rqECuYRLErou4xB0DKvA7imchcEHOO+gMb/O+mk/19mST/APkgJJP20BmLi0jkAV0RlHIMoIHqBoDtVABgAAYxjHDHmxQHVbWcceezjRM89qhc+vAoDnDAqe4VVz5gB/xQHC3so4yTHGik8yqqCfXgcaA5pAoJIVQTzIABPrPfQCGBUGEVVHmUAf8AFAcn5H1UBPOoP3nj+lk9qgKLQCgJx0e+E+p/VofZhoCj0AoBQCgFAKAUBq3WRf2cFiz6hGJYgw2RH48mG2qPTzOe4AnuoCYdVWkW5lkvzLapeOsngllFLHlMowyYw24nbkBTyGSeJ4Aa9odvpz6HfSXbodQ7RiDI/wCu3eTs2gncwLbtxwfjZ5cAO/XrO5vItBjdytxJA4R2JzwfMLE8xlQnlenPGgPd0N1eW71e7kuEKTiwljmU4/rI1RGOO7JXOO45oDE9WsURWIzLpXZ9uN7XM2y4C5TcUXeBwGdvDnQH6aoBQCgFAKAUAoDi/I+qgJ51B+88f0sntUBRaAUBOOj3wn1P6tD7MNAUegFAKAUAoBQCgPDq+jwXSCO5iSVA24K6hgGAIBx58Ej7aA8Gn9DrGCRZYLSGORc7XVACMgg4PqJH20BxvOhWnyymaWzgeQnJYxqdx87Dkx9YoDIXWjQSyxyyRI0kX9W5HFP8J7qA6/F+27Z5+wj7aRSrybRuZSACGPeCAPuoDG+IGmf+Bt/9NaA2WgFAKAUAoBQCgOL8j6qAnnUH7zx/Sye1QFFoBQE46PfCfU/q0Psw0BR6AUAoBQCgFAKAUAoBQCgPCb2Th+ofiOOGTh6OfPv/APnEDr/nGTdjsG5Z90np7s5xwGPXxxQHJ76Xhi3c555ZBjyiPOeOAG82DzoD4b6XLfqGIDYBDpxHysd3DBxz4j04A+x38h/6D+vcmORPnz5u7vHPjgDidQk3Y8Hf17kx685/+fdkDkt/Ic/0dwQM4LR8eIGPdc8ZP2UAe8mwNtuTnn5ajHE8/sAP20B8F7Ltz2B7sDevHPM+off6BQHqglZky6FDx8kkHvIByOHEcftoDQeoP3nj+lk9qgKLQCgJvojbelGoBuBktYigPxgBECR58EH7jQFIoBQCgFAKAUAoBQCgFAKAUB0T2aOQWUEjHH1ZI/3JoDpGkwggiMZHI8fPn/mgOA0WAf8ATX/f0f78BxoDxy6RtJ7KGIrjaMs4OGGG+/j9lAdf80scqYYQvPiznieHnzwH/oRQHGXSG2gdjC3eQHkXjzOPRnP/AL0B9XRj5OIYeGdwLSE9wG0+nHI+c+c0Bzi0pgpHZQjiCMPJg4OAT5sJ3ceNAZGILBASwWNUVmbB8lRxLHJ7uZoDSeoaMjRoifjSSEercR/yDQFDoBQGqdM+g8V+0cyySW91D/V3MRwwHHyW+UuSTjIPE8eJyBhvEjVfn2T8In5lAffEjVfn2T8In5lAPEjVfn2T8In5lAPEjVfn2T8In5lAPEjVfn2T8In5lAPEjVfn2T8In5lAPEjVfn2T8In5lAPEjVfn2T8In5lAPEjVfn2T8In5lAPEjVfn2T8In5lAPEjVfn2T8In5lAPEjVfn2T8In5lAPEjVfn2T8In5lAPEjVfn2T8In5lAPEjVfn2T8In5lAPEjVfn2T8In5lAPEjVfn2T8In5lAPEjVfn2T8In5lAPEjVfn2T8In5lAPEjVfn2T8In5lAdU/Vtd3AEd9q888GfKiSJYt3oZg5yPQQaA3/AE6xjgiSKFQkcahVUdwHL1+ugPTQCgFAKAUAoBQCgFAKAUAoBQCgFAKAUAoBQCgFAKAUAoBQCgP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QSERQUERQWFhQWFx0aGBUYFhYZHBweIB4WHBsXGBkfHyggHBslGxsZIjEhJSkrLy4uGB81ODMsNygtLisBCgoKDg0OGxAQGzImICYtLjI0NywsMCwtNDQvLCwtLC8yLC0sKy0sLDYsLC8yLCwwNC8sLC40Ky4sLywsNSwsLP/AABEIAP8AxQMBEQACEQEDEQH/xAAcAAEBAAIDAQEAAAAAAAAAAAAABwUGAgMEAQj/xABQEAACAQMCAgQHDAULAgUFAAABAgMABBEFEiExBgcTQRQWIlFhcbIyNTZCUlVzdIGRlNMXI5LR0ggVJDNiY3KCk6GxQ7NUg8Hh8Bg0U3W0/8QAGwEBAAIDAQEAAAAAAAAAAAAAAAMEAQIGBQf/xAA9EQACAQIEAgcEBwgDAQEAAAAAAQIDEQQhMUESUQUTImFxgaEyQpGSFCNSU9Hh4gZicoKxwdLwM6KyQyT/2gAMAwEAAhEDEQA/ALjQCgFAKAUAoBQCgFAKAUAoBQCgFAKAUAoBQCgFAKAUAoBQCgNA6YdI7yW+XTNL2JN2faz3DgMIkPIBSDljkcwfdL6SAOsdEdY+ez+Ei/fQDxQ1j57P4OL+KgHihrHz2fwcX8VAPFDWPns/g4v4qAeKGsfPZ/BxfxUA8UNY+ez+Di/ioB4oax89n8HF/FQDxQ1j57P4OL+KgHihrHz2fwcX8VAPFDWPns/g4v4qAeKGsfPZ/BxfxUA8UNY+ez+Di/ioB4oax89n8HF/FQDxQ1j57P4OL+KgHihrHz2fwcX8VAPFDWPns/g4v4qAeKGsfPZ/BxfxUA8UNY+ez+Di/ioB4oax89n8HF/FQDxQ1j57P4OL+KgPNqOja7axtPDqKXZjBY28lsiBwOJAK8c+gFfXQG5dDukKahZw3SDb2g8pM52sCVZc94DA4PeMGgM1QCgJx0e+E+p/VofZhoCj0AoBQCgFAKAUAoBQCgFAKAUAoBQCgFAKAUAoDi/I+qgJ51Ce88f0sntUBRaAUBOOj3wn1P6tD7MNAUegJnf9bQh1PwCS0IPbrF2vbDGHKhZNuz5LBsZ+2gO7rB61F0u6Fv4MZiYw5YShMZLDbjae5c59NAe3p31jx6dDayiIzeEgsoDhMKFQ7s7Tn3a0BnOi3SLwuwS8kj7BXVn2lt21VLDcWwOBUbuXI0BPNN694pZ442tGjR5FUyGZTtBIG8rs7s5IzQFV1a97CCabG7so3fbnGdqlsZ7s450BH/8A6gE/8C34gfl0BldB68rSaRI54ZIN5A7TcroCflngQPTg/dxoDNdY3WONJkhQ25m7VS2RIExggYxtOedAZjor0wiv7E3cS4Kht8RYEoyjJQnHeMEHHIjh3UBrnV/1qDVLo24tTFiNpN5lD8igxjYPlc891AeOTrjUaibHwQ5F14P2nbDH9Z2e/bs+3GftoD39YXWiNLultzbGXdEsm4ShObOu3Gw/I5576Az1j0yin0t9QhXcqQvI0WcENGpLRE44HIxnHIg8jQGG6uussarNJELYw9nHv3GQPniBjG0eegOnp31tW+nyGCOM3E6+7UMERPQz4PlY7gD6SKA1/RuvuJ5At1atEhOO0jk7Tb6WQqpwOZwSfMDQFB6Y9LUsbDw1EE6EptCuAGDkYYNgjGDn00B1dXfTEarbPOIjDslMe0vvzhUbOcD5eMeigNnfkfVQE86g/eeP6WT2qAotAKAnHR74T6n9Wh9mGgKPQH51/lAaeYNTiuU4dtErbhz3xnbn7F7OgMB08mOpajf3EJ3JFEknn8hewjOP8zlvsNAebpbrZvINLhTyjDaiPaOe/tHj2+srHGftoCy9al6NN0JbWM+U6JbL/hC/rD9qKR63FARa/wCihj0i2v8Aj+tnkQ8/c4AjPo8qOXj37loC8aHrvhvR15mOZBaSpJnGd6I6sT/iwG/zCgIH0A6Tpp1yZ5IBODEU2FguCSh3ZKt8kjl30B6764j1nVFKpDYpMVU5YbeHAtkKAZG7hgZOOPfQG5/yjxi4sx5on9paA1fofrUuj3O2fIt7y3VnwCcpIhMcy+lSxBH+Mc8UMGT/AJPfvq31Z/aioZMLN8JG/wD2p/8A6aAz38on30j+qp/3J6Aw+iatNpRvbG5yIbq3dTjJAZ4m7KZB3htwB9B48VxQGe/k8yFbq7Ycxa5x6mWgMB1S2i3msw+E4kyZJWDgHe4Vm4jv8o7v8tAbt1ra/pZvmgvLKV5bcAdpE6x7g6o4BxxIGeGeXHHOgMnqghu+ikhtEkSKNS0ayNvYCOXLAt5sBseYYoDN9RFh2WjxtjBmkkkP7WwH9lBQFAfkfVQE86g/eeP6WT2qAotAKAnHR74T6n9Wh9mGgKPQE168+jEt7aQNbRGWaKX3KjjsdSGx/mVPuoDWOqzoHcJa6mt3A0TTwdjGGGDxWTJH+bZ91Aa11f8AV7ejUrVrm1ljiSQSM7AADYC6g+tlUfbQGy9d2j399eRrb2sskEEeFYLwLvguQc8sBB61NAdOqdSdylq+y+aUohZbcRsAxAJCLmQgEngDjvoD0dWGkX9vZ6laXFrKiywO8WV4GTYUKDj7phsx/hNAefqS6I3lrqDSXVtJHGbd1DOoxuLRED14B+6gPH1u9BrqXUnksrR2jdEJaNRjfggn18BQGZ67+jl3ey2b2tvLKFhbdheIJKkBgeR9FAZXpN0Ba90OzUIVvbW3TYp4EkIoeFvXjh/aA7iaA13qT6KXtrqLSXNtJEhgddzDAyWjIH+x+6gMTL0Lv/59afwWXsf5xMnabfJ2dvu3+rbxoDM9ePRS8u9QSS2tpJUFsillGRuDzEj14I++gM/1k9AWvdOtpYY/6Zbwou3HlOgUbov8QOSPTuHxqAxPUX0Yu7S7uGureSJWh2guMAnepx91Aa/0o6vb/TL7wrTY3kjVy8TRLvePOf1bR8SQASM4IK88cqA8+vWGt6wpkntGVYRu29gYS7cB5II3yNj7AAeXeBu2j2Wo2vRtI7WOWO8WU4TYN4UysT5LDGNpoDbOq2W/azc6p2nb9s2O0VVOzbHjAUAYzu/3oDb35H1UBPOoP3nj+lk9qgKLQCgJx0e+E+p/VofZhoCj0AoBQCgFAKAUAoBQCgFAKAUAoBQCgFAKAUAoDi/I+qgJ51B+88f0sntUBRaAUBOOj3wn1P6tD7MNAUegFAKAUAoBQCgFAKAUAoBQCgFAKAUAoBQCgFAcX5H1UBPOoP3nj+lk9qgKLQCgJx0e+E+p/VofZhoCj0AoBQCgFAKAUAoBQHm1K9SCJ5ZCFRFLEnkABkk/ZVbF4jqafEldvJLm3ov92Noq7J31c9Yvht1LDMgj3ZeHnllBIIbJI3jnw4c/k15tKhLATU5SclN2l3Sej8Hp8CRvjXgU2vbIRQCgFAKAUAoBQCgOL8j6qAnnUH7zx/Sye1QFFoBQE46PfCfU/q0Psw0BR6AUAoBQCgFAKAUAoCTdbOrSXU0el2p8p/LmPHAVfKAOO7huPqUfGrxp4mHHLFVPYp9mPfJ5N/2XmyVRfsrVmn2GludHtL+24XFo8jcucfayFgfOFySR8kuO+qtXFQj0nVwdb2KiivPhVvjp42N1F9WpLYuHRLXUvbWOeP4w4jvB5FT6QQR9lergqsmnSqPtwyfetpea9bkU1utGZmrxoKAUAoBQCgFAKA4vyPqoCedQfvPH9LJ7VAUWgFATjo98J9T+rQ+zDQFHoBQCgFAKAUAoBQGF6Xa8llayTv8AFHAd7E8FUekkgfbVHG1ZJKjT9ueS7l70vJetjeC3exPOqmy7SOW/mIee5dgT8lVYgqPNkj7gg7q5D9o6/BOODpq0IJeba1+HrctUVdOT3Ml1aWwj09Y8cElnTHqlkGDVPp2px41z5xg/+qNqK7FvE1Tq36SR2Wp3FopItpZ3WME+5ZWKqB6GAAHpCec12MnVjRpYyXtKK47bxaTfmnn8Stk24l1Br14tSV0Qn2sgUAoBQCgFAKA4vyPqoCedQfvPH9LJ7VAUWgFATjo98J9T+rQ+zDQFHoBQCgFAKAUAoD4TWJSUVd6AjPS7Uk1TV4rMyKLa3bLgso7SQf8ATUH3R47cDjxk8wrn8RialPDVMak+KStHL2Y7SfK/tZ/uonjFNqJl+gUHg8t9Z90U/aRjzRyrlQPQCrD15rmumJ/SKdDE/ajZ+MXZ/wBSekrNxPfpbi1tbp25RzXMp9W+ST/g1XxEXicRSgtZRpr0SNo9mLfiaHo/Q/ttDMrHFyzNcpITg+SMAbu4Mqls9xYHuro8T0t1XSypr2ElBrx7u5u3elYgjTvTvuUzqw6VC/s1Zj+uj8iQcuI+NjzMMH7SO6vawn/56jwr0Wcf4eX8ry8LEU81xG416JGKAUAoBQCgFAcX5H1UBPOoP3nj+lk9qgKLQCgJx0e+E+p/VofZhoCj0AoBQCgFAKAUBp3Wf0o8Bszs4zS+REAMnce/HoHH04A7683F/X1FhlprP+Hl/M/S5JHJcRFdQ6LS6fLaT3e4ws8bSSRk7o2yGZWPHyhz3fGwcYNQUek6WPp1aVC3Ek0k9GtE/Du2yvkbODg02V2aMLfwzqRtuIWhJB90y/roiPP5An/2riItywc6UtYSUvBPsy9eEte8nzPH05ibwKaGPg91KkSf+Y0asf2d5+yp+iJR+lQqz0pxcn/Km162MVfZstzy9M4maGDS7PyWmUKT3RwJtDMfQfJXHfkipui5RjVn0hiM1F38ZvRf1fdqYqaKETByKmg6lA8Tf0W4QJIpYEgrgGQ9+MkNn+1IPMK9zAYyr0hQc7fW03dcnf3fNZfB8yKcFB22ZbYpAwBHI10VCtGtTVSOjK7VnY51KYFAKAUAoBQHF+R9VATzqD954/pZPaoCi0AoCcdHvhPqf1aH2YaAo9AKAUAoBQCgOE0gVSx5Coa9aNGm6ktEZSu7ENlludW1B722WJ4bNwsKSkhHI4kqRnDe5cE8v1WeVeBi8RRwtF0sS2p1k3Jx1WyWeyXZ+YnjFyd46I3RNViuUNvewtA8g2mGbG1/RFKPIc8MjB3DGcCuWeFq4eXX4afEo53jqvGOq88u8scSeUkdGhae9sPBHJZImD2sp5mMEZhY9zqCV9KsMcmAkxdeGIf0mKs5K013te0u569zWeqviKa7J449LYaks89w/ZszMlvKyYSQbootmGIO5GkKgAHhlsnlYliYvAujSpriSSco3zjlKV8r5NJNvLllrrw9u7Z77idoZJDFH217OBhM4WKMZEfav8SMeUccSzF9uccK0IRq04qpLhpQ33k97Ld7coq1+/a9nlqaZrPRDZLLcatfQlZImAYgqwfhs7NOOVTjgLz83E172F6V46caOAoyvGSy2tvd83zfx0IpU7O82bT1JdK/CLfwWRgZIBhTnO6Pkp/y+5+xc8TXuJfRsTw+5UzXdLdeazXfchfaV+RT69EjFAKAUAoBQHF+R9VATzqD954/pZPaoCi0AoCcdHvhPqf1aH2YaAo9AKAUAoBQCgJt1va+4SOwteNxdHbgHkh4MT5s8s+befi15VerCdVym/q6Wb75bLvss/FpEsVZd7Mv0d0dLO2jgj5IOLfKY8WY+s5P+1fPcdi54uvKtLf0Wy+BdhHhVjlrs7JA5WA3B4DsQVG4EgHO7hgDj9la4OCnWipVODvzy+GZmbstLnh0rpDZyzG3gmV3VdwUEsoxwIRvc5GfcqeA+2rOJwGLp0uvqwaTy5PzWvm9TWM4t2R363dwwr28zRBUdQ7vxKcG27AAT2m5h9hNR4SlWqvqaad2nZLK+l76ZWXxsJNLNnmmkMtsZLBw6uQQYTHvc5AYmWTcoIGc5UnycDHCpoxVOuoYuNmvtXst12Y2fhZ2MarsnKDohZq/aNCJZDxMk5aZvQcuTj7MVpPpbFyjwRnwx5RtFf8AWxlUo6mt9PbNrK4g1S1XjGQk6KMbkOAD93k+vYfi17PQeK+kU5YKq832ovk1n+fx5kVaPC+JFW0jUUuIY5ozuR1DAjzEZrrcHiHWp9rKSdpLk1r+K7irKNmeyrZqKAUAoBQHF+R9VATzqD954/pZPaoCi0AoCcdHvhPqf1aH2YaAo9AKAUAoBQHi1jUktoZJpTtRFLE+gDNVcZXdGn2FeTyiuben4vuNoq7JX1fWj3dxNqtwPKlJSBT8VBwJHs584c/GrkOnsSqFOOBpu9s5Pm3n+b8uRaoxu+Nm+XE6xozuwVFBZmJwABxJJ82K5mnTlUkoQV29Cw3ZXZpXSLpypaNLBUvFJAnCEnCN5IUEHgW8ryjkLgZxuFdHgOhGlKeKbpv3b81nf8tXtoyCdbaOZ4OiCWiXbhrFbXsXK207NJiTJ7L3T8HLBlwePuvvtdJrFTwy4aznxLtRyy97RaWtnpoaU+HizVjs6WWcNtO6CxkuI74Fp5A7eSyngVJ8hMZ3ZJXnzwKj6MqVcTQjLrlCVLKKss0+e7vpuZqJRemp09DOlsNtCySQG2tFG6KVn7R5CWwSyqMsTzBUFcKeOAKk6U6Jq4mopxnx1N1aySt6W5PPPmKdRRVrZFDsbyOaNZIXDxsMqynIPd/zwx6K5SvQqUJunUVmiymmro5XdsssbxyAMjqVZT3gjBFa0qkqU1ODs07oNXVjS+rPUG0+8l0q4bycl7dj8ZTkkD0ni3rEnmFfQ6OLjNQx0PZnaM1yeiflp4NMoyjrHloVqvcIRQCgFAKA4vyPqoCedQfvPH9LJ7VAUWgFATjo98J9T+rQ+zDQFHoBQCgFAKAkvWVqDaheRaXbthch7hx8VRg49eMN6zH5zXhVsZGCnjpezG8YLm935vL+FNkyjpBeZudtAkUaogCxxqFUcgFAwPuAr59Oc61RylnJv1ZeSSRoXWB0lzHB4LdQmCQyRy7QkwZtuUR1AY9mTlW2jPlDnmuo6F6O4ZT6+k+ONmr9myvm08lflfIr1Z3twvI1XTmSNY5ZnjCrOgQxA26IRv3wk9mZWDDDOJAg4R+UQ2R7dVSm3Cmndxd79pvS0va4VbSPDd65XWcKss2ctGyNVt0Nt27hh5ciugRc8Gt4w3ZpFGuCDhskHB4g1rirPA1JdZwKz0abb/eduJyk9dLbrUzH2lke3p7Oq6o+bzgVQNbur9kFKjMUjA4UMPKztO0vk4wDVfoeLlgI/Vc7NW4tfaS3a5XV7WzM1fb1NYhsg6I80BMiyx2nCQqrMAUBkwGK7FjC+T7okEcju9aVVxk4wnlZz0u0r3yzV7t3z008I7c/Ay8XSO70yCFABGBLKwt2KSboiQTvcDOd+9QwIzg8OHGlPo/C9IVJSl2sorizVn3Lws2szbjlBFsifcoOCMgHB5jPcfTXzypHhm48mXk7o07rK0V5IUu7fIubQ71I5lRxZcd+Mbsehh8avc6BxsadV4er7FTJ+O34fB7ENaF1xLVG69CekKX9pHMvAkYZfksODL9h7+8YPfXaYKco8WHqe1D1Xuv4ZPvRUmt1uZ+r5oKAUAoDi/I+qgJ51B+88f0sntUBRaAUBOOj3wn1P6tD7MNAUegFAKAUBgOm/SJLCzkmbiQMIvymPBV+09/cMnuqhjZylw4em+1P0j7z/su9m8Fu9jS+rXRHihe6uMm5uz2jk8wp4quO7OdxHdkD4tcV09jY1Kqw9L/jp5Lx3/D4vct0Y2XE9WZ/pLNCtrMLiVYo5EaMuTjG4EcPOfQPNXn9GwqyxMHSjxNNO3gSVGuHMj2jyhI0E8ySqz9jbvbrh4nZdjuWZEZfIKHDZZioxyLDvcRFym3Ti00uKSlo0ndKybvnfTJXd9bFJd59nkRnWymaacYDBnmSPscI0m4Psbe3Zs2Q3AAqvlFA1YipKLxNNKO2Sb4s0tLq2aWmbd3lexn91nTplg15dJFbXiRRF12xdo6FNgUjbFkq8g2g7lZgx8rIravWWFoOpVpOUrO7sne/fqlno0rLKxhLidkz39NtYt7q9dVt4B2RKPPLNJEXKnaQNhAODwGQxwOQFV+i8LXw2GTlOWeaUUna+e6fnobTkpS0MI0IgGLYvuuGREffG0abWViBLGx3MGC8SiFVJOONX1J1c6qVoXbVnd3VvZayVr6OSbtnkaaaHKB1XdBAgD27tskmAwvPt52UjZHtMUIVTnGT7pzWslKVqtR5SSuo7/Zjzd7yu1r3RHcihdXfSK8kla2vEaQbN6XAUbSOGMuo2OrA5Vh5u/u5jpzo7CQpdfQai72cfyeaa3RYozlezKDXKlknmizfzNqxhPCzvTmPzI+QNvo4kL6mi8xrvMHjXicPHErOpSylzcd/xXemUpw4ZcOzLGpzxFdJCcZxUou6ZX0PtbAUAoDi/I+qgJ51B+88f0sntUBRaAUBOOj3wn1P6tD7MNAUegFAKA+McDJrWc4wi5Sdkswlcjmsy/zzq3Y87KyOZPM75xt9PEFfUsnnFc1jcbLDYeWJeVSrlHnGO34+LXIsQhxS4dkUOuELpPut+9gEMEE28O7mRHUBtmwYLMpI3A78Yz5z3AHqf2Yo1eOdWFrJWae989dtP91K2IayRpFvMgkVRsadSJo4xbtAkkoXMZlyQc7WLKqoisWGTxro5RlwuWai8m+JSajfO1trqzbbaW2RAcLe8heOO6mV0uG7SGPsU3K4WNEEhjOMlRJs4OMlF4HDVtKlUjJ0INOKtJ8TzV23a652vo7XfcE1qz1aALVriymlnkEMTpFGnZkZlQId/BiFRnKOx4nc2Dw41Di/pCo1acILikm277O+WmbSuloracjMbXTZ16jfQPqNyUjjtlV5d8zGUvkEqxRcsiyO3IhCV3E4JFb0aNaGDpqUnN2jllbmr6NpLvV9Nw2nJ7HVY2UkNtcLFOimVUkjZJSECI7KwNwQqI53BcZBJXBxkA71KsKlWDnB9m6d1ndq67Gbayv3aq+bMJWTO21v5DbHtLfwqYyPAxCiQtGFhf8AWTRguxDMNpDenJ24Ok6UFWXDPgjZS1tZ3ayi7JZa5eWYu7aGY6tv6PfhGkkiWZGCWjtubdjtGLqOCAbWwzBWbd7nma8/p1dfg3JJScWm5JZW0yb1vdXSbS56G9HKRXa4Qumv9OOjwvrR4x/Wr5cTcsOAcDPcGGVPrz3V6fRGPeDxKm/ZeUvD8tSKrDiierqr6UG8tNkv/wBxCdkoPA5HJiPTjj6Qw7q73CtUKrw/uvtQ8N15bdzRTlmr/E3evSIxQCgOL8j6qAnnUH7zx/Sye1QFFoBQE46PfCfU/q0Psw0BR6AUAoDR+tbpQbO12Qk+ETns4gOLZPNgPOMjH9oqO+vNxTVeqqHurtT8FovPV9yJI5K/wPP0I6PCxtEiOO0by5W55c4yM94UYUerPfXBdLY943EuovZWS8Pz1LtOHDGxn68wkJx1yRxFLbtlIBMiiVQCyHCHBUkBkODkZB4Ag8CD1n7LzqJ1FB8nZ6PXfZ8tufNVsRbI0g3EDbpY5YzeY4OxeKMnBDS4kQKs+MYy+3JLYBAB6Pgqq0JRfV8lZvuWTbcfK9rLS5BlrufVtJuyTwplcKd0bm82PHnaMLMQ6FSFU7RnGBjGSC6ylxvqU1zXBdPXWOTvm88r94s7Z/1Oyaa3LRyCcyTxcT4RcyyRqwO5GU9hulA4EqpXLDkw4nWMa1pQcLRl9mKTtvft2i+Td8uT0ZHs169ae7lm/m8OTk288Uc0isR/VyOFPZzbgFzw8nPENjaYcLRjRw8aarW+0pNJrmldcUbeu1r3Myd3exhTCVtmguJRDI8wlVHz3IysZtuTEW3LjcPiHIAwaucSlWVWnHiSja68bq17cVrZ2e+V3ka2yszqjlhiheF5JHMjKztARsXYHCp5YHaZ3kkjAGFwTxrdxq1JqpGKVk0uLXO13lpplvroMlkbR1SvD4eUhiP9S7dpIQX5xjaoUBUHlHPMnz44V437R9b9D4py95Ky0313encu4koW4yyVwRdFATvpFnStTj1CMHwe4Oy4AzgN8vHqG71q4+PXY9D4mWLw3UJ/WU+1Dw5f2fc1yKlWPDK+zLDbzB1DKQQRkEV1WGrxr0lUjv6PdeTK0lZ2OypzAoDi/I+qgJ51B+88f0sntUBRaAUBOOj3wn1P6tD7MNAUegFAdVzOERmY4AGSTUGJrxoUnUlt6vZebMxV3Yj/AEb3arqUmoSA+DwHZbKc8T8vHoB3etl+RXK9M4mWEw30e/1lTtTf9v7LuT5lmlHilfZFErji2YTprqr2tjPNH7tVAU4zgsyqGx343Z+yvQ6Kw0MTi4Up6PXyTdvOxpUk4xbRD9fSfsraS4nkla4VpQGdmVRnaMZONx45AA2jAr6JhOpU5wpQUVF2ySTe/wAPjfUoyvldnp00+C20U0aq11dO6wuwBESIwQuoII7RpCQGIOApxxrSr9fWlTk+xBJytu2r2fclnbdhZK+5zv2tfCWgn8IldXMcl405LbgdrMsTAgxhs8C2SBzzWKSxHVKpT4Yq11DhytqlxJ623ta5l2vZmv39q0MskT43RuyEjllSVJHo4VfpVFUhGa0aT+OZo1Z2O0WeyLe77O0GUjAJaQctzDICpzwzcTg4BHGtOs4p8MVe2r2Xd3vuWm72Mnp6LaLJd3KQQusbkFgxJGMDJxjjn0D/ANKjxuKhh6TqVFdCMbuyMlaWYuZJrSVYxdoZBFNGAokePduik2gBwwU7XI3AjiTnFV6lR0IRrwb6t2unnZPRq+atfNaeBslfLcw+g6ct1J2edrFHdG+KCis/l+ZSqkZHI458qt4ms6EePa6T83bLvz03NYq5ZuqnVnuNPBlLM0UjR7m4kgBGXJ78Bwuf7NcD+0WFhQxnYVlJJ2Xi0/6XLlCTcczca8ImPDrmlJdW8kEvuZFxnvB5qw9IOCPVVjCYqeGrRrQ1T+PNeaNZR4lYwPVFrbp2um3RxNbHC/2k4Yx6BkY/sslfQ6NeEakasP8AjrZ+E/z/APSZRksrPVFNr1yIUBxfkfVQE86g/eeP6WT2qAotAKAnHR74T6n9Wh9mGgKPQCgJf1v66z9lptsR2tycOcjCx8ju9Bwc/wBlX9FeTVrRnVlVn/x0vWf5f+mSpZW3ZnNEtYLWCOCJ02xrjO5ck82Y+knJPrr59i6tbE1pVpp3b5PyXki7FKKsj2+FJ8tP2h++q/VT+y/gbXR0X6wTRPFKyMjqVZdw4g+nOQfSKloutRqKpBNNO6yMOzVmRnpz0UNlEhjuRNb9qQkZwXjLAknI4bTt442gnbkZ413vRPSixk2p0+Gds3s7O3xzyvfK+ZTqU+Famt32pmWG2i2hfB1dQwJy29y+T5iCccPXXrU6ChUnO9+Jr0ViNu6SPeekMZk7d7RGuc7jJ2jiNnHEStABgtniQGCk5OONQfQ5qPVxqNQ0tZXtyUuXLK6W5ni3sYOaUuzM5JZiWZjzJJJJPpJJNXYxUUorRGpkria3kIkczbtiKYkVACURUBEpY7VIUHGwkZI9NV4xqw7EbWu3dt7tvSyu8+aMuzOuSGN4mlhDoY2XcrSK/BsgOrBEIwwwQR8cEHmKypTjNQnZ3vaytps1d7aeGgPLY3TwyJJE2x0OVYAcCO/BGPvqWpTjUi4TV09TCdjM9D9EkvJJI45UhXZ+sdvkkjKgd+TjIyMgHJxwNHpLGwwlONSUXJ3yS521/PM3hFydi4dHrCCzt0giddq5yxZcsTxZj6Sfu4Dur55ja9fF1nWqRd33PJbIuwSirIyPhSfLT9ofvqp1U/sv4G10PCk+Wn7Q/fTqp/ZfwF0aH1iQmCWHU7VlMsBCyqGHloTjjj1lSfM2fiiun6BqupGWCrXSlnF20f8Aquu9W3K9ZWfEip6DqqXVvHNEcq6gj9xHce4juINdZgq8qkOGp7cXaXit/B6oqzVnloZCrhqcX5H1UBPOoP3nj+lk9qgKLQCgJx0e+E+p/VofZhoCj0ANYaugaTr3VlZ3kzTT7y7AAkOwBwMDhnHKvLw2CxOHhwQrZZ6wu8++5JKcW7tepjf0Lab8mT9s1Y6vG/fL5P1GLw5eo/QtpvyZP2zTq8b98vk/ULw5eo/QtpvyZP2zTq8b98vk/ULw5ep9XqY04chIP87fvrDpY161l8n6hePL1OX6G9P/AL3/AFG/fWOpxn3y+Rf5Dijy9R+hvT/73/Ub99Opxn3y+Rf5Dijy9R+hvT/73/Ub99Opxn3y+Rf5Dijy9R+hvT/73/Ub99Opxn3y+Rf5Dijy9Tuj6pbERvGO02uVLeW2TtyQM55ZOcegeatXhsW5KTrK6v7i38zPFHl6nT+hvT/73/Ub99bdTjPvl8i/yMcUeXqfG6mdOPMSH/zG/fWVSxi0rL5P1C8eXqcf0Lab8mT9s1nq8b98vk/ULw5eo/QtpvyZP2zTq8b98vk/ULw5eo/QtpvyZP2zTq8b98vk/ULw5ep9HUvpw5CT9tv306vGv/7L5P1C8OXqbf0Z6OxWMQhgz2YyQCSTkkkkknzk1ph8HUp15VqlTicklpZZabsSkmrJGYr0DQ4vyPqoCedQfvPH9LJ7VAUWgFATjo98J9T+rQ+zDQFHoDWtW6fafazPDcXKxypjchV8jIDDiFxyIP20B3XPTSxjt0uWuY+wd9iyDLAtgnb5IJBwDwNAND6aWN5J2dtcxySYzs4hiBzwGAJx6KA77npRaR3S2jzKLl8bYsNk5yRxxgZweZ/5oDsu+kVtFcx2skoW4lG5I8Nlh5XHIGPitzPdQHRYdLbOcTmKdW8GBM2AwKAbskgjJA2nlnlQHt0XV4buETWziSJiQHAIBwSDzAPMUBg77rG02GR4pbtFkjYq6lZODA4I4L56A9h6ZWQa3UzqDdAGDKuBJuOBtJXGc8MHjxHnFAdb9OLAeEZuFxbHE5CyEISwQAsFxkvwwPMfMaA46T08065kEUF3G0je5XylJ9C7gMn0CgMho3SK2u3lS3lEjQttlADDacsMHIHercvNQHl6R9MrKwKrd3CxswyEwztjiN2xAWAyDxIxwNAeiDpNaPam7W4jNuOcu7CjlwbPENkjyTx4jz0B4+j3TiwvnMdpcLI4GSm10OO8gOo3D1ZoD0aZ0ss7iGSeG4RoYjiSQ5VV4A8SwHcRQHj0Pp/p15N2NtdI8vchV0LYz7jeoDcifJzwoD32XSW1muJLaOZWnizvj8oEYIB5jBwSOWedAc9A6QW99G0lpKJUVtpYBhhsA44gdxH30Bkn5H1UBPOoP3nj+lk9qgKLQCgJx0e+E+p/VofZhoCj0B+eOll6kXSO+aW4jtlMar2klsbkZMVv5PZgHBPPd3YPnoDBXhHi1EBHtA1JvL4/rf1T+WAeWBhOHDyPPmgNx0uGS36SWY1AQCTwZmja1HZxgbJ/KlBUFjgOOfye4YoDTNX1F7l7rU0guTKLuOWG4EJMKRx5ASSTPBv6ru+IOWaA33V9TS66R6NPH7mW1VwPNu8JOD6Qcj7KA0iysp411K/tST2M0sM8WODQy7gW4cfJPE+bgfimgLD1F+8sH+OX/uPQEmm1FYdY1Qm8itczuN0lr4SG8tuAGxtuPP30BuHWfqdvd2Gn21rie7nZGt2jUxbeO1pduAUVmBABAHAn4lAYHT7uEdGdRttvZ3cMi+Ehj5TMZ4wG9Qxsx3FfTkgZLof0HvL1NLnl8EitrfbIjRq3buoZWAkOMFvJxnIAyTg0B19W3TCz0+81bwybsu1uPI8iV87Xn3e4U4xuHPz0B3z6lb2nSO4udTH9HngDW8rxs64Kw4KqFJ9yHXlwOfPQGG6P6fHJpusSyCeLT5p1MDRx7tm15CHEZIBRQY1bHmxkbcgD39X2sMNVtIEe2v0MWFuBbBJoECOAC+0FcciCW4NjOTQGtaVaTS9HL3sMkJeq8oXjmMIM8PMGKMfMFJ7qAzmu6jaX8ujRaQn9IiZC2yNlMYHZnDnA3bSrNuBIGCc+VxA6rqwuP531S8sye3sZhKI8Z7RCWEqef3Pd3jcOeKA3L+Tj73XH1pv+3DQFVfkfVQE86g/eeP6WT2qAotAKAnHR74T6n9Wh9mGgKPQHRJZRsSWjQk8yVUn78UBykt0YAMqkDkCAQPUKASWyMcsikgYyVBOPN6qALbIF2hF2n4u0Y+7lQHxbSMEEIgK8jtHDny83M/fQH1LZACAigN7oBQM+vz0B03FzDbpmR44Y84yzKi5Pdk4GTQHht9QsJpAsctrJI2cKrxMx5k8ASTwBP2UByl1KyimWJpbZJ+AWMvEsnHkAud3GgO+6ltUkCSGBZJeAVjGGfiOAB4txx9uKA5rqECuYRLErou4xB0DKvA7imchcEHOO+gMb/O+mk/19mST/APkgJJP20BmLi0jkAV0RlHIMoIHqBoDtVABgAAYxjHDHmxQHVbWcceezjRM89qhc+vAoDnDAqe4VVz5gB/xQHC3so4yTHGik8yqqCfXgcaA5pAoJIVQTzIABPrPfQCGBUGEVVHmUAf8AFAcn5H1UBPOoP3nj+lk9qgKLQCgJx0e+E+p/VofZhoCj0AoBQCgFAKAUBq3WRf2cFiz6hGJYgw2RH48mG2qPTzOe4AnuoCYdVWkW5lkvzLapeOsngllFLHlMowyYw24nbkBTyGSeJ4Aa9odvpz6HfSXbodQ7RiDI/wCu3eTs2gncwLbtxwfjZ5cAO/XrO5vItBjdytxJA4R2JzwfMLE8xlQnlenPGgPd0N1eW71e7kuEKTiwljmU4/rI1RGOO7JXOO45oDE9WsURWIzLpXZ9uN7XM2y4C5TcUXeBwGdvDnQH6aoBQCgFAKAUAoDi/I+qgJ51B+88f0sntUBRaAUBOOj3wn1P6tD7MNAUegFAKAUAoBQCgPDq+jwXSCO5iSVA24K6hgGAIBx58Ej7aA8Gn9DrGCRZYLSGORc7XVACMgg4PqJH20BxvOhWnyymaWzgeQnJYxqdx87Dkx9YoDIXWjQSyxyyRI0kX9W5HFP8J7qA6/F+27Z5+wj7aRSrybRuZSACGPeCAPuoDG+IGmf+Bt/9NaA2WgFAKAUAoBQCgOL8j6qAnnUH7zx/Sye1QFFoBQE46PfCfU/q0Psw0BR6AUAoBQCgFAKAUAoBQCgPCb2Th+ofiOOGTh6OfPv/APnEDr/nGTdjsG5Z90np7s5xwGPXxxQHJ76Xhi3c555ZBjyiPOeOAG82DzoD4b6XLfqGIDYBDpxHysd3DBxz4j04A+x38h/6D+vcmORPnz5u7vHPjgDidQk3Y8Hf17kx685/+fdkDkt/Ic/0dwQM4LR8eIGPdc8ZP2UAe8mwNtuTnn5ajHE8/sAP20B8F7Ltz2B7sDevHPM+off6BQHqglZky6FDx8kkHvIByOHEcftoDQeoP3nj+lk9qgKLQCgJvojbelGoBuBktYigPxgBECR58EH7jQFIoBQCgFAKAUAoBQCgFAKAUB0T2aOQWUEjHH1ZI/3JoDpGkwggiMZHI8fPn/mgOA0WAf8ATX/f0f78BxoDxy6RtJ7KGIrjaMs4OGGG+/j9lAdf80scqYYQvPiznieHnzwH/oRQHGXSG2gdjC3eQHkXjzOPRnP/AL0B9XRj5OIYeGdwLSE9wG0+nHI+c+c0Bzi0pgpHZQjiCMPJg4OAT5sJ3ceNAZGILBASwWNUVmbB8lRxLHJ7uZoDSeoaMjRoifjSSEercR/yDQFDoBQGqdM+g8V+0cyySW91D/V3MRwwHHyW+UuSTjIPE8eJyBhvEjVfn2T8In5lAffEjVfn2T8In5lAPEjVfn2T8In5lAPEjVfn2T8In5lAPEjVfn2T8In5lAPEjVfn2T8In5lAPEjVfn2T8In5lAPEjVfn2T8In5lAPEjVfn2T8In5lAPEjVfn2T8In5lAPEjVfn2T8In5lAPEjVfn2T8In5lAPEjVfn2T8In5lAPEjVfn2T8In5lAPEjVfn2T8In5lAPEjVfn2T8In5lAPEjVfn2T8In5lAPEjVfn2T8In5lAPEjVfn2T8In5lAPEjVfn2T8In5lAdU/Vtd3AEd9q888GfKiSJYt3oZg5yPQQaA3/AE6xjgiSKFQkcahVUdwHL1+ugPTQCgFAKAUAoBQCgFAKAUAoBQCgFAKAUAoBQCgFAKAUAoBQCgP/2Q=="/>
          <p:cNvSpPr>
            <a:spLocks noChangeAspect="1" noChangeArrowheads="1"/>
          </p:cNvSpPr>
          <p:nvPr/>
        </p:nvSpPr>
        <p:spPr bwMode="auto">
          <a:xfrm>
            <a:off x="155575" y="-1790700"/>
            <a:ext cx="28956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8368" t="23244"/>
          <a:stretch/>
        </p:blipFill>
        <p:spPr>
          <a:xfrm>
            <a:off x="3968963" y="964109"/>
            <a:ext cx="1556347" cy="16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675" y="280670"/>
            <a:ext cx="7669801" cy="631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65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Rectangle 10"/>
          <p:cNvSpPr>
            <a:spLocks/>
          </p:cNvSpPr>
          <p:nvPr/>
        </p:nvSpPr>
        <p:spPr bwMode="auto">
          <a:xfrm>
            <a:off x="4777383" y="3500437"/>
            <a:ext cx="2098477" cy="38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</a:pPr>
            <a:endParaRPr lang="en-US" sz="1000" b="1" dirty="0">
              <a:latin typeface="Arial" panose="020B0604020202020204" pitchFamily="34" charset="0"/>
              <a:ea typeface="小塚ゴシック Pr6N R" charset="0"/>
              <a:cs typeface="Arial" panose="020B0604020202020204" pitchFamily="34" charset="0"/>
              <a:sym typeface="小塚ゴシック Pr6N R" charset="0"/>
            </a:endParaRPr>
          </a:p>
        </p:txBody>
      </p:sp>
      <p:sp>
        <p:nvSpPr>
          <p:cNvPr id="14344" name="Rectangle 12"/>
          <p:cNvSpPr>
            <a:spLocks/>
          </p:cNvSpPr>
          <p:nvPr/>
        </p:nvSpPr>
        <p:spPr bwMode="auto">
          <a:xfrm>
            <a:off x="4857750" y="1017984"/>
            <a:ext cx="2178844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</a:pPr>
            <a:endParaRPr lang="en-US" sz="1000" b="1" dirty="0">
              <a:latin typeface="Arial" panose="020B0604020202020204" pitchFamily="34" charset="0"/>
              <a:ea typeface="小塚ゴシック Pr6N R" charset="0"/>
              <a:cs typeface="Arial" panose="020B0604020202020204" pitchFamily="34" charset="0"/>
              <a:sym typeface="小塚ゴシック Pr6N R" charset="0"/>
            </a:endParaRPr>
          </a:p>
        </p:txBody>
      </p:sp>
      <p:sp>
        <p:nvSpPr>
          <p:cNvPr id="14345" name="Rectangle 13"/>
          <p:cNvSpPr>
            <a:spLocks/>
          </p:cNvSpPr>
          <p:nvPr/>
        </p:nvSpPr>
        <p:spPr bwMode="auto">
          <a:xfrm>
            <a:off x="303609" y="2053828"/>
            <a:ext cx="1607344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</a:pPr>
            <a:endParaRPr lang="en-US" sz="1000" b="1" dirty="0">
              <a:latin typeface="Arial" panose="020B0604020202020204" pitchFamily="34" charset="0"/>
              <a:ea typeface="小塚ゴシック Pr6N R" charset="0"/>
              <a:cs typeface="Arial" panose="020B0604020202020204" pitchFamily="34" charset="0"/>
              <a:sym typeface="小塚ゴシック Pr6N R" charset="0"/>
            </a:endParaRPr>
          </a:p>
        </p:txBody>
      </p:sp>
      <p:sp>
        <p:nvSpPr>
          <p:cNvPr id="14358" name="Rectangle 8"/>
          <p:cNvSpPr>
            <a:spLocks/>
          </p:cNvSpPr>
          <p:nvPr/>
        </p:nvSpPr>
        <p:spPr bwMode="auto">
          <a:xfrm>
            <a:off x="258961" y="3589734"/>
            <a:ext cx="2491383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</a:pPr>
            <a:endParaRPr lang="en-US" sz="1000" b="1" dirty="0">
              <a:latin typeface="Arial" panose="020B0604020202020204" pitchFamily="34" charset="0"/>
              <a:ea typeface="小塚ゴシック Pr6N R" charset="0"/>
              <a:cs typeface="Arial" panose="020B0604020202020204" pitchFamily="34" charset="0"/>
              <a:sym typeface="小塚ゴシック Pr6N R" charset="0"/>
            </a:endParaRPr>
          </a:p>
        </p:txBody>
      </p:sp>
      <p:sp>
        <p:nvSpPr>
          <p:cNvPr id="14359" name="Rectangle 24"/>
          <p:cNvSpPr>
            <a:spLocks/>
          </p:cNvSpPr>
          <p:nvPr/>
        </p:nvSpPr>
        <p:spPr bwMode="auto">
          <a:xfrm>
            <a:off x="285750" y="3781425"/>
            <a:ext cx="1848445" cy="6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</a:pPr>
            <a:endParaRPr lang="en-US" sz="800" b="1" dirty="0">
              <a:latin typeface="Arial" panose="020B0604020202020204" pitchFamily="34" charset="0"/>
              <a:ea typeface="小塚ゴシック Pr6N L" charset="0"/>
              <a:cs typeface="Arial" panose="020B0604020202020204" pitchFamily="34" charset="0"/>
              <a:sym typeface="小塚ゴシック Pr6N L" charset="0"/>
            </a:endParaRPr>
          </a:p>
        </p:txBody>
      </p:sp>
      <p:sp>
        <p:nvSpPr>
          <p:cNvPr id="14361" name="Rectangle 21"/>
          <p:cNvSpPr>
            <a:spLocks/>
          </p:cNvSpPr>
          <p:nvPr/>
        </p:nvSpPr>
        <p:spPr bwMode="auto">
          <a:xfrm>
            <a:off x="2803922" y="5537994"/>
            <a:ext cx="1848445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</a:pPr>
            <a:endParaRPr lang="en-US" sz="800" dirty="0">
              <a:latin typeface="Arial" panose="020B0604020202020204" pitchFamily="34" charset="0"/>
              <a:ea typeface="小塚ゴシック Pr6N L" charset="0"/>
              <a:cs typeface="Arial" panose="020B0604020202020204" pitchFamily="34" charset="0"/>
              <a:sym typeface="小塚ゴシック Pr6N L" charset="0"/>
            </a:endParaRPr>
          </a:p>
        </p:txBody>
      </p:sp>
      <p:sp>
        <p:nvSpPr>
          <p:cNvPr id="14363" name="Rectangle 26"/>
          <p:cNvSpPr>
            <a:spLocks/>
          </p:cNvSpPr>
          <p:nvPr/>
        </p:nvSpPr>
        <p:spPr bwMode="auto">
          <a:xfrm>
            <a:off x="2830711" y="2241353"/>
            <a:ext cx="1848445" cy="50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</a:pPr>
            <a:endParaRPr lang="en-US" sz="800" dirty="0">
              <a:latin typeface="Arial" panose="020B0604020202020204" pitchFamily="34" charset="0"/>
              <a:ea typeface="小塚ゴシック Pr6N L" charset="0"/>
              <a:cs typeface="Arial" panose="020B0604020202020204" pitchFamily="34" charset="0"/>
              <a:sym typeface="小塚ゴシック Pr6N L" charset="0"/>
            </a:endParaRPr>
          </a:p>
        </p:txBody>
      </p:sp>
      <p:sp>
        <p:nvSpPr>
          <p:cNvPr id="14364" name="Rectangle 21"/>
          <p:cNvSpPr>
            <a:spLocks/>
          </p:cNvSpPr>
          <p:nvPr/>
        </p:nvSpPr>
        <p:spPr bwMode="auto">
          <a:xfrm>
            <a:off x="303609" y="5891098"/>
            <a:ext cx="1848445" cy="82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l">
              <a:lnSpc>
                <a:spcPct val="110000"/>
              </a:lnSpc>
            </a:pPr>
            <a:endParaRPr lang="en-US" sz="800" dirty="0">
              <a:latin typeface="Arial" panose="020B0604020202020204" pitchFamily="34" charset="0"/>
              <a:ea typeface="小塚ゴシック Pr6N L" charset="0"/>
              <a:cs typeface="Arial" panose="020B0604020202020204" pitchFamily="34" charset="0"/>
              <a:sym typeface="小塚ゴシック Pr6N 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4592" y="749980"/>
            <a:ext cx="7405581" cy="5192077"/>
          </a:xfrm>
        </p:spPr>
        <p:txBody>
          <a:bodyPr>
            <a:normAutofit/>
          </a:bodyPr>
          <a:lstStyle/>
          <a:p>
            <a:r>
              <a:rPr lang="en-US" dirty="0" smtClean="0"/>
              <a:t>Students who place into both (Math and English/Reading) LS areas will not be denied admission unless</a:t>
            </a:r>
          </a:p>
          <a:p>
            <a:r>
              <a:rPr lang="en-US" dirty="0" smtClean="0"/>
              <a:t>They score below the “floor score” in both areas or they score below the “floor score” in one area and below the offsetting placement index in the other.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831" y="4518423"/>
            <a:ext cx="2325370" cy="190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10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688" y="167958"/>
            <a:ext cx="749808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Paving the Way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Task Forces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Ad Hoc Committees</a:t>
            </a:r>
          </a:p>
          <a:p>
            <a:pPr marL="82296" indent="0">
              <a:buNone/>
            </a:pPr>
            <a:endParaRPr lang="en-US" dirty="0" smtClean="0"/>
          </a:p>
          <a:p>
            <a:r>
              <a:rPr lang="en-US" dirty="0" smtClean="0"/>
              <a:t>Regional Meetings</a:t>
            </a:r>
          </a:p>
          <a:p>
            <a:endParaRPr lang="en-US" dirty="0" smtClean="0"/>
          </a:p>
          <a:p>
            <a:r>
              <a:rPr lang="en-US" dirty="0" smtClean="0"/>
              <a:t>Committee on Remediation Policy and Procedure</a:t>
            </a:r>
          </a:p>
          <a:p>
            <a:endParaRPr lang="en-US" dirty="0" smtClean="0"/>
          </a:p>
          <a:p>
            <a:r>
              <a:rPr lang="en-US" dirty="0" smtClean="0"/>
              <a:t>BOR Approval at August 20 Meeting.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2346960" y="1905000"/>
            <a:ext cx="457200" cy="41148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2346960" y="2834640"/>
            <a:ext cx="457200" cy="41148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2346960" y="3703320"/>
            <a:ext cx="457200" cy="41148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2346960" y="4953000"/>
            <a:ext cx="457200" cy="41148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657" y="259748"/>
            <a:ext cx="7809169" cy="2232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157" y="2538110"/>
            <a:ext cx="3278169" cy="1928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085" y="4512668"/>
            <a:ext cx="3046313" cy="223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4803494" y="3657600"/>
            <a:ext cx="694481" cy="266217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691000" y="3657598"/>
            <a:ext cx="694481" cy="266217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58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23736"/>
            <a:ext cx="7498080" cy="322958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Question:  How do institutions set cut scores between placement in </a:t>
            </a:r>
            <a:r>
              <a:rPr lang="en-US" dirty="0" err="1" smtClean="0">
                <a:solidFill>
                  <a:schemeClr val="accent3"/>
                </a:solidFill>
              </a:rPr>
              <a:t>corequisite</a:t>
            </a:r>
            <a:r>
              <a:rPr lang="en-US" dirty="0" smtClean="0">
                <a:solidFill>
                  <a:schemeClr val="accent3"/>
                </a:solidFill>
              </a:rPr>
              <a:t> and Foundations-level remediation?  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453319"/>
            <a:ext cx="7498080" cy="3018817"/>
          </a:xfrm>
        </p:spPr>
        <p:txBody>
          <a:bodyPr>
            <a:normAutofit/>
          </a:bodyPr>
          <a:lstStyle/>
          <a:p>
            <a:r>
              <a:rPr lang="en-US" dirty="0" smtClean="0"/>
              <a:t>Cut score should be chosen so that the majority of students are placed in </a:t>
            </a:r>
            <a:r>
              <a:rPr lang="en-US" dirty="0" err="1" smtClean="0"/>
              <a:t>corequisite</a:t>
            </a:r>
            <a:r>
              <a:rPr lang="en-US" dirty="0" smtClean="0"/>
              <a:t> remediation.</a:t>
            </a:r>
          </a:p>
          <a:p>
            <a:r>
              <a:rPr lang="en-US" dirty="0" smtClean="0"/>
              <a:t>Suggest cut score that would place 2/3 of students in </a:t>
            </a:r>
            <a:r>
              <a:rPr lang="en-US" dirty="0" err="1" smtClean="0"/>
              <a:t>corequisite</a:t>
            </a:r>
            <a:r>
              <a:rPr lang="en-US" dirty="0" smtClean="0"/>
              <a:t> remediation.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2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230" y="486383"/>
            <a:ext cx="4952144" cy="608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2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6364" y="232023"/>
            <a:ext cx="284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English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679177"/>
            <a:ext cx="6080941" cy="606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963" y="4948882"/>
            <a:ext cx="2325370" cy="190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92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2111" y="439838"/>
            <a:ext cx="284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Mathematics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165" y="1099595"/>
            <a:ext cx="7884835" cy="511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630" y="1979504"/>
            <a:ext cx="2325370" cy="1909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4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13688" y="122238"/>
            <a:ext cx="7498080" cy="1143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Key Change 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05840" y="1219200"/>
            <a:ext cx="8016240" cy="56388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dirty="0" smtClean="0"/>
          </a:p>
          <a:p>
            <a:pPr marL="82296" indent="0">
              <a:buNone/>
            </a:pPr>
            <a:r>
              <a:rPr lang="en-US" dirty="0" smtClean="0"/>
              <a:t>There are now two Learning Support areas, rather than three.</a:t>
            </a:r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r>
              <a:rPr lang="en-US" dirty="0" smtClean="0"/>
              <a:t>Reading, English, &amp; Mathematics</a:t>
            </a:r>
          </a:p>
          <a:p>
            <a:pPr marL="82296" indent="0" algn="ctr">
              <a:buNone/>
            </a:pPr>
            <a:endParaRPr lang="en-US" dirty="0"/>
          </a:p>
          <a:p>
            <a:pPr marL="82296" indent="0" algn="ctr">
              <a:buNone/>
            </a:pPr>
            <a:endParaRPr lang="en-US" dirty="0" smtClean="0"/>
          </a:p>
          <a:p>
            <a:pPr marL="82296" indent="0" algn="ctr">
              <a:buNone/>
            </a:pPr>
            <a:endParaRPr lang="en-US" dirty="0"/>
          </a:p>
          <a:p>
            <a:pPr marL="82296" indent="0" algn="ctr">
              <a:buNone/>
            </a:pPr>
            <a:r>
              <a:rPr lang="en-US" dirty="0" smtClean="0"/>
              <a:t>English (reading/writing) &amp; Mathematics</a:t>
            </a:r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2" name="Down Arrow 1"/>
          <p:cNvSpPr/>
          <p:nvPr/>
        </p:nvSpPr>
        <p:spPr>
          <a:xfrm>
            <a:off x="4581208" y="4387174"/>
            <a:ext cx="963039" cy="778213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3.bp.blogspot.com/-GM5QqXR051Y/UzK2brHk_xI/AAAAAAAAEvg/a9l--RXjPvs/s1600/chan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184" y="271513"/>
            <a:ext cx="2062331" cy="154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72312" y="0"/>
            <a:ext cx="7498080" cy="884238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Key Change 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3888" y="1072312"/>
            <a:ext cx="789466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USG </a:t>
            </a:r>
            <a:r>
              <a:rPr lang="en-US" sz="2800" dirty="0"/>
              <a:t>institutions </a:t>
            </a:r>
            <a:r>
              <a:rPr lang="en-US" sz="2800" dirty="0" smtClean="0"/>
              <a:t>must </a:t>
            </a:r>
            <a:r>
              <a:rPr lang="en-US" sz="2800" dirty="0"/>
              <a:t>provide Learning Support </a:t>
            </a:r>
            <a:r>
              <a:rPr lang="en-US" sz="2800" dirty="0" smtClean="0"/>
              <a:t>for students </a:t>
            </a:r>
            <a:r>
              <a:rPr lang="en-US" sz="2800" dirty="0"/>
              <a:t>as </a:t>
            </a:r>
            <a:r>
              <a:rPr lang="en-US" sz="2800" dirty="0" err="1"/>
              <a:t>corequisites</a:t>
            </a:r>
            <a:r>
              <a:rPr lang="en-US" sz="2800" dirty="0"/>
              <a:t> to college level </a:t>
            </a:r>
            <a:r>
              <a:rPr lang="en-US" sz="2800" dirty="0" smtClean="0"/>
              <a:t>courses.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ENGL 1101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MATH 1001, 1101, or 1111</a:t>
            </a:r>
          </a:p>
          <a:p>
            <a:endParaRPr lang="en-US" sz="1200" dirty="0" smtClean="0"/>
          </a:p>
          <a:p>
            <a:endParaRPr lang="en-US" sz="1200" dirty="0"/>
          </a:p>
          <a:p>
            <a:r>
              <a:rPr lang="en-US" sz="2800" dirty="0" smtClean="0"/>
              <a:t>Institutions </a:t>
            </a:r>
            <a:r>
              <a:rPr lang="en-US" sz="2800" dirty="0"/>
              <a:t>may offer </a:t>
            </a:r>
            <a:r>
              <a:rPr lang="en-US" sz="2800" dirty="0" err="1"/>
              <a:t>corequisite</a:t>
            </a:r>
            <a:r>
              <a:rPr lang="en-US" sz="2800" dirty="0"/>
              <a:t> remediation only or </a:t>
            </a:r>
            <a:r>
              <a:rPr lang="en-US" sz="2800" dirty="0" err="1" smtClean="0"/>
              <a:t>corequisite</a:t>
            </a:r>
            <a:r>
              <a:rPr lang="en-US" sz="2800" dirty="0" smtClean="0"/>
              <a:t> remediation </a:t>
            </a:r>
            <a:r>
              <a:rPr lang="en-US" sz="2800" dirty="0"/>
              <a:t>and year-long remedial pathways that begin with </a:t>
            </a:r>
            <a:r>
              <a:rPr lang="en-US" sz="2800" dirty="0" smtClean="0"/>
              <a:t>stand alone Foundation-level </a:t>
            </a:r>
            <a:r>
              <a:rPr lang="en-US" sz="2800" dirty="0"/>
              <a:t>courses.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majority of students </a:t>
            </a:r>
            <a:r>
              <a:rPr lang="en-US" sz="2800" dirty="0" smtClean="0"/>
              <a:t>requiring remediation </a:t>
            </a:r>
            <a:r>
              <a:rPr lang="en-US" sz="2800" dirty="0"/>
              <a:t>must be placed into </a:t>
            </a:r>
            <a:r>
              <a:rPr lang="en-US" sz="2800" dirty="0" err="1"/>
              <a:t>corequisite</a:t>
            </a:r>
            <a:r>
              <a:rPr lang="en-US" sz="2800" dirty="0"/>
              <a:t> courses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558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1514" y="505085"/>
            <a:ext cx="78946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Learning </a:t>
            </a:r>
            <a:r>
              <a:rPr lang="en-US" sz="2800" dirty="0"/>
              <a:t>Support English </a:t>
            </a:r>
            <a:r>
              <a:rPr lang="en-US" sz="2800" dirty="0" smtClean="0"/>
              <a:t>and mathematics programs </a:t>
            </a:r>
            <a:r>
              <a:rPr lang="en-US" sz="2800" dirty="0"/>
              <a:t>must be structured so that students can complete </a:t>
            </a:r>
            <a:r>
              <a:rPr lang="en-US" sz="2800" dirty="0" smtClean="0"/>
              <a:t>all requirements </a:t>
            </a:r>
            <a:r>
              <a:rPr lang="en-US" sz="2800" dirty="0"/>
              <a:t>in a maximum of two semesters, one of </a:t>
            </a:r>
            <a:r>
              <a:rPr lang="en-US" sz="2800" dirty="0" smtClean="0"/>
              <a:t>Foundations-level and </a:t>
            </a:r>
            <a:r>
              <a:rPr lang="en-US" sz="2800" dirty="0"/>
              <a:t>one of </a:t>
            </a:r>
            <a:r>
              <a:rPr lang="en-US" sz="2800" dirty="0" err="1"/>
              <a:t>corequisite</a:t>
            </a:r>
            <a:r>
              <a:rPr lang="en-US" sz="2800" dirty="0"/>
              <a:t>-level Learning Support.</a:t>
            </a:r>
          </a:p>
        </p:txBody>
      </p:sp>
      <p:pic>
        <p:nvPicPr>
          <p:cNvPr id="17410" name="Picture 2" descr="http://apti.edu.au/wp-content/uploads/2013/06/chan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283" y="3356042"/>
            <a:ext cx="7675125" cy="255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18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546" y="409617"/>
            <a:ext cx="7485209" cy="4784953"/>
          </a:xfrm>
          <a:prstGeom prst="rect">
            <a:avLst/>
          </a:prstGeom>
        </p:spPr>
      </p:pic>
      <p:pic>
        <p:nvPicPr>
          <p:cNvPr id="5122" name="Picture 2" descr="http://www.occupycfs.com/wp-content/uploads/2014/09/change_but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464" y="5076094"/>
            <a:ext cx="1498060" cy="144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60509" y="1313234"/>
            <a:ext cx="7498080" cy="700390"/>
          </a:xfrm>
        </p:spPr>
        <p:txBody>
          <a:bodyPr>
            <a:normAutofit fontScale="90000"/>
          </a:bodyPr>
          <a:lstStyle/>
          <a:p>
            <a:pPr marL="82296"/>
            <a:r>
              <a:rPr lang="en-US" dirty="0" err="1" smtClean="0">
                <a:solidFill>
                  <a:schemeClr val="accent3"/>
                </a:solidFill>
              </a:rPr>
              <a:t>Corequisite</a:t>
            </a:r>
            <a:r>
              <a:rPr lang="en-US" dirty="0" smtClean="0">
                <a:solidFill>
                  <a:schemeClr val="accent3"/>
                </a:solidFill>
              </a:rPr>
              <a:t> Course Numbers</a:t>
            </a:r>
            <a:endParaRPr lang="en-US" sz="1050" dirty="0"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6152" y="2237360"/>
            <a:ext cx="77144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These will be 1 – 2 credit courses.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ENGL 0999</a:t>
            </a:r>
            <a:r>
              <a:rPr lang="en-US" sz="2800" dirty="0"/>
              <a:t> – Support for English Composition (ENGL 1101)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MATH 0997 </a:t>
            </a:r>
            <a:r>
              <a:rPr lang="en-US" sz="2800" dirty="0"/>
              <a:t>– Support for Quantitative Reasoning (MATH 1001)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MATH 0998 </a:t>
            </a:r>
            <a:r>
              <a:rPr lang="en-US" sz="2800" dirty="0"/>
              <a:t>– Support for Mathematical Modeling (MATH 1101)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MATH 0999 </a:t>
            </a:r>
            <a:r>
              <a:rPr lang="en-US" sz="2800" dirty="0"/>
              <a:t>– Support for College Algebra (MATH 1111)</a:t>
            </a:r>
          </a:p>
        </p:txBody>
      </p:sp>
      <p:sp>
        <p:nvSpPr>
          <p:cNvPr id="4" name="Title 5"/>
          <p:cNvSpPr txBox="1">
            <a:spLocks/>
          </p:cNvSpPr>
          <p:nvPr/>
        </p:nvSpPr>
        <p:spPr>
          <a:xfrm>
            <a:off x="1060509" y="0"/>
            <a:ext cx="7498080" cy="1228603"/>
          </a:xfrm>
          <a:prstGeom prst="rect">
            <a:avLst/>
          </a:prstGeom>
        </p:spPr>
        <p:txBody>
          <a:bodyPr anchor="ctr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82296" defTabSz="914400" fontAlgn="auto">
              <a:spcAft>
                <a:spcPts val="0"/>
              </a:spcAft>
            </a:pPr>
            <a:r>
              <a:rPr lang="en-US" dirty="0" smtClean="0">
                <a:solidFill>
                  <a:schemeClr val="accent3"/>
                </a:solidFill>
              </a:rPr>
              <a:t>Key Change 3:  Numbering of Learning Support Courses</a:t>
            </a:r>
            <a:endParaRPr lang="en-US" sz="1050" dirty="0">
              <a:solidFill>
                <a:schemeClr val="accent3"/>
              </a:solidFill>
            </a:endParaRPr>
          </a:p>
        </p:txBody>
      </p:sp>
      <p:pic>
        <p:nvPicPr>
          <p:cNvPr id="6150" name="Picture 6" descr="http://www.inceif.org/wp-content/uploads/2014/07/Chang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5" t="12243" r="16876" b="22951"/>
          <a:stretch/>
        </p:blipFill>
        <p:spPr bwMode="auto">
          <a:xfrm>
            <a:off x="6963902" y="2013624"/>
            <a:ext cx="1778398" cy="115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1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6152" y="87549"/>
            <a:ext cx="7498080" cy="1021403"/>
          </a:xfrm>
        </p:spPr>
        <p:txBody>
          <a:bodyPr>
            <a:normAutofit fontScale="90000"/>
          </a:bodyPr>
          <a:lstStyle/>
          <a:p>
            <a:pPr marL="82296"/>
            <a:r>
              <a:rPr lang="en-US" dirty="0" smtClean="0">
                <a:solidFill>
                  <a:schemeClr val="accent3"/>
                </a:solidFill>
              </a:rPr>
              <a:t>Foundations Course Numbers:   Year-Long Pathways</a:t>
            </a:r>
            <a:endParaRPr lang="en-US" sz="1050" dirty="0"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7948" y="2572721"/>
            <a:ext cx="771448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These </a:t>
            </a:r>
            <a:r>
              <a:rPr lang="en-US" sz="2800" dirty="0" smtClean="0"/>
              <a:t>will be 3 – 4 credit courses.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ENGL 0989</a:t>
            </a:r>
            <a:r>
              <a:rPr lang="en-US" sz="2800" dirty="0"/>
              <a:t> – Foundations for English Composition (ENGL 1101)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MATH 0987 </a:t>
            </a:r>
            <a:r>
              <a:rPr lang="en-US" sz="2800" dirty="0"/>
              <a:t>– Foundations for Quantitative Reasoning (MATH 1001)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MATH 0988 </a:t>
            </a:r>
            <a:r>
              <a:rPr lang="en-US" sz="2800" dirty="0"/>
              <a:t>– Foundations for Mathematical Modeling (MATH 1101)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MATH 0989 </a:t>
            </a:r>
            <a:r>
              <a:rPr lang="en-US" sz="2800" dirty="0"/>
              <a:t>– Foundations for College Algebra (MATH 1111)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768" y="1276867"/>
            <a:ext cx="6513598" cy="129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5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6152" y="45719"/>
            <a:ext cx="7498080" cy="1228603"/>
          </a:xfrm>
        </p:spPr>
        <p:txBody>
          <a:bodyPr>
            <a:normAutofit/>
          </a:bodyPr>
          <a:lstStyle/>
          <a:p>
            <a:pPr marL="82296"/>
            <a:r>
              <a:rPr lang="en-US" dirty="0" smtClean="0">
                <a:solidFill>
                  <a:schemeClr val="accent3"/>
                </a:solidFill>
              </a:rPr>
              <a:t>Key Change 4: Math Pathways</a:t>
            </a:r>
            <a:endParaRPr lang="en-US" sz="1050" dirty="0">
              <a:solidFill>
                <a:schemeClr val="accent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3973" y="1378340"/>
            <a:ext cx="77144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MATH 1111 (College Algebra) prepares students for calculus.  Should not be the default math pathway.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MATH 1001 (Quantitative Reasoning) or MATH 1101 (Mathematical Modeling) should become the default math pathway.</a:t>
            </a:r>
          </a:p>
          <a:p>
            <a:endParaRPr lang="en-US" sz="2800" dirty="0"/>
          </a:p>
        </p:txBody>
      </p:sp>
      <p:pic>
        <p:nvPicPr>
          <p:cNvPr id="7170" name="Picture 2" descr="http://liz-green.com/wp-content/uploads/2012/08/changes-ah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702" y="4486883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20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0D0F97D8186642A9BEDE9EC21B0D3D" ma:contentTypeVersion="" ma:contentTypeDescription="Create a new document." ma:contentTypeScope="" ma:versionID="d4ea0c396547d0b49f09eded1b492c1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0dfa3a37f45b259322daf90cd70d3c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8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70D3C7-5682-4734-BC7F-C55FD2E335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7D5B4F8-9CCC-4FE6-B192-8FE08A2150EF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334B83F-0B10-472F-BA40-4E929B7A1A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6349</TotalTime>
  <Words>774</Words>
  <Application>Microsoft Office PowerPoint</Application>
  <PresentationFormat>On-screen Show (4:3)</PresentationFormat>
  <Paragraphs>99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ＭＳ Ｐゴシック</vt:lpstr>
      <vt:lpstr>Arial</vt:lpstr>
      <vt:lpstr>Calibri</vt:lpstr>
      <vt:lpstr>Gill Sans MT</vt:lpstr>
      <vt:lpstr>Helvetica</vt:lpstr>
      <vt:lpstr>Helvetica Light</vt:lpstr>
      <vt:lpstr>Verdana</vt:lpstr>
      <vt:lpstr>Wingdings 2</vt:lpstr>
      <vt:lpstr>小塚ゴシック Pr6N L</vt:lpstr>
      <vt:lpstr>小塚ゴシック Pr6N R</vt:lpstr>
      <vt:lpstr>Solstice</vt:lpstr>
      <vt:lpstr>Changes to Remediation .     November 5, 2014 for the Regents Advisory Committee on Registration and Admissions</vt:lpstr>
      <vt:lpstr>Paving the Way</vt:lpstr>
      <vt:lpstr>Key Change 1</vt:lpstr>
      <vt:lpstr>Key Change 2</vt:lpstr>
      <vt:lpstr>PowerPoint Presentation</vt:lpstr>
      <vt:lpstr>PowerPoint Presentation</vt:lpstr>
      <vt:lpstr>Corequisite Course Numbers</vt:lpstr>
      <vt:lpstr>Foundations Course Numbers:   Year-Long Pathways</vt:lpstr>
      <vt:lpstr>Key Change 4: Math Pathways</vt:lpstr>
      <vt:lpstr> Key Change 5:  Learning Support Attempts and Exit</vt:lpstr>
      <vt:lpstr>Learning Support Exit</vt:lpstr>
      <vt:lpstr>Key Change 6:  Withdrawals</vt:lpstr>
      <vt:lpstr>Key Change 7:  Learning Support Prerequisites or Corequisites</vt:lpstr>
      <vt:lpstr>PowerPoint Presentation</vt:lpstr>
      <vt:lpstr>Key Change 8:  Learning Support Evaluation</vt:lpstr>
      <vt:lpstr>Evaluation for Learning Support Placement</vt:lpstr>
      <vt:lpstr>Calculating Placement Indices</vt:lpstr>
      <vt:lpstr>PowerPoint Presentation</vt:lpstr>
      <vt:lpstr>PowerPoint Presentation</vt:lpstr>
      <vt:lpstr>PowerPoint Presentation</vt:lpstr>
      <vt:lpstr>Question:  How do institutions set cut scores between placement in corequisite and Foundations-level remediation?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aseavey</dc:creator>
  <cp:lastModifiedBy>Barbara Brown</cp:lastModifiedBy>
  <cp:revision>415</cp:revision>
  <cp:lastPrinted>2014-03-21T14:05:07Z</cp:lastPrinted>
  <dcterms:created xsi:type="dcterms:W3CDTF">2012-11-29T02:59:41Z</dcterms:created>
  <dcterms:modified xsi:type="dcterms:W3CDTF">2014-11-05T16:17:31Z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0x010100EE0D0F97D8186642A9BEDE9EC21B0D3D</vt:lpwstr>
  </property>
</Properties>
</file>