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62" r:id="rId3"/>
    <p:sldId id="257" r:id="rId4"/>
    <p:sldId id="258" r:id="rId5"/>
    <p:sldId id="259" r:id="rId6"/>
    <p:sldId id="263" r:id="rId7"/>
    <p:sldId id="264" r:id="rId8"/>
    <p:sldId id="286" r:id="rId9"/>
    <p:sldId id="287" r:id="rId10"/>
    <p:sldId id="266" r:id="rId11"/>
    <p:sldId id="299" r:id="rId12"/>
    <p:sldId id="267" r:id="rId13"/>
    <p:sldId id="268" r:id="rId14"/>
    <p:sldId id="269" r:id="rId15"/>
    <p:sldId id="270" r:id="rId16"/>
    <p:sldId id="272" r:id="rId17"/>
    <p:sldId id="291" r:id="rId18"/>
    <p:sldId id="289" r:id="rId19"/>
    <p:sldId id="271" r:id="rId20"/>
    <p:sldId id="300" r:id="rId21"/>
    <p:sldId id="290" r:id="rId22"/>
    <p:sldId id="273" r:id="rId23"/>
    <p:sldId id="274" r:id="rId24"/>
    <p:sldId id="292" r:id="rId25"/>
    <p:sldId id="293" r:id="rId26"/>
    <p:sldId id="297" r:id="rId27"/>
    <p:sldId id="298" r:id="rId28"/>
    <p:sldId id="275" r:id="rId29"/>
    <p:sldId id="261"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73A33-33B8-448D-9412-A32B6FE8E398}" type="datetimeFigureOut">
              <a:rPr lang="en-US" smtClean="0"/>
              <a:t>9/16/2011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42636-956E-42AD-9BBF-3B5B62683DC3}" type="slidenum">
              <a:rPr lang="en-US" smtClean="0"/>
              <a:t>‹#›</a:t>
            </a:fld>
            <a:endParaRPr lang="en-US"/>
          </a:p>
        </p:txBody>
      </p:sp>
    </p:spTree>
    <p:extLst>
      <p:ext uri="{BB962C8B-B14F-4D97-AF65-F5344CB8AC3E}">
        <p14:creationId xmlns:p14="http://schemas.microsoft.com/office/powerpoint/2010/main" val="283173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chosen EAC</a:t>
            </a:r>
            <a:endParaRPr lang="en-US" dirty="0"/>
          </a:p>
        </p:txBody>
      </p:sp>
      <p:sp>
        <p:nvSpPr>
          <p:cNvPr id="4" name="Slide Number Placeholder 3"/>
          <p:cNvSpPr>
            <a:spLocks noGrp="1"/>
          </p:cNvSpPr>
          <p:nvPr>
            <p:ph type="sldNum" sz="quarter" idx="10"/>
          </p:nvPr>
        </p:nvSpPr>
        <p:spPr/>
        <p:txBody>
          <a:bodyPr/>
          <a:lstStyle/>
          <a:p>
            <a:fld id="{7F342636-956E-42AD-9BBF-3B5B62683DC3}" type="slidenum">
              <a:rPr lang="en-US" smtClean="0"/>
              <a:t>6</a:t>
            </a:fld>
            <a:endParaRPr lang="en-US"/>
          </a:p>
        </p:txBody>
      </p:sp>
    </p:spTree>
    <p:extLst>
      <p:ext uri="{BB962C8B-B14F-4D97-AF65-F5344CB8AC3E}">
        <p14:creationId xmlns:p14="http://schemas.microsoft.com/office/powerpoint/2010/main" val="226546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42636-956E-42AD-9BBF-3B5B62683DC3}" type="slidenum">
              <a:rPr lang="en-US" smtClean="0"/>
              <a:t>7</a:t>
            </a:fld>
            <a:endParaRPr lang="en-US"/>
          </a:p>
        </p:txBody>
      </p:sp>
    </p:spTree>
    <p:extLst>
      <p:ext uri="{BB962C8B-B14F-4D97-AF65-F5344CB8AC3E}">
        <p14:creationId xmlns:p14="http://schemas.microsoft.com/office/powerpoint/2010/main" val="376104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Card Number must be exactly 3 Alphabetic</a:t>
            </a:r>
            <a:r>
              <a:rPr lang="en-US" baseline="0" dirty="0" smtClean="0"/>
              <a:t> characters A-Z followed by 10 digits (0-9) .  Resubmission of initial query will count as a new query (.50) </a:t>
            </a:r>
            <a:endParaRPr lang="en-US" dirty="0"/>
          </a:p>
        </p:txBody>
      </p:sp>
      <p:sp>
        <p:nvSpPr>
          <p:cNvPr id="4" name="Slide Number Placeholder 3"/>
          <p:cNvSpPr>
            <a:spLocks noGrp="1"/>
          </p:cNvSpPr>
          <p:nvPr>
            <p:ph type="sldNum" sz="quarter" idx="10"/>
          </p:nvPr>
        </p:nvSpPr>
        <p:spPr/>
        <p:txBody>
          <a:bodyPr/>
          <a:lstStyle/>
          <a:p>
            <a:fld id="{7F342636-956E-42AD-9BBF-3B5B62683DC3}" type="slidenum">
              <a:rPr lang="en-US" smtClean="0"/>
              <a:t>12</a:t>
            </a:fld>
            <a:endParaRPr lang="en-US"/>
          </a:p>
        </p:txBody>
      </p:sp>
    </p:spTree>
    <p:extLst>
      <p:ext uri="{BB962C8B-B14F-4D97-AF65-F5344CB8AC3E}">
        <p14:creationId xmlns:p14="http://schemas.microsoft.com/office/powerpoint/2010/main" val="201620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9/16/2011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9/16/2011</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9/16/2011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9/16/2011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bp.gov/xp/cgov/toolbox/forms/ordering_forms.xml" TargetMode="External"/><Relationship Id="rId2" Type="http://schemas.openxmlformats.org/officeDocument/2006/relationships/hyperlink" Target="http://forms.cbp.gov/pdf/CBP_Form_26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nsanders@kennesaw.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SAVE </a:t>
            </a:r>
            <a:r>
              <a:rPr lang="en-US" dirty="0" smtClean="0"/>
              <a:t/>
            </a:r>
            <a:br>
              <a:rPr lang="en-US" dirty="0" smtClean="0"/>
            </a:br>
            <a:r>
              <a:rPr lang="en-US" sz="3100" dirty="0" smtClean="0"/>
              <a:t>Systematic Alien Verification for Entitlements</a:t>
            </a:r>
            <a:endParaRPr lang="en-US" sz="3100" dirty="0"/>
          </a:p>
        </p:txBody>
      </p:sp>
      <p:sp>
        <p:nvSpPr>
          <p:cNvPr id="3" name="Subtitle 2"/>
          <p:cNvSpPr>
            <a:spLocks noGrp="1"/>
          </p:cNvSpPr>
          <p:nvPr>
            <p:ph type="subTitle" idx="1"/>
          </p:nvPr>
        </p:nvSpPr>
        <p:spPr/>
        <p:txBody>
          <a:bodyPr>
            <a:normAutofit/>
          </a:bodyPr>
          <a:lstStyle/>
          <a:p>
            <a:r>
              <a:rPr lang="en-US" dirty="0" smtClean="0"/>
              <a:t>Nancy Sanders</a:t>
            </a:r>
          </a:p>
          <a:p>
            <a:r>
              <a:rPr lang="en-US" dirty="0" smtClean="0"/>
              <a:t>Kennesaw State University </a:t>
            </a:r>
          </a:p>
          <a:p>
            <a:endParaRPr lang="en-US" dirty="0"/>
          </a:p>
        </p:txBody>
      </p:sp>
    </p:spTree>
    <p:extLst>
      <p:ext uri="{BB962C8B-B14F-4D97-AF65-F5344CB8AC3E}">
        <p14:creationId xmlns:p14="http://schemas.microsoft.com/office/powerpoint/2010/main" val="110744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153400" cy="6019800"/>
          </a:xfrm>
        </p:spPr>
        <p:txBody>
          <a:bodyPr>
            <a:noAutofit/>
          </a:bodyPr>
          <a:lstStyle/>
          <a:p>
            <a:pPr marL="109728" indent="0">
              <a:buNone/>
            </a:pPr>
            <a:endParaRPr lang="en-US" sz="1800" dirty="0" smtClean="0"/>
          </a:p>
          <a:p>
            <a:pPr marL="109728" indent="0">
              <a:buNone/>
            </a:pPr>
            <a:r>
              <a:rPr lang="en-US" sz="2400" b="1" dirty="0" smtClean="0"/>
              <a:t>ALIEN </a:t>
            </a:r>
            <a:r>
              <a:rPr lang="en-US" sz="2400" b="1" dirty="0"/>
              <a:t>IDENTIFICATION NUMBERS</a:t>
            </a:r>
          </a:p>
          <a:p>
            <a:r>
              <a:rPr lang="en-US" sz="2400" dirty="0"/>
              <a:t>The space provided for the alien identification </a:t>
            </a:r>
            <a:r>
              <a:rPr lang="en-US" sz="2400" dirty="0" smtClean="0"/>
              <a:t>number, </a:t>
            </a:r>
            <a:r>
              <a:rPr lang="en-US" sz="2400" dirty="0"/>
              <a:t>consists of a </a:t>
            </a:r>
            <a:r>
              <a:rPr lang="en-US" sz="2400" dirty="0" smtClean="0"/>
              <a:t>nine-digit  field</a:t>
            </a:r>
            <a:r>
              <a:rPr lang="en-US" sz="2400" dirty="0"/>
              <a:t>. </a:t>
            </a:r>
            <a:r>
              <a:rPr lang="en-US" sz="2400" dirty="0" smtClean="0"/>
              <a:t>Omit the  preceding  </a:t>
            </a:r>
            <a:r>
              <a:rPr lang="en-US" sz="2400" dirty="0"/>
              <a:t>"A" </a:t>
            </a:r>
            <a:r>
              <a:rPr lang="en-US" sz="2400" dirty="0" smtClean="0"/>
              <a:t>.  If the number </a:t>
            </a:r>
            <a:r>
              <a:rPr lang="en-US" sz="2400" dirty="0"/>
              <a:t>provided by the alien is less than nine digits, </a:t>
            </a:r>
            <a:r>
              <a:rPr lang="en-US" sz="2400" dirty="0" smtClean="0"/>
              <a:t>add </a:t>
            </a:r>
            <a:r>
              <a:rPr lang="en-US" sz="2400" dirty="0"/>
              <a:t>leading zeros. </a:t>
            </a:r>
            <a:r>
              <a:rPr lang="en-US" sz="2400" dirty="0" smtClean="0"/>
              <a:t>  </a:t>
            </a:r>
            <a:endParaRPr lang="en-US" sz="2400" dirty="0"/>
          </a:p>
          <a:p>
            <a:pPr marL="109728" indent="0">
              <a:buNone/>
            </a:pPr>
            <a:r>
              <a:rPr lang="en-US" sz="2400" dirty="0" smtClean="0"/>
              <a:t>    Example</a:t>
            </a:r>
            <a:r>
              <a:rPr lang="en-US" sz="2400" dirty="0"/>
              <a:t>: </a:t>
            </a:r>
            <a:r>
              <a:rPr lang="en-US" sz="2400" dirty="0" smtClean="0"/>
              <a:t>A72 </a:t>
            </a:r>
            <a:r>
              <a:rPr lang="en-US" sz="2400" dirty="0"/>
              <a:t>735 827 should be input as </a:t>
            </a:r>
            <a:r>
              <a:rPr lang="en-US" sz="2400" dirty="0" smtClean="0"/>
              <a:t>072735827</a:t>
            </a:r>
          </a:p>
          <a:p>
            <a:pPr marL="109728" indent="0">
              <a:buNone/>
            </a:pPr>
            <a:endParaRPr lang="en-US" sz="2400" dirty="0" smtClean="0"/>
          </a:p>
          <a:p>
            <a:pPr marL="109728" indent="0">
              <a:buNone/>
            </a:pPr>
            <a:r>
              <a:rPr lang="en-US" sz="2400" b="1" dirty="0" smtClean="0"/>
              <a:t>I-94 </a:t>
            </a:r>
            <a:r>
              <a:rPr lang="en-US" sz="2400" b="1" dirty="0"/>
              <a:t>IDENTIFICATION NUMBERS</a:t>
            </a:r>
          </a:p>
          <a:p>
            <a:r>
              <a:rPr lang="en-US" sz="2400" dirty="0"/>
              <a:t>The space provided for the </a:t>
            </a:r>
            <a:r>
              <a:rPr lang="en-US" sz="2400" dirty="0" smtClean="0"/>
              <a:t>l-94 </a:t>
            </a:r>
            <a:r>
              <a:rPr lang="en-US" sz="2400" dirty="0"/>
              <a:t>number, also known as the admission number, consists of an eleven-digit field. </a:t>
            </a:r>
            <a:r>
              <a:rPr lang="en-US" sz="2400" dirty="0" smtClean="0"/>
              <a:t>If </a:t>
            </a:r>
            <a:r>
              <a:rPr lang="en-US" sz="2400" dirty="0" smtClean="0"/>
              <a:t>the l-94 </a:t>
            </a:r>
            <a:r>
              <a:rPr lang="en-US" sz="2400" dirty="0"/>
              <a:t>number provided by the alien is less than eleven digits, you must provide leading zeros.</a:t>
            </a:r>
          </a:p>
          <a:p>
            <a:pPr marL="109728" indent="0">
              <a:buNone/>
            </a:pPr>
            <a:r>
              <a:rPr lang="en-US" sz="2400" dirty="0" smtClean="0"/>
              <a:t>    </a:t>
            </a:r>
            <a:r>
              <a:rPr lang="en-US" sz="2400" dirty="0" smtClean="0"/>
              <a:t>Example</a:t>
            </a:r>
            <a:r>
              <a:rPr lang="en-US" sz="2400" dirty="0"/>
              <a:t>: 7273582701 should be </a:t>
            </a:r>
            <a:r>
              <a:rPr lang="en-US" sz="2400" dirty="0" smtClean="0"/>
              <a:t>input </a:t>
            </a:r>
            <a:r>
              <a:rPr lang="en-US" sz="2400" dirty="0"/>
              <a:t>as </a:t>
            </a:r>
            <a:r>
              <a:rPr lang="en-US" sz="2400" dirty="0" smtClean="0"/>
              <a:t>07273582701</a:t>
            </a:r>
          </a:p>
          <a:p>
            <a:pPr marL="109728" indent="0">
              <a:buNone/>
            </a:pPr>
            <a:endParaRPr lang="en-US" sz="1800" dirty="0"/>
          </a:p>
        </p:txBody>
      </p:sp>
    </p:spTree>
    <p:extLst>
      <p:ext uri="{BB962C8B-B14F-4D97-AF65-F5344CB8AC3E}">
        <p14:creationId xmlns:p14="http://schemas.microsoft.com/office/powerpoint/2010/main" val="3483594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Accuracy of Data</a:t>
            </a:r>
            <a:endParaRPr lang="en-US" dirty="0"/>
          </a:p>
        </p:txBody>
      </p:sp>
      <p:sp>
        <p:nvSpPr>
          <p:cNvPr id="6" name="Content Placeholder 5"/>
          <p:cNvSpPr>
            <a:spLocks noGrp="1"/>
          </p:cNvSpPr>
          <p:nvPr>
            <p:ph idx="1"/>
          </p:nvPr>
        </p:nvSpPr>
        <p:spPr/>
        <p:txBody>
          <a:bodyPr>
            <a:normAutofit/>
          </a:bodyPr>
          <a:lstStyle/>
          <a:p>
            <a:r>
              <a:rPr lang="en-US" sz="2400" dirty="0"/>
              <a:t>After you have entered the information needed to perform a primary query, but before you send the query to the database, you should review the data for accuracy. By taking the extra step to ensure that the information submitted is correct, you may eliminate the need to perform additional steps necessary to complete the verification process</a:t>
            </a:r>
            <a:r>
              <a:rPr lang="en-US" sz="2400" dirty="0" smtClean="0"/>
              <a:t>.</a:t>
            </a:r>
          </a:p>
          <a:p>
            <a:r>
              <a:rPr lang="en-US" sz="2400" dirty="0" smtClean="0"/>
              <a:t>SAVE </a:t>
            </a:r>
            <a:r>
              <a:rPr lang="en-US" sz="2400" dirty="0"/>
              <a:t>only knows what you tell it – it does not know that a status has been </a:t>
            </a:r>
            <a:r>
              <a:rPr lang="en-US" sz="2400" dirty="0" smtClean="0"/>
              <a:t>extended or changed. </a:t>
            </a:r>
            <a:endParaRPr lang="en-US" sz="2400" dirty="0"/>
          </a:p>
          <a:p>
            <a:r>
              <a:rPr lang="en-US" sz="2400" dirty="0" smtClean="0"/>
              <a:t>Use current documentation – save 50 </a:t>
            </a:r>
            <a:endParaRPr lang="en-US" sz="2400" dirty="0"/>
          </a:p>
          <a:p>
            <a:endParaRPr lang="en-US" dirty="0"/>
          </a:p>
        </p:txBody>
      </p:sp>
      <p:pic>
        <p:nvPicPr>
          <p:cNvPr id="1026" name="Picture 2" descr="C:\Users\nsanders\AppData\Local\Microsoft\Windows\Temporary Internet Files\Content.IE5\JAZT99BC\MC9003226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472" y="5752938"/>
            <a:ext cx="287341" cy="1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3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a:r>
              <a:rPr lang="en-US" dirty="0" smtClean="0"/>
              <a:t>Error Message</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76400"/>
            <a:ext cx="7851031" cy="4953000"/>
          </a:xfrm>
        </p:spPr>
      </p:pic>
    </p:spTree>
    <p:extLst>
      <p:ext uri="{BB962C8B-B14F-4D97-AF65-F5344CB8AC3E}">
        <p14:creationId xmlns:p14="http://schemas.microsoft.com/office/powerpoint/2010/main" val="28577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Initial Verification Results</a:t>
            </a:r>
            <a:endParaRPr lang="en-US" dirty="0"/>
          </a:p>
        </p:txBody>
      </p:sp>
      <p:pic>
        <p:nvPicPr>
          <p:cNvPr id="6" name="Content Placeholder 5" descr="Image of the Initial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229600" cy="4267200"/>
          </a:xfrm>
          <a:prstGeom prst="rect">
            <a:avLst/>
          </a:prstGeom>
          <a:noFill/>
          <a:ln>
            <a:noFill/>
          </a:ln>
        </p:spPr>
      </p:pic>
      <p:sp>
        <p:nvSpPr>
          <p:cNvPr id="2" name="TextBox 1"/>
          <p:cNvSpPr txBox="1"/>
          <p:nvPr/>
        </p:nvSpPr>
        <p:spPr>
          <a:xfrm>
            <a:off x="1905000" y="2165866"/>
            <a:ext cx="3429000" cy="369332"/>
          </a:xfrm>
          <a:prstGeom prst="rect">
            <a:avLst/>
          </a:prstGeom>
          <a:noFill/>
          <a:ln w="38100">
            <a:solidFill>
              <a:srgbClr val="FF0000"/>
            </a:solidFill>
          </a:ln>
        </p:spPr>
        <p:txBody>
          <a:bodyPr wrap="square" rtlCol="0">
            <a:spAutoFit/>
          </a:bodyPr>
          <a:lstStyle/>
          <a:p>
            <a:endParaRPr lang="en-US" dirty="0"/>
          </a:p>
        </p:txBody>
      </p:sp>
      <p:sp>
        <p:nvSpPr>
          <p:cNvPr id="3" name="Left Arrow 2"/>
          <p:cNvSpPr/>
          <p:nvPr/>
        </p:nvSpPr>
        <p:spPr>
          <a:xfrm>
            <a:off x="5803969" y="212654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896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buNone/>
            </a:pPr>
            <a:endParaRPr lang="en-US" dirty="0" smtClean="0"/>
          </a:p>
          <a:p>
            <a:r>
              <a:rPr lang="en-US" sz="2600" dirty="0"/>
              <a:t>The verification number is the system-generated number that appears in the message area when a verification request is submitted. </a:t>
            </a:r>
            <a:endParaRPr lang="en-US" sz="2600" dirty="0" smtClean="0"/>
          </a:p>
          <a:p>
            <a:pPr marL="109728" indent="0">
              <a:buNone/>
            </a:pPr>
            <a:endParaRPr lang="en-US" sz="2600" dirty="0" smtClean="0"/>
          </a:p>
          <a:p>
            <a:r>
              <a:rPr lang="en-US" sz="2600" dirty="0" smtClean="0"/>
              <a:t>The </a:t>
            </a:r>
            <a:r>
              <a:rPr lang="en-US" sz="2600" dirty="0"/>
              <a:t>first thirteen digits contain the year, day, and time the case was submitted, encoded as follows: First four digits </a:t>
            </a:r>
            <a:r>
              <a:rPr lang="en-US" sz="2600" dirty="0" smtClean="0"/>
              <a:t>are the </a:t>
            </a:r>
            <a:r>
              <a:rPr lang="en-US" sz="2600" dirty="0"/>
              <a:t>year, next three digits the Julian date, next two digits the hour, next two digits the minute, and the next two digits are the seconds. The last two characters in the verification number are part of an alphanumeric sequence number that helps to uniquely identify this case.</a:t>
            </a:r>
          </a:p>
        </p:txBody>
      </p:sp>
    </p:spTree>
    <p:extLst>
      <p:ext uri="{BB962C8B-B14F-4D97-AF65-F5344CB8AC3E}">
        <p14:creationId xmlns:p14="http://schemas.microsoft.com/office/powerpoint/2010/main" val="218893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384"/>
            <a:ext cx="9144000" cy="6383231"/>
          </a:xfrm>
          <a:prstGeom prst="rect">
            <a:avLst/>
          </a:prstGeom>
        </p:spPr>
      </p:pic>
    </p:spTree>
    <p:extLst>
      <p:ext uri="{BB962C8B-B14F-4D97-AF65-F5344CB8AC3E}">
        <p14:creationId xmlns:p14="http://schemas.microsoft.com/office/powerpoint/2010/main" val="146786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8563057" cy="5562600"/>
          </a:xfrm>
          <a:prstGeom prst="rect">
            <a:avLst/>
          </a:prstGeom>
        </p:spPr>
      </p:pic>
      <p:sp>
        <p:nvSpPr>
          <p:cNvPr id="7" name="TextBox 6"/>
          <p:cNvSpPr txBox="1"/>
          <p:nvPr/>
        </p:nvSpPr>
        <p:spPr>
          <a:xfrm>
            <a:off x="1828800" y="6096000"/>
            <a:ext cx="2209800" cy="369332"/>
          </a:xfrm>
          <a:prstGeom prst="rect">
            <a:avLst/>
          </a:prstGeom>
          <a:noFill/>
          <a:ln w="28575">
            <a:solidFill>
              <a:srgbClr val="FF0000"/>
            </a:solidFill>
          </a:ln>
        </p:spPr>
        <p:txBody>
          <a:bodyPr wrap="square" rtlCol="0">
            <a:spAutoFit/>
          </a:bodyPr>
          <a:lstStyle/>
          <a:p>
            <a:endParaRPr lang="en-US" dirty="0"/>
          </a:p>
        </p:txBody>
      </p:sp>
      <p:sp>
        <p:nvSpPr>
          <p:cNvPr id="8" name="Left Arrow 7"/>
          <p:cNvSpPr/>
          <p:nvPr/>
        </p:nvSpPr>
        <p:spPr>
          <a:xfrm>
            <a:off x="4715435" y="605295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5666584"/>
            <a:ext cx="2590800" cy="369332"/>
          </a:xfrm>
          <a:prstGeom prst="rect">
            <a:avLst/>
          </a:prstGeom>
          <a:noFill/>
          <a:ln w="19050">
            <a:solidFill>
              <a:srgbClr val="FF0000"/>
            </a:solidFill>
          </a:ln>
        </p:spPr>
        <p:txBody>
          <a:bodyPr wrap="square" rtlCol="0">
            <a:spAutoFit/>
          </a:bodyPr>
          <a:lstStyle/>
          <a:p>
            <a:endParaRPr lang="en-US" dirty="0"/>
          </a:p>
        </p:txBody>
      </p:sp>
      <p:sp>
        <p:nvSpPr>
          <p:cNvPr id="10" name="Left Arrow 9"/>
          <p:cNvSpPr/>
          <p:nvPr/>
        </p:nvSpPr>
        <p:spPr>
          <a:xfrm>
            <a:off x="7359396" y="5719196"/>
            <a:ext cx="794004" cy="2641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39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879" y="0"/>
            <a:ext cx="5406241" cy="6858000"/>
          </a:xfrm>
          <a:prstGeom prst="rect">
            <a:avLst/>
          </a:prstGeom>
        </p:spPr>
      </p:pic>
      <p:sp>
        <p:nvSpPr>
          <p:cNvPr id="5" name="TextBox 4"/>
          <p:cNvSpPr txBox="1"/>
          <p:nvPr/>
        </p:nvSpPr>
        <p:spPr>
          <a:xfrm>
            <a:off x="533400" y="1676400"/>
            <a:ext cx="1494320" cy="1477328"/>
          </a:xfrm>
          <a:prstGeom prst="rect">
            <a:avLst/>
          </a:prstGeom>
          <a:noFill/>
          <a:ln w="28575">
            <a:solidFill>
              <a:srgbClr val="C00000"/>
            </a:solidFill>
          </a:ln>
        </p:spPr>
        <p:txBody>
          <a:bodyPr wrap="none" rtlCol="0">
            <a:spAutoFit/>
          </a:bodyPr>
          <a:lstStyle/>
          <a:p>
            <a:r>
              <a:rPr lang="en-US" dirty="0" smtClean="0"/>
              <a:t>KSU places </a:t>
            </a:r>
          </a:p>
          <a:p>
            <a:r>
              <a:rPr lang="en-US" dirty="0" smtClean="0"/>
              <a:t>this page in </a:t>
            </a:r>
          </a:p>
          <a:p>
            <a:r>
              <a:rPr lang="en-US" dirty="0" smtClean="0"/>
              <a:t>the student’s</a:t>
            </a:r>
          </a:p>
          <a:p>
            <a:r>
              <a:rPr lang="en-US" dirty="0" smtClean="0"/>
              <a:t>NOLIJ file</a:t>
            </a:r>
          </a:p>
          <a:p>
            <a:r>
              <a:rPr lang="en-US" dirty="0" smtClean="0"/>
              <a:t>titled SAVE</a:t>
            </a:r>
            <a:endParaRPr lang="en-US" dirty="0"/>
          </a:p>
        </p:txBody>
      </p:sp>
    </p:spTree>
    <p:extLst>
      <p:ext uri="{BB962C8B-B14F-4D97-AF65-F5344CB8AC3E}">
        <p14:creationId xmlns:p14="http://schemas.microsoft.com/office/powerpoint/2010/main" val="263146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pPr algn="ctr"/>
            <a:r>
              <a:rPr lang="en-US" dirty="0" smtClean="0"/>
              <a:t>Additional Verification?</a:t>
            </a:r>
            <a:endParaRPr lang="en-US" dirty="0"/>
          </a:p>
        </p:txBody>
      </p:sp>
      <p:sp>
        <p:nvSpPr>
          <p:cNvPr id="3" name="Content Placeholder 2"/>
          <p:cNvSpPr>
            <a:spLocks noGrp="1"/>
          </p:cNvSpPr>
          <p:nvPr>
            <p:ph idx="1"/>
          </p:nvPr>
        </p:nvSpPr>
        <p:spPr>
          <a:xfrm>
            <a:off x="457200" y="1447800"/>
            <a:ext cx="8229600" cy="5257800"/>
          </a:xfrm>
        </p:spPr>
        <p:txBody>
          <a:bodyPr>
            <a:noAutofit/>
          </a:bodyPr>
          <a:lstStyle/>
          <a:p>
            <a:r>
              <a:rPr lang="en-US" sz="3000" dirty="0"/>
              <a:t>During additional verification, a status verifier conducts a manual search of DHS databases, including databases not automatically searchable during the initial step. This step takes between 3–5 federal working days. </a:t>
            </a:r>
            <a:endParaRPr lang="en-US" sz="3000" dirty="0" smtClean="0"/>
          </a:p>
          <a:p>
            <a:r>
              <a:rPr lang="en-US" sz="3000" dirty="0" smtClean="0"/>
              <a:t>If after this step verification </a:t>
            </a:r>
            <a:r>
              <a:rPr lang="en-US" sz="3000" dirty="0"/>
              <a:t>is still not possible, the system prompts the agency to submit a Form G-845 and copies of the immigration </a:t>
            </a:r>
            <a:r>
              <a:rPr lang="en-US" sz="3000" dirty="0" smtClean="0"/>
              <a:t>documents </a:t>
            </a:r>
            <a:r>
              <a:rPr lang="en-US" sz="3000" dirty="0"/>
              <a:t>the applicant </a:t>
            </a:r>
            <a:r>
              <a:rPr lang="en-US" sz="3000" dirty="0" smtClean="0"/>
              <a:t>presented (Third Level Verification).</a:t>
            </a:r>
            <a:endParaRPr lang="en-US" sz="3000" dirty="0"/>
          </a:p>
        </p:txBody>
      </p:sp>
    </p:spTree>
    <p:extLst>
      <p:ext uri="{BB962C8B-B14F-4D97-AF65-F5344CB8AC3E}">
        <p14:creationId xmlns:p14="http://schemas.microsoft.com/office/powerpoint/2010/main" val="411943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15" y="623496"/>
            <a:ext cx="7659169" cy="5611008"/>
          </a:xfrm>
          <a:prstGeom prst="rect">
            <a:avLst/>
          </a:prstGeom>
          <a:ln>
            <a:solidFill>
              <a:srgbClr val="FF0000"/>
            </a:solidFill>
          </a:ln>
        </p:spPr>
      </p:pic>
      <p:sp>
        <p:nvSpPr>
          <p:cNvPr id="12" name="TextBox 11"/>
          <p:cNvSpPr txBox="1"/>
          <p:nvPr/>
        </p:nvSpPr>
        <p:spPr>
          <a:xfrm>
            <a:off x="1752600" y="3581400"/>
            <a:ext cx="3505200" cy="369332"/>
          </a:xfrm>
          <a:prstGeom prst="rect">
            <a:avLst/>
          </a:prstGeom>
          <a:noFill/>
          <a:ln w="28575">
            <a:solidFill>
              <a:srgbClr val="FF0000"/>
            </a:solidFill>
          </a:ln>
        </p:spPr>
        <p:txBody>
          <a:bodyPr wrap="square" rtlCol="0">
            <a:spAutoFit/>
          </a:bodyPr>
          <a:lstStyle/>
          <a:p>
            <a:endParaRPr lang="en-US" dirty="0"/>
          </a:p>
        </p:txBody>
      </p:sp>
      <p:sp>
        <p:nvSpPr>
          <p:cNvPr id="13" name="Left Arrow 12"/>
          <p:cNvSpPr/>
          <p:nvPr/>
        </p:nvSpPr>
        <p:spPr>
          <a:xfrm>
            <a:off x="4109689" y="3555395"/>
            <a:ext cx="1175005"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43400" y="4343400"/>
            <a:ext cx="3733800" cy="646331"/>
          </a:xfrm>
          <a:prstGeom prst="rect">
            <a:avLst/>
          </a:prstGeom>
          <a:noFill/>
          <a:ln w="28575">
            <a:solidFill>
              <a:srgbClr val="FF0000"/>
            </a:solidFill>
          </a:ln>
        </p:spPr>
        <p:txBody>
          <a:bodyPr wrap="square" rtlCol="0">
            <a:spAutoFit/>
          </a:bodyPr>
          <a:lstStyle/>
          <a:p>
            <a:endParaRPr lang="en-US" dirty="0" smtClean="0"/>
          </a:p>
          <a:p>
            <a:endParaRPr lang="en-US" dirty="0"/>
          </a:p>
        </p:txBody>
      </p:sp>
      <p:sp>
        <p:nvSpPr>
          <p:cNvPr id="15" name="TextBox 14"/>
          <p:cNvSpPr txBox="1"/>
          <p:nvPr/>
        </p:nvSpPr>
        <p:spPr>
          <a:xfrm>
            <a:off x="4343400" y="5486400"/>
            <a:ext cx="1866900" cy="381000"/>
          </a:xfrm>
          <a:prstGeom prst="rect">
            <a:avLst/>
          </a:prstGeom>
          <a:noFill/>
          <a:ln w="28575">
            <a:solidFill>
              <a:srgbClr val="FF0000"/>
            </a:solidFill>
          </a:ln>
        </p:spPr>
        <p:txBody>
          <a:bodyPr wrap="square" rtlCol="0">
            <a:spAutoFit/>
          </a:bodyPr>
          <a:lstStyle/>
          <a:p>
            <a:endParaRPr lang="en-US" dirty="0"/>
          </a:p>
        </p:txBody>
      </p:sp>
      <p:sp>
        <p:nvSpPr>
          <p:cNvPr id="16" name="TextBox 15"/>
          <p:cNvSpPr txBox="1"/>
          <p:nvPr/>
        </p:nvSpPr>
        <p:spPr>
          <a:xfrm>
            <a:off x="742415" y="4989731"/>
            <a:ext cx="2305585" cy="369332"/>
          </a:xfrm>
          <a:prstGeom prst="rect">
            <a:avLst/>
          </a:prstGeom>
          <a:noFill/>
          <a:ln w="28575">
            <a:solidFill>
              <a:srgbClr val="FF0000"/>
            </a:solidFill>
          </a:ln>
        </p:spPr>
        <p:txBody>
          <a:bodyPr wrap="square" rtlCol="0">
            <a:spAutoFit/>
          </a:bodyPr>
          <a:lstStyle/>
          <a:p>
            <a:endParaRPr lang="en-US" dirty="0"/>
          </a:p>
        </p:txBody>
      </p:sp>
      <p:sp>
        <p:nvSpPr>
          <p:cNvPr id="17" name="Left Arrow 16"/>
          <p:cNvSpPr/>
          <p:nvPr/>
        </p:nvSpPr>
        <p:spPr>
          <a:xfrm>
            <a:off x="6521196" y="547546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1895207" y="5506839"/>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7464059" y="4343400"/>
            <a:ext cx="65379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955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066800"/>
          </a:xfrm>
        </p:spPr>
        <p:txBody>
          <a:bodyPr/>
          <a:lstStyle/>
          <a:p>
            <a:pPr algn="ctr"/>
            <a:r>
              <a:rPr lang="en-US" dirty="0" smtClean="0"/>
              <a:t>SAVE at KSU	</a:t>
            </a:r>
            <a:endParaRPr lang="en-US" dirty="0"/>
          </a:p>
        </p:txBody>
      </p:sp>
      <p:sp>
        <p:nvSpPr>
          <p:cNvPr id="5" name="Content Placeholder 4"/>
          <p:cNvSpPr>
            <a:spLocks noGrp="1"/>
          </p:cNvSpPr>
          <p:nvPr>
            <p:ph idx="1"/>
          </p:nvPr>
        </p:nvSpPr>
        <p:spPr/>
        <p:txBody>
          <a:bodyPr>
            <a:normAutofit/>
          </a:bodyPr>
          <a:lstStyle/>
          <a:p>
            <a:endParaRPr lang="en-US" dirty="0" smtClean="0"/>
          </a:p>
          <a:p>
            <a:r>
              <a:rPr lang="en-US" dirty="0" smtClean="0"/>
              <a:t>KSU was approved to use SAVE in December 2010</a:t>
            </a:r>
          </a:p>
          <a:p>
            <a:endParaRPr lang="en-US" dirty="0" smtClean="0"/>
          </a:p>
          <a:p>
            <a:r>
              <a:rPr lang="en-US" dirty="0" smtClean="0"/>
              <a:t>To date we have verified 143 students in SAVE</a:t>
            </a:r>
          </a:p>
          <a:p>
            <a:pPr marL="109728" indent="0">
              <a:buNone/>
            </a:pPr>
            <a:endParaRPr lang="en-US" dirty="0" smtClean="0"/>
          </a:p>
          <a:p>
            <a:r>
              <a:rPr lang="en-US" dirty="0" smtClean="0"/>
              <a:t>Unexpected SAVE verification delays</a:t>
            </a:r>
            <a:endParaRPr lang="en-US" dirty="0"/>
          </a:p>
        </p:txBody>
      </p:sp>
    </p:spTree>
    <p:extLst>
      <p:ext uri="{BB962C8B-B14F-4D97-AF65-F5344CB8AC3E}">
        <p14:creationId xmlns:p14="http://schemas.microsoft.com/office/powerpoint/2010/main" val="4292426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5966977" cy="5989839"/>
          </a:xfrm>
          <a:prstGeom prst="rect">
            <a:avLst/>
          </a:prstGeom>
        </p:spPr>
      </p:pic>
      <p:sp>
        <p:nvSpPr>
          <p:cNvPr id="5" name="TextBox 4"/>
          <p:cNvSpPr txBox="1"/>
          <p:nvPr/>
        </p:nvSpPr>
        <p:spPr>
          <a:xfrm>
            <a:off x="2743200" y="5181600"/>
            <a:ext cx="1524000" cy="646331"/>
          </a:xfrm>
          <a:prstGeom prst="rect">
            <a:avLst/>
          </a:prstGeom>
          <a:noFill/>
          <a:ln w="28575">
            <a:solidFill>
              <a:srgbClr val="FF0000"/>
            </a:solidFill>
          </a:ln>
        </p:spPr>
        <p:txBody>
          <a:bodyPr wrap="square" rtlCol="0">
            <a:spAutoFit/>
          </a:bodyPr>
          <a:lstStyle/>
          <a:p>
            <a:endParaRPr lang="en-US" dirty="0" smtClean="0"/>
          </a:p>
          <a:p>
            <a:endParaRPr lang="en-US" dirty="0"/>
          </a:p>
        </p:txBody>
      </p:sp>
      <p:sp>
        <p:nvSpPr>
          <p:cNvPr id="6" name="Left Arrow 5"/>
          <p:cNvSpPr/>
          <p:nvPr/>
        </p:nvSpPr>
        <p:spPr>
          <a:xfrm>
            <a:off x="4572000" y="5292695"/>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2743200" y="2286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22860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Third Level Verification </a:t>
            </a:r>
            <a:endParaRPr lang="en-US" dirty="0"/>
          </a:p>
        </p:txBody>
      </p:sp>
      <p:sp>
        <p:nvSpPr>
          <p:cNvPr id="3" name="Content Placeholder 2"/>
          <p:cNvSpPr>
            <a:spLocks noGrp="1"/>
          </p:cNvSpPr>
          <p:nvPr>
            <p:ph idx="1"/>
          </p:nvPr>
        </p:nvSpPr>
        <p:spPr/>
        <p:txBody>
          <a:bodyPr/>
          <a:lstStyle/>
          <a:p>
            <a:endParaRPr lang="en-US" dirty="0"/>
          </a:p>
          <a:p>
            <a:r>
              <a:rPr lang="en-US" dirty="0"/>
              <a:t>The </a:t>
            </a:r>
            <a:r>
              <a:rPr lang="en-US" b="1" dirty="0"/>
              <a:t>third step </a:t>
            </a:r>
            <a:r>
              <a:rPr lang="en-US" dirty="0"/>
              <a:t>of the SAVE process requires the agency to mail a Form G-845 and photocopies of the document to USCIS. Agencies should receive a response within 10–20 federal working days. </a:t>
            </a:r>
          </a:p>
          <a:p>
            <a:endParaRPr lang="en-US" dirty="0"/>
          </a:p>
        </p:txBody>
      </p:sp>
    </p:spTree>
    <p:extLst>
      <p:ext uri="{BB962C8B-B14F-4D97-AF65-F5344CB8AC3E}">
        <p14:creationId xmlns:p14="http://schemas.microsoft.com/office/powerpoint/2010/main" val="3876301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70" y="432649"/>
            <a:ext cx="7039958" cy="6306431"/>
          </a:xfrm>
          <a:prstGeom prst="rect">
            <a:avLst/>
          </a:prstGeom>
        </p:spPr>
      </p:pic>
      <p:sp>
        <p:nvSpPr>
          <p:cNvPr id="8" name="TextBox 7"/>
          <p:cNvSpPr txBox="1"/>
          <p:nvPr/>
        </p:nvSpPr>
        <p:spPr>
          <a:xfrm>
            <a:off x="1074434" y="5693902"/>
            <a:ext cx="2453179" cy="646331"/>
          </a:xfrm>
          <a:prstGeom prst="rect">
            <a:avLst/>
          </a:prstGeom>
          <a:noFill/>
          <a:ln w="28575">
            <a:solidFill>
              <a:srgbClr val="FF0000"/>
            </a:solidFill>
          </a:ln>
        </p:spPr>
        <p:txBody>
          <a:bodyPr wrap="square" rtlCol="0">
            <a:spAutoFit/>
          </a:bodyPr>
          <a:lstStyle/>
          <a:p>
            <a:endParaRPr lang="en-US" dirty="0" smtClean="0"/>
          </a:p>
          <a:p>
            <a:endParaRPr lang="en-US" dirty="0"/>
          </a:p>
        </p:txBody>
      </p:sp>
      <p:sp>
        <p:nvSpPr>
          <p:cNvPr id="9" name="TextBox 8"/>
          <p:cNvSpPr txBox="1"/>
          <p:nvPr/>
        </p:nvSpPr>
        <p:spPr>
          <a:xfrm>
            <a:off x="4557925" y="6017068"/>
            <a:ext cx="2057400" cy="646331"/>
          </a:xfrm>
          <a:prstGeom prst="rect">
            <a:avLst/>
          </a:prstGeom>
          <a:noFill/>
          <a:ln w="28575">
            <a:solidFill>
              <a:srgbClr val="FF0000"/>
            </a:solidFill>
          </a:ln>
        </p:spPr>
        <p:txBody>
          <a:bodyPr wrap="square" rtlCol="0">
            <a:spAutoFit/>
          </a:bodyPr>
          <a:lstStyle/>
          <a:p>
            <a:endParaRPr lang="en-US" dirty="0" smtClean="0"/>
          </a:p>
          <a:p>
            <a:endParaRPr lang="en-US" dirty="0"/>
          </a:p>
        </p:txBody>
      </p:sp>
      <p:sp>
        <p:nvSpPr>
          <p:cNvPr id="10" name="TextBox 9"/>
          <p:cNvSpPr txBox="1"/>
          <p:nvPr/>
        </p:nvSpPr>
        <p:spPr>
          <a:xfrm>
            <a:off x="1052022" y="4876800"/>
            <a:ext cx="4967778" cy="369332"/>
          </a:xfrm>
          <a:prstGeom prst="rect">
            <a:avLst/>
          </a:prstGeom>
          <a:noFill/>
          <a:ln w="28575">
            <a:solidFill>
              <a:srgbClr val="FF0000"/>
            </a:solidFill>
          </a:ln>
        </p:spPr>
        <p:txBody>
          <a:bodyPr wrap="square" rtlCol="0">
            <a:spAutoFit/>
          </a:bodyPr>
          <a:lstStyle/>
          <a:p>
            <a:endParaRPr lang="en-US" dirty="0"/>
          </a:p>
        </p:txBody>
      </p:sp>
      <p:sp>
        <p:nvSpPr>
          <p:cNvPr id="11" name="TextBox 10"/>
          <p:cNvSpPr txBox="1"/>
          <p:nvPr/>
        </p:nvSpPr>
        <p:spPr>
          <a:xfrm>
            <a:off x="4648200" y="3124200"/>
            <a:ext cx="3443779" cy="923330"/>
          </a:xfrm>
          <a:prstGeom prst="rect">
            <a:avLst/>
          </a:prstGeom>
          <a:noFill/>
          <a:ln w="28575">
            <a:solidFill>
              <a:srgbClr val="FF0000"/>
            </a:solidFill>
          </a:ln>
        </p:spPr>
        <p:txBody>
          <a:bodyPr wrap="square" rtlCol="0">
            <a:spAutoFit/>
          </a:bodyPr>
          <a:lstStyle/>
          <a:p>
            <a:endParaRPr lang="en-US" dirty="0" smtClean="0"/>
          </a:p>
          <a:p>
            <a:endParaRPr lang="en-US" dirty="0"/>
          </a:p>
          <a:p>
            <a:endParaRPr lang="en-US" dirty="0"/>
          </a:p>
        </p:txBody>
      </p:sp>
      <p:sp>
        <p:nvSpPr>
          <p:cNvPr id="12" name="TextBox 11"/>
          <p:cNvSpPr txBox="1"/>
          <p:nvPr/>
        </p:nvSpPr>
        <p:spPr>
          <a:xfrm>
            <a:off x="2120153" y="2493523"/>
            <a:ext cx="3276600" cy="369332"/>
          </a:xfrm>
          <a:prstGeom prst="rect">
            <a:avLst/>
          </a:prstGeom>
          <a:noFill/>
          <a:ln w="28575">
            <a:solidFill>
              <a:srgbClr val="FF0000"/>
            </a:solidFill>
          </a:ln>
        </p:spPr>
        <p:txBody>
          <a:bodyPr wrap="square" rtlCol="0">
            <a:spAutoFit/>
          </a:bodyPr>
          <a:lstStyle/>
          <a:p>
            <a:endParaRPr lang="en-US" dirty="0"/>
          </a:p>
        </p:txBody>
      </p:sp>
      <p:sp>
        <p:nvSpPr>
          <p:cNvPr id="13" name="Left Arrow 12"/>
          <p:cNvSpPr/>
          <p:nvPr/>
        </p:nvSpPr>
        <p:spPr>
          <a:xfrm>
            <a:off x="4418345" y="2417323"/>
            <a:ext cx="978408" cy="4455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284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988" y="31376"/>
            <a:ext cx="5460023" cy="6858000"/>
          </a:xfrm>
          <a:prstGeom prst="rect">
            <a:avLst/>
          </a:prstGeom>
        </p:spPr>
      </p:pic>
      <p:sp>
        <p:nvSpPr>
          <p:cNvPr id="10" name="Rectangle 9"/>
          <p:cNvSpPr/>
          <p:nvPr/>
        </p:nvSpPr>
        <p:spPr>
          <a:xfrm>
            <a:off x="1841988" y="2895600"/>
            <a:ext cx="12060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67000" y="37338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1988" y="2590800"/>
            <a:ext cx="8250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9816" y="2209799"/>
            <a:ext cx="1473480" cy="1015663"/>
          </a:xfrm>
          <a:prstGeom prst="rect">
            <a:avLst/>
          </a:prstGeom>
          <a:noFill/>
        </p:spPr>
        <p:txBody>
          <a:bodyPr wrap="none" rtlCol="0">
            <a:spAutoFit/>
          </a:bodyPr>
          <a:lstStyle/>
          <a:p>
            <a:r>
              <a:rPr lang="en-US" sz="3600" dirty="0" smtClean="0"/>
              <a:t>G-845</a:t>
            </a:r>
          </a:p>
          <a:p>
            <a:endParaRPr lang="en-US" sz="2400" dirty="0"/>
          </a:p>
        </p:txBody>
      </p:sp>
    </p:spTree>
    <p:extLst>
      <p:ext uri="{BB962C8B-B14F-4D97-AF65-F5344CB8AC3E}">
        <p14:creationId xmlns:p14="http://schemas.microsoft.com/office/powerpoint/2010/main" val="3436771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47" y="613969"/>
            <a:ext cx="7744906" cy="5630061"/>
          </a:xfrm>
          <a:prstGeom prst="rect">
            <a:avLst/>
          </a:prstGeom>
        </p:spPr>
      </p:pic>
      <p:sp>
        <p:nvSpPr>
          <p:cNvPr id="3" name="TextBox 2"/>
          <p:cNvSpPr txBox="1"/>
          <p:nvPr/>
        </p:nvSpPr>
        <p:spPr>
          <a:xfrm>
            <a:off x="990600" y="6364941"/>
            <a:ext cx="1752600" cy="369332"/>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Section A</a:t>
            </a:r>
            <a:endParaRPr lang="en-US" dirty="0"/>
          </a:p>
        </p:txBody>
      </p:sp>
      <p:sp>
        <p:nvSpPr>
          <p:cNvPr id="4" name="Rectangle 3"/>
          <p:cNvSpPr/>
          <p:nvPr/>
        </p:nvSpPr>
        <p:spPr>
          <a:xfrm>
            <a:off x="838200" y="4343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724400"/>
            <a:ext cx="17526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33600" y="60198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772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844640"/>
          </a:xfrm>
          <a:prstGeom prst="rect">
            <a:avLst/>
          </a:prstGeom>
        </p:spPr>
      </p:pic>
      <p:sp>
        <p:nvSpPr>
          <p:cNvPr id="4" name="TextBox 3"/>
          <p:cNvSpPr txBox="1"/>
          <p:nvPr/>
        </p:nvSpPr>
        <p:spPr>
          <a:xfrm>
            <a:off x="4419600" y="6345774"/>
            <a:ext cx="3124200" cy="369332"/>
          </a:xfrm>
          <a:prstGeom prst="rect">
            <a:avLst/>
          </a:prstGeom>
          <a:noFill/>
          <a:ln w="28575">
            <a:solidFill>
              <a:srgbClr val="FF0000"/>
            </a:solidFill>
          </a:ln>
        </p:spPr>
        <p:txBody>
          <a:bodyPr wrap="square" rtlCol="0">
            <a:spAutoFit/>
          </a:bodyPr>
          <a:lstStyle/>
          <a:p>
            <a:r>
              <a:rPr lang="en-US" dirty="0" smtClean="0"/>
              <a:t>Section B</a:t>
            </a:r>
            <a:endParaRPr lang="en-US" dirty="0"/>
          </a:p>
        </p:txBody>
      </p:sp>
    </p:spTree>
    <p:extLst>
      <p:ext uri="{BB962C8B-B14F-4D97-AF65-F5344CB8AC3E}">
        <p14:creationId xmlns:p14="http://schemas.microsoft.com/office/powerpoint/2010/main" val="276701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206"/>
            <a:ext cx="4782218" cy="5639587"/>
          </a:xfrm>
          <a:prstGeom prst="rect">
            <a:avLst/>
          </a:prstGeom>
        </p:spPr>
      </p:pic>
      <p:sp>
        <p:nvSpPr>
          <p:cNvPr id="3" name="TextBox 2"/>
          <p:cNvSpPr txBox="1"/>
          <p:nvPr/>
        </p:nvSpPr>
        <p:spPr>
          <a:xfrm>
            <a:off x="5257800" y="1600200"/>
            <a:ext cx="3448380" cy="1200329"/>
          </a:xfrm>
          <a:prstGeom prst="rect">
            <a:avLst/>
          </a:prstGeom>
          <a:noFill/>
        </p:spPr>
        <p:txBody>
          <a:bodyPr wrap="none" rtlCol="0">
            <a:spAutoFit/>
          </a:bodyPr>
          <a:lstStyle/>
          <a:p>
            <a:r>
              <a:rPr lang="en-US" dirty="0" smtClean="0"/>
              <a:t>Verify information included in </a:t>
            </a:r>
          </a:p>
          <a:p>
            <a:r>
              <a:rPr lang="en-US" dirty="0" smtClean="0"/>
              <a:t>pre-printed G-845, it is not </a:t>
            </a:r>
          </a:p>
          <a:p>
            <a:r>
              <a:rPr lang="en-US" dirty="0" smtClean="0"/>
              <a:t>complete.  Some fields will need</a:t>
            </a:r>
          </a:p>
          <a:p>
            <a:r>
              <a:rPr lang="en-US" dirty="0" smtClean="0"/>
              <a:t>to be populated by the sender.</a:t>
            </a:r>
            <a:endParaRPr lang="en-US" dirty="0"/>
          </a:p>
        </p:txBody>
      </p:sp>
    </p:spTree>
    <p:extLst>
      <p:ext uri="{BB962C8B-B14F-4D97-AF65-F5344CB8AC3E}">
        <p14:creationId xmlns:p14="http://schemas.microsoft.com/office/powerpoint/2010/main" val="197191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28521"/>
            <a:ext cx="7849196" cy="5676651"/>
          </a:xfrm>
          <a:prstGeom prst="rect">
            <a:avLst/>
          </a:prstGeom>
          <a:solidFill>
            <a:schemeClr val="accent2"/>
          </a:solidFill>
        </p:spPr>
      </p:pic>
      <p:sp>
        <p:nvSpPr>
          <p:cNvPr id="4" name="TextBox 3"/>
          <p:cNvSpPr txBox="1"/>
          <p:nvPr/>
        </p:nvSpPr>
        <p:spPr>
          <a:xfrm>
            <a:off x="4495800" y="2895600"/>
            <a:ext cx="1676400" cy="2286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488580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81" y="685800"/>
            <a:ext cx="4060040" cy="6033474"/>
          </a:xfrm>
          <a:prstGeom prst="rect">
            <a:avLst/>
          </a:prstGeom>
        </p:spPr>
      </p:pic>
      <p:sp>
        <p:nvSpPr>
          <p:cNvPr id="6" name="Text Placeholder 5"/>
          <p:cNvSpPr>
            <a:spLocks noGrp="1"/>
          </p:cNvSpPr>
          <p:nvPr>
            <p:ph type="body" idx="4294967295"/>
          </p:nvPr>
        </p:nvSpPr>
        <p:spPr>
          <a:xfrm>
            <a:off x="5334000" y="1905000"/>
            <a:ext cx="3382962" cy="4616450"/>
          </a:xfrm>
        </p:spPr>
        <p:txBody>
          <a:bodyPr/>
          <a:lstStyle/>
          <a:p>
            <a:pPr marL="365760" lvl="0" indent="-256032">
              <a:buClr>
                <a:srgbClr val="A04DA3"/>
              </a:buClr>
              <a:buFont typeface="Georgia"/>
              <a:buChar char="•"/>
            </a:pPr>
            <a:r>
              <a:rPr lang="en-US" sz="2800" dirty="0">
                <a:solidFill>
                  <a:prstClr val="black"/>
                </a:solidFill>
              </a:rPr>
              <a:t>Current version is 4/2008.  Ordered June 2010, received March 2011.  Green card updated May 2010.   </a:t>
            </a:r>
          </a:p>
          <a:p>
            <a:endParaRPr lang="en-US" dirty="0"/>
          </a:p>
        </p:txBody>
      </p:sp>
      <p:sp>
        <p:nvSpPr>
          <p:cNvPr id="4" name="Title 3"/>
          <p:cNvSpPr>
            <a:spLocks noGrp="1"/>
          </p:cNvSpPr>
          <p:nvPr>
            <p:ph type="title" idx="4294967295"/>
          </p:nvPr>
        </p:nvSpPr>
        <p:spPr>
          <a:xfrm>
            <a:off x="5334000" y="1066800"/>
            <a:ext cx="3382962" cy="533400"/>
          </a:xfrm>
        </p:spPr>
        <p:txBody>
          <a:bodyPr>
            <a:normAutofit/>
          </a:bodyPr>
          <a:lstStyle/>
          <a:p>
            <a:pPr algn="ctr"/>
            <a:r>
              <a:rPr lang="en-US" sz="2800" dirty="0" smtClean="0"/>
              <a:t>M-396</a:t>
            </a:r>
            <a:endParaRPr lang="en-US" sz="2800" dirty="0"/>
          </a:p>
        </p:txBody>
      </p:sp>
    </p:spTree>
    <p:extLst>
      <p:ext uri="{BB962C8B-B14F-4D97-AF65-F5344CB8AC3E}">
        <p14:creationId xmlns:p14="http://schemas.microsoft.com/office/powerpoint/2010/main" val="1214186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M-396 – ordering </a:t>
            </a:r>
            <a:endParaRPr lang="en-US" dirty="0"/>
          </a:p>
        </p:txBody>
      </p:sp>
      <p:sp>
        <p:nvSpPr>
          <p:cNvPr id="3" name="Content Placeholder 2"/>
          <p:cNvSpPr>
            <a:spLocks noGrp="1"/>
          </p:cNvSpPr>
          <p:nvPr>
            <p:ph idx="1"/>
          </p:nvPr>
        </p:nvSpPr>
        <p:spPr/>
        <p:txBody>
          <a:bodyPr/>
          <a:lstStyle/>
          <a:p>
            <a:endParaRPr lang="en-US" dirty="0" smtClean="0">
              <a:hlinkClick r:id="rId2"/>
            </a:endParaRPr>
          </a:p>
          <a:p>
            <a:pPr marL="109728" indent="0">
              <a:buNone/>
            </a:pPr>
            <a:endParaRPr lang="en-US" dirty="0">
              <a:hlinkClick r:id="rId2"/>
            </a:endParaRPr>
          </a:p>
          <a:p>
            <a:endParaRPr lang="en-US" dirty="0" smtClean="0">
              <a:hlinkClick r:id="rId2"/>
            </a:endParaRPr>
          </a:p>
          <a:p>
            <a:r>
              <a:rPr lang="en-US" dirty="0" smtClean="0">
                <a:hlinkClick r:id="rId2"/>
              </a:rPr>
              <a:t>http</a:t>
            </a:r>
            <a:r>
              <a:rPr lang="en-US" dirty="0">
                <a:hlinkClick r:id="rId2"/>
              </a:rPr>
              <a:t>://</a:t>
            </a:r>
            <a:r>
              <a:rPr lang="en-US" dirty="0" smtClean="0">
                <a:hlinkClick r:id="rId2"/>
              </a:rPr>
              <a:t>forms.cbp.gov/pdf/CBP_Form_262.pdf</a:t>
            </a:r>
            <a:endParaRPr lang="en-US" dirty="0" smtClean="0"/>
          </a:p>
          <a:p>
            <a:endParaRPr lang="en-US" dirty="0"/>
          </a:p>
          <a:p>
            <a:r>
              <a:rPr lang="en-US" sz="2000" dirty="0">
                <a:hlinkClick r:id="rId3"/>
              </a:rPr>
              <a:t>http://</a:t>
            </a:r>
            <a:r>
              <a:rPr lang="en-US" sz="2000" dirty="0" smtClean="0">
                <a:hlinkClick r:id="rId3"/>
              </a:rPr>
              <a:t>www.cbp.gov/xp/cgov/toolbox/forms/ordering_forms.xml</a:t>
            </a:r>
            <a:endParaRPr lang="en-US" sz="2000" dirty="0" smtClean="0"/>
          </a:p>
          <a:p>
            <a:endParaRPr lang="en-US" sz="2000" dirty="0"/>
          </a:p>
        </p:txBody>
      </p:sp>
    </p:spTree>
    <p:extLst>
      <p:ext uri="{BB962C8B-B14F-4D97-AF65-F5344CB8AC3E}">
        <p14:creationId xmlns:p14="http://schemas.microsoft.com/office/powerpoint/2010/main" val="272583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Does SAVE Verify Immigration Status?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solidFill>
                  <a:srgbClr val="000000"/>
                </a:solidFill>
                <a:latin typeface="Times New Roman"/>
              </a:rPr>
              <a:t>SAVE electronically verifies immigration status using a three step process. </a:t>
            </a:r>
          </a:p>
          <a:p>
            <a:endParaRPr lang="en-US" dirty="0">
              <a:solidFill>
                <a:srgbClr val="000000"/>
              </a:solidFill>
              <a:latin typeface="Times New Roman"/>
            </a:endParaRPr>
          </a:p>
          <a:p>
            <a:r>
              <a:rPr lang="en-US" dirty="0">
                <a:solidFill>
                  <a:srgbClr val="000000"/>
                </a:solidFill>
                <a:latin typeface="Times New Roman"/>
              </a:rPr>
              <a:t>The </a:t>
            </a:r>
            <a:r>
              <a:rPr lang="en-US" b="1" dirty="0">
                <a:solidFill>
                  <a:srgbClr val="000000"/>
                </a:solidFill>
                <a:latin typeface="Times New Roman"/>
              </a:rPr>
              <a:t>initial verification </a:t>
            </a:r>
            <a:r>
              <a:rPr lang="en-US" dirty="0">
                <a:solidFill>
                  <a:srgbClr val="000000"/>
                </a:solidFill>
                <a:latin typeface="Times New Roman"/>
              </a:rPr>
              <a:t>electronically compares information the agency enters against DHS databases and returns a response within seconds. If a match is not possible, the agency is prompted to institute additional verification (also </a:t>
            </a:r>
            <a:r>
              <a:rPr lang="en-US" dirty="0" smtClean="0">
                <a:solidFill>
                  <a:srgbClr val="000000"/>
                </a:solidFill>
                <a:latin typeface="Times New Roman"/>
              </a:rPr>
              <a:t>referred </a:t>
            </a:r>
            <a:r>
              <a:rPr lang="en-US" dirty="0">
                <a:solidFill>
                  <a:srgbClr val="000000"/>
                </a:solidFill>
                <a:latin typeface="Times New Roman"/>
              </a:rPr>
              <a:t>to as “second step”) and provide any additional information that may assist with verification. The agency must click the “institute additional verification” button to begin additional verification. </a:t>
            </a:r>
            <a:r>
              <a:rPr lang="en-US" i="1" dirty="0">
                <a:solidFill>
                  <a:srgbClr val="000000"/>
                </a:solidFill>
                <a:latin typeface="Times New Roman"/>
              </a:rPr>
              <a:t>It does not occur automatically. </a:t>
            </a:r>
            <a:endParaRPr lang="en-US" dirty="0">
              <a:solidFill>
                <a:srgbClr val="000000"/>
              </a:solidFill>
              <a:latin typeface="Times New Roman"/>
            </a:endParaRPr>
          </a:p>
          <a:p>
            <a:endParaRPr lang="en-US" dirty="0"/>
          </a:p>
        </p:txBody>
      </p:sp>
    </p:spTree>
    <p:extLst>
      <p:ext uri="{BB962C8B-B14F-4D97-AF65-F5344CB8AC3E}">
        <p14:creationId xmlns:p14="http://schemas.microsoft.com/office/powerpoint/2010/main" val="1978991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4750770" cy="6324600"/>
          </a:xfrm>
          <a:prstGeom prst="rect">
            <a:avLst/>
          </a:prstGeom>
        </p:spPr>
      </p:pic>
      <p:sp>
        <p:nvSpPr>
          <p:cNvPr id="4" name="TextBox 3"/>
          <p:cNvSpPr txBox="1"/>
          <p:nvPr/>
        </p:nvSpPr>
        <p:spPr>
          <a:xfrm>
            <a:off x="5562600" y="1371600"/>
            <a:ext cx="3190297" cy="461665"/>
          </a:xfrm>
          <a:prstGeom prst="rect">
            <a:avLst/>
          </a:prstGeom>
          <a:noFill/>
        </p:spPr>
        <p:txBody>
          <a:bodyPr wrap="none" rtlCol="0">
            <a:spAutoFit/>
          </a:bodyPr>
          <a:lstStyle/>
          <a:p>
            <a:r>
              <a:rPr lang="en-US" sz="2400" dirty="0" smtClean="0"/>
              <a:t>Order form for M-396</a:t>
            </a:r>
            <a:endParaRPr lang="en-US" sz="2400" dirty="0"/>
          </a:p>
        </p:txBody>
      </p:sp>
    </p:spTree>
    <p:extLst>
      <p:ext uri="{BB962C8B-B14F-4D97-AF65-F5344CB8AC3E}">
        <p14:creationId xmlns:p14="http://schemas.microsoft.com/office/powerpoint/2010/main" val="1930660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85800"/>
            <a:ext cx="8032819" cy="6053589"/>
          </a:xfrm>
          <a:prstGeom prst="rect">
            <a:avLst/>
          </a:prstGeom>
        </p:spPr>
      </p:pic>
    </p:spTree>
    <p:extLst>
      <p:ext uri="{BB962C8B-B14F-4D97-AF65-F5344CB8AC3E}">
        <p14:creationId xmlns:p14="http://schemas.microsoft.com/office/powerpoint/2010/main" val="1925994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1"/>
            <a:ext cx="7772400" cy="990600"/>
          </a:xfrm>
          <a:effectLst>
            <a:glow rad="228600">
              <a:schemeClr val="accent6">
                <a:satMod val="175000"/>
                <a:alpha val="40000"/>
              </a:schemeClr>
            </a:glow>
          </a:effectLst>
        </p:spPr>
        <p:txBody>
          <a:bodyPr/>
          <a:lstStyle/>
          <a:p>
            <a:pPr algn="ctr"/>
            <a:r>
              <a:rPr lang="en-US" dirty="0" smtClean="0"/>
              <a:t>QUESTIONS?</a:t>
            </a:r>
            <a:endParaRPr lang="en-US" dirty="0"/>
          </a:p>
        </p:txBody>
      </p:sp>
      <p:sp>
        <p:nvSpPr>
          <p:cNvPr id="3" name="Text Placeholder 2"/>
          <p:cNvSpPr>
            <a:spLocks noGrp="1"/>
          </p:cNvSpPr>
          <p:nvPr>
            <p:ph type="body" idx="1"/>
          </p:nvPr>
        </p:nvSpPr>
        <p:spPr/>
        <p:txBody>
          <a:bodyPr/>
          <a:lstStyle/>
          <a:p>
            <a:pPr algn="ctr"/>
            <a:r>
              <a:rPr lang="en-US" dirty="0" smtClean="0"/>
              <a:t>Nancy Sanders</a:t>
            </a:r>
          </a:p>
          <a:p>
            <a:pPr algn="ctr"/>
            <a:r>
              <a:rPr lang="en-US" dirty="0" smtClean="0">
                <a:hlinkClick r:id="rId2"/>
              </a:rPr>
              <a:t>nsanders@kennesaw.edu</a:t>
            </a:r>
            <a:endParaRPr lang="en-US" dirty="0" smtClean="0"/>
          </a:p>
          <a:p>
            <a:pPr algn="ctr"/>
            <a:r>
              <a:rPr lang="en-US" dirty="0" smtClean="0"/>
              <a:t>770-499-3536</a:t>
            </a:r>
            <a:endParaRPr lang="en-US" dirty="0"/>
          </a:p>
        </p:txBody>
      </p:sp>
    </p:spTree>
    <p:extLst>
      <p:ext uri="{BB962C8B-B14F-4D97-AF65-F5344CB8AC3E}">
        <p14:creationId xmlns:p14="http://schemas.microsoft.com/office/powerpoint/2010/main" val="243220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Sign–On Screen </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46732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92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Verification Screen # 1</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7400"/>
            <a:ext cx="8382000" cy="3933122"/>
          </a:xfrm>
        </p:spPr>
      </p:pic>
      <p:sp>
        <p:nvSpPr>
          <p:cNvPr id="3" name="TextBox 2"/>
          <p:cNvSpPr txBox="1"/>
          <p:nvPr/>
        </p:nvSpPr>
        <p:spPr>
          <a:xfrm>
            <a:off x="1249532" y="3429000"/>
            <a:ext cx="2362200" cy="646331"/>
          </a:xfrm>
          <a:prstGeom prst="rect">
            <a:avLst/>
          </a:prstGeom>
          <a:noFill/>
          <a:ln w="28575">
            <a:solidFill>
              <a:srgbClr val="FF0000"/>
            </a:solidFill>
          </a:ln>
        </p:spPr>
        <p:txBody>
          <a:bodyPr wrap="square" rtlCol="0">
            <a:spAutoFit/>
          </a:bodyPr>
          <a:lstStyle/>
          <a:p>
            <a:endParaRPr lang="en-US" dirty="0" smtClean="0"/>
          </a:p>
          <a:p>
            <a:endParaRPr lang="en-US" dirty="0"/>
          </a:p>
        </p:txBody>
      </p:sp>
      <p:sp>
        <p:nvSpPr>
          <p:cNvPr id="5" name="Left Arrow 4"/>
          <p:cNvSpPr/>
          <p:nvPr/>
        </p:nvSpPr>
        <p:spPr>
          <a:xfrm>
            <a:off x="3886200" y="359910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9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pPr algn="ctr"/>
            <a:r>
              <a:rPr lang="en-US" dirty="0" smtClean="0"/>
              <a:t>Initial Verification Screen # 2</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54" y="1676400"/>
            <a:ext cx="7250745" cy="4963218"/>
          </a:xfrm>
          <a:prstGeom prst="rect">
            <a:avLst/>
          </a:prstGeom>
        </p:spPr>
      </p:pic>
    </p:spTree>
    <p:extLst>
      <p:ext uri="{BB962C8B-B14F-4D97-AF65-F5344CB8AC3E}">
        <p14:creationId xmlns:p14="http://schemas.microsoft.com/office/powerpoint/2010/main" val="137556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7239909" cy="4777199"/>
          </a:xfrm>
          <a:prstGeom prst="rect">
            <a:avLst/>
          </a:prstGeom>
        </p:spPr>
      </p:pic>
      <p:sp>
        <p:nvSpPr>
          <p:cNvPr id="5" name="TextBox 4"/>
          <p:cNvSpPr txBox="1"/>
          <p:nvPr/>
        </p:nvSpPr>
        <p:spPr>
          <a:xfrm>
            <a:off x="4419600" y="4285565"/>
            <a:ext cx="1905000" cy="646331"/>
          </a:xfrm>
          <a:prstGeom prst="rect">
            <a:avLst/>
          </a:prstGeom>
          <a:noFill/>
          <a:ln w="28575">
            <a:solidFill>
              <a:srgbClr val="FF0000"/>
            </a:solidFill>
          </a:ln>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89202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ctr"/>
            <a:r>
              <a:rPr lang="en-US" dirty="0" smtClean="0"/>
              <a:t/>
            </a:r>
            <a:br>
              <a:rPr lang="en-US" dirty="0" smtClean="0"/>
            </a:br>
            <a:r>
              <a:rPr lang="en-US" dirty="0" smtClean="0"/>
              <a:t>COMPLEX </a:t>
            </a:r>
            <a:r>
              <a:rPr lang="en-US" dirty="0"/>
              <a:t>SURNAMES</a:t>
            </a:r>
            <a:br>
              <a:rPr lang="en-US" dirty="0"/>
            </a:br>
            <a:endParaRPr lang="en-US" dirty="0"/>
          </a:p>
        </p:txBody>
      </p:sp>
      <p:sp>
        <p:nvSpPr>
          <p:cNvPr id="3" name="Content Placeholder 2"/>
          <p:cNvSpPr>
            <a:spLocks noGrp="1"/>
          </p:cNvSpPr>
          <p:nvPr>
            <p:ph idx="1"/>
          </p:nvPr>
        </p:nvSpPr>
        <p:spPr>
          <a:xfrm>
            <a:off x="457200" y="1600200"/>
            <a:ext cx="8229600" cy="4974336"/>
          </a:xfrm>
        </p:spPr>
        <p:txBody>
          <a:bodyPr>
            <a:normAutofit fontScale="25000" lnSpcReduction="20000"/>
          </a:bodyPr>
          <a:lstStyle/>
          <a:p>
            <a:r>
              <a:rPr lang="en-US" sz="7200" b="1" dirty="0" smtClean="0"/>
              <a:t>Enter </a:t>
            </a:r>
            <a:r>
              <a:rPr lang="en-US" sz="7200" b="1" dirty="0"/>
              <a:t>the entire surname, including prefixes or name stems (without periods). Hyphenated names and </a:t>
            </a:r>
            <a:r>
              <a:rPr lang="en-US" sz="7200" b="1" dirty="0" smtClean="0"/>
              <a:t>names with </a:t>
            </a:r>
            <a:r>
              <a:rPr lang="en-US" sz="7200" b="1" dirty="0"/>
              <a:t>apostrophes are allowed</a:t>
            </a:r>
            <a:r>
              <a:rPr lang="en-US" sz="7200" b="1" dirty="0" smtClean="0"/>
              <a:t>. </a:t>
            </a:r>
          </a:p>
          <a:p>
            <a:pPr marL="109728" indent="0">
              <a:buNone/>
            </a:pPr>
            <a:endParaRPr lang="en-US" sz="4400" dirty="0"/>
          </a:p>
          <a:p>
            <a:pPr marL="109728" indent="0">
              <a:buNone/>
            </a:pPr>
            <a:r>
              <a:rPr lang="en-US" sz="5600" dirty="0" smtClean="0"/>
              <a:t>Example </a:t>
            </a:r>
            <a:r>
              <a:rPr lang="en-US" sz="5600" dirty="0"/>
              <a:t>name: Alexandra De La </a:t>
            </a:r>
            <a:r>
              <a:rPr lang="en-US" sz="5600" dirty="0" smtClean="0"/>
              <a:t>Cruz           </a:t>
            </a:r>
            <a:r>
              <a:rPr lang="pt-BR" sz="5600" dirty="0" smtClean="0"/>
              <a:t>Enter </a:t>
            </a:r>
            <a:r>
              <a:rPr lang="pt-BR" sz="5600" dirty="0"/>
              <a:t>as follows: Alexandra De La Cruz</a:t>
            </a:r>
          </a:p>
          <a:p>
            <a:pPr marL="109728" indent="0">
              <a:buNone/>
            </a:pPr>
            <a:r>
              <a:rPr lang="en-US" sz="5600" dirty="0"/>
              <a:t>Example name: Peter </a:t>
            </a:r>
            <a:r>
              <a:rPr lang="en-US" sz="5600" dirty="0" err="1" smtClean="0"/>
              <a:t>O'Donoghue</a:t>
            </a:r>
            <a:r>
              <a:rPr lang="en-US" sz="5600" dirty="0" smtClean="0"/>
              <a:t>                  Enter </a:t>
            </a:r>
            <a:r>
              <a:rPr lang="en-US" sz="5600" dirty="0"/>
              <a:t>as follows: Peter </a:t>
            </a:r>
            <a:r>
              <a:rPr lang="en-US" sz="5600" dirty="0" err="1" smtClean="0"/>
              <a:t>O'Donoghue</a:t>
            </a:r>
            <a:endParaRPr lang="en-US" sz="5600" dirty="0"/>
          </a:p>
          <a:p>
            <a:pPr marL="109728" indent="0">
              <a:buNone/>
            </a:pPr>
            <a:r>
              <a:rPr lang="en-US" sz="5600" dirty="0"/>
              <a:t>Example name: </a:t>
            </a:r>
            <a:r>
              <a:rPr lang="en-US" sz="5600" dirty="0" smtClean="0"/>
              <a:t>Maria Lopez-Garcia               </a:t>
            </a:r>
            <a:r>
              <a:rPr lang="pt-BR" sz="5600" dirty="0" smtClean="0"/>
              <a:t>Enter </a:t>
            </a:r>
            <a:r>
              <a:rPr lang="pt-BR" sz="5600" dirty="0"/>
              <a:t>as follows: Maria </a:t>
            </a:r>
            <a:r>
              <a:rPr lang="pt-BR" sz="5600" dirty="0" smtClean="0"/>
              <a:t>Lopez-Garcia</a:t>
            </a:r>
          </a:p>
          <a:p>
            <a:endParaRPr lang="pt-BR" sz="4400" dirty="0"/>
          </a:p>
          <a:p>
            <a:r>
              <a:rPr lang="en-US" sz="7200" b="1" dirty="0"/>
              <a:t>I</a:t>
            </a:r>
            <a:r>
              <a:rPr lang="en-US" sz="7200" b="1" dirty="0" smtClean="0"/>
              <a:t>gnore </a:t>
            </a:r>
            <a:r>
              <a:rPr lang="en-US" sz="7200" b="1" dirty="0"/>
              <a:t>all suffixes such as Jr., Sr., </a:t>
            </a:r>
            <a:r>
              <a:rPr lang="en-US" sz="7200" b="1" dirty="0" smtClean="0"/>
              <a:t>III, </a:t>
            </a:r>
            <a:r>
              <a:rPr lang="en-US" sz="7200" b="1" dirty="0"/>
              <a:t>etc</a:t>
            </a:r>
            <a:r>
              <a:rPr lang="en-US" sz="7200" b="1" dirty="0" smtClean="0"/>
              <a:t>.</a:t>
            </a:r>
          </a:p>
          <a:p>
            <a:pPr marL="109728" indent="0">
              <a:buNone/>
            </a:pPr>
            <a:endParaRPr lang="en-US" sz="4400" dirty="0"/>
          </a:p>
          <a:p>
            <a:pPr marL="109728" indent="0">
              <a:buNone/>
            </a:pPr>
            <a:r>
              <a:rPr lang="pt-BR" sz="5600" dirty="0"/>
              <a:t>Example name: Roberto Garcia, </a:t>
            </a:r>
            <a:r>
              <a:rPr lang="pt-BR" sz="5600" dirty="0" smtClean="0"/>
              <a:t>Sr.                 Enter </a:t>
            </a:r>
            <a:r>
              <a:rPr lang="pt-BR" sz="5600" dirty="0"/>
              <a:t>as follows: Roberto Garcia</a:t>
            </a:r>
          </a:p>
          <a:p>
            <a:endParaRPr lang="en-US" sz="4400" dirty="0" smtClean="0"/>
          </a:p>
          <a:p>
            <a:r>
              <a:rPr lang="en-US" sz="7200" b="1" dirty="0" smtClean="0"/>
              <a:t>Do not use periods</a:t>
            </a:r>
            <a:endParaRPr lang="en-US" sz="7200" b="1" dirty="0"/>
          </a:p>
          <a:p>
            <a:pPr marL="109728" indent="0">
              <a:buNone/>
            </a:pPr>
            <a:endParaRPr lang="en-US" sz="4400" dirty="0" smtClean="0"/>
          </a:p>
          <a:p>
            <a:pPr marL="109728" indent="0">
              <a:buNone/>
            </a:pPr>
            <a:r>
              <a:rPr lang="en-US" sz="5600" dirty="0" smtClean="0"/>
              <a:t>Example </a:t>
            </a:r>
            <a:r>
              <a:rPr lang="en-US" sz="5600" dirty="0"/>
              <a:t>name: Rachel St. </a:t>
            </a:r>
            <a:r>
              <a:rPr lang="en-US" sz="5600" dirty="0" smtClean="0"/>
              <a:t>John                  Enter </a:t>
            </a:r>
            <a:r>
              <a:rPr lang="en-US" sz="5600" dirty="0"/>
              <a:t>as follows: Rachel St John</a:t>
            </a:r>
          </a:p>
          <a:p>
            <a:endParaRPr lang="en-US" sz="4400" dirty="0" smtClean="0"/>
          </a:p>
          <a:p>
            <a:r>
              <a:rPr lang="en-US" sz="7200" b="1" dirty="0" smtClean="0"/>
              <a:t>Individuals </a:t>
            </a:r>
            <a:r>
              <a:rPr lang="en-US" sz="7200" b="1" dirty="0"/>
              <a:t>from some cultures may use their surname </a:t>
            </a:r>
            <a:r>
              <a:rPr lang="en-US" sz="7200" b="1" dirty="0" smtClean="0"/>
              <a:t>first </a:t>
            </a:r>
            <a:r>
              <a:rPr lang="en-US" sz="7200" b="1" dirty="0"/>
              <a:t>and their given name last</a:t>
            </a:r>
            <a:r>
              <a:rPr lang="en-US" sz="7200" b="1" dirty="0" smtClean="0"/>
              <a:t>.</a:t>
            </a:r>
          </a:p>
          <a:p>
            <a:pPr marL="109728" indent="0">
              <a:buNone/>
            </a:pPr>
            <a:endParaRPr lang="en-US" sz="4400" dirty="0"/>
          </a:p>
          <a:p>
            <a:pPr marL="109728" indent="0">
              <a:buNone/>
            </a:pPr>
            <a:r>
              <a:rPr lang="en-US" sz="5600" dirty="0"/>
              <a:t>Example name: Nguyen </a:t>
            </a:r>
            <a:r>
              <a:rPr lang="en-US" sz="5600" dirty="0" smtClean="0"/>
              <a:t>Mai                              Enter </a:t>
            </a:r>
            <a:r>
              <a:rPr lang="en-US" sz="5600" dirty="0"/>
              <a:t>as follows: Mai </a:t>
            </a:r>
            <a:r>
              <a:rPr lang="en-US" sz="5600" dirty="0" smtClean="0"/>
              <a:t>Nguyen</a:t>
            </a:r>
          </a:p>
          <a:p>
            <a:endParaRPr lang="en-US" sz="4400" dirty="0"/>
          </a:p>
          <a:p>
            <a:pPr marL="109728" indent="0">
              <a:buNone/>
            </a:pPr>
            <a:r>
              <a:rPr lang="en-US" sz="5600" dirty="0" smtClean="0"/>
              <a:t>If you </a:t>
            </a:r>
            <a:r>
              <a:rPr lang="en-US" sz="5600" dirty="0"/>
              <a:t>encounter a name that you think may fall into this category, ask the </a:t>
            </a:r>
            <a:r>
              <a:rPr lang="en-US" sz="5600" dirty="0" smtClean="0"/>
              <a:t>student </a:t>
            </a:r>
            <a:r>
              <a:rPr lang="en-US" sz="5600" dirty="0"/>
              <a:t>for clarification or check </a:t>
            </a:r>
            <a:r>
              <a:rPr lang="en-US" sz="5600" dirty="0" smtClean="0"/>
              <a:t>the original </a:t>
            </a:r>
            <a:r>
              <a:rPr lang="en-US" sz="5600" dirty="0"/>
              <a:t>document (if available). </a:t>
            </a:r>
          </a:p>
        </p:txBody>
      </p:sp>
    </p:spTree>
    <p:extLst>
      <p:ext uri="{BB962C8B-B14F-4D97-AF65-F5344CB8AC3E}">
        <p14:creationId xmlns:p14="http://schemas.microsoft.com/office/powerpoint/2010/main" val="8319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pPr algn="ctr"/>
            <a:r>
              <a:rPr lang="en-US" dirty="0" smtClean="0"/>
              <a:t>Visa Numbers </a:t>
            </a:r>
            <a:endParaRPr lang="en-US" dirty="0"/>
          </a:p>
        </p:txBody>
      </p:sp>
      <p:sp>
        <p:nvSpPr>
          <p:cNvPr id="7" name="TextBox 6"/>
          <p:cNvSpPr txBox="1"/>
          <p:nvPr/>
        </p:nvSpPr>
        <p:spPr>
          <a:xfrm>
            <a:off x="3965359" y="3929849"/>
            <a:ext cx="457200" cy="369332"/>
          </a:xfrm>
          <a:prstGeom prst="rect">
            <a:avLst/>
          </a:prstGeom>
          <a:noFill/>
          <a:ln>
            <a:solidFill>
              <a:schemeClr val="tx1"/>
            </a:solidFill>
          </a:ln>
        </p:spPr>
        <p:txBody>
          <a:bodyPr wrap="square" rtlCol="0">
            <a:spAutoFit/>
          </a:bodyPr>
          <a:lstStyle/>
          <a:p>
            <a:endParaRPr lang="en-US" dirty="0"/>
          </a:p>
        </p:txBody>
      </p:sp>
      <p:sp>
        <p:nvSpPr>
          <p:cNvPr id="8" name="Left Arrow 7"/>
          <p:cNvSpPr/>
          <p:nvPr/>
        </p:nvSpPr>
        <p:spPr>
          <a:xfrm>
            <a:off x="4667805" y="3999215"/>
            <a:ext cx="685800" cy="2999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28222"/>
            <a:ext cx="6697041" cy="4372586"/>
          </a:xfrm>
          <a:prstGeom prst="rect">
            <a:avLst/>
          </a:prstGeom>
        </p:spPr>
      </p:pic>
      <p:sp>
        <p:nvSpPr>
          <p:cNvPr id="10" name="TextBox 9"/>
          <p:cNvSpPr txBox="1"/>
          <p:nvPr/>
        </p:nvSpPr>
        <p:spPr>
          <a:xfrm>
            <a:off x="3124200" y="5265220"/>
            <a:ext cx="1069759" cy="369332"/>
          </a:xfrm>
          <a:prstGeom prst="rect">
            <a:avLst/>
          </a:prstGeom>
          <a:noFill/>
          <a:ln w="12700">
            <a:solidFill>
              <a:srgbClr val="FF0000"/>
            </a:solidFill>
          </a:ln>
        </p:spPr>
        <p:txBody>
          <a:bodyPr wrap="square" rtlCol="0">
            <a:spAutoFit/>
          </a:bodyPr>
          <a:lstStyle/>
          <a:p>
            <a:endParaRPr lang="en-US" dirty="0"/>
          </a:p>
        </p:txBody>
      </p:sp>
      <p:sp>
        <p:nvSpPr>
          <p:cNvPr id="11" name="Left Arrow 10"/>
          <p:cNvSpPr/>
          <p:nvPr/>
        </p:nvSpPr>
        <p:spPr>
          <a:xfrm>
            <a:off x="4262920" y="526522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716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1725</TotalTime>
  <Words>823</Words>
  <Application>Microsoft Office PowerPoint</Application>
  <PresentationFormat>On-screen Show (4:3)</PresentationFormat>
  <Paragraphs>94</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Urban</vt:lpstr>
      <vt:lpstr>SAVE  Systematic Alien Verification for Entitlements</vt:lpstr>
      <vt:lpstr>SAVE at KSU </vt:lpstr>
      <vt:lpstr>How Does SAVE Verify Immigration Status?</vt:lpstr>
      <vt:lpstr>Sign–On Screen </vt:lpstr>
      <vt:lpstr>Initial Verification Screen # 1</vt:lpstr>
      <vt:lpstr>Initial Verification Screen # 2</vt:lpstr>
      <vt:lpstr>PowerPoint Presentation</vt:lpstr>
      <vt:lpstr> COMPLEX SURNAMES </vt:lpstr>
      <vt:lpstr>Visa Numbers </vt:lpstr>
      <vt:lpstr>PowerPoint Presentation</vt:lpstr>
      <vt:lpstr>Accuracy of Data</vt:lpstr>
      <vt:lpstr>Error Message</vt:lpstr>
      <vt:lpstr>Initial Verification Results</vt:lpstr>
      <vt:lpstr>PowerPoint Presentation</vt:lpstr>
      <vt:lpstr>PowerPoint Presentation</vt:lpstr>
      <vt:lpstr>PowerPoint Presentation</vt:lpstr>
      <vt:lpstr>PowerPoint Presentation</vt:lpstr>
      <vt:lpstr>Additional Verification?</vt:lpstr>
      <vt:lpstr>PowerPoint Presentation</vt:lpstr>
      <vt:lpstr>PowerPoint Presentation</vt:lpstr>
      <vt:lpstr>Third Level Verification </vt:lpstr>
      <vt:lpstr>PowerPoint Presentation</vt:lpstr>
      <vt:lpstr>PowerPoint Presentation</vt:lpstr>
      <vt:lpstr>PowerPoint Presentation</vt:lpstr>
      <vt:lpstr>PowerPoint Presentation</vt:lpstr>
      <vt:lpstr>PowerPoint Presentation</vt:lpstr>
      <vt:lpstr>PowerPoint Presentation</vt:lpstr>
      <vt:lpstr>M-396</vt:lpstr>
      <vt:lpstr>M-396 – ordering </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Systematic Alien Verification for Entitlements</dc:title>
  <dc:creator>Nancy Susan Sanders</dc:creator>
  <cp:lastModifiedBy>juser</cp:lastModifiedBy>
  <cp:revision>74</cp:revision>
  <dcterms:created xsi:type="dcterms:W3CDTF">2006-08-16T00:00:00Z</dcterms:created>
  <dcterms:modified xsi:type="dcterms:W3CDTF">2011-09-16T14:16:57Z</dcterms:modified>
</cp:coreProperties>
</file>