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1" r:id="rId1"/>
  </p:sldMasterIdLst>
  <p:sldIdLst>
    <p:sldId id="256" r:id="rId2"/>
    <p:sldId id="257" r:id="rId3"/>
    <p:sldId id="259" r:id="rId4"/>
    <p:sldId id="267" r:id="rId5"/>
    <p:sldId id="268" r:id="rId6"/>
    <p:sldId id="258" r:id="rId7"/>
    <p:sldId id="264" r:id="rId8"/>
    <p:sldId id="262" r:id="rId9"/>
    <p:sldId id="261"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26"/>
    <p:restoredTop sz="94695"/>
  </p:normalViewPr>
  <p:slideViewPr>
    <p:cSldViewPr snapToGrid="0" snapToObjects="1">
      <p:cViewPr varScale="1">
        <p:scale>
          <a:sx n="81" d="100"/>
          <a:sy n="81" d="100"/>
        </p:scale>
        <p:origin x="77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chris.kidd@usg.edu" TargetMode="External"/><Relationship Id="rId1" Type="http://schemas.openxmlformats.org/officeDocument/2006/relationships/hyperlink" Target="mailto:vallarie.pratt@usg.edu" TargetMode="External"/><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hyperlink" Target="mailto:vallarie.pratt@usg.edu" TargetMode="External"/><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hyperlink" Target="mailto:chris.kidd@usg.edu" TargetMode="External"/></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7834E1-9924-4C48-88C6-2A01FE2D9618}"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B4E99A5-AD40-477D-A52C-A7CD654D1DF7}">
      <dgm:prSet custT="1"/>
      <dgm:spPr/>
      <dgm:t>
        <a:bodyPr/>
        <a:lstStyle/>
        <a:p>
          <a:pPr>
            <a:lnSpc>
              <a:spcPct val="100000"/>
            </a:lnSpc>
          </a:pPr>
          <a:r>
            <a:rPr lang="en-US" sz="4400" kern="1200" dirty="0">
              <a:solidFill>
                <a:schemeClr val="tx1"/>
              </a:solidFill>
              <a:latin typeface="Georgia" panose="02040502050405020303" pitchFamily="18" charset="0"/>
              <a:ea typeface="+mj-ea"/>
              <a:cs typeface="+mj-cs"/>
              <a:hlinkClick xmlns:r="http://schemas.openxmlformats.org/officeDocument/2006/relationships" r:id="rId1"/>
            </a:rPr>
            <a:t>ashley.may@usg.edu</a:t>
          </a:r>
        </a:p>
        <a:p>
          <a:pPr>
            <a:lnSpc>
              <a:spcPct val="100000"/>
            </a:lnSpc>
          </a:pPr>
          <a:r>
            <a:rPr lang="en-US" sz="4400" kern="1200" dirty="0">
              <a:solidFill>
                <a:schemeClr val="tx1"/>
              </a:solidFill>
              <a:latin typeface="Georgia" panose="02040502050405020303" pitchFamily="18" charset="0"/>
              <a:ea typeface="+mj-ea"/>
              <a:cs typeface="+mj-cs"/>
              <a:hlinkClick xmlns:r="http://schemas.openxmlformats.org/officeDocument/2006/relationships" r:id="rId1"/>
            </a:rPr>
            <a:t>vallarie.pratt@usg.edu</a:t>
          </a:r>
          <a:endParaRPr lang="en-US" sz="4400" kern="1200" dirty="0">
            <a:solidFill>
              <a:schemeClr val="tx1"/>
            </a:solidFill>
            <a:latin typeface="Georgia" panose="02040502050405020303" pitchFamily="18" charset="0"/>
            <a:ea typeface="+mj-ea"/>
            <a:cs typeface="+mj-cs"/>
          </a:endParaRPr>
        </a:p>
        <a:p>
          <a:pPr>
            <a:lnSpc>
              <a:spcPct val="100000"/>
            </a:lnSpc>
          </a:pPr>
          <a:r>
            <a:rPr lang="en-US" sz="4400" kern="1200" dirty="0">
              <a:solidFill>
                <a:schemeClr val="tx1"/>
              </a:solidFill>
              <a:latin typeface="Georgia" panose="02040502050405020303" pitchFamily="18" charset="0"/>
              <a:ea typeface="+mj-ea"/>
              <a:cs typeface="+mj-cs"/>
              <a:hlinkClick xmlns:r="http://schemas.openxmlformats.org/officeDocument/2006/relationships" r:id="rId2"/>
            </a:rPr>
            <a:t>chris.kidd@usg.edu</a:t>
          </a:r>
          <a:endParaRPr lang="en-US" sz="4400" kern="1200" dirty="0">
            <a:solidFill>
              <a:schemeClr val="tx1"/>
            </a:solidFill>
            <a:latin typeface="Georgia" panose="02040502050405020303" pitchFamily="18" charset="0"/>
            <a:ea typeface="+mj-ea"/>
            <a:cs typeface="+mj-cs"/>
          </a:endParaRPr>
        </a:p>
        <a:p>
          <a:pPr>
            <a:lnSpc>
              <a:spcPct val="100000"/>
            </a:lnSpc>
          </a:pPr>
          <a:endParaRPr lang="en-US" sz="4400" kern="1200" dirty="0">
            <a:solidFill>
              <a:schemeClr val="tx1"/>
            </a:solidFill>
            <a:latin typeface="Georgia" panose="02040502050405020303" pitchFamily="18" charset="0"/>
            <a:ea typeface="+mj-ea"/>
            <a:cs typeface="+mj-cs"/>
          </a:endParaRPr>
        </a:p>
      </dgm:t>
    </dgm:pt>
    <dgm:pt modelId="{265A0242-819E-417D-B4F2-EC9959C43CFA}" type="parTrans" cxnId="{6650786D-2770-417A-BA2A-69E0B0473C49}">
      <dgm:prSet/>
      <dgm:spPr/>
      <dgm:t>
        <a:bodyPr/>
        <a:lstStyle/>
        <a:p>
          <a:endParaRPr lang="en-US"/>
        </a:p>
      </dgm:t>
    </dgm:pt>
    <dgm:pt modelId="{96B2478E-4F6E-44BF-B2DA-F40991E6E369}" type="sibTrans" cxnId="{6650786D-2770-417A-BA2A-69E0B0473C49}">
      <dgm:prSet/>
      <dgm:spPr/>
      <dgm:t>
        <a:bodyPr/>
        <a:lstStyle/>
        <a:p>
          <a:endParaRPr lang="en-US"/>
        </a:p>
      </dgm:t>
    </dgm:pt>
    <dgm:pt modelId="{997E1FCE-CAA5-485A-BE33-B1A818862107}" type="pres">
      <dgm:prSet presAssocID="{E77834E1-9924-4C48-88C6-2A01FE2D9618}" presName="root" presStyleCnt="0">
        <dgm:presLayoutVars>
          <dgm:dir/>
          <dgm:resizeHandles val="exact"/>
        </dgm:presLayoutVars>
      </dgm:prSet>
      <dgm:spPr/>
    </dgm:pt>
    <dgm:pt modelId="{68F93746-92B8-46C4-9F03-01E1C8493439}" type="pres">
      <dgm:prSet presAssocID="{3B4E99A5-AD40-477D-A52C-A7CD654D1DF7}" presName="compNode" presStyleCnt="0"/>
      <dgm:spPr/>
    </dgm:pt>
    <dgm:pt modelId="{27988F1E-1A63-4BDF-ABBF-B28C37E06C3E}" type="pres">
      <dgm:prSet presAssocID="{3B4E99A5-AD40-477D-A52C-A7CD654D1DF7}" presName="iconRect" presStyleLbl="node1" presStyleIdx="0" presStyleCnt="1" custLinFactNeighborX="204" custLinFactNeighborY="-3694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mail"/>
        </a:ext>
      </dgm:extLst>
    </dgm:pt>
    <dgm:pt modelId="{7B6BFD88-3F62-479F-9F9F-1E1E1CFB80EE}" type="pres">
      <dgm:prSet presAssocID="{3B4E99A5-AD40-477D-A52C-A7CD654D1DF7}" presName="spaceRect" presStyleCnt="0"/>
      <dgm:spPr/>
    </dgm:pt>
    <dgm:pt modelId="{8E286483-3336-4C82-8BDB-C6B962800D82}" type="pres">
      <dgm:prSet presAssocID="{3B4E99A5-AD40-477D-A52C-A7CD654D1DF7}" presName="textRect" presStyleLbl="revTx" presStyleIdx="0" presStyleCnt="1" custScaleX="578941" custLinFactNeighborX="92" custLinFactNeighborY="-17177">
        <dgm:presLayoutVars>
          <dgm:chMax val="1"/>
          <dgm:chPref val="1"/>
        </dgm:presLayoutVars>
      </dgm:prSet>
      <dgm:spPr/>
    </dgm:pt>
  </dgm:ptLst>
  <dgm:cxnLst>
    <dgm:cxn modelId="{6650786D-2770-417A-BA2A-69E0B0473C49}" srcId="{E77834E1-9924-4C48-88C6-2A01FE2D9618}" destId="{3B4E99A5-AD40-477D-A52C-A7CD654D1DF7}" srcOrd="0" destOrd="0" parTransId="{265A0242-819E-417D-B4F2-EC9959C43CFA}" sibTransId="{96B2478E-4F6E-44BF-B2DA-F40991E6E369}"/>
    <dgm:cxn modelId="{72546382-764E-4B04-B00D-84C763FEF57E}" type="presOf" srcId="{3B4E99A5-AD40-477D-A52C-A7CD654D1DF7}" destId="{8E286483-3336-4C82-8BDB-C6B962800D82}" srcOrd="0" destOrd="0" presId="urn:microsoft.com/office/officeart/2018/2/layout/IconLabelList"/>
    <dgm:cxn modelId="{D4698ED6-D3CD-47ED-A939-6C5D3E4F1C02}" type="presOf" srcId="{E77834E1-9924-4C48-88C6-2A01FE2D9618}" destId="{997E1FCE-CAA5-485A-BE33-B1A818862107}" srcOrd="0" destOrd="0" presId="urn:microsoft.com/office/officeart/2018/2/layout/IconLabelList"/>
    <dgm:cxn modelId="{F0160D0E-1FE6-4BBE-8DF2-C59D0FB78C4C}" type="presParOf" srcId="{997E1FCE-CAA5-485A-BE33-B1A818862107}" destId="{68F93746-92B8-46C4-9F03-01E1C8493439}" srcOrd="0" destOrd="0" presId="urn:microsoft.com/office/officeart/2018/2/layout/IconLabelList"/>
    <dgm:cxn modelId="{B7FCA06B-1C97-4F44-8BA8-3FDFDAF9DE15}" type="presParOf" srcId="{68F93746-92B8-46C4-9F03-01E1C8493439}" destId="{27988F1E-1A63-4BDF-ABBF-B28C37E06C3E}" srcOrd="0" destOrd="0" presId="urn:microsoft.com/office/officeart/2018/2/layout/IconLabelList"/>
    <dgm:cxn modelId="{85EECDF6-F2F5-438A-B8FB-FE940CCD04E0}" type="presParOf" srcId="{68F93746-92B8-46C4-9F03-01E1C8493439}" destId="{7B6BFD88-3F62-479F-9F9F-1E1E1CFB80EE}" srcOrd="1" destOrd="0" presId="urn:microsoft.com/office/officeart/2018/2/layout/IconLabelList"/>
    <dgm:cxn modelId="{C793E748-D6E0-4401-991B-48671FB00646}" type="presParOf" srcId="{68F93746-92B8-46C4-9F03-01E1C8493439}" destId="{8E286483-3336-4C82-8BDB-C6B962800D82}"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988F1E-1A63-4BDF-ABBF-B28C37E06C3E}">
      <dsp:nvSpPr>
        <dsp:cNvPr id="0" name=""/>
        <dsp:cNvSpPr/>
      </dsp:nvSpPr>
      <dsp:spPr>
        <a:xfrm>
          <a:off x="5178663" y="0"/>
          <a:ext cx="560830" cy="5340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E286483-3336-4C82-8BDB-C6B962800D82}">
      <dsp:nvSpPr>
        <dsp:cNvPr id="0" name=""/>
        <dsp:cNvSpPr/>
      </dsp:nvSpPr>
      <dsp:spPr>
        <a:xfrm>
          <a:off x="1851441" y="611112"/>
          <a:ext cx="7215278" cy="24469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955800">
            <a:lnSpc>
              <a:spcPct val="100000"/>
            </a:lnSpc>
            <a:spcBef>
              <a:spcPct val="0"/>
            </a:spcBef>
            <a:spcAft>
              <a:spcPct val="35000"/>
            </a:spcAft>
            <a:buNone/>
          </a:pPr>
          <a:r>
            <a:rPr lang="en-US" sz="4400" kern="1200" dirty="0">
              <a:solidFill>
                <a:schemeClr val="tx1"/>
              </a:solidFill>
              <a:latin typeface="Georgia" panose="02040502050405020303" pitchFamily="18" charset="0"/>
              <a:ea typeface="+mj-ea"/>
              <a:cs typeface="+mj-cs"/>
              <a:hlinkClick xmlns:r="http://schemas.openxmlformats.org/officeDocument/2006/relationships" r:id="rId3"/>
            </a:rPr>
            <a:t>ashley.may@usg.edu</a:t>
          </a:r>
        </a:p>
        <a:p>
          <a:pPr marL="0" lvl="0" indent="0" algn="ctr" defTabSz="1955800">
            <a:lnSpc>
              <a:spcPct val="100000"/>
            </a:lnSpc>
            <a:spcBef>
              <a:spcPct val="0"/>
            </a:spcBef>
            <a:spcAft>
              <a:spcPct val="35000"/>
            </a:spcAft>
            <a:buNone/>
          </a:pPr>
          <a:r>
            <a:rPr lang="en-US" sz="4400" kern="1200" dirty="0">
              <a:solidFill>
                <a:schemeClr val="tx1"/>
              </a:solidFill>
              <a:latin typeface="Georgia" panose="02040502050405020303" pitchFamily="18" charset="0"/>
              <a:ea typeface="+mj-ea"/>
              <a:cs typeface="+mj-cs"/>
              <a:hlinkClick xmlns:r="http://schemas.openxmlformats.org/officeDocument/2006/relationships" r:id="rId3"/>
            </a:rPr>
            <a:t>vallarie.pratt@usg.edu</a:t>
          </a:r>
          <a:endParaRPr lang="en-US" sz="4400" kern="1200" dirty="0">
            <a:solidFill>
              <a:schemeClr val="tx1"/>
            </a:solidFill>
            <a:latin typeface="Georgia" panose="02040502050405020303" pitchFamily="18" charset="0"/>
            <a:ea typeface="+mj-ea"/>
            <a:cs typeface="+mj-cs"/>
          </a:endParaRPr>
        </a:p>
        <a:p>
          <a:pPr marL="0" lvl="0" indent="0" algn="ctr" defTabSz="1955800">
            <a:lnSpc>
              <a:spcPct val="100000"/>
            </a:lnSpc>
            <a:spcBef>
              <a:spcPct val="0"/>
            </a:spcBef>
            <a:spcAft>
              <a:spcPct val="35000"/>
            </a:spcAft>
            <a:buNone/>
          </a:pPr>
          <a:r>
            <a:rPr lang="en-US" sz="4400" kern="1200" dirty="0">
              <a:solidFill>
                <a:schemeClr val="tx1"/>
              </a:solidFill>
              <a:latin typeface="Georgia" panose="02040502050405020303" pitchFamily="18" charset="0"/>
              <a:ea typeface="+mj-ea"/>
              <a:cs typeface="+mj-cs"/>
              <a:hlinkClick xmlns:r="http://schemas.openxmlformats.org/officeDocument/2006/relationships" r:id="rId4"/>
            </a:rPr>
            <a:t>chris.kidd@usg.edu</a:t>
          </a:r>
          <a:endParaRPr lang="en-US" sz="4400" kern="1200" dirty="0">
            <a:solidFill>
              <a:schemeClr val="tx1"/>
            </a:solidFill>
            <a:latin typeface="Georgia" panose="02040502050405020303" pitchFamily="18" charset="0"/>
            <a:ea typeface="+mj-ea"/>
            <a:cs typeface="+mj-cs"/>
          </a:endParaRPr>
        </a:p>
        <a:p>
          <a:pPr marL="0" lvl="0" indent="0" algn="ctr" defTabSz="1955800">
            <a:lnSpc>
              <a:spcPct val="100000"/>
            </a:lnSpc>
            <a:spcBef>
              <a:spcPct val="0"/>
            </a:spcBef>
            <a:spcAft>
              <a:spcPct val="35000"/>
            </a:spcAft>
            <a:buNone/>
          </a:pPr>
          <a:endParaRPr lang="en-US" sz="4400" kern="1200" dirty="0">
            <a:solidFill>
              <a:schemeClr val="tx1"/>
            </a:solidFill>
            <a:latin typeface="Georgia" panose="02040502050405020303" pitchFamily="18" charset="0"/>
            <a:ea typeface="+mj-ea"/>
            <a:cs typeface="+mj-cs"/>
          </a:endParaRPr>
        </a:p>
      </dsp:txBody>
      <dsp:txXfrm>
        <a:off x="1851441" y="611112"/>
        <a:ext cx="7215278" cy="244694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4/17/2023</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1294902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4/17/2023</a:t>
            </a:fld>
            <a:endParaRPr lang="en-US" dirty="0"/>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2500312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4/17/2023</a:t>
            </a:fld>
            <a:endParaRPr lang="en-US" dirty="0"/>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2219791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4/17/2023</a:t>
            </a:fld>
            <a:endParaRPr lang="en-US" dirty="0"/>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834677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4/17/2023</a:t>
            </a:fld>
            <a:endParaRPr lang="en-US" dirty="0"/>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4122904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4/17/2023</a:t>
            </a:fld>
            <a:endParaRPr lang="en-US" dirty="0"/>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153166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4/17/2023</a:t>
            </a:fld>
            <a:endParaRPr lang="en-US" dirty="0"/>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410565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4/17/2023</a:t>
            </a:fld>
            <a:endParaRPr lang="en-US" dirty="0"/>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936152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4/17/2023</a:t>
            </a:fld>
            <a:endParaRPr lang="en-US" dirty="0"/>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1879536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4/17/2023</a:t>
            </a:fld>
            <a:endParaRPr lang="en-US" dirty="0"/>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99556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4/17/2023</a:t>
            </a:fld>
            <a:endParaRPr lang="en-US" dirty="0"/>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24177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4/17/2023</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2739873058"/>
      </p:ext>
    </p:extLst>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800" r:id="rId6"/>
    <p:sldLayoutId id="2147483795" r:id="rId7"/>
    <p:sldLayoutId id="2147483796" r:id="rId8"/>
    <p:sldLayoutId id="2147483797" r:id="rId9"/>
    <p:sldLayoutId id="2147483799" r:id="rId10"/>
    <p:sldLayoutId id="2147483798" r:id="rId11"/>
  </p:sldLayoutIdLst>
  <p:txStyles>
    <p:titleStyle>
      <a:lvl1pPr algn="l" defTabSz="914400" rtl="0" eaLnBrk="1" latinLnBrk="0" hangingPunct="1">
        <a:lnSpc>
          <a:spcPct val="10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LfJpqbDUQd0?start=14672&amp;feature=oembe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TOpnb6mu-W0?start=5384&amp;feature=oembe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2A091F0-F771-D286-DF3A-9236AD627004}"/>
              </a:ext>
            </a:extLst>
          </p:cNvPr>
          <p:cNvSpPr>
            <a:spLocks noGrp="1"/>
          </p:cNvSpPr>
          <p:nvPr>
            <p:ph type="ctrTitle"/>
          </p:nvPr>
        </p:nvSpPr>
        <p:spPr>
          <a:xfrm>
            <a:off x="5297762" y="640080"/>
            <a:ext cx="6251110" cy="3566160"/>
          </a:xfrm>
        </p:spPr>
        <p:txBody>
          <a:bodyPr anchor="b">
            <a:normAutofit/>
          </a:bodyPr>
          <a:lstStyle/>
          <a:p>
            <a:pPr>
              <a:lnSpc>
                <a:spcPct val="90000"/>
              </a:lnSpc>
            </a:pPr>
            <a:r>
              <a:rPr lang="en-US" sz="8200" dirty="0">
                <a:latin typeface="Georgia" panose="02040502050405020303" pitchFamily="18" charset="0"/>
              </a:rPr>
              <a:t>USG Legislative Update</a:t>
            </a:r>
          </a:p>
        </p:txBody>
      </p:sp>
      <p:sp>
        <p:nvSpPr>
          <p:cNvPr id="3" name="Subtitle 2">
            <a:extLst>
              <a:ext uri="{FF2B5EF4-FFF2-40B4-BE49-F238E27FC236}">
                <a16:creationId xmlns:a16="http://schemas.microsoft.com/office/drawing/2014/main" id="{F8FC6B2B-4694-6FC1-609D-8DBB87495F70}"/>
              </a:ext>
            </a:extLst>
          </p:cNvPr>
          <p:cNvSpPr>
            <a:spLocks noGrp="1"/>
          </p:cNvSpPr>
          <p:nvPr>
            <p:ph type="subTitle" idx="1"/>
          </p:nvPr>
        </p:nvSpPr>
        <p:spPr>
          <a:xfrm>
            <a:off x="5297760" y="4636008"/>
            <a:ext cx="6251111" cy="1572768"/>
          </a:xfrm>
        </p:spPr>
        <p:txBody>
          <a:bodyPr>
            <a:normAutofit/>
          </a:bodyPr>
          <a:lstStyle/>
          <a:p>
            <a:pPr>
              <a:lnSpc>
                <a:spcPct val="100000"/>
              </a:lnSpc>
            </a:pPr>
            <a:r>
              <a:rPr lang="en-US" sz="2600" dirty="0">
                <a:latin typeface="Helvetica" pitchFamily="2" charset="0"/>
              </a:rPr>
              <a:t>Ashley May, Chris Kidd, &amp; Val Pratt</a:t>
            </a:r>
          </a:p>
          <a:p>
            <a:pPr>
              <a:lnSpc>
                <a:spcPct val="100000"/>
              </a:lnSpc>
            </a:pPr>
            <a:r>
              <a:rPr lang="en-US" sz="2600" dirty="0">
                <a:latin typeface="Helvetica" pitchFamily="2" charset="0"/>
              </a:rPr>
              <a:t>Office of External Affairs</a:t>
            </a:r>
          </a:p>
          <a:p>
            <a:pPr>
              <a:lnSpc>
                <a:spcPct val="100000"/>
              </a:lnSpc>
            </a:pPr>
            <a:r>
              <a:rPr lang="en-US" sz="2600" dirty="0">
                <a:latin typeface="Helvetica" pitchFamily="2" charset="0"/>
              </a:rPr>
              <a:t>April 2023</a:t>
            </a:r>
          </a:p>
        </p:txBody>
      </p:sp>
      <p:sp>
        <p:nvSpPr>
          <p:cNvPr id="26" name="Rectangle 6">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rgbClr val="6D9FDB"/>
          </a:solidFill>
          <a:ln w="38100" cap="rnd">
            <a:solidFill>
              <a:srgbClr val="6D9FDB"/>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F937CFCC-E437-D966-09F1-A9AFE7377EC9}"/>
              </a:ext>
            </a:extLst>
          </p:cNvPr>
          <p:cNvPicPr>
            <a:picLocks noChangeAspect="1"/>
          </p:cNvPicPr>
          <p:nvPr/>
        </p:nvPicPr>
        <p:blipFill>
          <a:blip r:embed="rId2"/>
          <a:srcRect l="4726" r="4726"/>
          <a:stretch/>
        </p:blipFill>
        <p:spPr>
          <a:xfrm>
            <a:off x="335"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Tree>
    <p:extLst>
      <p:ext uri="{BB962C8B-B14F-4D97-AF65-F5344CB8AC3E}">
        <p14:creationId xmlns:p14="http://schemas.microsoft.com/office/powerpoint/2010/main" val="941720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CA0D5-8EEF-06FF-30D1-B72928FFA5F2}"/>
              </a:ext>
            </a:extLst>
          </p:cNvPr>
          <p:cNvSpPr>
            <a:spLocks noGrp="1"/>
          </p:cNvSpPr>
          <p:nvPr>
            <p:ph type="title" idx="4294967295"/>
          </p:nvPr>
        </p:nvSpPr>
        <p:spPr>
          <a:xfrm>
            <a:off x="632647" y="369783"/>
            <a:ext cx="10515600" cy="1325563"/>
          </a:xfrm>
        </p:spPr>
        <p:txBody>
          <a:bodyPr vert="horz" lIns="91440" tIns="45720" rIns="91440" bIns="45720" rtlCol="0" anchor="ctr">
            <a:normAutofit/>
          </a:bodyPr>
          <a:lstStyle/>
          <a:p>
            <a:pPr algn="ctr"/>
            <a:r>
              <a:rPr lang="en-US" dirty="0">
                <a:latin typeface="Georgia" panose="02040502050405020303" pitchFamily="18" charset="0"/>
              </a:rPr>
              <a:t>Questions?</a:t>
            </a:r>
          </a:p>
        </p:txBody>
      </p:sp>
      <p:sp>
        <p:nvSpPr>
          <p:cNvPr id="3" name="Title 1">
            <a:extLst>
              <a:ext uri="{FF2B5EF4-FFF2-40B4-BE49-F238E27FC236}">
                <a16:creationId xmlns:a16="http://schemas.microsoft.com/office/drawing/2014/main" id="{05B35AC9-0047-51CB-0655-BDD20EBCEADB}"/>
              </a:ext>
            </a:extLst>
          </p:cNvPr>
          <p:cNvSpPr txBox="1">
            <a:spLocks/>
          </p:cNvSpPr>
          <p:nvPr/>
        </p:nvSpPr>
        <p:spPr>
          <a:xfrm>
            <a:off x="2203704" y="4814339"/>
            <a:ext cx="7781544" cy="1882765"/>
          </a:xfrm>
          <a:prstGeom prst="rect">
            <a:avLst/>
          </a:prstGeom>
        </p:spPr>
        <p:txBody>
          <a:bodyPr vert="horz" lIns="91440" tIns="45720" rIns="91440" bIns="45720" rtlCol="0" anchor="ctr">
            <a:normAutofit/>
          </a:bodyPr>
          <a:lstStyle>
            <a:lvl1pPr algn="ctr" defTabSz="914400" rtl="0" eaLnBrk="1" latinLnBrk="0" hangingPunct="1">
              <a:lnSpc>
                <a:spcPct val="100000"/>
              </a:lnSpc>
              <a:spcBef>
                <a:spcPct val="0"/>
              </a:spcBef>
              <a:buNone/>
              <a:defRPr sz="7800" kern="1200">
                <a:solidFill>
                  <a:schemeClr val="tx1"/>
                </a:solidFill>
                <a:latin typeface="+mj-lt"/>
                <a:ea typeface="+mj-ea"/>
                <a:cs typeface="+mj-cs"/>
              </a:defRPr>
            </a:lvl1pPr>
          </a:lstStyle>
          <a:p>
            <a:endParaRPr lang="en-US" sz="5400" dirty="0">
              <a:latin typeface="Georgia" panose="02040502050405020303" pitchFamily="18" charset="0"/>
            </a:endParaRPr>
          </a:p>
        </p:txBody>
      </p:sp>
      <p:graphicFrame>
        <p:nvGraphicFramePr>
          <p:cNvPr id="20" name="Text Placeholder 4">
            <a:extLst>
              <a:ext uri="{FF2B5EF4-FFF2-40B4-BE49-F238E27FC236}">
                <a16:creationId xmlns:a16="http://schemas.microsoft.com/office/drawing/2014/main" id="{5D350317-A345-C605-DDF5-75C890C0DBCD}"/>
              </a:ext>
            </a:extLst>
          </p:cNvPr>
          <p:cNvGraphicFramePr/>
          <p:nvPr>
            <p:extLst>
              <p:ext uri="{D42A27DB-BD31-4B8C-83A1-F6EECF244321}">
                <p14:modId xmlns:p14="http://schemas.microsoft.com/office/powerpoint/2010/main" val="3646067167"/>
              </p:ext>
            </p:extLst>
          </p:nvPr>
        </p:nvGraphicFramePr>
        <p:xfrm>
          <a:off x="632647" y="2805098"/>
          <a:ext cx="10915869" cy="34789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1494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C44E-1B54-BFBC-904E-018793373AAC}"/>
              </a:ext>
            </a:extLst>
          </p:cNvPr>
          <p:cNvSpPr>
            <a:spLocks noGrp="1"/>
          </p:cNvSpPr>
          <p:nvPr>
            <p:ph type="title"/>
          </p:nvPr>
        </p:nvSpPr>
        <p:spPr/>
        <p:txBody>
          <a:bodyPr/>
          <a:lstStyle/>
          <a:p>
            <a:r>
              <a:rPr lang="en-US" dirty="0">
                <a:latin typeface="Georgia" panose="02040502050405020303" pitchFamily="18" charset="0"/>
              </a:rPr>
              <a:t>Legislative Landscape</a:t>
            </a:r>
          </a:p>
        </p:txBody>
      </p:sp>
      <p:sp>
        <p:nvSpPr>
          <p:cNvPr id="3" name="Content Placeholder 2">
            <a:extLst>
              <a:ext uri="{FF2B5EF4-FFF2-40B4-BE49-F238E27FC236}">
                <a16:creationId xmlns:a16="http://schemas.microsoft.com/office/drawing/2014/main" id="{592949D9-6223-B414-601D-D8089159DB49}"/>
              </a:ext>
            </a:extLst>
          </p:cNvPr>
          <p:cNvSpPr>
            <a:spLocks noGrp="1"/>
          </p:cNvSpPr>
          <p:nvPr>
            <p:ph idx="1"/>
          </p:nvPr>
        </p:nvSpPr>
        <p:spPr/>
        <p:txBody>
          <a:bodyPr/>
          <a:lstStyle/>
          <a:p>
            <a:r>
              <a:rPr lang="en-US" dirty="0">
                <a:latin typeface="Helvetica" pitchFamily="2" charset="0"/>
              </a:rPr>
              <a:t>1st year of biennium </a:t>
            </a:r>
          </a:p>
          <a:p>
            <a:r>
              <a:rPr lang="en-US" dirty="0">
                <a:latin typeface="Helvetica" pitchFamily="2" charset="0"/>
              </a:rPr>
              <a:t>Large freshman class of legislators	</a:t>
            </a:r>
          </a:p>
          <a:p>
            <a:pPr lvl="1"/>
            <a:r>
              <a:rPr lang="en-US" dirty="0">
                <a:latin typeface="Helvetica" pitchFamily="2" charset="0"/>
              </a:rPr>
              <a:t>53 new legislators </a:t>
            </a:r>
          </a:p>
          <a:p>
            <a:r>
              <a:rPr lang="en-US" dirty="0">
                <a:latin typeface="Helvetica" pitchFamily="2" charset="0"/>
              </a:rPr>
              <a:t>New Leadership in Both Chambers</a:t>
            </a:r>
          </a:p>
          <a:p>
            <a:pPr lvl="1"/>
            <a:r>
              <a:rPr lang="en-US" dirty="0">
                <a:latin typeface="Helvetica" pitchFamily="2" charset="0"/>
              </a:rPr>
              <a:t>LG Burt Jones</a:t>
            </a:r>
          </a:p>
          <a:p>
            <a:pPr lvl="1"/>
            <a:r>
              <a:rPr lang="en-US" dirty="0">
                <a:latin typeface="Helvetica" pitchFamily="2" charset="0"/>
              </a:rPr>
              <a:t>Speaker Jon Burns</a:t>
            </a:r>
          </a:p>
          <a:p>
            <a:r>
              <a:rPr lang="en-US" dirty="0">
                <a:latin typeface="Helvetica" pitchFamily="2" charset="0"/>
              </a:rPr>
              <a:t>Increased state revenues, but concerns about economic future</a:t>
            </a:r>
          </a:p>
          <a:p>
            <a:endParaRPr lang="en-US" dirty="0">
              <a:latin typeface="Helvetica" pitchFamily="2" charset="0"/>
            </a:endParaRPr>
          </a:p>
        </p:txBody>
      </p:sp>
    </p:spTree>
    <p:extLst>
      <p:ext uri="{BB962C8B-B14F-4D97-AF65-F5344CB8AC3E}">
        <p14:creationId xmlns:p14="http://schemas.microsoft.com/office/powerpoint/2010/main" val="4072980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C44E-1B54-BFBC-904E-018793373AAC}"/>
              </a:ext>
            </a:extLst>
          </p:cNvPr>
          <p:cNvSpPr>
            <a:spLocks noGrp="1"/>
          </p:cNvSpPr>
          <p:nvPr>
            <p:ph type="title"/>
          </p:nvPr>
        </p:nvSpPr>
        <p:spPr/>
        <p:txBody>
          <a:bodyPr/>
          <a:lstStyle/>
          <a:p>
            <a:r>
              <a:rPr lang="en-US" dirty="0">
                <a:latin typeface="Georgia" panose="02040502050405020303" pitchFamily="18" charset="0"/>
              </a:rPr>
              <a:t>FY23 Amended Budget</a:t>
            </a:r>
          </a:p>
        </p:txBody>
      </p:sp>
      <p:sp>
        <p:nvSpPr>
          <p:cNvPr id="3" name="Content Placeholder 2">
            <a:extLst>
              <a:ext uri="{FF2B5EF4-FFF2-40B4-BE49-F238E27FC236}">
                <a16:creationId xmlns:a16="http://schemas.microsoft.com/office/drawing/2014/main" id="{592949D9-6223-B414-601D-D8089159DB49}"/>
              </a:ext>
            </a:extLst>
          </p:cNvPr>
          <p:cNvSpPr>
            <a:spLocks noGrp="1"/>
          </p:cNvSpPr>
          <p:nvPr>
            <p:ph idx="1"/>
          </p:nvPr>
        </p:nvSpPr>
        <p:spPr>
          <a:xfrm>
            <a:off x="838200" y="1690687"/>
            <a:ext cx="11038115" cy="4902945"/>
          </a:xfrm>
        </p:spPr>
        <p:txBody>
          <a:bodyPr>
            <a:noAutofit/>
          </a:bodyPr>
          <a:lstStyle/>
          <a:p>
            <a:pPr lvl="0"/>
            <a:r>
              <a:rPr lang="en-US" sz="2400" dirty="0">
                <a:latin typeface="Helvetica" panose="020B0604020202020204" pitchFamily="34" charset="0"/>
                <a:cs typeface="Helvetica" panose="020B0604020202020204" pitchFamily="34" charset="0"/>
              </a:rPr>
              <a:t>Additional $131.9M for USG, up from the Governor’s initial recommendation of $99.6M</a:t>
            </a:r>
          </a:p>
          <a:p>
            <a:pPr lvl="0"/>
            <a:r>
              <a:rPr lang="en-US" sz="2400" dirty="0">
                <a:latin typeface="Helvetica" pitchFamily="2" charset="0"/>
              </a:rPr>
              <a:t>$105M for Augusta University/ Medical College of Georgia Digital Record System</a:t>
            </a:r>
          </a:p>
          <a:p>
            <a:r>
              <a:rPr lang="en-US" sz="2400" dirty="0">
                <a:latin typeface="Helvetica" pitchFamily="2" charset="0"/>
              </a:rPr>
              <a:t>Cooperative Extension - Increase funds for one-time funding for the replacement of cabins at Rock Eagle 4-H Center - $3M</a:t>
            </a:r>
          </a:p>
          <a:p>
            <a:pPr lvl="0"/>
            <a:r>
              <a:rPr lang="en-US" sz="2400" dirty="0">
                <a:latin typeface="Helvetica" panose="020B0604020202020204" pitchFamily="34" charset="0"/>
                <a:cs typeface="Helvetica" panose="020B0604020202020204" pitchFamily="34" charset="0"/>
              </a:rPr>
              <a:t>Cash funding for a several projects we initially had in our FY24 Capital request</a:t>
            </a:r>
          </a:p>
          <a:p>
            <a:pPr marL="457200" lvl="1" indent="0">
              <a:buNone/>
            </a:pPr>
            <a:r>
              <a:rPr lang="en-US" sz="2000" dirty="0">
                <a:latin typeface="Helvetica" pitchFamily="2" charset="0"/>
              </a:rPr>
              <a:t>•  Georgia Gwinnett College - Gateway Building and Infrastructure - $3.7M </a:t>
            </a:r>
          </a:p>
          <a:p>
            <a:pPr marL="457200" lvl="1" indent="0">
              <a:buNone/>
            </a:pPr>
            <a:r>
              <a:rPr lang="en-US" sz="2000" dirty="0">
                <a:latin typeface="Helvetica" pitchFamily="2" charset="0"/>
              </a:rPr>
              <a:t>•  University of Georgia - Science and Ag Hill Modernization, Phase I - $6.2M</a:t>
            </a:r>
          </a:p>
          <a:p>
            <a:pPr marL="457200" lvl="1" indent="0">
              <a:buNone/>
            </a:pPr>
            <a:r>
              <a:rPr lang="en-US" sz="2000" dirty="0">
                <a:latin typeface="Helvetica" pitchFamily="2" charset="0"/>
              </a:rPr>
              <a:t>•  University of North Georgia - Design for the Military Leadership Center Expansion - $1.3M</a:t>
            </a:r>
          </a:p>
          <a:p>
            <a:pPr marL="457200" lvl="1" indent="0">
              <a:buNone/>
            </a:pPr>
            <a:r>
              <a:rPr lang="en-US" sz="2000" dirty="0">
                <a:latin typeface="Helvetica" pitchFamily="2" charset="0"/>
              </a:rPr>
              <a:t>•  Georgia Research Alliance - Equipment and R&amp;D Infrastructure - $5M</a:t>
            </a:r>
          </a:p>
        </p:txBody>
      </p:sp>
    </p:spTree>
    <p:extLst>
      <p:ext uri="{BB962C8B-B14F-4D97-AF65-F5344CB8AC3E}">
        <p14:creationId xmlns:p14="http://schemas.microsoft.com/office/powerpoint/2010/main" val="1959589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C44E-1B54-BFBC-904E-018793373AAC}"/>
              </a:ext>
            </a:extLst>
          </p:cNvPr>
          <p:cNvSpPr>
            <a:spLocks noGrp="1"/>
          </p:cNvSpPr>
          <p:nvPr>
            <p:ph type="title"/>
          </p:nvPr>
        </p:nvSpPr>
        <p:spPr/>
        <p:txBody>
          <a:bodyPr/>
          <a:lstStyle/>
          <a:p>
            <a:r>
              <a:rPr lang="en-US" dirty="0">
                <a:latin typeface="Georgia" panose="02040502050405020303" pitchFamily="18" charset="0"/>
              </a:rPr>
              <a:t>Budget Presentation </a:t>
            </a:r>
          </a:p>
        </p:txBody>
      </p:sp>
      <p:pic>
        <p:nvPicPr>
          <p:cNvPr id="4" name="Online Media 3" title="Legislative Day 40 (Pt. 2) - 2023 Session - 3/29/23">
            <a:hlinkClick r:id="" action="ppaction://media"/>
            <a:extLst>
              <a:ext uri="{FF2B5EF4-FFF2-40B4-BE49-F238E27FC236}">
                <a16:creationId xmlns:a16="http://schemas.microsoft.com/office/drawing/2014/main" id="{15633200-58B1-63A4-EF9D-5D4B5C960D22}"/>
              </a:ext>
            </a:extLst>
          </p:cNvPr>
          <p:cNvPicPr>
            <a:picLocks noGrp="1" noRot="1" noChangeAspect="1"/>
          </p:cNvPicPr>
          <p:nvPr>
            <p:ph idx="1"/>
            <a:videoFile r:link="rId1"/>
          </p:nvPr>
        </p:nvPicPr>
        <p:blipFill>
          <a:blip r:embed="rId3"/>
          <a:stretch>
            <a:fillRect/>
          </a:stretch>
        </p:blipFill>
        <p:spPr>
          <a:xfrm>
            <a:off x="2332038" y="1928813"/>
            <a:ext cx="7527925" cy="4252912"/>
          </a:xfrm>
          <a:prstGeom prst="rect">
            <a:avLst/>
          </a:prstGeom>
        </p:spPr>
      </p:pic>
    </p:spTree>
    <p:extLst>
      <p:ext uri="{BB962C8B-B14F-4D97-AF65-F5344CB8AC3E}">
        <p14:creationId xmlns:p14="http://schemas.microsoft.com/office/powerpoint/2010/main" val="1881997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C44E-1B54-BFBC-904E-018793373AAC}"/>
              </a:ext>
            </a:extLst>
          </p:cNvPr>
          <p:cNvSpPr>
            <a:spLocks noGrp="1"/>
          </p:cNvSpPr>
          <p:nvPr>
            <p:ph type="title"/>
          </p:nvPr>
        </p:nvSpPr>
        <p:spPr/>
        <p:txBody>
          <a:bodyPr/>
          <a:lstStyle/>
          <a:p>
            <a:r>
              <a:rPr lang="en-US" dirty="0">
                <a:latin typeface="Georgia" panose="02040502050405020303" pitchFamily="18" charset="0"/>
              </a:rPr>
              <a:t>FY24 Budget</a:t>
            </a:r>
          </a:p>
        </p:txBody>
      </p:sp>
      <p:sp>
        <p:nvSpPr>
          <p:cNvPr id="3" name="Content Placeholder 2">
            <a:extLst>
              <a:ext uri="{FF2B5EF4-FFF2-40B4-BE49-F238E27FC236}">
                <a16:creationId xmlns:a16="http://schemas.microsoft.com/office/drawing/2014/main" id="{592949D9-6223-B414-601D-D8089159DB49}"/>
              </a:ext>
            </a:extLst>
          </p:cNvPr>
          <p:cNvSpPr>
            <a:spLocks noGrp="1"/>
          </p:cNvSpPr>
          <p:nvPr>
            <p:ph idx="1"/>
          </p:nvPr>
        </p:nvSpPr>
        <p:spPr>
          <a:xfrm>
            <a:off x="751114" y="1776984"/>
            <a:ext cx="11038115" cy="4797987"/>
          </a:xfrm>
        </p:spPr>
        <p:txBody>
          <a:bodyPr>
            <a:noAutofit/>
          </a:bodyPr>
          <a:lstStyle/>
          <a:p>
            <a:pPr lvl="0"/>
            <a:r>
              <a:rPr lang="en-US" sz="1800" dirty="0">
                <a:latin typeface="Helvetica" pitchFamily="2" charset="0"/>
              </a:rPr>
              <a:t>$66 million funding cut to the Teaching Formula</a:t>
            </a:r>
          </a:p>
          <a:p>
            <a:pPr lvl="1"/>
            <a:r>
              <a:rPr lang="en-US" sz="1800" dirty="0">
                <a:latin typeface="Helvetica" pitchFamily="2" charset="0"/>
              </a:rPr>
              <a:t>Impact on all institutions</a:t>
            </a:r>
          </a:p>
          <a:p>
            <a:pPr lvl="1"/>
            <a:r>
              <a:rPr lang="en-US" sz="1800" dirty="0">
                <a:latin typeface="Helvetica" pitchFamily="2" charset="0"/>
              </a:rPr>
              <a:t>In addition to $71.6 million decrease due to enrollment decline</a:t>
            </a:r>
          </a:p>
          <a:p>
            <a:pPr lvl="0"/>
            <a:r>
              <a:rPr lang="en-US" sz="1800" dirty="0">
                <a:latin typeface="Helvetica" pitchFamily="2" charset="0"/>
              </a:rPr>
              <a:t>$83 million for cost-of-living increases to full-time faculty and staff</a:t>
            </a:r>
          </a:p>
          <a:p>
            <a:pPr lvl="0"/>
            <a:r>
              <a:rPr lang="en-US" sz="1800" dirty="0">
                <a:latin typeface="Helvetica" pitchFamily="2" charset="0"/>
              </a:rPr>
              <a:t>$18 million for increased costs to institutions for health insurance</a:t>
            </a:r>
          </a:p>
          <a:p>
            <a:pPr lvl="0"/>
            <a:r>
              <a:rPr lang="en-US" sz="1800" dirty="0">
                <a:latin typeface="Helvetica" pitchFamily="2" charset="0"/>
              </a:rPr>
              <a:t>Special initiatives: </a:t>
            </a:r>
          </a:p>
          <a:p>
            <a:pPr lvl="1"/>
            <a:r>
              <a:rPr lang="en-US" sz="1400" dirty="0">
                <a:latin typeface="Helvetica" pitchFamily="2" charset="0"/>
              </a:rPr>
              <a:t> Aviation, Archway Partnership Expansion, STEM Teacher Academy, Center for Rural Prosperity &amp; Innovation, GA Tech’s Next-Gen Battery Lab</a:t>
            </a:r>
          </a:p>
          <a:p>
            <a:r>
              <a:rPr lang="en-US" sz="1800" dirty="0">
                <a:latin typeface="Helvetica" panose="020B0604020202020204" pitchFamily="34" charset="0"/>
                <a:cs typeface="Helvetica" panose="020B0604020202020204" pitchFamily="34" charset="0"/>
              </a:rPr>
              <a:t>Capital Outlay Projects Funded</a:t>
            </a:r>
          </a:p>
          <a:p>
            <a:pPr lvl="1"/>
            <a:r>
              <a:rPr lang="en-US" sz="1400" dirty="0">
                <a:latin typeface="Helvetica" panose="020B0604020202020204" pitchFamily="34" charset="0"/>
                <a:cs typeface="Helvetica" panose="020B0604020202020204" pitchFamily="34" charset="0"/>
              </a:rPr>
              <a:t>Fort Valley State University, University of North Georgia, Georgia State University, Kennesaw State University, Columbus State University, Dalton State University, Georgia Southern University, East Georgia State College, Georgia Southwestern, Georgia College and State University, University of West Georgia, Albany State University, University of Georgia, and the College of Coastal Georgia. </a:t>
            </a:r>
          </a:p>
          <a:p>
            <a:r>
              <a:rPr lang="en-US" sz="1800" dirty="0">
                <a:latin typeface="Helvetica" pitchFamily="2" charset="0"/>
              </a:rPr>
              <a:t>HOPE funding at 100% for students attending both public and private institutions</a:t>
            </a:r>
          </a:p>
        </p:txBody>
      </p:sp>
    </p:spTree>
    <p:extLst>
      <p:ext uri="{BB962C8B-B14F-4D97-AF65-F5344CB8AC3E}">
        <p14:creationId xmlns:p14="http://schemas.microsoft.com/office/powerpoint/2010/main" val="2426804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C44E-1B54-BFBC-904E-018793373AAC}"/>
              </a:ext>
            </a:extLst>
          </p:cNvPr>
          <p:cNvSpPr>
            <a:spLocks noGrp="1"/>
          </p:cNvSpPr>
          <p:nvPr>
            <p:ph type="title"/>
          </p:nvPr>
        </p:nvSpPr>
        <p:spPr/>
        <p:txBody>
          <a:bodyPr/>
          <a:lstStyle/>
          <a:p>
            <a:r>
              <a:rPr lang="en-US" dirty="0">
                <a:latin typeface="Georgia" panose="02040502050405020303" pitchFamily="18" charset="0"/>
              </a:rPr>
              <a:t>Legislation – passed </a:t>
            </a:r>
          </a:p>
        </p:txBody>
      </p:sp>
      <p:sp>
        <p:nvSpPr>
          <p:cNvPr id="3" name="Content Placeholder 2">
            <a:extLst>
              <a:ext uri="{FF2B5EF4-FFF2-40B4-BE49-F238E27FC236}">
                <a16:creationId xmlns:a16="http://schemas.microsoft.com/office/drawing/2014/main" id="{592949D9-6223-B414-601D-D8089159DB49}"/>
              </a:ext>
            </a:extLst>
          </p:cNvPr>
          <p:cNvSpPr>
            <a:spLocks noGrp="1"/>
          </p:cNvSpPr>
          <p:nvPr>
            <p:ph idx="1"/>
          </p:nvPr>
        </p:nvSpPr>
        <p:spPr>
          <a:xfrm>
            <a:off x="838200" y="2214464"/>
            <a:ext cx="10883900" cy="4149013"/>
          </a:xfrm>
        </p:spPr>
        <p:txBody>
          <a:bodyPr>
            <a:normAutofit/>
          </a:bodyPr>
          <a:lstStyle/>
          <a:p>
            <a:r>
              <a:rPr lang="en-US" sz="2400" dirty="0">
                <a:latin typeface="Helvetica" pitchFamily="2" charset="0"/>
              </a:rPr>
              <a:t>HB 319 (amended to include any tuition increase over 3% requiring legislative approval) – PASSED but VETOED by Governor Kemp</a:t>
            </a:r>
          </a:p>
          <a:p>
            <a:r>
              <a:rPr lang="en-US" sz="2400" dirty="0">
                <a:latin typeface="Helvetica" pitchFamily="2" charset="0"/>
              </a:rPr>
              <a:t>HB 538 &amp; SB 211 (Literacy) – PASSED </a:t>
            </a:r>
          </a:p>
          <a:p>
            <a:r>
              <a:rPr lang="en-US" sz="2400" dirty="0">
                <a:latin typeface="Helvetica" pitchFamily="2" charset="0"/>
              </a:rPr>
              <a:t>HB 249 (completion grant program eligibility increase) – PASSED </a:t>
            </a:r>
          </a:p>
          <a:p>
            <a:r>
              <a:rPr lang="en-US" sz="2400" dirty="0">
                <a:latin typeface="Helvetica" pitchFamily="2" charset="0"/>
              </a:rPr>
              <a:t>SB 3 (reduce state jobs requiring 4-year degree) – PASSED </a:t>
            </a:r>
          </a:p>
          <a:p>
            <a:r>
              <a:rPr lang="en-US" sz="2400" dirty="0">
                <a:latin typeface="Helvetica" pitchFamily="2" charset="0"/>
              </a:rPr>
              <a:t>SB 246 (repayment of student loans for nursing faculty, includes IPSE) – PASSED </a:t>
            </a:r>
          </a:p>
          <a:p>
            <a:r>
              <a:rPr lang="en-US" sz="2400" dirty="0">
                <a:latin typeface="Helvetica" pitchFamily="2" charset="0"/>
              </a:rPr>
              <a:t>SB 93 (Tik-Tok) – PASSED </a:t>
            </a:r>
          </a:p>
        </p:txBody>
      </p:sp>
    </p:spTree>
    <p:extLst>
      <p:ext uri="{BB962C8B-B14F-4D97-AF65-F5344CB8AC3E}">
        <p14:creationId xmlns:p14="http://schemas.microsoft.com/office/powerpoint/2010/main" val="294193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6">
            <a:extLst>
              <a:ext uri="{FF2B5EF4-FFF2-40B4-BE49-F238E27FC236}">
                <a16:creationId xmlns:a16="http://schemas.microsoft.com/office/drawing/2014/main" id="{DA381740-063A-41A4-836D-85D14980E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11" name="Rectangle 10">
            <a:extLst>
              <a:ext uri="{FF2B5EF4-FFF2-40B4-BE49-F238E27FC236}">
                <a16:creationId xmlns:a16="http://schemas.microsoft.com/office/drawing/2014/main" id="{B06D62A2-ECA3-4A1D-B1BB-F2659EAF0E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85F0CE19-C2FA-D80C-9030-FE1687A6F69B}"/>
              </a:ext>
            </a:extLst>
          </p:cNvPr>
          <p:cNvSpPr>
            <a:spLocks noGrp="1"/>
          </p:cNvSpPr>
          <p:nvPr>
            <p:ph type="title"/>
          </p:nvPr>
        </p:nvSpPr>
        <p:spPr>
          <a:xfrm>
            <a:off x="1013635" y="320040"/>
            <a:ext cx="10909640" cy="904970"/>
          </a:xfrm>
        </p:spPr>
        <p:txBody>
          <a:bodyPr vert="horz" lIns="91440" tIns="45720" rIns="91440" bIns="45720" rtlCol="0" anchor="ctr">
            <a:noAutofit/>
          </a:bodyPr>
          <a:lstStyle/>
          <a:p>
            <a:pPr algn="ctr"/>
            <a:r>
              <a:rPr lang="en-US" dirty="0">
                <a:latin typeface="Georgia" panose="02040502050405020303" pitchFamily="18" charset="0"/>
              </a:rPr>
              <a:t>HB 319 Amendment </a:t>
            </a:r>
          </a:p>
        </p:txBody>
      </p:sp>
      <p:pic>
        <p:nvPicPr>
          <p:cNvPr id="5" name="Online Media 4" title="Legislative Day 40 (Pt. 1) - 2023 Session - 3/29/23">
            <a:hlinkClick r:id="" action="ppaction://media"/>
            <a:extLst>
              <a:ext uri="{FF2B5EF4-FFF2-40B4-BE49-F238E27FC236}">
                <a16:creationId xmlns:a16="http://schemas.microsoft.com/office/drawing/2014/main" id="{FE945BB6-1591-0089-DF20-B05CD2D060C6}"/>
              </a:ext>
            </a:extLst>
          </p:cNvPr>
          <p:cNvPicPr>
            <a:picLocks noGrp="1" noRot="1" noChangeAspect="1"/>
          </p:cNvPicPr>
          <p:nvPr>
            <p:ph idx="1"/>
            <a:videoFile r:link="rId1"/>
          </p:nvPr>
        </p:nvPicPr>
        <p:blipFill>
          <a:blip r:embed="rId3"/>
          <a:stretch>
            <a:fillRect/>
          </a:stretch>
        </p:blipFill>
        <p:spPr>
          <a:xfrm>
            <a:off x="2332038" y="1928813"/>
            <a:ext cx="7527925" cy="4252912"/>
          </a:xfrm>
          <a:prstGeom prst="rect">
            <a:avLst/>
          </a:prstGeom>
        </p:spPr>
      </p:pic>
    </p:spTree>
    <p:extLst>
      <p:ext uri="{BB962C8B-B14F-4D97-AF65-F5344CB8AC3E}">
        <p14:creationId xmlns:p14="http://schemas.microsoft.com/office/powerpoint/2010/main" val="1864523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C44E-1B54-BFBC-904E-018793373AAC}"/>
              </a:ext>
            </a:extLst>
          </p:cNvPr>
          <p:cNvSpPr>
            <a:spLocks noGrp="1"/>
          </p:cNvSpPr>
          <p:nvPr>
            <p:ph type="title"/>
          </p:nvPr>
        </p:nvSpPr>
        <p:spPr/>
        <p:txBody>
          <a:bodyPr/>
          <a:lstStyle/>
          <a:p>
            <a:r>
              <a:rPr lang="en-US" dirty="0">
                <a:latin typeface="Georgia" panose="02040502050405020303" pitchFamily="18" charset="0"/>
              </a:rPr>
              <a:t>Legislation – did not pass</a:t>
            </a:r>
          </a:p>
        </p:txBody>
      </p:sp>
      <p:sp>
        <p:nvSpPr>
          <p:cNvPr id="3" name="Content Placeholder 2">
            <a:extLst>
              <a:ext uri="{FF2B5EF4-FFF2-40B4-BE49-F238E27FC236}">
                <a16:creationId xmlns:a16="http://schemas.microsoft.com/office/drawing/2014/main" id="{592949D9-6223-B414-601D-D8089159DB49}"/>
              </a:ext>
            </a:extLst>
          </p:cNvPr>
          <p:cNvSpPr>
            <a:spLocks noGrp="1"/>
          </p:cNvSpPr>
          <p:nvPr>
            <p:ph idx="1"/>
          </p:nvPr>
        </p:nvSpPr>
        <p:spPr>
          <a:xfrm>
            <a:off x="838200" y="1929384"/>
            <a:ext cx="11074400" cy="4801616"/>
          </a:xfrm>
        </p:spPr>
        <p:txBody>
          <a:bodyPr>
            <a:normAutofit lnSpcReduction="10000"/>
          </a:bodyPr>
          <a:lstStyle/>
          <a:p>
            <a:r>
              <a:rPr lang="en-US" dirty="0">
                <a:latin typeface="Helvetica" pitchFamily="2" charset="0"/>
              </a:rPr>
              <a:t>HB 261 (political litmus test) – DID NOT PASS </a:t>
            </a:r>
          </a:p>
          <a:p>
            <a:r>
              <a:rPr lang="en-US" dirty="0">
                <a:latin typeface="Helvetica" pitchFamily="2" charset="0"/>
              </a:rPr>
              <a:t>HB 39 (transcript release) – DID NOT PASS</a:t>
            </a:r>
          </a:p>
          <a:p>
            <a:r>
              <a:rPr lang="en-US" dirty="0">
                <a:latin typeface="Helvetica" pitchFamily="2" charset="0"/>
              </a:rPr>
              <a:t>SB 264 (in-state tuition for refugees) – DID NOT PASS</a:t>
            </a:r>
          </a:p>
          <a:p>
            <a:r>
              <a:rPr lang="en-US" dirty="0">
                <a:latin typeface="Helvetica" pitchFamily="2" charset="0"/>
              </a:rPr>
              <a:t>Hb 427 (Ban the Box) – DID NOT PASS</a:t>
            </a:r>
          </a:p>
          <a:p>
            <a:r>
              <a:rPr lang="en-US" dirty="0">
                <a:latin typeface="Helvetica" pitchFamily="2" charset="0"/>
              </a:rPr>
              <a:t>HB 131(in-state tuition for undocumented students) – DID NOT PASS</a:t>
            </a:r>
          </a:p>
          <a:p>
            <a:r>
              <a:rPr lang="en-US" dirty="0">
                <a:latin typeface="Helvetica" pitchFamily="2" charset="0"/>
              </a:rPr>
              <a:t>HB 30 (antisemitism) – DID NOT PASS</a:t>
            </a:r>
          </a:p>
          <a:p>
            <a:r>
              <a:rPr lang="en-US" dirty="0">
                <a:latin typeface="Helvetica" pitchFamily="2" charset="0"/>
              </a:rPr>
              <a:t>HB 237(sports betting) – DID NOT PASS </a:t>
            </a:r>
          </a:p>
          <a:p>
            <a:pPr lvl="1"/>
            <a:r>
              <a:rPr lang="en-US" dirty="0">
                <a:latin typeface="Helvetica" pitchFamily="2" charset="0"/>
              </a:rPr>
              <a:t>Key example of bill stripping</a:t>
            </a:r>
          </a:p>
          <a:p>
            <a:endParaRPr lang="en-US" dirty="0">
              <a:latin typeface="Helvetica" pitchFamily="2" charset="0"/>
            </a:endParaRPr>
          </a:p>
        </p:txBody>
      </p:sp>
    </p:spTree>
    <p:extLst>
      <p:ext uri="{BB962C8B-B14F-4D97-AF65-F5344CB8AC3E}">
        <p14:creationId xmlns:p14="http://schemas.microsoft.com/office/powerpoint/2010/main" val="2432906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C44E-1B54-BFBC-904E-018793373AAC}"/>
              </a:ext>
            </a:extLst>
          </p:cNvPr>
          <p:cNvSpPr>
            <a:spLocks noGrp="1"/>
          </p:cNvSpPr>
          <p:nvPr>
            <p:ph type="title"/>
          </p:nvPr>
        </p:nvSpPr>
        <p:spPr/>
        <p:txBody>
          <a:bodyPr/>
          <a:lstStyle/>
          <a:p>
            <a:r>
              <a:rPr lang="en-US" dirty="0">
                <a:latin typeface="Georgia" panose="02040502050405020303" pitchFamily="18" charset="0"/>
              </a:rPr>
              <a:t>Looking ahead</a:t>
            </a:r>
          </a:p>
        </p:txBody>
      </p:sp>
      <p:sp>
        <p:nvSpPr>
          <p:cNvPr id="3" name="Content Placeholder 2">
            <a:extLst>
              <a:ext uri="{FF2B5EF4-FFF2-40B4-BE49-F238E27FC236}">
                <a16:creationId xmlns:a16="http://schemas.microsoft.com/office/drawing/2014/main" id="{592949D9-6223-B414-601D-D8089159DB49}"/>
              </a:ext>
            </a:extLst>
          </p:cNvPr>
          <p:cNvSpPr>
            <a:spLocks noGrp="1"/>
          </p:cNvSpPr>
          <p:nvPr>
            <p:ph idx="1"/>
          </p:nvPr>
        </p:nvSpPr>
        <p:spPr>
          <a:xfrm>
            <a:off x="838200" y="1779037"/>
            <a:ext cx="10515600" cy="4936555"/>
          </a:xfrm>
        </p:spPr>
        <p:txBody>
          <a:bodyPr>
            <a:normAutofit fontScale="92500" lnSpcReduction="20000"/>
          </a:bodyPr>
          <a:lstStyle/>
          <a:p>
            <a:pPr lvl="0"/>
            <a:r>
              <a:rPr lang="en-US" dirty="0">
                <a:latin typeface="Helvetica" pitchFamily="2" charset="0"/>
              </a:rPr>
              <a:t>Non-election year</a:t>
            </a:r>
          </a:p>
          <a:p>
            <a:r>
              <a:rPr lang="en-US" dirty="0">
                <a:latin typeface="Helvetica" pitchFamily="2" charset="0"/>
              </a:rPr>
              <a:t>Campus visits and annual reporting  </a:t>
            </a:r>
          </a:p>
          <a:p>
            <a:pPr lvl="0"/>
            <a:r>
              <a:rPr lang="en-US" dirty="0">
                <a:latin typeface="Helvetica" pitchFamily="2" charset="0"/>
              </a:rPr>
              <a:t>Study Committees: </a:t>
            </a:r>
          </a:p>
          <a:p>
            <a:pPr lvl="1"/>
            <a:r>
              <a:rPr lang="en-US" dirty="0">
                <a:latin typeface="Helvetica" pitchFamily="2" charset="0"/>
              </a:rPr>
              <a:t>Education Funding Mechanisms</a:t>
            </a:r>
          </a:p>
          <a:p>
            <a:pPr lvl="1"/>
            <a:r>
              <a:rPr lang="en-US" dirty="0">
                <a:latin typeface="Helvetica" pitchFamily="2" charset="0"/>
              </a:rPr>
              <a:t>Dual Enrollment Expansion</a:t>
            </a:r>
          </a:p>
          <a:p>
            <a:pPr lvl="1"/>
            <a:r>
              <a:rPr lang="en-US" dirty="0">
                <a:latin typeface="Helvetica" pitchFamily="2" charset="0"/>
              </a:rPr>
              <a:t>Rural Medical Personnel Recruitment</a:t>
            </a:r>
          </a:p>
          <a:p>
            <a:pPr lvl="1"/>
            <a:r>
              <a:rPr lang="en-US" dirty="0">
                <a:latin typeface="Helvetica" pitchFamily="2" charset="0"/>
              </a:rPr>
              <a:t>Expanding Early Childhood Education</a:t>
            </a:r>
          </a:p>
          <a:p>
            <a:pPr lvl="1"/>
            <a:r>
              <a:rPr lang="en-US" dirty="0">
                <a:latin typeface="Helvetica" pitchFamily="2" charset="0"/>
              </a:rPr>
              <a:t>Expanding Georgia’s Workforce</a:t>
            </a:r>
          </a:p>
          <a:p>
            <a:pPr lvl="1"/>
            <a:r>
              <a:rPr lang="en-US" dirty="0">
                <a:latin typeface="Helvetica" pitchFamily="2" charset="0"/>
              </a:rPr>
              <a:t>Certificate of Need</a:t>
            </a:r>
          </a:p>
          <a:p>
            <a:r>
              <a:rPr lang="en-US" dirty="0">
                <a:latin typeface="Helvetica" pitchFamily="2" charset="0"/>
              </a:rPr>
              <a:t>Additional topics:</a:t>
            </a:r>
          </a:p>
          <a:p>
            <a:pPr lvl="1"/>
            <a:r>
              <a:rPr lang="en-US" dirty="0">
                <a:latin typeface="Helvetica" pitchFamily="2" charset="0"/>
              </a:rPr>
              <a:t>Literacy</a:t>
            </a:r>
          </a:p>
          <a:p>
            <a:pPr lvl="1"/>
            <a:r>
              <a:rPr lang="en-US" dirty="0">
                <a:latin typeface="Helvetica" pitchFamily="2" charset="0"/>
              </a:rPr>
              <a:t>Sports betting </a:t>
            </a:r>
          </a:p>
        </p:txBody>
      </p:sp>
    </p:spTree>
    <p:extLst>
      <p:ext uri="{BB962C8B-B14F-4D97-AF65-F5344CB8AC3E}">
        <p14:creationId xmlns:p14="http://schemas.microsoft.com/office/powerpoint/2010/main" val="1511669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ketchyVTI">
  <a:themeElements>
    <a:clrScheme name="SketchyVTI">
      <a:dk1>
        <a:sysClr val="windowText" lastClr="000000"/>
      </a:dk1>
      <a:lt1>
        <a:sysClr val="window" lastClr="FFFFFF"/>
      </a:lt1>
      <a:dk2>
        <a:srgbClr val="39302A"/>
      </a:dk2>
      <a:lt2>
        <a:srgbClr val="E5DEDB"/>
      </a:lt2>
      <a:accent1>
        <a:srgbClr val="E4650E"/>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Custom 2">
      <a:majorFont>
        <a:latin typeface="The Serif Hand Black"/>
        <a:ea typeface=""/>
        <a:cs typeface=""/>
      </a:majorFont>
      <a:minorFont>
        <a:latin typeface="The Hand Bol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9368</TotalTime>
  <Words>566</Words>
  <Application>Microsoft Office PowerPoint</Application>
  <PresentationFormat>Widescreen</PresentationFormat>
  <Paragraphs>67</Paragraphs>
  <Slides>10</Slides>
  <Notes>0</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Georgia</vt:lpstr>
      <vt:lpstr>Helvetica</vt:lpstr>
      <vt:lpstr>The Hand Bold</vt:lpstr>
      <vt:lpstr>The Serif Hand Black</vt:lpstr>
      <vt:lpstr>SketchyVTI</vt:lpstr>
      <vt:lpstr>USG Legislative Update</vt:lpstr>
      <vt:lpstr>Legislative Landscape</vt:lpstr>
      <vt:lpstr>FY23 Amended Budget</vt:lpstr>
      <vt:lpstr>Budget Presentation </vt:lpstr>
      <vt:lpstr>FY24 Budget</vt:lpstr>
      <vt:lpstr>Legislation – passed </vt:lpstr>
      <vt:lpstr>HB 319 Amendment </vt:lpstr>
      <vt:lpstr>Legislation – did not pass</vt:lpstr>
      <vt:lpstr>Looking ahead</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USG Legislative Update</dc:title>
  <dc:creator>Casey Aultman Tanner</dc:creator>
  <cp:lastModifiedBy>Sarah Wenham</cp:lastModifiedBy>
  <cp:revision>26</cp:revision>
  <dcterms:created xsi:type="dcterms:W3CDTF">2022-04-14T16:03:58Z</dcterms:created>
  <dcterms:modified xsi:type="dcterms:W3CDTF">2023-04-17T18:51:29Z</dcterms:modified>
</cp:coreProperties>
</file>