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6"/>
  </p:notesMasterIdLst>
  <p:handoutMasterIdLst>
    <p:handoutMasterId r:id="rId17"/>
  </p:handoutMasterIdLst>
  <p:sldIdLst>
    <p:sldId id="259" r:id="rId5"/>
    <p:sldId id="308" r:id="rId6"/>
    <p:sldId id="297" r:id="rId7"/>
    <p:sldId id="299" r:id="rId8"/>
    <p:sldId id="307" r:id="rId9"/>
    <p:sldId id="298" r:id="rId10"/>
    <p:sldId id="302" r:id="rId11"/>
    <p:sldId id="303" r:id="rId12"/>
    <p:sldId id="294" r:id="rId13"/>
    <p:sldId id="289" r:id="rId14"/>
    <p:sldId id="272" r:id="rId15"/>
  </p:sldIdLst>
  <p:sldSz cx="9144000" cy="6858000" type="screen4x3"/>
  <p:notesSz cx="7010400" cy="9296400"/>
  <p:defaultTextStyle>
    <a:defPPr>
      <a:defRPr lang="en-US"/>
    </a:defPPr>
    <a:lvl1pPr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showPr showNarration="1" showAnimation="0"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371AB"/>
    <a:srgbClr val="94C560"/>
    <a:srgbClr val="E99271"/>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240" autoAdjust="0"/>
  </p:normalViewPr>
  <p:slideViewPr>
    <p:cSldViewPr snapToGrid="0" snapToObjects="1">
      <p:cViewPr varScale="1">
        <p:scale>
          <a:sx n="95" d="100"/>
          <a:sy n="95" d="100"/>
        </p:scale>
        <p:origin x="-442" y="-77"/>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1A52E82C-255B-AF46-B748-A66F87AB8506}" type="datetimeFigureOut">
              <a:rPr lang="en-US" smtClean="0"/>
              <a:pPr/>
              <a:t>2/27/2014</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3884C351-2BE2-AD45-931E-E3CAF649CA7F}" type="slidenum">
              <a:rPr lang="en-US" smtClean="0"/>
              <a:pPr/>
              <a:t>‹#›</a:t>
            </a:fld>
            <a:endParaRPr lang="en-US" dirty="0"/>
          </a:p>
        </p:txBody>
      </p:sp>
    </p:spTree>
    <p:extLst>
      <p:ext uri="{BB962C8B-B14F-4D97-AF65-F5344CB8AC3E}">
        <p14:creationId xmlns:p14="http://schemas.microsoft.com/office/powerpoint/2010/main" val="9411900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5AD22B17-6DC9-944C-94B3-E1E4C459216A}" type="datetimeFigureOut">
              <a:rPr lang="en-US" smtClean="0"/>
              <a:pPr/>
              <a:t>2/27/2014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70BCE3DB-0BEB-374F-A3B8-59D7B72B1930}" type="slidenum">
              <a:rPr lang="en-US" smtClean="0"/>
              <a:pPr/>
              <a:t>‹#›</a:t>
            </a:fld>
            <a:endParaRPr lang="en-US" dirty="0"/>
          </a:p>
        </p:txBody>
      </p:sp>
    </p:spTree>
    <p:extLst>
      <p:ext uri="{BB962C8B-B14F-4D97-AF65-F5344CB8AC3E}">
        <p14:creationId xmlns:p14="http://schemas.microsoft.com/office/powerpoint/2010/main" val="258709665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70BCE3DB-0BEB-374F-A3B8-59D7B72B1930}" type="slidenum">
              <a:rPr lang="en-US" smtClean="0"/>
              <a:pPr/>
              <a:t>1</a:t>
            </a:fld>
            <a:endParaRPr lang="en-US" dirty="0"/>
          </a:p>
        </p:txBody>
      </p:sp>
    </p:spTree>
    <p:extLst>
      <p:ext uri="{BB962C8B-B14F-4D97-AF65-F5344CB8AC3E}">
        <p14:creationId xmlns:p14="http://schemas.microsoft.com/office/powerpoint/2010/main" val="21947579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0BCE3DB-0BEB-374F-A3B8-59D7B72B1930}" type="slidenum">
              <a:rPr lang="en-US" smtClean="0"/>
              <a:pPr/>
              <a:t>10</a:t>
            </a:fld>
            <a:endParaRPr lang="en-US" dirty="0"/>
          </a:p>
        </p:txBody>
      </p:sp>
    </p:spTree>
    <p:extLst>
      <p:ext uri="{BB962C8B-B14F-4D97-AF65-F5344CB8AC3E}">
        <p14:creationId xmlns:p14="http://schemas.microsoft.com/office/powerpoint/2010/main" val="29754180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0BCE3DB-0BEB-374F-A3B8-59D7B72B1930}" type="slidenum">
              <a:rPr lang="en-US" smtClean="0"/>
              <a:pPr/>
              <a:t>11</a:t>
            </a:fld>
            <a:endParaRPr lang="en-US" dirty="0"/>
          </a:p>
        </p:txBody>
      </p:sp>
    </p:spTree>
    <p:extLst>
      <p:ext uri="{BB962C8B-B14F-4D97-AF65-F5344CB8AC3E}">
        <p14:creationId xmlns:p14="http://schemas.microsoft.com/office/powerpoint/2010/main" val="27075329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Many changes in play at state and within USG – question – why?</a:t>
            </a:r>
          </a:p>
          <a:p>
            <a:r>
              <a:rPr lang="en-US" dirty="0" smtClean="0"/>
              <a:t>Keep in mind that this is aligned with USG’s focus on program</a:t>
            </a:r>
            <a:r>
              <a:rPr lang="en-US" baseline="0" dirty="0" smtClean="0"/>
              <a:t> outcome accountability, but teacher prep is the first one out with this level of rigor</a:t>
            </a:r>
            <a:endParaRPr lang="en-US" dirty="0" smtClean="0"/>
          </a:p>
          <a:p>
            <a:endParaRPr lang="en-US" dirty="0"/>
          </a:p>
        </p:txBody>
      </p:sp>
      <p:sp>
        <p:nvSpPr>
          <p:cNvPr id="4" name="Slide Number Placeholder 3"/>
          <p:cNvSpPr>
            <a:spLocks noGrp="1"/>
          </p:cNvSpPr>
          <p:nvPr>
            <p:ph type="sldNum" sz="quarter" idx="10"/>
          </p:nvPr>
        </p:nvSpPr>
        <p:spPr/>
        <p:txBody>
          <a:bodyPr/>
          <a:lstStyle/>
          <a:p>
            <a:fld id="{70BCE3DB-0BEB-374F-A3B8-59D7B72B1930}" type="slidenum">
              <a:rPr lang="en-US" smtClean="0"/>
              <a:pPr/>
              <a:t>2</a:t>
            </a:fld>
            <a:endParaRPr lang="en-US" dirty="0"/>
          </a:p>
        </p:txBody>
      </p:sp>
    </p:spTree>
    <p:extLst>
      <p:ext uri="{BB962C8B-B14F-4D97-AF65-F5344CB8AC3E}">
        <p14:creationId xmlns:p14="http://schemas.microsoft.com/office/powerpoint/2010/main" val="26084083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This has been a five year process with major stakeholder involvement</a:t>
            </a:r>
          </a:p>
        </p:txBody>
      </p:sp>
      <p:sp>
        <p:nvSpPr>
          <p:cNvPr id="4" name="Slide Number Placeholder 3"/>
          <p:cNvSpPr>
            <a:spLocks noGrp="1"/>
          </p:cNvSpPr>
          <p:nvPr>
            <p:ph type="sldNum" sz="quarter" idx="10"/>
          </p:nvPr>
        </p:nvSpPr>
        <p:spPr/>
        <p:txBody>
          <a:bodyPr/>
          <a:lstStyle/>
          <a:p>
            <a:fld id="{70BCE3DB-0BEB-374F-A3B8-59D7B72B1930}" type="slidenum">
              <a:rPr lang="en-US" smtClean="0"/>
              <a:pPr/>
              <a:t>3</a:t>
            </a:fld>
            <a:endParaRPr lang="en-US" dirty="0"/>
          </a:p>
        </p:txBody>
      </p:sp>
    </p:spTree>
    <p:extLst>
      <p:ext uri="{BB962C8B-B14F-4D97-AF65-F5344CB8AC3E}">
        <p14:creationId xmlns:p14="http://schemas.microsoft.com/office/powerpoint/2010/main" val="32181109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It involves a range of assessments.  Of importance – the Georgia Assessment for Certification of Educators  - now handled by ETS – is heavily content.  Preliminary data indicates our students did not fare well in first administration.  There are a range of tools available on PSC site.  It is critical that students prepare and that you monitor results.  This is NOT education school – its’ content.  </a:t>
            </a:r>
          </a:p>
          <a:p>
            <a:r>
              <a:rPr lang="en-US" baseline="0" dirty="0" smtClean="0"/>
              <a:t>     </a:t>
            </a:r>
            <a:r>
              <a:rPr lang="en-US" baseline="0" dirty="0" err="1" smtClean="0"/>
              <a:t>EdTPA</a:t>
            </a:r>
            <a:r>
              <a:rPr lang="en-US" baseline="0" dirty="0" smtClean="0"/>
              <a:t> has been piloted and going live – nationally scored.  $300 per student.  Campuses like it.</a:t>
            </a:r>
          </a:p>
        </p:txBody>
      </p:sp>
      <p:sp>
        <p:nvSpPr>
          <p:cNvPr id="4" name="Slide Number Placeholder 3"/>
          <p:cNvSpPr>
            <a:spLocks noGrp="1"/>
          </p:cNvSpPr>
          <p:nvPr>
            <p:ph type="sldNum" sz="quarter" idx="10"/>
          </p:nvPr>
        </p:nvSpPr>
        <p:spPr/>
        <p:txBody>
          <a:bodyPr/>
          <a:lstStyle/>
          <a:p>
            <a:fld id="{70BCE3DB-0BEB-374F-A3B8-59D7B72B1930}" type="slidenum">
              <a:rPr lang="en-US" smtClean="0"/>
              <a:pPr/>
              <a:t>4</a:t>
            </a:fld>
            <a:endParaRPr lang="en-US" dirty="0"/>
          </a:p>
        </p:txBody>
      </p:sp>
    </p:spTree>
    <p:extLst>
      <p:ext uri="{BB962C8B-B14F-4D97-AF65-F5344CB8AC3E}">
        <p14:creationId xmlns:p14="http://schemas.microsoft.com/office/powerpoint/2010/main" val="32181109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The PSC is holding programs accountable for outcomes.  This rolls out in 2015.  This is PROGRAM </a:t>
            </a:r>
            <a:r>
              <a:rPr lang="en-US" baseline="0" dirty="0" err="1" smtClean="0"/>
              <a:t>specifc</a:t>
            </a:r>
            <a:r>
              <a:rPr lang="en-US" baseline="0" dirty="0" smtClean="0"/>
              <a:t>.  You could have an English program that is high performing and a math program that isn’t.</a:t>
            </a:r>
          </a:p>
        </p:txBody>
      </p:sp>
      <p:sp>
        <p:nvSpPr>
          <p:cNvPr id="4" name="Slide Number Placeholder 3"/>
          <p:cNvSpPr>
            <a:spLocks noGrp="1"/>
          </p:cNvSpPr>
          <p:nvPr>
            <p:ph type="sldNum" sz="quarter" idx="10"/>
          </p:nvPr>
        </p:nvSpPr>
        <p:spPr/>
        <p:txBody>
          <a:bodyPr/>
          <a:lstStyle/>
          <a:p>
            <a:fld id="{70BCE3DB-0BEB-374F-A3B8-59D7B72B1930}" type="slidenum">
              <a:rPr lang="en-US" smtClean="0"/>
              <a:pPr/>
              <a:t>5</a:t>
            </a:fld>
            <a:endParaRPr lang="en-US" dirty="0"/>
          </a:p>
        </p:txBody>
      </p:sp>
    </p:spTree>
    <p:extLst>
      <p:ext uri="{BB962C8B-B14F-4D97-AF65-F5344CB8AC3E}">
        <p14:creationId xmlns:p14="http://schemas.microsoft.com/office/powerpoint/2010/main" val="21947579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70BCE3DB-0BEB-374F-A3B8-59D7B72B1930}" type="slidenum">
              <a:rPr lang="en-US" smtClean="0"/>
              <a:pPr/>
              <a:t>6</a:t>
            </a:fld>
            <a:endParaRPr lang="en-US" dirty="0"/>
          </a:p>
        </p:txBody>
      </p:sp>
    </p:spTree>
    <p:extLst>
      <p:ext uri="{BB962C8B-B14F-4D97-AF65-F5344CB8AC3E}">
        <p14:creationId xmlns:p14="http://schemas.microsoft.com/office/powerpoint/2010/main" val="32181109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70BCE3DB-0BEB-374F-A3B8-59D7B72B1930}" type="slidenum">
              <a:rPr lang="en-US" smtClean="0"/>
              <a:pPr/>
              <a:t>7</a:t>
            </a:fld>
            <a:endParaRPr lang="en-US" dirty="0"/>
          </a:p>
        </p:txBody>
      </p:sp>
    </p:spTree>
    <p:extLst>
      <p:ext uri="{BB962C8B-B14F-4D97-AF65-F5344CB8AC3E}">
        <p14:creationId xmlns:p14="http://schemas.microsoft.com/office/powerpoint/2010/main" val="32181109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70BCE3DB-0BEB-374F-A3B8-59D7B72B1930}" type="slidenum">
              <a:rPr lang="en-US" smtClean="0"/>
              <a:pPr/>
              <a:t>8</a:t>
            </a:fld>
            <a:endParaRPr lang="en-US" dirty="0"/>
          </a:p>
        </p:txBody>
      </p:sp>
    </p:spTree>
    <p:extLst>
      <p:ext uri="{BB962C8B-B14F-4D97-AF65-F5344CB8AC3E}">
        <p14:creationId xmlns:p14="http://schemas.microsoft.com/office/powerpoint/2010/main" val="32181109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 the system level</a:t>
            </a:r>
            <a:r>
              <a:rPr lang="en-US" baseline="0" dirty="0" smtClean="0"/>
              <a:t> we will be monitoring this and are looking at ways that the system ought to be involved.  Keep in mind that we currently have only one staff member for the entire enterprise, so our capacity is limited.  That said, and under the Chancellor’s direction, we are rolling our a “bridge” accountability system between now and the full state implementation.  HANDOUTS</a:t>
            </a:r>
            <a:endParaRPr lang="en-US" dirty="0"/>
          </a:p>
        </p:txBody>
      </p:sp>
      <p:sp>
        <p:nvSpPr>
          <p:cNvPr id="4" name="Slide Number Placeholder 3"/>
          <p:cNvSpPr>
            <a:spLocks noGrp="1"/>
          </p:cNvSpPr>
          <p:nvPr>
            <p:ph type="sldNum" sz="quarter" idx="10"/>
          </p:nvPr>
        </p:nvSpPr>
        <p:spPr/>
        <p:txBody>
          <a:bodyPr/>
          <a:lstStyle/>
          <a:p>
            <a:fld id="{70BCE3DB-0BEB-374F-A3B8-59D7B72B1930}" type="slidenum">
              <a:rPr lang="en-US" smtClean="0"/>
              <a:pPr/>
              <a:t>9</a:t>
            </a:fld>
            <a:endParaRPr lang="en-US" dirty="0"/>
          </a:p>
        </p:txBody>
      </p:sp>
    </p:spTree>
    <p:extLst>
      <p:ext uri="{BB962C8B-B14F-4D97-AF65-F5344CB8AC3E}">
        <p14:creationId xmlns:p14="http://schemas.microsoft.com/office/powerpoint/2010/main" val="23469561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99C5FAEA-D608-BF46-99C2-DF9FD890F1B0}" type="datetimeFigureOut">
              <a:rPr lang="en-US"/>
              <a:pPr>
                <a:defRPr/>
              </a:pPr>
              <a:t>2/27/2014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621D3D0D-F091-4242-9B08-D2BFEBB34EE6}" type="slidenum">
              <a:rPr lang="en-US"/>
              <a:pPr>
                <a:defRPr/>
              </a:pPr>
              <a:t>‹#›</a:t>
            </a:fld>
            <a:endParaRPr lang="en-US" dirty="0"/>
          </a:p>
        </p:txBody>
      </p:sp>
    </p:spTree>
    <p:extLst>
      <p:ext uri="{BB962C8B-B14F-4D97-AF65-F5344CB8AC3E}">
        <p14:creationId xmlns:p14="http://schemas.microsoft.com/office/powerpoint/2010/main" val="34342510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7A0070A-7BEC-2846-B784-39FE957837DC}" type="datetimeFigureOut">
              <a:rPr lang="en-US"/>
              <a:pPr>
                <a:defRPr/>
              </a:pPr>
              <a:t>2/27/2014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B25881F1-DAD5-6F46-8BA0-3FF0047AE367}" type="slidenum">
              <a:rPr lang="en-US"/>
              <a:pPr>
                <a:defRPr/>
              </a:pPr>
              <a:t>‹#›</a:t>
            </a:fld>
            <a:endParaRPr lang="en-US" dirty="0"/>
          </a:p>
        </p:txBody>
      </p:sp>
    </p:spTree>
    <p:extLst>
      <p:ext uri="{BB962C8B-B14F-4D97-AF65-F5344CB8AC3E}">
        <p14:creationId xmlns:p14="http://schemas.microsoft.com/office/powerpoint/2010/main" val="38343608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37B0DC2-3984-7C46-BD75-C348FE54892B}" type="datetimeFigureOut">
              <a:rPr lang="en-US"/>
              <a:pPr>
                <a:defRPr/>
              </a:pPr>
              <a:t>2/27/2014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53CCB60F-BEC9-7840-B3DD-A63309A103D8}" type="slidenum">
              <a:rPr lang="en-US"/>
              <a:pPr>
                <a:defRPr/>
              </a:pPr>
              <a:t>‹#›</a:t>
            </a:fld>
            <a:endParaRPr lang="en-US" dirty="0"/>
          </a:p>
        </p:txBody>
      </p:sp>
    </p:spTree>
    <p:extLst>
      <p:ext uri="{BB962C8B-B14F-4D97-AF65-F5344CB8AC3E}">
        <p14:creationId xmlns:p14="http://schemas.microsoft.com/office/powerpoint/2010/main" val="30484225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2E99B10-86F1-7A4B-ADA5-D8BF519B2C4A}" type="datetimeFigureOut">
              <a:rPr lang="en-US"/>
              <a:pPr>
                <a:defRPr/>
              </a:pPr>
              <a:t>2/27/2014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C4BE701A-7558-7B4A-BDB7-EA6533F7D33B}" type="slidenum">
              <a:rPr lang="en-US"/>
              <a:pPr>
                <a:defRPr/>
              </a:pPr>
              <a:t>‹#›</a:t>
            </a:fld>
            <a:endParaRPr lang="en-US" dirty="0"/>
          </a:p>
        </p:txBody>
      </p:sp>
    </p:spTree>
    <p:extLst>
      <p:ext uri="{BB962C8B-B14F-4D97-AF65-F5344CB8AC3E}">
        <p14:creationId xmlns:p14="http://schemas.microsoft.com/office/powerpoint/2010/main" val="32608750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0609A3F0-5AB6-4247-9817-CF615761E372}" type="datetimeFigureOut">
              <a:rPr lang="en-US"/>
              <a:pPr>
                <a:defRPr/>
              </a:pPr>
              <a:t>2/27/2014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BD353B5E-72F0-D94D-BB0D-D04466217218}" type="slidenum">
              <a:rPr lang="en-US"/>
              <a:pPr>
                <a:defRPr/>
              </a:pPr>
              <a:t>‹#›</a:t>
            </a:fld>
            <a:endParaRPr lang="en-US" dirty="0"/>
          </a:p>
        </p:txBody>
      </p:sp>
    </p:spTree>
    <p:extLst>
      <p:ext uri="{BB962C8B-B14F-4D97-AF65-F5344CB8AC3E}">
        <p14:creationId xmlns:p14="http://schemas.microsoft.com/office/powerpoint/2010/main" val="40170568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02192970-0CCB-8648-A91A-17878A447E6C}" type="datetimeFigureOut">
              <a:rPr lang="en-US"/>
              <a:pPr>
                <a:defRPr/>
              </a:pPr>
              <a:t>2/27/2014</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A6AA741D-28DF-DC46-9605-E13711C5B94E}" type="slidenum">
              <a:rPr lang="en-US"/>
              <a:pPr>
                <a:defRPr/>
              </a:pPr>
              <a:t>‹#›</a:t>
            </a:fld>
            <a:endParaRPr lang="en-US" dirty="0"/>
          </a:p>
        </p:txBody>
      </p:sp>
    </p:spTree>
    <p:extLst>
      <p:ext uri="{BB962C8B-B14F-4D97-AF65-F5344CB8AC3E}">
        <p14:creationId xmlns:p14="http://schemas.microsoft.com/office/powerpoint/2010/main" val="2741114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A9801371-B66B-0B46-B34C-568B899A481D}" type="datetimeFigureOut">
              <a:rPr lang="en-US"/>
              <a:pPr>
                <a:defRPr/>
              </a:pPr>
              <a:t>2/27/2014</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B4D05180-B942-8645-9AC4-F696EC05AA4F}" type="slidenum">
              <a:rPr lang="en-US"/>
              <a:pPr>
                <a:defRPr/>
              </a:pPr>
              <a:t>‹#›</a:t>
            </a:fld>
            <a:endParaRPr lang="en-US" dirty="0"/>
          </a:p>
        </p:txBody>
      </p:sp>
    </p:spTree>
    <p:extLst>
      <p:ext uri="{BB962C8B-B14F-4D97-AF65-F5344CB8AC3E}">
        <p14:creationId xmlns:p14="http://schemas.microsoft.com/office/powerpoint/2010/main" val="6713018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0037963E-9BDC-CD4B-A57B-758D1EE5769D}" type="datetimeFigureOut">
              <a:rPr lang="en-US"/>
              <a:pPr>
                <a:defRPr/>
              </a:pPr>
              <a:t>2/27/2014</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ED0357DA-5B07-3740-8A6C-61E6843E22ED}" type="slidenum">
              <a:rPr lang="en-US"/>
              <a:pPr>
                <a:defRPr/>
              </a:pPr>
              <a:t>‹#›</a:t>
            </a:fld>
            <a:endParaRPr lang="en-US" dirty="0"/>
          </a:p>
        </p:txBody>
      </p:sp>
    </p:spTree>
    <p:extLst>
      <p:ext uri="{BB962C8B-B14F-4D97-AF65-F5344CB8AC3E}">
        <p14:creationId xmlns:p14="http://schemas.microsoft.com/office/powerpoint/2010/main" val="4667220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31A2587-EE20-3E4F-93A0-29A921F6BE33}" type="datetimeFigureOut">
              <a:rPr lang="en-US"/>
              <a:pPr>
                <a:defRPr/>
              </a:pPr>
              <a:t>2/27/2014</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60F3BDC6-8434-844C-969A-3A1B954676E3}" type="slidenum">
              <a:rPr lang="en-US"/>
              <a:pPr>
                <a:defRPr/>
              </a:pPr>
              <a:t>‹#›</a:t>
            </a:fld>
            <a:endParaRPr lang="en-US" dirty="0"/>
          </a:p>
        </p:txBody>
      </p:sp>
    </p:spTree>
    <p:extLst>
      <p:ext uri="{BB962C8B-B14F-4D97-AF65-F5344CB8AC3E}">
        <p14:creationId xmlns:p14="http://schemas.microsoft.com/office/powerpoint/2010/main" val="7060102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7684D64-3C0A-D148-B9FA-389A1DE57301}" type="datetimeFigureOut">
              <a:rPr lang="en-US"/>
              <a:pPr>
                <a:defRPr/>
              </a:pPr>
              <a:t>2/27/2014</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DE25352A-E2F4-8547-9B7E-01A50C0DBD35}" type="slidenum">
              <a:rPr lang="en-US"/>
              <a:pPr>
                <a:defRPr/>
              </a:pPr>
              <a:t>‹#›</a:t>
            </a:fld>
            <a:endParaRPr lang="en-US" dirty="0"/>
          </a:p>
        </p:txBody>
      </p:sp>
    </p:spTree>
    <p:extLst>
      <p:ext uri="{BB962C8B-B14F-4D97-AF65-F5344CB8AC3E}">
        <p14:creationId xmlns:p14="http://schemas.microsoft.com/office/powerpoint/2010/main" val="10695469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1011063-2274-D34C-89F0-C67B82E8A898}" type="datetimeFigureOut">
              <a:rPr lang="en-US"/>
              <a:pPr>
                <a:defRPr/>
              </a:pPr>
              <a:t>2/27/2014</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D682C8FC-D36A-C940-9755-4293146446D0}" type="slidenum">
              <a:rPr lang="en-US"/>
              <a:pPr>
                <a:defRPr/>
              </a:pPr>
              <a:t>‹#›</a:t>
            </a:fld>
            <a:endParaRPr lang="en-US" dirty="0"/>
          </a:p>
        </p:txBody>
      </p:sp>
    </p:spTree>
    <p:extLst>
      <p:ext uri="{BB962C8B-B14F-4D97-AF65-F5344CB8AC3E}">
        <p14:creationId xmlns:p14="http://schemas.microsoft.com/office/powerpoint/2010/main" val="6939706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cs typeface="+mn-cs"/>
              </a:defRPr>
            </a:lvl1pPr>
          </a:lstStyle>
          <a:p>
            <a:pPr>
              <a:defRPr/>
            </a:pPr>
            <a:fld id="{C284170E-D7EB-5943-8201-CF2E34AAF889}" type="datetimeFigureOut">
              <a:rPr lang="en-US"/>
              <a:pPr>
                <a:defRPr/>
              </a:pPr>
              <a:t>2/27/2014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cs typeface="+mn-cs"/>
              </a:defRPr>
            </a:lvl1pPr>
          </a:lstStyle>
          <a:p>
            <a:pPr>
              <a:defRPr/>
            </a:pPr>
            <a:fld id="{B3AD281C-0747-7B41-AE38-025E989C3FF4}"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1"/>
            <a:ext cx="9156700" cy="30533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solidFill>
                <a:srgbClr val="94C560"/>
              </a:solidFill>
            </a:endParaRPr>
          </a:p>
        </p:txBody>
      </p:sp>
      <p:pic>
        <p:nvPicPr>
          <p:cNvPr id="13314" name="Picture 3" descr="BOR_logo_black(2).eps"/>
          <p:cNvPicPr>
            <a:picLocks noChangeAspect="1"/>
          </p:cNvPicPr>
          <p:nvPr/>
        </p:nvPicPr>
        <p:blipFill>
          <a:blip r:embed="rId3">
            <a:extLst>
              <a:ext uri="{28A0092B-C50C-407E-A947-70E740481C1C}">
                <a14:useLocalDpi xmlns:a14="http://schemas.microsoft.com/office/drawing/2010/main"/>
              </a:ext>
            </a:extLst>
          </a:blip>
          <a:srcRect/>
          <a:stretch>
            <a:fillRect/>
          </a:stretch>
        </p:blipFill>
        <p:spPr bwMode="auto">
          <a:xfrm>
            <a:off x="6594475" y="4752975"/>
            <a:ext cx="1900238" cy="190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61730" y="3109771"/>
            <a:ext cx="6394729" cy="1200329"/>
          </a:xfrm>
          <a:prstGeom prst="rect">
            <a:avLst/>
          </a:prstGeom>
          <a:noFill/>
        </p:spPr>
        <p:txBody>
          <a:bodyPr wrap="square">
            <a:spAutoFit/>
          </a:bodyPr>
          <a:lstStyle/>
          <a:p>
            <a:r>
              <a:rPr lang="en-US" dirty="0" smtClean="0">
                <a:latin typeface="Helvetica Light"/>
              </a:rPr>
              <a:t> </a:t>
            </a:r>
          </a:p>
          <a:p>
            <a:r>
              <a:rPr lang="en-US" dirty="0" smtClean="0">
                <a:latin typeface="+mn-lt"/>
              </a:rPr>
              <a:t>Lynne </a:t>
            </a:r>
            <a:r>
              <a:rPr lang="en-US" dirty="0" err="1" smtClean="0">
                <a:latin typeface="+mn-lt"/>
              </a:rPr>
              <a:t>Weisenbach</a:t>
            </a:r>
            <a:endParaRPr lang="en-US" dirty="0" smtClean="0">
              <a:latin typeface="+mn-lt"/>
            </a:endParaRPr>
          </a:p>
          <a:p>
            <a:r>
              <a:rPr lang="en-US" dirty="0" smtClean="0">
                <a:latin typeface="+mn-lt"/>
              </a:rPr>
              <a:t>Vice Chancellor </a:t>
            </a:r>
          </a:p>
          <a:p>
            <a:r>
              <a:rPr lang="en-US" dirty="0" smtClean="0">
                <a:latin typeface="+mn-lt"/>
              </a:rPr>
              <a:t>Educational Access and Success</a:t>
            </a:r>
            <a:endParaRPr lang="en-US" dirty="0" smtClean="0">
              <a:latin typeface="Helvetica Light"/>
            </a:endParaRPr>
          </a:p>
        </p:txBody>
      </p:sp>
      <p:sp>
        <p:nvSpPr>
          <p:cNvPr id="8" name="Rectangle 7"/>
          <p:cNvSpPr/>
          <p:nvPr/>
        </p:nvSpPr>
        <p:spPr>
          <a:xfrm>
            <a:off x="68142" y="684738"/>
            <a:ext cx="7072688" cy="2677656"/>
          </a:xfrm>
          <a:prstGeom prst="rect">
            <a:avLst/>
          </a:prstGeom>
        </p:spPr>
        <p:txBody>
          <a:bodyPr wrap="none">
            <a:spAutoFit/>
          </a:bodyPr>
          <a:lstStyle/>
          <a:p>
            <a:r>
              <a:rPr lang="en-US" sz="3500" spc="300" dirty="0" smtClean="0">
                <a:solidFill>
                  <a:schemeClr val="bg1"/>
                </a:solidFill>
                <a:latin typeface="小塚ゴシック Pro H"/>
                <a:ea typeface="小塚ゴシック Pro H"/>
                <a:cs typeface="小塚ゴシック Pro H"/>
              </a:rPr>
              <a:t>Teacher Preparation Program </a:t>
            </a:r>
          </a:p>
          <a:p>
            <a:r>
              <a:rPr lang="en-US" sz="3500" spc="300" dirty="0" smtClean="0">
                <a:solidFill>
                  <a:schemeClr val="bg1"/>
                </a:solidFill>
                <a:latin typeface="小塚ゴシック Pro H"/>
                <a:ea typeface="小塚ゴシック Pro H"/>
                <a:cs typeface="小塚ゴシック Pro H"/>
              </a:rPr>
              <a:t>Accountability Report</a:t>
            </a:r>
          </a:p>
          <a:p>
            <a:r>
              <a:rPr lang="en-US" sz="3500" spc="300" dirty="0" smtClean="0">
                <a:solidFill>
                  <a:schemeClr val="bg1"/>
                </a:solidFill>
                <a:latin typeface="小塚ゴシック Pro H"/>
                <a:ea typeface="小塚ゴシック Pro H"/>
                <a:cs typeface="小塚ゴシック Pro H"/>
              </a:rPr>
              <a:t>RACAA</a:t>
            </a:r>
          </a:p>
          <a:p>
            <a:r>
              <a:rPr lang="en-US" sz="2800" spc="300" dirty="0" smtClean="0">
                <a:solidFill>
                  <a:schemeClr val="bg1"/>
                </a:solidFill>
                <a:latin typeface="小塚ゴシック Pro H"/>
                <a:ea typeface="小塚ゴシック Pro H"/>
                <a:cs typeface="小塚ゴシック Pro H"/>
              </a:rPr>
              <a:t>February 26, 2014</a:t>
            </a:r>
          </a:p>
          <a:p>
            <a:pPr algn="ctr"/>
            <a:endParaRPr lang="en-US" sz="3500" spc="300" dirty="0">
              <a:solidFill>
                <a:schemeClr val="bg1"/>
              </a:solidFill>
              <a:latin typeface="小塚ゴシック Pro H"/>
              <a:ea typeface="小塚ゴシック Pro H"/>
              <a:cs typeface="小塚ゴシック Pro H"/>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0"/>
            <a:ext cx="84455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Rectangle 3"/>
          <p:cNvSpPr/>
          <p:nvPr/>
        </p:nvSpPr>
        <p:spPr>
          <a:xfrm rot="16200000">
            <a:off x="-2867337" y="3136612"/>
            <a:ext cx="6600461" cy="584775"/>
          </a:xfrm>
          <a:prstGeom prst="rect">
            <a:avLst/>
          </a:prstGeom>
        </p:spPr>
        <p:txBody>
          <a:bodyPr wrap="none">
            <a:spAutoFit/>
          </a:bodyPr>
          <a:lstStyle/>
          <a:p>
            <a:r>
              <a:rPr lang="en-US" sz="3200" spc="300" dirty="0" smtClean="0">
                <a:solidFill>
                  <a:schemeClr val="bg1"/>
                </a:solidFill>
                <a:latin typeface="小塚ゴシック Pro H"/>
                <a:ea typeface="小塚ゴシック Pro H"/>
                <a:cs typeface="小塚ゴシック Pro H"/>
              </a:rPr>
              <a:t>RESULTS OF USG EFFORTS</a:t>
            </a:r>
            <a:endParaRPr lang="en-US" sz="3200" spc="300" dirty="0">
              <a:solidFill>
                <a:schemeClr val="bg1"/>
              </a:solidFill>
              <a:latin typeface="小塚ゴシック Pro H"/>
              <a:ea typeface="小塚ゴシック Pro H"/>
              <a:cs typeface="小塚ゴシック Pro H"/>
            </a:endParaRPr>
          </a:p>
        </p:txBody>
      </p:sp>
      <p:sp>
        <p:nvSpPr>
          <p:cNvPr id="6" name="TextBox 5"/>
          <p:cNvSpPr txBox="1"/>
          <p:nvPr/>
        </p:nvSpPr>
        <p:spPr>
          <a:xfrm>
            <a:off x="1033289" y="234010"/>
            <a:ext cx="8110711" cy="5192190"/>
          </a:xfrm>
          <a:prstGeom prst="rect">
            <a:avLst/>
          </a:prstGeom>
          <a:noFill/>
        </p:spPr>
        <p:txBody>
          <a:bodyPr wrap="square">
            <a:spAutoFit/>
          </a:bodyPr>
          <a:lstStyle/>
          <a:p>
            <a:pPr fontAlgn="auto">
              <a:lnSpc>
                <a:spcPct val="130000"/>
              </a:lnSpc>
              <a:spcBef>
                <a:spcPts val="0"/>
              </a:spcBef>
              <a:spcAft>
                <a:spcPts val="0"/>
              </a:spcAft>
              <a:defRPr/>
            </a:pPr>
            <a:r>
              <a:rPr lang="en-US" sz="3200" dirty="0" smtClean="0">
                <a:latin typeface="+mn-lt"/>
                <a:ea typeface="小塚ゴシック Pro L"/>
                <a:cs typeface="小塚ゴシック Pro L"/>
              </a:rPr>
              <a:t>Teacher Preparation Accountability Reporting</a:t>
            </a:r>
          </a:p>
          <a:p>
            <a:pPr fontAlgn="auto">
              <a:lnSpc>
                <a:spcPct val="130000"/>
              </a:lnSpc>
              <a:spcBef>
                <a:spcPts val="0"/>
              </a:spcBef>
              <a:spcAft>
                <a:spcPts val="0"/>
              </a:spcAft>
              <a:defRPr/>
            </a:pPr>
            <a:endParaRPr lang="en-US" sz="2800" dirty="0" smtClean="0">
              <a:latin typeface="+mn-lt"/>
              <a:ea typeface="小塚ゴシック Pro L"/>
              <a:cs typeface="小塚ゴシック Pro L"/>
            </a:endParaRPr>
          </a:p>
          <a:p>
            <a:pPr marL="1028700" lvl="1" indent="-571500" fontAlgn="auto">
              <a:lnSpc>
                <a:spcPct val="130000"/>
              </a:lnSpc>
              <a:spcBef>
                <a:spcPts val="0"/>
              </a:spcBef>
              <a:spcAft>
                <a:spcPts val="0"/>
              </a:spcAft>
              <a:buFont typeface="Arial"/>
              <a:buChar char="•"/>
              <a:defRPr/>
            </a:pPr>
            <a:r>
              <a:rPr lang="en-US" sz="2800" dirty="0" smtClean="0">
                <a:latin typeface="+mn-lt"/>
                <a:ea typeface="小塚ゴシック Pro L"/>
                <a:cs typeface="小塚ゴシック Pro L"/>
              </a:rPr>
              <a:t>Just as with Complete College Georgia, less reliance on input measures and more focus on student outcomes</a:t>
            </a:r>
          </a:p>
          <a:p>
            <a:pPr marL="1028700" lvl="1" indent="-571500" fontAlgn="auto">
              <a:lnSpc>
                <a:spcPct val="130000"/>
              </a:lnSpc>
              <a:spcBef>
                <a:spcPts val="0"/>
              </a:spcBef>
              <a:spcAft>
                <a:spcPts val="0"/>
              </a:spcAft>
              <a:buFont typeface="Arial"/>
              <a:buChar char="•"/>
              <a:defRPr/>
            </a:pPr>
            <a:r>
              <a:rPr lang="en-US" sz="2800" dirty="0" smtClean="0">
                <a:latin typeface="+mn-lt"/>
                <a:ea typeface="小塚ゴシック Pro L"/>
                <a:cs typeface="小塚ゴシック Pro L"/>
              </a:rPr>
              <a:t>System-wide standardization of measures and metrics</a:t>
            </a:r>
          </a:p>
          <a:p>
            <a:pPr marL="1028700" lvl="1" indent="-571500" fontAlgn="auto">
              <a:lnSpc>
                <a:spcPct val="130000"/>
              </a:lnSpc>
              <a:spcBef>
                <a:spcPts val="0"/>
              </a:spcBef>
              <a:spcAft>
                <a:spcPts val="0"/>
              </a:spcAft>
              <a:buFont typeface="Arial"/>
              <a:buChar char="•"/>
              <a:defRPr/>
            </a:pPr>
            <a:r>
              <a:rPr lang="en-US" sz="2800" dirty="0" smtClean="0">
                <a:latin typeface="+mn-lt"/>
                <a:ea typeface="小塚ゴシック Pro L"/>
                <a:cs typeface="小塚ゴシック Pro L"/>
              </a:rPr>
              <a:t>Aligned with expectations for accountability in other State educational agencies</a:t>
            </a:r>
            <a:endParaRPr lang="en-US" sz="2800" dirty="0">
              <a:latin typeface="+mn-lt"/>
              <a:ea typeface="小塚ゴシック Pro L"/>
              <a:cs typeface="小塚ゴシック Pro L"/>
            </a:endParaRPr>
          </a:p>
        </p:txBody>
      </p:sp>
    </p:spTree>
    <p:extLst>
      <p:ext uri="{BB962C8B-B14F-4D97-AF65-F5344CB8AC3E}">
        <p14:creationId xmlns:p14="http://schemas.microsoft.com/office/powerpoint/2010/main" val="29256786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0"/>
            <a:ext cx="9156700" cy="4151313"/>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solidFill>
                <a:srgbClr val="94C560"/>
              </a:solidFill>
            </a:endParaRPr>
          </a:p>
        </p:txBody>
      </p:sp>
      <p:pic>
        <p:nvPicPr>
          <p:cNvPr id="25602" name="Picture 3" descr="BOR_logo_black(2).eps"/>
          <p:cNvPicPr>
            <a:picLocks noChangeAspect="1"/>
          </p:cNvPicPr>
          <p:nvPr/>
        </p:nvPicPr>
        <p:blipFill>
          <a:blip r:embed="rId3">
            <a:extLst>
              <a:ext uri="{28A0092B-C50C-407E-A947-70E740481C1C}">
                <a14:useLocalDpi xmlns:a14="http://schemas.microsoft.com/office/drawing/2010/main"/>
              </a:ext>
            </a:extLst>
          </a:blip>
          <a:srcRect/>
          <a:stretch>
            <a:fillRect/>
          </a:stretch>
        </p:blipFill>
        <p:spPr bwMode="auto">
          <a:xfrm>
            <a:off x="6594475" y="4752975"/>
            <a:ext cx="1900238" cy="190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p:nvSpPr>
        <p:spPr>
          <a:xfrm>
            <a:off x="232813" y="752475"/>
            <a:ext cx="6051269" cy="630942"/>
          </a:xfrm>
          <a:prstGeom prst="rect">
            <a:avLst/>
          </a:prstGeom>
        </p:spPr>
        <p:txBody>
          <a:bodyPr wrap="none">
            <a:spAutoFit/>
          </a:bodyPr>
          <a:lstStyle/>
          <a:p>
            <a:r>
              <a:rPr lang="en-US" sz="3500" spc="300" dirty="0" smtClean="0">
                <a:solidFill>
                  <a:schemeClr val="bg1"/>
                </a:solidFill>
                <a:latin typeface="小塚ゴシック Pro H"/>
                <a:ea typeface="小塚ゴシック Pro H"/>
                <a:cs typeface="小塚ゴシック Pro H"/>
              </a:rPr>
              <a:t>QUESTIONS/DISCUSSION</a:t>
            </a:r>
            <a:endParaRPr lang="en-US" sz="3500" spc="300" dirty="0">
              <a:solidFill>
                <a:schemeClr val="bg1"/>
              </a:solidFill>
              <a:latin typeface="小塚ゴシック Pro H"/>
              <a:ea typeface="小塚ゴシック Pro H"/>
              <a:cs typeface="小塚ゴシック Pro H"/>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Change?</a:t>
            </a:r>
            <a:endParaRPr lang="en-US" dirty="0"/>
          </a:p>
        </p:txBody>
      </p:sp>
      <p:sp>
        <p:nvSpPr>
          <p:cNvPr id="3" name="Content Placeholder 2"/>
          <p:cNvSpPr>
            <a:spLocks noGrp="1"/>
          </p:cNvSpPr>
          <p:nvPr>
            <p:ph idx="1"/>
          </p:nvPr>
        </p:nvSpPr>
        <p:spPr>
          <a:xfrm>
            <a:off x="457200" y="1417638"/>
            <a:ext cx="8229600" cy="4708525"/>
          </a:xfrm>
        </p:spPr>
        <p:txBody>
          <a:bodyPr/>
          <a:lstStyle/>
          <a:p>
            <a:pPr marL="1028700" lvl="1" indent="-571500" fontAlgn="auto">
              <a:lnSpc>
                <a:spcPct val="130000"/>
              </a:lnSpc>
              <a:spcBef>
                <a:spcPts val="0"/>
              </a:spcBef>
              <a:spcAft>
                <a:spcPts val="0"/>
              </a:spcAft>
              <a:buFont typeface="Arial"/>
              <a:buChar char="•"/>
              <a:defRPr/>
            </a:pPr>
            <a:r>
              <a:rPr lang="en-US" dirty="0" smtClean="0">
                <a:ea typeface="小塚ゴシック Pro L"/>
                <a:cs typeface="小塚ゴシック Pro L"/>
              </a:rPr>
              <a:t>Need to hold </a:t>
            </a:r>
            <a:r>
              <a:rPr lang="en-US" dirty="0">
                <a:ea typeface="小塚ゴシック Pro L"/>
                <a:cs typeface="小塚ゴシック Pro L"/>
              </a:rPr>
              <a:t>programs accountable for student learning – both pre-service teachers and the K-12 students they will teach</a:t>
            </a:r>
          </a:p>
          <a:p>
            <a:pPr marL="1028700" lvl="1" indent="-571500" fontAlgn="auto">
              <a:lnSpc>
                <a:spcPct val="130000"/>
              </a:lnSpc>
              <a:spcBef>
                <a:spcPts val="0"/>
              </a:spcBef>
              <a:spcAft>
                <a:spcPts val="0"/>
              </a:spcAft>
              <a:buFont typeface="Arial"/>
              <a:buChar char="•"/>
              <a:defRPr/>
            </a:pPr>
            <a:r>
              <a:rPr lang="en-US" dirty="0" smtClean="0">
                <a:ea typeface="小塚ゴシック Pro L"/>
                <a:cs typeface="小塚ゴシック Pro L"/>
              </a:rPr>
              <a:t>Need to align </a:t>
            </a:r>
            <a:r>
              <a:rPr lang="en-US" dirty="0">
                <a:ea typeface="小塚ゴシック Pro L"/>
                <a:cs typeface="小塚ゴシック Pro L"/>
              </a:rPr>
              <a:t>with </a:t>
            </a:r>
            <a:r>
              <a:rPr lang="en-US" dirty="0" smtClean="0">
                <a:ea typeface="小塚ゴシック Pro L"/>
                <a:cs typeface="小塚ゴシック Pro L"/>
              </a:rPr>
              <a:t>national/state </a:t>
            </a:r>
            <a:r>
              <a:rPr lang="en-US" dirty="0">
                <a:ea typeface="小塚ゴシック Pro L"/>
                <a:cs typeface="小塚ゴシック Pro L"/>
              </a:rPr>
              <a:t>expectations for evaluating quality of educator preparation programs</a:t>
            </a:r>
          </a:p>
          <a:p>
            <a:pPr marL="1028700" lvl="1" indent="-571500" fontAlgn="auto">
              <a:lnSpc>
                <a:spcPct val="130000"/>
              </a:lnSpc>
              <a:spcBef>
                <a:spcPts val="0"/>
              </a:spcBef>
              <a:spcAft>
                <a:spcPts val="0"/>
              </a:spcAft>
              <a:buFont typeface="Arial"/>
              <a:buChar char="•"/>
              <a:defRPr/>
            </a:pPr>
            <a:r>
              <a:rPr lang="en-US" dirty="0" smtClean="0">
                <a:ea typeface="小塚ゴシック Pro L"/>
                <a:cs typeface="小塚ゴシック Pro L"/>
              </a:rPr>
              <a:t>Need to include </a:t>
            </a:r>
            <a:r>
              <a:rPr lang="en-US" dirty="0">
                <a:ea typeface="小塚ゴシック Pro L"/>
                <a:cs typeface="小塚ゴシック Pro L"/>
              </a:rPr>
              <a:t>new </a:t>
            </a:r>
            <a:r>
              <a:rPr lang="en-US" dirty="0" smtClean="0">
                <a:ea typeface="小塚ゴシック Pro L"/>
                <a:cs typeface="小塚ゴシック Pro L"/>
              </a:rPr>
              <a:t>high quality assessments for </a:t>
            </a:r>
            <a:r>
              <a:rPr lang="en-US" dirty="0">
                <a:ea typeface="小塚ゴシック Pro L"/>
                <a:cs typeface="小塚ゴシック Pro L"/>
              </a:rPr>
              <a:t>pre-service teachers and in-service teachers</a:t>
            </a:r>
          </a:p>
          <a:p>
            <a:endParaRPr lang="en-US" dirty="0"/>
          </a:p>
        </p:txBody>
      </p:sp>
      <p:sp>
        <p:nvSpPr>
          <p:cNvPr id="5" name="Rectangle 4"/>
          <p:cNvSpPr/>
          <p:nvPr/>
        </p:nvSpPr>
        <p:spPr>
          <a:xfrm>
            <a:off x="0" y="0"/>
            <a:ext cx="84455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Tree>
    <p:extLst>
      <p:ext uri="{BB962C8B-B14F-4D97-AF65-F5344CB8AC3E}">
        <p14:creationId xmlns:p14="http://schemas.microsoft.com/office/powerpoint/2010/main" val="39172424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0"/>
            <a:ext cx="84455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Rectangle 3"/>
          <p:cNvSpPr/>
          <p:nvPr/>
        </p:nvSpPr>
        <p:spPr>
          <a:xfrm rot="16200000">
            <a:off x="-2438864" y="3046795"/>
            <a:ext cx="5677964" cy="1169551"/>
          </a:xfrm>
          <a:prstGeom prst="rect">
            <a:avLst/>
          </a:prstGeom>
        </p:spPr>
        <p:txBody>
          <a:bodyPr wrap="square">
            <a:spAutoFit/>
          </a:bodyPr>
          <a:lstStyle/>
          <a:p>
            <a:r>
              <a:rPr lang="en-US" sz="3500" spc="300" dirty="0" smtClean="0">
                <a:solidFill>
                  <a:schemeClr val="bg1"/>
                </a:solidFill>
                <a:latin typeface="小塚ゴシック Pro H"/>
                <a:ea typeface="小塚ゴシック Pro H"/>
                <a:cs typeface="小塚ゴシック Pro H"/>
              </a:rPr>
              <a:t>REFINING EVALUATION</a:t>
            </a:r>
            <a:endParaRPr lang="en-US" sz="3500" spc="300" dirty="0">
              <a:solidFill>
                <a:schemeClr val="bg1"/>
              </a:solidFill>
              <a:latin typeface="小塚ゴシック Pro H"/>
              <a:ea typeface="小塚ゴシック Pro H"/>
              <a:cs typeface="小塚ゴシック Pro H"/>
            </a:endParaRPr>
          </a:p>
        </p:txBody>
      </p:sp>
      <p:sp>
        <p:nvSpPr>
          <p:cNvPr id="5" name="TextBox 4"/>
          <p:cNvSpPr txBox="1"/>
          <p:nvPr/>
        </p:nvSpPr>
        <p:spPr>
          <a:xfrm>
            <a:off x="1033289" y="234010"/>
            <a:ext cx="8110711" cy="5807743"/>
          </a:xfrm>
          <a:prstGeom prst="rect">
            <a:avLst/>
          </a:prstGeom>
          <a:noFill/>
        </p:spPr>
        <p:txBody>
          <a:bodyPr wrap="square">
            <a:spAutoFit/>
          </a:bodyPr>
          <a:lstStyle/>
          <a:p>
            <a:pPr fontAlgn="auto">
              <a:lnSpc>
                <a:spcPct val="130000"/>
              </a:lnSpc>
              <a:spcBef>
                <a:spcPts val="0"/>
              </a:spcBef>
              <a:spcAft>
                <a:spcPts val="600"/>
              </a:spcAft>
              <a:defRPr/>
            </a:pPr>
            <a:r>
              <a:rPr lang="en-US" sz="3200" dirty="0" smtClean="0">
                <a:latin typeface="+mn-lt"/>
                <a:ea typeface="小塚ゴシック Pro L"/>
                <a:cs typeface="小塚ゴシック Pro L"/>
              </a:rPr>
              <a:t>Stakeholders Involved in the Change Process</a:t>
            </a:r>
          </a:p>
          <a:p>
            <a:pPr marL="1028700" lvl="1" indent="-571500" fontAlgn="auto">
              <a:lnSpc>
                <a:spcPct val="130000"/>
              </a:lnSpc>
              <a:spcBef>
                <a:spcPts val="0"/>
              </a:spcBef>
              <a:spcAft>
                <a:spcPts val="600"/>
              </a:spcAft>
              <a:buFont typeface="Arial"/>
              <a:buChar char="•"/>
              <a:defRPr/>
            </a:pPr>
            <a:r>
              <a:rPr lang="en-US" sz="2800" dirty="0" smtClean="0">
                <a:latin typeface="+mn-lt"/>
                <a:ea typeface="小塚ゴシック Pro L"/>
                <a:cs typeface="小塚ゴシック Pro L"/>
              </a:rPr>
              <a:t>USG Universities</a:t>
            </a:r>
          </a:p>
          <a:p>
            <a:pPr marL="1028700" lvl="1" indent="-571500" fontAlgn="auto">
              <a:lnSpc>
                <a:spcPct val="130000"/>
              </a:lnSpc>
              <a:spcBef>
                <a:spcPts val="0"/>
              </a:spcBef>
              <a:spcAft>
                <a:spcPts val="600"/>
              </a:spcAft>
              <a:buFont typeface="Arial"/>
              <a:buChar char="•"/>
              <a:defRPr/>
            </a:pPr>
            <a:r>
              <a:rPr lang="en-US" sz="2800" dirty="0">
                <a:ea typeface="小塚ゴシック Pro L"/>
                <a:cs typeface="小塚ゴシック Pro L"/>
              </a:rPr>
              <a:t>Department of </a:t>
            </a:r>
            <a:r>
              <a:rPr lang="en-US" sz="2800" dirty="0" smtClean="0">
                <a:ea typeface="小塚ゴシック Pro L"/>
                <a:cs typeface="小塚ゴシック Pro L"/>
              </a:rPr>
              <a:t>Education</a:t>
            </a:r>
            <a:endParaRPr lang="en-US" sz="2800" dirty="0" smtClean="0">
              <a:latin typeface="+mn-lt"/>
              <a:ea typeface="小塚ゴシック Pro L"/>
              <a:cs typeface="小塚ゴシック Pro L"/>
            </a:endParaRPr>
          </a:p>
          <a:p>
            <a:pPr marL="1028700" lvl="1" indent="-571500" fontAlgn="auto">
              <a:lnSpc>
                <a:spcPct val="130000"/>
              </a:lnSpc>
              <a:spcBef>
                <a:spcPts val="0"/>
              </a:spcBef>
              <a:spcAft>
                <a:spcPts val="600"/>
              </a:spcAft>
              <a:buFont typeface="Arial"/>
              <a:buChar char="•"/>
              <a:defRPr/>
            </a:pPr>
            <a:r>
              <a:rPr lang="en-US" sz="2800" dirty="0" smtClean="0">
                <a:latin typeface="+mn-lt"/>
                <a:ea typeface="小塚ゴシック Pro L"/>
                <a:cs typeface="小塚ゴシック Pro L"/>
              </a:rPr>
              <a:t>Governor’s Office</a:t>
            </a:r>
          </a:p>
          <a:p>
            <a:pPr marL="1028700" lvl="1" indent="-571500" fontAlgn="auto">
              <a:lnSpc>
                <a:spcPct val="130000"/>
              </a:lnSpc>
              <a:spcBef>
                <a:spcPts val="0"/>
              </a:spcBef>
              <a:spcAft>
                <a:spcPts val="600"/>
              </a:spcAft>
              <a:buFont typeface="Arial"/>
              <a:buChar char="•"/>
              <a:defRPr/>
            </a:pPr>
            <a:r>
              <a:rPr lang="en-US" sz="2800" dirty="0" smtClean="0">
                <a:latin typeface="+mn-lt"/>
                <a:ea typeface="小塚ゴシック Pro L"/>
                <a:cs typeface="小塚ゴシック Pro L"/>
              </a:rPr>
              <a:t>Governor’s Office of Student Achievement</a:t>
            </a:r>
          </a:p>
          <a:p>
            <a:pPr marL="1028700" lvl="1" indent="-571500" fontAlgn="auto">
              <a:lnSpc>
                <a:spcPct val="130000"/>
              </a:lnSpc>
              <a:spcBef>
                <a:spcPts val="0"/>
              </a:spcBef>
              <a:spcAft>
                <a:spcPts val="600"/>
              </a:spcAft>
              <a:buFont typeface="Arial"/>
              <a:buChar char="•"/>
              <a:defRPr/>
            </a:pPr>
            <a:r>
              <a:rPr lang="en-US" sz="2800" dirty="0" smtClean="0">
                <a:latin typeface="+mn-lt"/>
                <a:ea typeface="小塚ゴシック Pro L"/>
                <a:cs typeface="小塚ゴシック Pro L"/>
              </a:rPr>
              <a:t>Private Universities</a:t>
            </a:r>
          </a:p>
          <a:p>
            <a:pPr marL="1028700" lvl="1" indent="-571500" fontAlgn="auto">
              <a:lnSpc>
                <a:spcPct val="130000"/>
              </a:lnSpc>
              <a:spcBef>
                <a:spcPts val="0"/>
              </a:spcBef>
              <a:spcAft>
                <a:spcPts val="600"/>
              </a:spcAft>
              <a:buFont typeface="Arial"/>
              <a:buChar char="•"/>
              <a:defRPr/>
            </a:pPr>
            <a:r>
              <a:rPr lang="en-US" sz="2800" dirty="0" smtClean="0">
                <a:latin typeface="+mn-lt"/>
                <a:ea typeface="小塚ゴシック Pro L"/>
                <a:cs typeface="小塚ゴシック Pro L"/>
              </a:rPr>
              <a:t>Professional Standards Commission</a:t>
            </a:r>
          </a:p>
          <a:p>
            <a:pPr marL="1028700" lvl="1" indent="-571500" fontAlgn="auto">
              <a:lnSpc>
                <a:spcPct val="130000"/>
              </a:lnSpc>
              <a:spcBef>
                <a:spcPts val="0"/>
              </a:spcBef>
              <a:spcAft>
                <a:spcPts val="600"/>
              </a:spcAft>
              <a:buFont typeface="Arial"/>
              <a:buChar char="•"/>
              <a:defRPr/>
            </a:pPr>
            <a:r>
              <a:rPr lang="en-US" sz="2800" dirty="0" smtClean="0">
                <a:latin typeface="+mn-lt"/>
                <a:ea typeface="小塚ゴシック Pro L"/>
                <a:cs typeface="小塚ゴシック Pro L"/>
              </a:rPr>
              <a:t>RESA</a:t>
            </a:r>
          </a:p>
          <a:p>
            <a:pPr marL="1028700" lvl="1" indent="-571500" fontAlgn="auto">
              <a:lnSpc>
                <a:spcPct val="130000"/>
              </a:lnSpc>
              <a:spcBef>
                <a:spcPts val="0"/>
              </a:spcBef>
              <a:spcAft>
                <a:spcPts val="600"/>
              </a:spcAft>
              <a:buFont typeface="Arial"/>
              <a:buChar char="•"/>
              <a:defRPr/>
            </a:pPr>
            <a:r>
              <a:rPr lang="en-US" sz="2800" dirty="0" smtClean="0">
                <a:latin typeface="+mn-lt"/>
                <a:ea typeface="小塚ゴシック Pro L"/>
                <a:cs typeface="小塚ゴシック Pro L"/>
              </a:rPr>
              <a:t>School Systems</a:t>
            </a:r>
          </a:p>
        </p:txBody>
      </p:sp>
    </p:spTree>
    <p:extLst>
      <p:ext uri="{BB962C8B-B14F-4D97-AF65-F5344CB8AC3E}">
        <p14:creationId xmlns:p14="http://schemas.microsoft.com/office/powerpoint/2010/main" val="40566373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0"/>
            <a:ext cx="84455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Rectangle 3"/>
          <p:cNvSpPr/>
          <p:nvPr/>
        </p:nvSpPr>
        <p:spPr>
          <a:xfrm rot="16200000">
            <a:off x="-2438864" y="3316099"/>
            <a:ext cx="5677963" cy="630942"/>
          </a:xfrm>
          <a:prstGeom prst="rect">
            <a:avLst/>
          </a:prstGeom>
        </p:spPr>
        <p:txBody>
          <a:bodyPr wrap="none">
            <a:spAutoFit/>
          </a:bodyPr>
          <a:lstStyle/>
          <a:p>
            <a:r>
              <a:rPr lang="en-US" sz="3500" spc="300" dirty="0" smtClean="0">
                <a:solidFill>
                  <a:schemeClr val="bg1"/>
                </a:solidFill>
                <a:latin typeface="小塚ゴシック Pro H"/>
                <a:ea typeface="小塚ゴシック Pro H"/>
                <a:cs typeface="小塚ゴシック Pro H"/>
              </a:rPr>
              <a:t>REFINING EVALUATION</a:t>
            </a:r>
            <a:endParaRPr lang="en-US" sz="3500" spc="300" dirty="0">
              <a:solidFill>
                <a:schemeClr val="bg1"/>
              </a:solidFill>
              <a:latin typeface="小塚ゴシック Pro H"/>
              <a:ea typeface="小塚ゴシック Pro H"/>
              <a:cs typeface="小塚ゴシック Pro H"/>
            </a:endParaRPr>
          </a:p>
        </p:txBody>
      </p:sp>
      <p:sp>
        <p:nvSpPr>
          <p:cNvPr id="5" name="TextBox 4"/>
          <p:cNvSpPr txBox="1"/>
          <p:nvPr/>
        </p:nvSpPr>
        <p:spPr>
          <a:xfrm>
            <a:off x="1033289" y="-60300"/>
            <a:ext cx="8110711" cy="923330"/>
          </a:xfrm>
          <a:prstGeom prst="rect">
            <a:avLst/>
          </a:prstGeom>
          <a:noFill/>
          <a:ln>
            <a:solidFill>
              <a:schemeClr val="accent1">
                <a:lumMod val="75000"/>
              </a:schemeClr>
            </a:solidFill>
          </a:ln>
        </p:spPr>
        <p:txBody>
          <a:bodyPr wrap="square">
            <a:spAutoFit/>
          </a:bodyPr>
          <a:lstStyle/>
          <a:p>
            <a:pPr algn="ctr"/>
            <a:r>
              <a:rPr lang="en-US" sz="5400" b="1" dirty="0" smtClean="0">
                <a:solidFill>
                  <a:schemeClr val="accent1">
                    <a:lumMod val="75000"/>
                  </a:schemeClr>
                </a:solidFill>
                <a:latin typeface="Calibri" pitchFamily="34" charset="0"/>
              </a:rPr>
              <a:t>GACE (ETS) and </a:t>
            </a:r>
            <a:r>
              <a:rPr lang="en-US" sz="5400" b="1" dirty="0" err="1" smtClean="0">
                <a:solidFill>
                  <a:schemeClr val="accent1">
                    <a:lumMod val="75000"/>
                  </a:schemeClr>
                </a:solidFill>
                <a:latin typeface="Calibri" pitchFamily="34" charset="0"/>
              </a:rPr>
              <a:t>edTPA</a:t>
            </a:r>
            <a:endParaRPr lang="en-US" sz="5400" b="1" dirty="0">
              <a:solidFill>
                <a:schemeClr val="accent1">
                  <a:lumMod val="75000"/>
                </a:schemeClr>
              </a:solidFill>
              <a:latin typeface="Calibri" pitchFamily="34" charset="0"/>
            </a:endParaRPr>
          </a:p>
        </p:txBody>
      </p:sp>
      <p:grpSp>
        <p:nvGrpSpPr>
          <p:cNvPr id="6" name="Group 5"/>
          <p:cNvGrpSpPr/>
          <p:nvPr/>
        </p:nvGrpSpPr>
        <p:grpSpPr>
          <a:xfrm>
            <a:off x="1455916" y="792588"/>
            <a:ext cx="6812696" cy="6005865"/>
            <a:chOff x="4800600" y="1600200"/>
            <a:chExt cx="3813175" cy="3810000"/>
          </a:xfrm>
          <a:solidFill>
            <a:schemeClr val="accent1">
              <a:lumMod val="75000"/>
            </a:schemeClr>
          </a:solidFill>
        </p:grpSpPr>
        <p:sp>
          <p:nvSpPr>
            <p:cNvPr id="7" name="Rectangle 6"/>
            <p:cNvSpPr/>
            <p:nvPr/>
          </p:nvSpPr>
          <p:spPr>
            <a:xfrm>
              <a:off x="4800600" y="1600200"/>
              <a:ext cx="3813175" cy="38100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00FF"/>
                </a:solidFill>
              </a:endParaRPr>
            </a:p>
          </p:txBody>
        </p:sp>
        <p:pic>
          <p:nvPicPr>
            <p:cNvPr id="8" name="Picture 4" descr="StudentLearni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53000" y="1981200"/>
              <a:ext cx="3562350" cy="29940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40566373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1"/>
            <a:ext cx="9156700" cy="1015999"/>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r>
              <a:rPr lang="en-US" sz="3500" spc="300" dirty="0">
                <a:solidFill>
                  <a:schemeClr val="bg1"/>
                </a:solidFill>
                <a:latin typeface="小塚ゴシック Pro H"/>
                <a:ea typeface="小塚ゴシック Pro H"/>
                <a:cs typeface="小塚ゴシック Pro H"/>
              </a:rPr>
              <a:t>REFINING EVALUATION</a:t>
            </a:r>
          </a:p>
        </p:txBody>
      </p:sp>
      <p:sp>
        <p:nvSpPr>
          <p:cNvPr id="6" name="TextBox 5"/>
          <p:cNvSpPr txBox="1"/>
          <p:nvPr/>
        </p:nvSpPr>
        <p:spPr>
          <a:xfrm>
            <a:off x="133692" y="1454052"/>
            <a:ext cx="8857119" cy="492443"/>
          </a:xfrm>
          <a:prstGeom prst="rect">
            <a:avLst/>
          </a:prstGeom>
          <a:noFill/>
        </p:spPr>
        <p:txBody>
          <a:bodyPr wrap="square">
            <a:spAutoFit/>
          </a:bodyPr>
          <a:lstStyle/>
          <a:p>
            <a:r>
              <a:rPr lang="en-US" dirty="0" smtClean="0">
                <a:latin typeface="小塚明朝 Pro L"/>
                <a:ea typeface="小塚明朝 Pro L"/>
                <a:cs typeface="小塚明朝 Pro L"/>
              </a:rPr>
              <a:t> </a:t>
            </a:r>
            <a:r>
              <a:rPr lang="en-US" sz="2600" dirty="0" smtClean="0">
                <a:latin typeface="+mn-lt"/>
                <a:ea typeface="小塚明朝 Pro L"/>
                <a:cs typeface="Helvetica"/>
              </a:rPr>
              <a:t>Teacher Preparation Program Effectiveness Measures (TPPEMs)</a:t>
            </a:r>
            <a:endParaRPr lang="en-US" sz="2600" dirty="0">
              <a:latin typeface="+mn-lt"/>
              <a:ea typeface="小塚明朝 Pro L"/>
              <a:cs typeface="Helvetica"/>
            </a:endParaRPr>
          </a:p>
        </p:txBody>
      </p:sp>
      <p:pic>
        <p:nvPicPr>
          <p:cNvPr id="7" name="Picture 6"/>
          <p:cNvPicPr>
            <a:picLocks noChangeAspect="1"/>
          </p:cNvPicPr>
          <p:nvPr/>
        </p:nvPicPr>
        <p:blipFill>
          <a:blip r:embed="rId3"/>
          <a:stretch>
            <a:fillRect/>
          </a:stretch>
        </p:blipFill>
        <p:spPr>
          <a:xfrm>
            <a:off x="12700" y="2608580"/>
            <a:ext cx="9144000" cy="2403566"/>
          </a:xfrm>
          <a:prstGeom prst="rect">
            <a:avLst/>
          </a:prstGeom>
        </p:spPr>
      </p:pic>
    </p:spTree>
    <p:extLst>
      <p:ext uri="{BB962C8B-B14F-4D97-AF65-F5344CB8AC3E}">
        <p14:creationId xmlns:p14="http://schemas.microsoft.com/office/powerpoint/2010/main" val="60335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0"/>
            <a:ext cx="84455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Rectangle 3"/>
          <p:cNvSpPr/>
          <p:nvPr/>
        </p:nvSpPr>
        <p:spPr>
          <a:xfrm rot="16200000">
            <a:off x="-2438864" y="3316099"/>
            <a:ext cx="5677963" cy="630942"/>
          </a:xfrm>
          <a:prstGeom prst="rect">
            <a:avLst/>
          </a:prstGeom>
        </p:spPr>
        <p:txBody>
          <a:bodyPr wrap="none">
            <a:spAutoFit/>
          </a:bodyPr>
          <a:lstStyle/>
          <a:p>
            <a:r>
              <a:rPr lang="en-US" sz="3500" spc="300" dirty="0" smtClean="0">
                <a:solidFill>
                  <a:schemeClr val="bg1"/>
                </a:solidFill>
                <a:latin typeface="小塚ゴシック Pro H"/>
                <a:ea typeface="小塚ゴシック Pro H"/>
                <a:cs typeface="小塚ゴシック Pro H"/>
              </a:rPr>
              <a:t>REFINING EVALUATION</a:t>
            </a:r>
            <a:endParaRPr lang="en-US" sz="3500" spc="300" dirty="0">
              <a:solidFill>
                <a:schemeClr val="bg1"/>
              </a:solidFill>
              <a:latin typeface="小塚ゴシック Pro H"/>
              <a:ea typeface="小塚ゴシック Pro H"/>
              <a:cs typeface="小塚ゴシック Pro H"/>
            </a:endParaRPr>
          </a:p>
        </p:txBody>
      </p:sp>
      <p:sp>
        <p:nvSpPr>
          <p:cNvPr id="5" name="TextBox 4"/>
          <p:cNvSpPr txBox="1"/>
          <p:nvPr/>
        </p:nvSpPr>
        <p:spPr>
          <a:xfrm>
            <a:off x="1033289" y="234010"/>
            <a:ext cx="8110711" cy="6503318"/>
          </a:xfrm>
          <a:prstGeom prst="rect">
            <a:avLst/>
          </a:prstGeom>
          <a:noFill/>
        </p:spPr>
        <p:txBody>
          <a:bodyPr wrap="square">
            <a:spAutoFit/>
          </a:bodyPr>
          <a:lstStyle/>
          <a:p>
            <a:pPr algn="ctr" fontAlgn="auto">
              <a:lnSpc>
                <a:spcPct val="130000"/>
              </a:lnSpc>
              <a:spcBef>
                <a:spcPts val="0"/>
              </a:spcBef>
              <a:spcAft>
                <a:spcPts val="0"/>
              </a:spcAft>
              <a:defRPr/>
            </a:pPr>
            <a:r>
              <a:rPr lang="en-US" sz="3600" dirty="0" smtClean="0">
                <a:latin typeface="+mn-lt"/>
                <a:ea typeface="ヒラギノ角ゴ ProN W3"/>
                <a:cs typeface="ヒラギノ角ゴ ProN W3"/>
              </a:rPr>
              <a:t>TPPEM Performance Levels </a:t>
            </a:r>
          </a:p>
          <a:p>
            <a:pPr fontAlgn="auto">
              <a:lnSpc>
                <a:spcPct val="130000"/>
              </a:lnSpc>
              <a:spcBef>
                <a:spcPts val="0"/>
              </a:spcBef>
              <a:spcAft>
                <a:spcPts val="1800"/>
              </a:spcAft>
              <a:defRPr/>
            </a:pPr>
            <a:endParaRPr lang="en-US" sz="2800" dirty="0" smtClean="0">
              <a:latin typeface="+mn-lt"/>
              <a:ea typeface="ヒラギノ角ゴ ProN W3"/>
              <a:cs typeface="ヒラギノ角ゴ ProN W3"/>
            </a:endParaRPr>
          </a:p>
          <a:p>
            <a:pPr fontAlgn="auto">
              <a:lnSpc>
                <a:spcPct val="130000"/>
              </a:lnSpc>
              <a:spcBef>
                <a:spcPts val="0"/>
              </a:spcBef>
              <a:spcAft>
                <a:spcPts val="1800"/>
              </a:spcAft>
              <a:buFont typeface="Arial"/>
              <a:buChar char="•"/>
              <a:defRPr/>
            </a:pPr>
            <a:r>
              <a:rPr lang="en-US" sz="2800" dirty="0" smtClean="0">
                <a:latin typeface="+mn-lt"/>
                <a:ea typeface="ヒラギノ角ゴ ProN W3"/>
                <a:cs typeface="ヒラギノ角ゴ ProN W3"/>
              </a:rPr>
              <a:t>  Exemplary </a:t>
            </a:r>
          </a:p>
          <a:p>
            <a:pPr fontAlgn="auto">
              <a:lnSpc>
                <a:spcPct val="130000"/>
              </a:lnSpc>
              <a:spcBef>
                <a:spcPts val="0"/>
              </a:spcBef>
              <a:spcAft>
                <a:spcPts val="1800"/>
              </a:spcAft>
              <a:buFont typeface="Arial"/>
              <a:buChar char="•"/>
              <a:defRPr/>
            </a:pPr>
            <a:r>
              <a:rPr lang="en-US" sz="2800" dirty="0" smtClean="0">
                <a:latin typeface="+mn-lt"/>
                <a:ea typeface="ヒラギノ角ゴ ProN W3"/>
                <a:cs typeface="ヒラギノ角ゴ ProN W3"/>
              </a:rPr>
              <a:t>  Effective</a:t>
            </a:r>
          </a:p>
          <a:p>
            <a:pPr fontAlgn="auto">
              <a:lnSpc>
                <a:spcPct val="130000"/>
              </a:lnSpc>
              <a:spcBef>
                <a:spcPts val="0"/>
              </a:spcBef>
              <a:spcAft>
                <a:spcPts val="1800"/>
              </a:spcAft>
              <a:buFont typeface="Arial"/>
              <a:buChar char="•"/>
              <a:defRPr/>
            </a:pPr>
            <a:r>
              <a:rPr lang="en-US" sz="2800" dirty="0" smtClean="0">
                <a:latin typeface="+mn-lt"/>
                <a:ea typeface="ヒラギノ角ゴ ProN W3"/>
                <a:cs typeface="ヒラギノ角ゴ ProN W3"/>
              </a:rPr>
              <a:t>  At-risk of low performing, and </a:t>
            </a:r>
          </a:p>
          <a:p>
            <a:pPr fontAlgn="auto">
              <a:lnSpc>
                <a:spcPct val="130000"/>
              </a:lnSpc>
              <a:spcBef>
                <a:spcPts val="0"/>
              </a:spcBef>
              <a:spcAft>
                <a:spcPts val="1800"/>
              </a:spcAft>
              <a:buFont typeface="Arial"/>
              <a:buChar char="•"/>
              <a:defRPr/>
            </a:pPr>
            <a:r>
              <a:rPr lang="en-US" sz="2800" dirty="0" smtClean="0">
                <a:latin typeface="+mn-lt"/>
                <a:ea typeface="ヒラギノ角ゴ ProN W3"/>
                <a:cs typeface="ヒラギノ角ゴ ProN W3"/>
              </a:rPr>
              <a:t>  Low performing</a:t>
            </a:r>
          </a:p>
          <a:p>
            <a:pPr fontAlgn="auto">
              <a:lnSpc>
                <a:spcPct val="130000"/>
              </a:lnSpc>
              <a:spcBef>
                <a:spcPts val="0"/>
              </a:spcBef>
              <a:spcAft>
                <a:spcPts val="600"/>
              </a:spcAft>
              <a:defRPr/>
            </a:pPr>
            <a:endParaRPr lang="en-US" sz="2800" dirty="0" smtClean="0">
              <a:solidFill>
                <a:schemeClr val="tx1">
                  <a:lumMod val="65000"/>
                  <a:lumOff val="35000"/>
                </a:schemeClr>
              </a:solidFill>
              <a:latin typeface="+mn-lt"/>
              <a:ea typeface="ヒラギノ角ゴ ProN W3"/>
              <a:cs typeface="ヒラギノ角ゴ ProN W3"/>
            </a:endParaRPr>
          </a:p>
          <a:p>
            <a:pPr fontAlgn="auto">
              <a:lnSpc>
                <a:spcPct val="130000"/>
              </a:lnSpc>
              <a:spcBef>
                <a:spcPts val="0"/>
              </a:spcBef>
              <a:spcAft>
                <a:spcPts val="600"/>
              </a:spcAft>
              <a:defRPr/>
            </a:pPr>
            <a:r>
              <a:rPr lang="en-US" sz="2800" dirty="0" smtClean="0">
                <a:solidFill>
                  <a:schemeClr val="tx1">
                    <a:lumMod val="65000"/>
                    <a:lumOff val="35000"/>
                  </a:schemeClr>
                </a:solidFill>
                <a:latin typeface="+mn-lt"/>
                <a:ea typeface="ヒラギノ角ゴ ProN W3"/>
                <a:cs typeface="ヒラギノ角ゴ ProN W3"/>
              </a:rPr>
              <a:t>Note:  These are specific to individual programs </a:t>
            </a:r>
            <a:r>
              <a:rPr lang="en-US" sz="2800" u="sng" dirty="0" smtClean="0">
                <a:solidFill>
                  <a:schemeClr val="tx1">
                    <a:lumMod val="65000"/>
                    <a:lumOff val="35000"/>
                  </a:schemeClr>
                </a:solidFill>
                <a:latin typeface="+mn-lt"/>
                <a:ea typeface="ヒラギノ角ゴ ProN W3"/>
                <a:cs typeface="ヒラギノ角ゴ ProN W3"/>
              </a:rPr>
              <a:t>not</a:t>
            </a:r>
            <a:r>
              <a:rPr lang="en-US" sz="2800" dirty="0" smtClean="0">
                <a:solidFill>
                  <a:schemeClr val="tx1">
                    <a:lumMod val="65000"/>
                    <a:lumOff val="35000"/>
                  </a:schemeClr>
                </a:solidFill>
                <a:latin typeface="+mn-lt"/>
                <a:ea typeface="ヒラギノ角ゴ ProN W3"/>
                <a:cs typeface="ヒラギノ角ゴ ProN W3"/>
              </a:rPr>
              <a:t> institutions</a:t>
            </a:r>
            <a:endParaRPr lang="en-US" sz="2800" dirty="0">
              <a:solidFill>
                <a:schemeClr val="tx1">
                  <a:lumMod val="65000"/>
                  <a:lumOff val="35000"/>
                </a:schemeClr>
              </a:solidFill>
              <a:latin typeface="+mn-lt"/>
              <a:ea typeface="ヒラギノ角ゴ ProN W3"/>
              <a:cs typeface="ヒラギノ角ゴ ProN W3"/>
            </a:endParaRPr>
          </a:p>
        </p:txBody>
      </p:sp>
    </p:spTree>
    <p:extLst>
      <p:ext uri="{BB962C8B-B14F-4D97-AF65-F5344CB8AC3E}">
        <p14:creationId xmlns:p14="http://schemas.microsoft.com/office/powerpoint/2010/main" val="40566373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0"/>
            <a:ext cx="84455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Rectangle 3"/>
          <p:cNvSpPr/>
          <p:nvPr/>
        </p:nvSpPr>
        <p:spPr>
          <a:xfrm rot="16200000">
            <a:off x="-2438864" y="3316099"/>
            <a:ext cx="5677963" cy="630942"/>
          </a:xfrm>
          <a:prstGeom prst="rect">
            <a:avLst/>
          </a:prstGeom>
        </p:spPr>
        <p:txBody>
          <a:bodyPr wrap="none">
            <a:spAutoFit/>
          </a:bodyPr>
          <a:lstStyle/>
          <a:p>
            <a:r>
              <a:rPr lang="en-US" sz="3500" spc="300" dirty="0" smtClean="0">
                <a:solidFill>
                  <a:schemeClr val="bg1"/>
                </a:solidFill>
                <a:latin typeface="小塚ゴシック Pro H"/>
                <a:ea typeface="小塚ゴシック Pro H"/>
                <a:cs typeface="小塚ゴシック Pro H"/>
              </a:rPr>
              <a:t>REFINING EVALUATION</a:t>
            </a:r>
            <a:endParaRPr lang="en-US" sz="3500" spc="300" dirty="0">
              <a:solidFill>
                <a:schemeClr val="bg1"/>
              </a:solidFill>
              <a:latin typeface="小塚ゴシック Pro H"/>
              <a:ea typeface="小塚ゴシック Pro H"/>
              <a:cs typeface="小塚ゴシック Pro H"/>
            </a:endParaRPr>
          </a:p>
        </p:txBody>
      </p:sp>
      <p:sp>
        <p:nvSpPr>
          <p:cNvPr id="5" name="TextBox 4"/>
          <p:cNvSpPr txBox="1"/>
          <p:nvPr/>
        </p:nvSpPr>
        <p:spPr>
          <a:xfrm>
            <a:off x="1033289" y="234010"/>
            <a:ext cx="8110711" cy="6383286"/>
          </a:xfrm>
          <a:prstGeom prst="rect">
            <a:avLst/>
          </a:prstGeom>
          <a:noFill/>
        </p:spPr>
        <p:txBody>
          <a:bodyPr wrap="square">
            <a:spAutoFit/>
          </a:bodyPr>
          <a:lstStyle/>
          <a:p>
            <a:pPr algn="ctr" fontAlgn="auto">
              <a:lnSpc>
                <a:spcPct val="130000"/>
              </a:lnSpc>
              <a:spcBef>
                <a:spcPts val="0"/>
              </a:spcBef>
              <a:spcAft>
                <a:spcPts val="0"/>
              </a:spcAft>
              <a:defRPr/>
            </a:pPr>
            <a:r>
              <a:rPr lang="en-US" sz="3600" dirty="0" smtClean="0"/>
              <a:t>TPPEM Performance Levels Consequences </a:t>
            </a:r>
          </a:p>
          <a:p>
            <a:endParaRPr lang="en-US" sz="2400" dirty="0" smtClean="0"/>
          </a:p>
          <a:p>
            <a:r>
              <a:rPr lang="en-US" sz="2800" dirty="0" smtClean="0"/>
              <a:t>After the first year a program is rated as At-risk of Low Performing or Low Performing, the </a:t>
            </a:r>
            <a:r>
              <a:rPr lang="en-US" sz="2800" dirty="0" err="1" smtClean="0"/>
              <a:t>GaPSC</a:t>
            </a:r>
            <a:r>
              <a:rPr lang="en-US" sz="2800" dirty="0" smtClean="0"/>
              <a:t> will:</a:t>
            </a:r>
          </a:p>
          <a:p>
            <a:endParaRPr lang="en-US" sz="2800" dirty="0" smtClean="0"/>
          </a:p>
          <a:p>
            <a:pPr lvl="1">
              <a:spcAft>
                <a:spcPts val="1200"/>
              </a:spcAft>
              <a:buFont typeface="Arial"/>
              <a:buChar char="•"/>
            </a:pPr>
            <a:r>
              <a:rPr lang="en-US" sz="2800" dirty="0" smtClean="0"/>
              <a:t>Require the EPP to submit an action plan describing how the problem will be addressed, and/or</a:t>
            </a:r>
          </a:p>
          <a:p>
            <a:pPr lvl="1">
              <a:spcAft>
                <a:spcPts val="1200"/>
              </a:spcAft>
              <a:buFont typeface="Arial"/>
              <a:buChar char="•"/>
            </a:pPr>
            <a:r>
              <a:rPr lang="en-US" sz="2800" dirty="0" smtClean="0"/>
              <a:t>Facilitate the formation of a peer assistance team to serve as consultants to the EPP, and</a:t>
            </a:r>
          </a:p>
          <a:p>
            <a:pPr lvl="1">
              <a:spcAft>
                <a:spcPts val="1200"/>
              </a:spcAft>
              <a:buFont typeface="Arial"/>
              <a:buChar char="•"/>
            </a:pPr>
            <a:r>
              <a:rPr lang="en-US" sz="2800" dirty="0" smtClean="0"/>
              <a:t>Monitor the implementation of the action plan</a:t>
            </a:r>
          </a:p>
          <a:p>
            <a:pPr lvl="1">
              <a:spcAft>
                <a:spcPts val="1200"/>
              </a:spcAft>
              <a:buFont typeface="Arial"/>
              <a:buChar char="•"/>
            </a:pPr>
            <a:r>
              <a:rPr lang="en-US" sz="2800" dirty="0" smtClean="0"/>
              <a:t>Depending upon the severity of the problem, a forensic audit or focused review may be planned</a:t>
            </a:r>
          </a:p>
        </p:txBody>
      </p:sp>
    </p:spTree>
    <p:extLst>
      <p:ext uri="{BB962C8B-B14F-4D97-AF65-F5344CB8AC3E}">
        <p14:creationId xmlns:p14="http://schemas.microsoft.com/office/powerpoint/2010/main" val="40566373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0"/>
            <a:ext cx="84455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Rectangle 3"/>
          <p:cNvSpPr/>
          <p:nvPr/>
        </p:nvSpPr>
        <p:spPr>
          <a:xfrm rot="16200000">
            <a:off x="-2438864" y="3316099"/>
            <a:ext cx="5677963" cy="630942"/>
          </a:xfrm>
          <a:prstGeom prst="rect">
            <a:avLst/>
          </a:prstGeom>
        </p:spPr>
        <p:txBody>
          <a:bodyPr wrap="none">
            <a:spAutoFit/>
          </a:bodyPr>
          <a:lstStyle/>
          <a:p>
            <a:r>
              <a:rPr lang="en-US" sz="3500" spc="300" dirty="0" smtClean="0">
                <a:solidFill>
                  <a:schemeClr val="bg1"/>
                </a:solidFill>
                <a:latin typeface="小塚ゴシック Pro H"/>
                <a:ea typeface="小塚ゴシック Pro H"/>
                <a:cs typeface="小塚ゴシック Pro H"/>
              </a:rPr>
              <a:t>REFINING EVALUATION</a:t>
            </a:r>
            <a:endParaRPr lang="en-US" sz="3500" spc="300" dirty="0">
              <a:solidFill>
                <a:schemeClr val="bg1"/>
              </a:solidFill>
              <a:latin typeface="小塚ゴシック Pro H"/>
              <a:ea typeface="小塚ゴシック Pro H"/>
              <a:cs typeface="小塚ゴシック Pro H"/>
            </a:endParaRPr>
          </a:p>
        </p:txBody>
      </p:sp>
      <p:sp>
        <p:nvSpPr>
          <p:cNvPr id="5" name="TextBox 4"/>
          <p:cNvSpPr txBox="1"/>
          <p:nvPr/>
        </p:nvSpPr>
        <p:spPr>
          <a:xfrm>
            <a:off x="1033289" y="234010"/>
            <a:ext cx="8110711" cy="5921622"/>
          </a:xfrm>
          <a:prstGeom prst="rect">
            <a:avLst/>
          </a:prstGeom>
          <a:noFill/>
        </p:spPr>
        <p:txBody>
          <a:bodyPr wrap="square">
            <a:spAutoFit/>
          </a:bodyPr>
          <a:lstStyle/>
          <a:p>
            <a:pPr algn="ctr" fontAlgn="auto">
              <a:lnSpc>
                <a:spcPct val="130000"/>
              </a:lnSpc>
              <a:spcBef>
                <a:spcPts val="0"/>
              </a:spcBef>
              <a:spcAft>
                <a:spcPts val="0"/>
              </a:spcAft>
              <a:defRPr/>
            </a:pPr>
            <a:r>
              <a:rPr lang="en-US" sz="3600" dirty="0" smtClean="0"/>
              <a:t>TPPEM Performance Levels Consequences </a:t>
            </a:r>
          </a:p>
          <a:p>
            <a:endParaRPr lang="en-US" sz="2400" dirty="0" smtClean="0"/>
          </a:p>
          <a:p>
            <a:endParaRPr lang="en-US" sz="2400" dirty="0" smtClean="0"/>
          </a:p>
          <a:p>
            <a:r>
              <a:rPr lang="en-US" sz="2800" dirty="0" smtClean="0"/>
              <a:t>After the second year the </a:t>
            </a:r>
            <a:r>
              <a:rPr lang="en-US" sz="2800" dirty="0" err="1" smtClean="0"/>
              <a:t>GaPSC</a:t>
            </a:r>
            <a:r>
              <a:rPr lang="en-US" sz="2800" dirty="0" smtClean="0"/>
              <a:t> will:</a:t>
            </a:r>
          </a:p>
          <a:p>
            <a:pPr>
              <a:spcAft>
                <a:spcPts val="2400"/>
              </a:spcAft>
            </a:pPr>
            <a:endParaRPr lang="en-US" sz="2800" dirty="0" smtClean="0"/>
          </a:p>
          <a:p>
            <a:pPr lvl="0">
              <a:spcAft>
                <a:spcPts val="2400"/>
              </a:spcAft>
              <a:buFont typeface="Arial"/>
              <a:buChar char="•"/>
            </a:pPr>
            <a:r>
              <a:rPr lang="en-US" sz="2800" dirty="0" smtClean="0"/>
              <a:t>Monitor the implementation of the action plan (assess the impact of changes)</a:t>
            </a:r>
          </a:p>
          <a:p>
            <a:pPr lvl="0">
              <a:spcAft>
                <a:spcPts val="2400"/>
              </a:spcAft>
              <a:buFont typeface="Arial"/>
              <a:buChar char="•"/>
            </a:pPr>
            <a:r>
              <a:rPr lang="en-US" sz="2800" dirty="0" smtClean="0"/>
              <a:t>Conduct a forensic audit or focused review</a:t>
            </a:r>
          </a:p>
          <a:p>
            <a:pPr lvl="0">
              <a:spcAft>
                <a:spcPts val="2400"/>
              </a:spcAft>
              <a:buFont typeface="Arial"/>
              <a:buChar char="•"/>
            </a:pPr>
            <a:r>
              <a:rPr lang="en-US" sz="2800" dirty="0" smtClean="0"/>
              <a:t>If adequate progress is not made, the program will likely be placed on probation and given one year to improve</a:t>
            </a:r>
            <a:endParaRPr lang="en-US" sz="2800" dirty="0"/>
          </a:p>
        </p:txBody>
      </p:sp>
    </p:spTree>
    <p:extLst>
      <p:ext uri="{BB962C8B-B14F-4D97-AF65-F5344CB8AC3E}">
        <p14:creationId xmlns:p14="http://schemas.microsoft.com/office/powerpoint/2010/main" val="40566373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0"/>
            <a:ext cx="84455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Rectangle 3"/>
          <p:cNvSpPr/>
          <p:nvPr/>
        </p:nvSpPr>
        <p:spPr>
          <a:xfrm rot="16200000">
            <a:off x="-1904351" y="3700664"/>
            <a:ext cx="4608954" cy="630942"/>
          </a:xfrm>
          <a:prstGeom prst="rect">
            <a:avLst/>
          </a:prstGeom>
        </p:spPr>
        <p:txBody>
          <a:bodyPr wrap="none">
            <a:spAutoFit/>
          </a:bodyPr>
          <a:lstStyle/>
          <a:p>
            <a:r>
              <a:rPr lang="en-US" sz="3500" spc="300" dirty="0" smtClean="0">
                <a:solidFill>
                  <a:schemeClr val="bg1"/>
                </a:solidFill>
                <a:latin typeface="小塚ゴシック Pro H"/>
                <a:ea typeface="小塚ゴシック Pro H"/>
                <a:cs typeface="小塚ゴシック Pro H"/>
              </a:rPr>
              <a:t>INTENDED IMPACT</a:t>
            </a:r>
            <a:endParaRPr lang="en-US" sz="3500" spc="300" dirty="0">
              <a:solidFill>
                <a:schemeClr val="bg1"/>
              </a:solidFill>
              <a:latin typeface="小塚ゴシック Pro H"/>
              <a:ea typeface="小塚ゴシック Pro H"/>
              <a:cs typeface="小塚ゴシック Pro H"/>
            </a:endParaRPr>
          </a:p>
        </p:txBody>
      </p:sp>
      <p:sp>
        <p:nvSpPr>
          <p:cNvPr id="6" name="TextBox 5"/>
          <p:cNvSpPr txBox="1"/>
          <p:nvPr/>
        </p:nvSpPr>
        <p:spPr>
          <a:xfrm>
            <a:off x="1033289" y="234010"/>
            <a:ext cx="8110711" cy="6554101"/>
          </a:xfrm>
          <a:prstGeom prst="rect">
            <a:avLst/>
          </a:prstGeom>
          <a:noFill/>
        </p:spPr>
        <p:txBody>
          <a:bodyPr wrap="square">
            <a:spAutoFit/>
          </a:bodyPr>
          <a:lstStyle/>
          <a:p>
            <a:pPr fontAlgn="auto">
              <a:lnSpc>
                <a:spcPct val="130000"/>
              </a:lnSpc>
              <a:spcBef>
                <a:spcPts val="0"/>
              </a:spcBef>
              <a:spcAft>
                <a:spcPts val="0"/>
              </a:spcAft>
              <a:defRPr/>
            </a:pPr>
            <a:r>
              <a:rPr lang="en-US" sz="3200" dirty="0" smtClean="0">
                <a:latin typeface="+mn-lt"/>
                <a:ea typeface="小塚ゴシック Pro L"/>
                <a:cs typeface="小塚ゴシック Pro L"/>
              </a:rPr>
              <a:t>Intended Impact of Accountability Reporting</a:t>
            </a:r>
            <a:endParaRPr lang="en-US" sz="2800" dirty="0" smtClean="0">
              <a:latin typeface="+mn-lt"/>
              <a:ea typeface="小塚ゴシック Pro L"/>
              <a:cs typeface="小塚ゴシック Pro L"/>
            </a:endParaRPr>
          </a:p>
          <a:p>
            <a:pPr fontAlgn="auto">
              <a:lnSpc>
                <a:spcPct val="130000"/>
              </a:lnSpc>
              <a:spcBef>
                <a:spcPts val="0"/>
              </a:spcBef>
              <a:spcAft>
                <a:spcPts val="0"/>
              </a:spcAft>
              <a:defRPr/>
            </a:pPr>
            <a:endParaRPr lang="en-US" sz="2000" dirty="0" smtClean="0">
              <a:latin typeface="+mn-lt"/>
              <a:ea typeface="小塚ゴシック Pro L"/>
              <a:cs typeface="小塚ゴシック Pro L"/>
            </a:endParaRPr>
          </a:p>
          <a:p>
            <a:pPr marL="1028700" lvl="1" indent="-571500" fontAlgn="auto">
              <a:lnSpc>
                <a:spcPct val="130000"/>
              </a:lnSpc>
              <a:spcBef>
                <a:spcPts val="0"/>
              </a:spcBef>
              <a:spcAft>
                <a:spcPts val="0"/>
              </a:spcAft>
              <a:buFont typeface="Arial"/>
              <a:buChar char="•"/>
              <a:defRPr/>
            </a:pPr>
            <a:r>
              <a:rPr lang="en-US" sz="2600" dirty="0" smtClean="0">
                <a:latin typeface="+mn-lt"/>
                <a:ea typeface="小塚ゴシック Pro L"/>
                <a:cs typeface="小塚ゴシック Pro L"/>
              </a:rPr>
              <a:t>Provide USG institutions and the System Office with meaningful indicators to guide decision making and/or flag potential problems</a:t>
            </a:r>
          </a:p>
          <a:p>
            <a:pPr marL="1028700" lvl="1" indent="-571500" fontAlgn="auto">
              <a:lnSpc>
                <a:spcPct val="130000"/>
              </a:lnSpc>
              <a:spcBef>
                <a:spcPts val="0"/>
              </a:spcBef>
              <a:spcAft>
                <a:spcPts val="0"/>
              </a:spcAft>
              <a:buFont typeface="Arial"/>
              <a:buChar char="•"/>
              <a:defRPr/>
            </a:pPr>
            <a:r>
              <a:rPr lang="en-US" sz="2600" dirty="0" smtClean="0">
                <a:latin typeface="+mn-lt"/>
                <a:ea typeface="小塚ゴシック Pro L"/>
                <a:cs typeface="小塚ゴシック Pro L"/>
              </a:rPr>
              <a:t>Emphasize the principle that educator preparation is a university-wide responsibility requiring collaboration across all academic units and with K-12 schools and districts</a:t>
            </a:r>
          </a:p>
          <a:p>
            <a:pPr marL="1028700" lvl="1" indent="-571500" fontAlgn="auto">
              <a:lnSpc>
                <a:spcPct val="130000"/>
              </a:lnSpc>
              <a:spcBef>
                <a:spcPts val="0"/>
              </a:spcBef>
              <a:spcAft>
                <a:spcPts val="0"/>
              </a:spcAft>
              <a:buFont typeface="Arial"/>
              <a:buChar char="•"/>
              <a:defRPr/>
            </a:pPr>
            <a:r>
              <a:rPr lang="en-US" sz="2600" dirty="0" smtClean="0">
                <a:latin typeface="+mn-lt"/>
                <a:ea typeface="小塚ゴシック Pro L"/>
                <a:cs typeface="小塚ゴシック Pro L"/>
              </a:rPr>
              <a:t>Improve external communication with a standard, concise, accessible reporting tool across all institutions that prepare educators</a:t>
            </a:r>
            <a:endParaRPr lang="en-US" sz="2600" dirty="0">
              <a:latin typeface="+mn-lt"/>
              <a:ea typeface="小塚ゴシック Pro L"/>
              <a:cs typeface="小塚ゴシック Pro L"/>
            </a:endParaRPr>
          </a:p>
        </p:txBody>
      </p:sp>
    </p:spTree>
    <p:extLst>
      <p:ext uri="{BB962C8B-B14F-4D97-AF65-F5344CB8AC3E}">
        <p14:creationId xmlns:p14="http://schemas.microsoft.com/office/powerpoint/2010/main" val="22375289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E0D0F97D8186642A9BEDE9EC21B0D3D" ma:contentTypeVersion="" ma:contentTypeDescription="Create a new document." ma:contentTypeScope="" ma:versionID="d4ea0c396547d0b49f09eded1b492c14">
  <xsd:schema xmlns:xsd="http://www.w3.org/2001/XMLSchema" xmlns:xs="http://www.w3.org/2001/XMLSchema" xmlns:p="http://schemas.microsoft.com/office/2006/metadata/properties" targetNamespace="http://schemas.microsoft.com/office/2006/metadata/properties" ma:root="true" ma:fieldsID="10dfa3a37f45b259322daf90cd70d3c6">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ma:index="8"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334B83F-0B10-472F-BA40-4E929B7A1A9D}">
  <ds:schemaRefs>
    <ds:schemaRef ds:uri="http://schemas.microsoft.com/sharepoint/v3/contenttype/forms"/>
  </ds:schemaRefs>
</ds:datastoreItem>
</file>

<file path=customXml/itemProps2.xml><?xml version="1.0" encoding="utf-8"?>
<ds:datastoreItem xmlns:ds="http://schemas.openxmlformats.org/officeDocument/2006/customXml" ds:itemID="{A070D3C7-5682-4734-BC7F-C55FD2E335B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07D5B4F8-9CCC-4FE6-B192-8FE08A2150EF}">
  <ds:schemaRefs>
    <ds:schemaRef ds:uri="http://purl.org/dc/terms/"/>
    <ds:schemaRef ds:uri="http://www.w3.org/XML/1998/namespace"/>
    <ds:schemaRef ds:uri="http://purl.org/dc/elements/1.1/"/>
    <ds:schemaRef ds:uri="http://schemas.openxmlformats.org/package/2006/metadata/core-properties"/>
    <ds:schemaRef ds:uri="http://schemas.microsoft.com/office/2006/documentManagement/types"/>
    <ds:schemaRef ds:uri="http://schemas.microsoft.com/office/2006/metadata/properties"/>
    <ds:schemaRef ds:uri="http://purl.org/dc/dcmitype/"/>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7806</TotalTime>
  <Words>641</Words>
  <Application>Microsoft Office PowerPoint</Application>
  <PresentationFormat>On-screen Show (4:3)</PresentationFormat>
  <Paragraphs>84</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Why Change?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aseavey</dc:creator>
  <cp:lastModifiedBy>fwilliam</cp:lastModifiedBy>
  <cp:revision>217</cp:revision>
  <cp:lastPrinted>2013-08-12T14:13:59Z</cp:lastPrinted>
  <dcterms:created xsi:type="dcterms:W3CDTF">2013-12-18T15:16:30Z</dcterms:created>
  <dcterms:modified xsi:type="dcterms:W3CDTF">2014-02-27T15:17:43Z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0x010100EE0D0F97D8186642A9BEDE9EC21B0D3D</vt:lpwstr>
  </property>
</Properties>
</file>