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280" r:id="rId3"/>
    <p:sldId id="275" r:id="rId4"/>
    <p:sldId id="281" r:id="rId5"/>
    <p:sldId id="260" r:id="rId6"/>
    <p:sldId id="283" r:id="rId7"/>
    <p:sldId id="284" r:id="rId8"/>
    <p:sldId id="285" r:id="rId9"/>
    <p:sldId id="286" r:id="rId1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ngo, Savino" initials="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vertBarState="maximized">
    <p:restoredLeft sz="15620" autoAdjust="0"/>
    <p:restoredTop sz="88908" autoAdjust="0"/>
  </p:normalViewPr>
  <p:slideViewPr>
    <p:cSldViewPr>
      <p:cViewPr varScale="1">
        <p:scale>
          <a:sx n="69" d="100"/>
          <a:sy n="69" d="100"/>
        </p:scale>
        <p:origin x="-912" y="-102"/>
      </p:cViewPr>
      <p:guideLst>
        <p:guide orient="horz" pos="2160"/>
        <p:guide pos="2880"/>
      </p:guideLst>
    </p:cSldViewPr>
  </p:slideViewPr>
  <p:outlineViewPr>
    <p:cViewPr>
      <p:scale>
        <a:sx n="33" d="100"/>
        <a:sy n="33" d="100"/>
      </p:scale>
      <p:origin x="0" y="0"/>
    </p:cViewPr>
  </p:outlineViewPr>
  <p:notesTextViewPr>
    <p:cViewPr>
      <p:scale>
        <a:sx n="1" d="1"/>
        <a:sy n="1" d="1"/>
      </p:scale>
      <p:origin x="0" y="2754"/>
    </p:cViewPr>
  </p:notesTextViewPr>
  <p:sorterViewPr>
    <p:cViewPr>
      <p:scale>
        <a:sx n="100" d="100"/>
        <a:sy n="100" d="100"/>
      </p:scale>
      <p:origin x="0" y="0"/>
    </p:cViewPr>
  </p:sorterViewPr>
  <p:notesViewPr>
    <p:cSldViewPr>
      <p:cViewPr varScale="1">
        <p:scale>
          <a:sx n="40" d="100"/>
          <a:sy n="40" d="100"/>
        </p:scale>
        <p:origin x="-1502" y="-77"/>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kohlpe\Documents\FL%20Legislation\Division%20data\Cost%20Analysis%20of%20Direct%20Bill%20for%20FCS%20final.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94"/>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manualLayout>
          <c:layoutTarget val="inner"/>
          <c:xMode val="edge"/>
          <c:yMode val="edge"/>
          <c:x val="7.2630854476523773E-2"/>
          <c:y val="2.1192009257284886E-2"/>
          <c:w val="0.56603773584905659"/>
          <c:h val="0.78792822185970635"/>
        </c:manualLayout>
      </c:layout>
      <c:bar3DChart>
        <c:barDir val="col"/>
        <c:grouping val="clustered"/>
        <c:varyColors val="0"/>
        <c:ser>
          <c:idx val="0"/>
          <c:order val="0"/>
          <c:tx>
            <c:strRef>
              <c:f>calculations!$A$32</c:f>
              <c:strCache>
                <c:ptCount val="1"/>
                <c:pt idx="0">
                  <c:v>Old Avg price for eBook + related Instructional technology tool</c:v>
                </c:pt>
              </c:strCache>
            </c:strRef>
          </c:tx>
          <c:spPr>
            <a:solidFill>
              <a:srgbClr val="9999FF"/>
            </a:solidFill>
            <a:ln w="12700">
              <a:solidFill>
                <a:srgbClr val="000000"/>
              </a:solidFill>
              <a:prstDash val="solid"/>
            </a:ln>
          </c:spPr>
          <c:invertIfNegative val="0"/>
          <c:cat>
            <c:strRef>
              <c:f>calculations!$B$31:$D$31</c:f>
              <c:strCache>
                <c:ptCount val="3"/>
                <c:pt idx="0">
                  <c:v>KCTCS</c:v>
                </c:pt>
                <c:pt idx="1">
                  <c:v>SDBOR</c:v>
                </c:pt>
                <c:pt idx="2">
                  <c:v>TBOR*</c:v>
                </c:pt>
              </c:strCache>
            </c:strRef>
          </c:cat>
          <c:val>
            <c:numRef>
              <c:f>calculations!$B$32:$D$32</c:f>
              <c:numCache>
                <c:formatCode>"$"#,##0.00_);[Red]\("$"#,##0.00\)</c:formatCode>
                <c:ptCount val="3"/>
                <c:pt idx="0">
                  <c:v>93.5</c:v>
                </c:pt>
                <c:pt idx="1">
                  <c:v>86.5</c:v>
                </c:pt>
                <c:pt idx="2">
                  <c:v>93.5</c:v>
                </c:pt>
              </c:numCache>
            </c:numRef>
          </c:val>
        </c:ser>
        <c:ser>
          <c:idx val="1"/>
          <c:order val="1"/>
          <c:tx>
            <c:strRef>
              <c:f>calculations!$A$33</c:f>
              <c:strCache>
                <c:ptCount val="1"/>
                <c:pt idx="0">
                  <c:v>New Avg price for eBook + related instructional technology tool</c:v>
                </c:pt>
              </c:strCache>
            </c:strRef>
          </c:tx>
          <c:spPr>
            <a:solidFill>
              <a:srgbClr val="993366"/>
            </a:solidFill>
            <a:ln w="12700">
              <a:solidFill>
                <a:srgbClr val="000000"/>
              </a:solidFill>
              <a:prstDash val="solid"/>
            </a:ln>
          </c:spPr>
          <c:invertIfNegative val="0"/>
          <c:cat>
            <c:strRef>
              <c:f>calculations!$B$31:$D$31</c:f>
              <c:strCache>
                <c:ptCount val="3"/>
                <c:pt idx="0">
                  <c:v>KCTCS</c:v>
                </c:pt>
                <c:pt idx="1">
                  <c:v>SDBOR</c:v>
                </c:pt>
                <c:pt idx="2">
                  <c:v>TBOR*</c:v>
                </c:pt>
              </c:strCache>
            </c:strRef>
          </c:cat>
          <c:val>
            <c:numRef>
              <c:f>calculations!$B$33:$D$33</c:f>
              <c:numCache>
                <c:formatCode>"$"#,##0_);[Red]\("$"#,##0\)</c:formatCode>
                <c:ptCount val="3"/>
                <c:pt idx="0">
                  <c:v>55</c:v>
                </c:pt>
                <c:pt idx="1">
                  <c:v>65</c:v>
                </c:pt>
                <c:pt idx="2">
                  <c:v>50</c:v>
                </c:pt>
              </c:numCache>
            </c:numRef>
          </c:val>
        </c:ser>
        <c:ser>
          <c:idx val="2"/>
          <c:order val="2"/>
          <c:tx>
            <c:strRef>
              <c:f>calculations!$A$34</c:f>
              <c:strCache>
                <c:ptCount val="1"/>
                <c:pt idx="0">
                  <c:v>Avg savings to student through the Direct Access model</c:v>
                </c:pt>
              </c:strCache>
            </c:strRef>
          </c:tx>
          <c:spPr>
            <a:solidFill>
              <a:srgbClr val="FFFFCC"/>
            </a:solidFill>
            <a:ln w="12700">
              <a:solidFill>
                <a:srgbClr val="000000"/>
              </a:solidFill>
              <a:prstDash val="solid"/>
            </a:ln>
          </c:spPr>
          <c:invertIfNegative val="0"/>
          <c:cat>
            <c:strRef>
              <c:f>calculations!$B$31:$D$31</c:f>
              <c:strCache>
                <c:ptCount val="3"/>
                <c:pt idx="0">
                  <c:v>KCTCS</c:v>
                </c:pt>
                <c:pt idx="1">
                  <c:v>SDBOR</c:v>
                </c:pt>
                <c:pt idx="2">
                  <c:v>TBOR*</c:v>
                </c:pt>
              </c:strCache>
            </c:strRef>
          </c:cat>
          <c:val>
            <c:numRef>
              <c:f>calculations!$B$34:$D$34</c:f>
              <c:numCache>
                <c:formatCode>"$"#,##0_);[Red]\("$"#,##0\)</c:formatCode>
                <c:ptCount val="3"/>
                <c:pt idx="0">
                  <c:v>38.5</c:v>
                </c:pt>
                <c:pt idx="1">
                  <c:v>21.5</c:v>
                </c:pt>
                <c:pt idx="2">
                  <c:v>43.5</c:v>
                </c:pt>
              </c:numCache>
            </c:numRef>
          </c:val>
        </c:ser>
        <c:dLbls>
          <c:showLegendKey val="0"/>
          <c:showVal val="0"/>
          <c:showCatName val="0"/>
          <c:showSerName val="0"/>
          <c:showPercent val="0"/>
          <c:showBubbleSize val="0"/>
        </c:dLbls>
        <c:gapWidth val="150"/>
        <c:shape val="box"/>
        <c:axId val="92431872"/>
        <c:axId val="75324736"/>
        <c:axId val="0"/>
      </c:bar3DChart>
      <c:catAx>
        <c:axId val="92431872"/>
        <c:scaling>
          <c:orientation val="minMax"/>
        </c:scaling>
        <c:delete val="0"/>
        <c:axPos val="b"/>
        <c:title>
          <c:tx>
            <c:rich>
              <a:bodyPr/>
              <a:lstStyle/>
              <a:p>
                <a:pPr>
                  <a:defRPr sz="1200" b="0" i="0" u="none" strike="noStrike" baseline="0">
                    <a:solidFill>
                      <a:srgbClr val="000000"/>
                    </a:solidFill>
                    <a:latin typeface="Arial"/>
                    <a:ea typeface="Arial"/>
                    <a:cs typeface="Arial"/>
                  </a:defRPr>
                </a:pPr>
                <a:r>
                  <a:rPr lang="en-US" sz="1200"/>
                  <a:t>* offers $15 print option</a:t>
                </a:r>
              </a:p>
            </c:rich>
          </c:tx>
          <c:layout>
            <c:manualLayout>
              <c:xMode val="edge"/>
              <c:yMode val="edge"/>
              <c:x val="0.46614872364039955"/>
              <c:y val="0.93800978792822187"/>
            </c:manualLayout>
          </c:layout>
          <c:overlay val="0"/>
          <c:spPr>
            <a:noFill/>
            <a:ln w="25400">
              <a:noFill/>
            </a:ln>
          </c:spPr>
        </c:title>
        <c:numFmt formatCode="General" sourceLinked="1"/>
        <c:majorTickMark val="out"/>
        <c:minorTickMark val="none"/>
        <c:tickLblPos val="low"/>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75324736"/>
        <c:crosses val="autoZero"/>
        <c:auto val="1"/>
        <c:lblAlgn val="ctr"/>
        <c:lblOffset val="100"/>
        <c:tickLblSkip val="1"/>
        <c:tickMarkSkip val="1"/>
        <c:noMultiLvlLbl val="0"/>
      </c:catAx>
      <c:valAx>
        <c:axId val="75324736"/>
        <c:scaling>
          <c:orientation val="minMax"/>
        </c:scaling>
        <c:delete val="0"/>
        <c:axPos val="l"/>
        <c:majorGridlines>
          <c:spPr>
            <a:ln w="3175">
              <a:solidFill>
                <a:srgbClr val="000000"/>
              </a:solidFill>
              <a:prstDash val="solid"/>
            </a:ln>
          </c:spPr>
        </c:majorGridlines>
        <c:numFmt formatCode="&quot;$&quot;#,##0.00_);[Red]\(&quot;$&quot;#,##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2431872"/>
        <c:crosses val="autoZero"/>
        <c:crossBetween val="between"/>
      </c:valAx>
      <c:spPr>
        <a:noFill/>
        <a:ln w="25400">
          <a:noFill/>
        </a:ln>
      </c:spPr>
    </c:plotArea>
    <c:legend>
      <c:legendPos val="r"/>
      <c:legendEntry>
        <c:idx val="0"/>
        <c:txPr>
          <a:bodyPr/>
          <a:lstStyle/>
          <a:p>
            <a:pPr>
              <a:defRPr sz="1200" b="0" i="0" u="none" strike="noStrike" baseline="0">
                <a:solidFill>
                  <a:srgbClr val="000000"/>
                </a:solidFill>
                <a:latin typeface="Arial"/>
                <a:ea typeface="Arial"/>
                <a:cs typeface="Arial"/>
              </a:defRPr>
            </a:pPr>
            <a:endParaRPr lang="en-US"/>
          </a:p>
        </c:txPr>
      </c:legendEntry>
      <c:legendEntry>
        <c:idx val="1"/>
        <c:txPr>
          <a:bodyPr/>
          <a:lstStyle/>
          <a:p>
            <a:pPr>
              <a:defRPr sz="1200" b="0" i="0" u="none" strike="noStrike" baseline="0">
                <a:solidFill>
                  <a:srgbClr val="000000"/>
                </a:solidFill>
                <a:latin typeface="Arial"/>
                <a:ea typeface="Arial"/>
                <a:cs typeface="Arial"/>
              </a:defRPr>
            </a:pPr>
            <a:endParaRPr lang="en-US"/>
          </a:p>
        </c:txPr>
      </c:legendEntry>
      <c:legendEntry>
        <c:idx val="2"/>
        <c:txPr>
          <a:bodyPr/>
          <a:lstStyle/>
          <a:p>
            <a:pPr>
              <a:defRPr sz="1200" b="0" i="0" u="none" strike="noStrike" baseline="0">
                <a:solidFill>
                  <a:srgbClr val="000000"/>
                </a:solidFill>
                <a:latin typeface="Arial"/>
                <a:ea typeface="Arial"/>
                <a:cs typeface="Arial"/>
              </a:defRPr>
            </a:pPr>
            <a:endParaRPr lang="en-US"/>
          </a:p>
        </c:txPr>
      </c:legendEntry>
      <c:layout>
        <c:manualLayout>
          <c:xMode val="edge"/>
          <c:yMode val="edge"/>
          <c:x val="0.61447605715952169"/>
          <c:y val="0.25378579869011308"/>
          <c:w val="0.36182023913677458"/>
          <c:h val="0.42740619902120719"/>
        </c:manualLayout>
      </c:layout>
      <c:overlay val="0"/>
      <c:spPr>
        <a:solidFill>
          <a:srgbClr val="FFFFFF"/>
        </a:solidFill>
        <a:ln w="317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14-03-14T09:54:14.367" idx="1">
    <p:pos x="10" y="10"/>
    <p:text>add Learn About Efficacy info
grab more from the efficacy slide deck around commitmient and framwork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A3838C88-150D-4680-9463-E8BC24CB445F}" type="datetimeFigureOut">
              <a:rPr lang="en-US" smtClean="0"/>
              <a:t>6/23/2014</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2D9EC630-1361-44CF-A45A-163FED66A7AA}" type="slidenum">
              <a:rPr lang="en-US" smtClean="0"/>
              <a:t>‹#›</a:t>
            </a:fld>
            <a:endParaRPr lang="en-US"/>
          </a:p>
        </p:txBody>
      </p:sp>
    </p:spTree>
    <p:extLst>
      <p:ext uri="{BB962C8B-B14F-4D97-AF65-F5344CB8AC3E}">
        <p14:creationId xmlns:p14="http://schemas.microsoft.com/office/powerpoint/2010/main" val="113347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Verdana" pitchFamily="34" charset="0"/>
                <a:ea typeface="ヒラギノ角ゴ Pro W3" pitchFamily="-84" charset="-128"/>
                <a:cs typeface="Arial" pitchFamily="34" charset="0"/>
              </a:rPr>
              <a:t>I work for Pearson, but I don’t sell textbooks.  I represent a segment</a:t>
            </a:r>
            <a:r>
              <a:rPr lang="en-US" altLang="en-US" b="1" baseline="0" dirty="0" smtClean="0">
                <a:latin typeface="Verdana" pitchFamily="34" charset="0"/>
                <a:ea typeface="ヒラギノ角ゴ Pro W3" pitchFamily="-84" charset="-128"/>
                <a:cs typeface="Arial" pitchFamily="34" charset="0"/>
              </a:rPr>
              <a:t> of our organization that crafts institutional and system wide solutions that solve Access, Affordability and Achievement.</a:t>
            </a: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1</a:t>
            </a:fld>
            <a:endParaRPr lang="en-GB" altLang="en-US" sz="110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extLst/>
        </p:spPr>
        <p:txBody>
          <a:bodyPr/>
          <a:lstStyle/>
          <a:p>
            <a:r>
              <a:rPr lang="en-US" b="1" dirty="0"/>
              <a:t>We know about the pressure on Higher Ed on value cost and  therefore, we are </a:t>
            </a:r>
            <a:r>
              <a:rPr lang="en-US" b="1" dirty="0" smtClean="0"/>
              <a:t> adjusting our posture our</a:t>
            </a:r>
            <a:r>
              <a:rPr lang="en-US" b="1" baseline="0" dirty="0" smtClean="0"/>
              <a:t> focus to outputs and not inputs.  We are </a:t>
            </a:r>
            <a:r>
              <a:rPr lang="en-US" b="1" dirty="0" smtClean="0"/>
              <a:t>embracing </a:t>
            </a:r>
            <a:r>
              <a:rPr lang="en-US" b="1" dirty="0"/>
              <a:t>an efficacy culture to focus our relationship with our clients around performance and outcomes because we recognize and accept that performance and outcomes are important to you.</a:t>
            </a:r>
            <a:endParaRPr lang="en-US" dirty="0"/>
          </a:p>
          <a:p>
            <a:endParaRPr lang="en-US" b="1" dirty="0"/>
          </a:p>
          <a:p>
            <a:r>
              <a:rPr lang="en-US" b="1" dirty="0"/>
              <a:t>And </a:t>
            </a:r>
            <a:r>
              <a:rPr lang="en-US" b="1" dirty="0" smtClean="0"/>
              <a:t>what that means is that by </a:t>
            </a:r>
            <a:r>
              <a:rPr lang="en-US" b="1" dirty="0"/>
              <a:t>2018 we will report our effect on student performance measured in student outcomes as part of our financial results.  We will not only report </a:t>
            </a:r>
            <a:r>
              <a:rPr lang="en-US" b="1" dirty="0" smtClean="0"/>
              <a:t>on our </a:t>
            </a:r>
            <a:r>
              <a:rPr lang="en-US" b="1" dirty="0"/>
              <a:t>profits but also the results that we’ve made on improving someone’s life through learning.</a:t>
            </a:r>
            <a:endParaRPr lang="en-US" dirty="0"/>
          </a:p>
          <a:p>
            <a:endParaRPr lang="en-US" b="1" dirty="0"/>
          </a:p>
          <a:p>
            <a:r>
              <a:rPr lang="en-US" b="1" dirty="0"/>
              <a:t>Not only do we see your issues, but we’re also committed to measuring our success through the efficacy of our solutions. </a:t>
            </a:r>
            <a:endParaRPr lang="en-US" dirty="0"/>
          </a:p>
          <a:p>
            <a:r>
              <a:rPr lang="en-US" dirty="0"/>
              <a:t> </a:t>
            </a:r>
          </a:p>
          <a:p>
            <a:r>
              <a:rPr lang="en-US" b="1" dirty="0"/>
              <a:t> </a:t>
            </a:r>
            <a:r>
              <a:rPr lang="en-US" b="1" dirty="0" smtClean="0"/>
              <a:t>“So what?</a:t>
            </a:r>
            <a:r>
              <a:rPr lang="en-US" b="1" baseline="0" dirty="0" smtClean="0"/>
              <a:t>  What does it mean to me? Why is it important to me?”</a:t>
            </a:r>
          </a:p>
          <a:p>
            <a:r>
              <a:rPr lang="en-US" b="1" dirty="0">
                <a:latin typeface="Verdana" pitchFamily="34" charset="0"/>
                <a:ea typeface="ヒラギノ角ゴ Pro W3" pitchFamily="-84" charset="-128"/>
                <a:cs typeface="Arial" pitchFamily="34" charset="0"/>
              </a:rPr>
              <a:t>our engagements are mission driven and that our solutions are aligned to your initiative. </a:t>
            </a:r>
          </a:p>
          <a:p>
            <a:endParaRPr lang="en-US" dirty="0"/>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47124B76-6B58-469D-98B8-5D945A983165}" type="slidenum">
              <a:rPr lang="en-GB" altLang="en-US" sz="1100">
                <a:latin typeface="Arial" pitchFamily="34" charset="0"/>
              </a:rPr>
              <a:pPr eaLnBrk="1" hangingPunct="1"/>
              <a:t>2</a:t>
            </a:fld>
            <a:endParaRPr lang="en-GB" altLang="en-US" sz="110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Here is what efficacy looks like through the lens of an institutional relationship and  </a:t>
            </a:r>
            <a:endParaRPr lang="en-US" dirty="0"/>
          </a:p>
          <a:p>
            <a:r>
              <a:rPr lang="en-US" b="1" dirty="0"/>
              <a:t>we see the 4 key initiatives that you are addressing around performance as: </a:t>
            </a:r>
          </a:p>
          <a:p>
            <a:endParaRPr lang="en-US" dirty="0"/>
          </a:p>
          <a:p>
            <a:r>
              <a:rPr lang="en-US" b="1" dirty="0"/>
              <a:t>College &amp; Career Readiness, </a:t>
            </a:r>
            <a:endParaRPr lang="en-US" dirty="0"/>
          </a:p>
          <a:p>
            <a:endParaRPr lang="en-US" b="1" dirty="0"/>
          </a:p>
          <a:p>
            <a:r>
              <a:rPr lang="en-US" b="1" dirty="0"/>
              <a:t>A shift to Digital</a:t>
            </a:r>
            <a:endParaRPr lang="en-US" dirty="0"/>
          </a:p>
          <a:p>
            <a:endParaRPr lang="en-US" b="1" dirty="0"/>
          </a:p>
          <a:p>
            <a:r>
              <a:rPr lang="en-US" b="1" dirty="0"/>
              <a:t>Online learning</a:t>
            </a:r>
            <a:endParaRPr lang="en-US" dirty="0"/>
          </a:p>
          <a:p>
            <a:endParaRPr lang="en-US" b="1" dirty="0"/>
          </a:p>
          <a:p>
            <a:r>
              <a:rPr lang="en-US" b="1" dirty="0"/>
              <a:t> and Workforce Education.</a:t>
            </a:r>
            <a:endParaRPr lang="en-US" dirty="0"/>
          </a:p>
        </p:txBody>
      </p:sp>
      <p:sp>
        <p:nvSpPr>
          <p:cNvPr id="563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F1A4CC13-8C09-40A2-BA34-EA45B2D33848}" type="slidenum">
              <a:rPr lang="en-GB" altLang="en-US" sz="1100">
                <a:latin typeface="Arial" pitchFamily="34" charset="0"/>
              </a:rPr>
              <a:pPr eaLnBrk="1" hangingPunct="1"/>
              <a:t>3</a:t>
            </a:fld>
            <a:endParaRPr lang="en-GB" altLang="en-US" sz="110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Here are a few examples of how we have worked with institutions on one of these initiatives.  </a:t>
            </a:r>
          </a:p>
          <a:p>
            <a:endParaRPr lang="en-US" dirty="0"/>
          </a:p>
          <a:p>
            <a:r>
              <a:rPr lang="en-US" b="1" dirty="0"/>
              <a:t>These partnerships are never a cookie cutter relationship, </a:t>
            </a:r>
            <a:endParaRPr lang="en-US" dirty="0"/>
          </a:p>
          <a:p>
            <a:r>
              <a:rPr lang="en-US" b="1" dirty="0"/>
              <a:t>we adapt, build and deploy resources based on the consulting with a client on a need based solution</a:t>
            </a:r>
            <a:r>
              <a:rPr lang="en-US" b="1" dirty="0" smtClean="0"/>
              <a:t>.  (We consult, we discover opts to improve learning, we create models, we build acceptable solutions and then deployed these solutions to address these issues in partnership with the institution). </a:t>
            </a:r>
            <a:endParaRPr lang="en-US" dirty="0"/>
          </a:p>
          <a:p>
            <a:endParaRPr lang="en-US" b="1" dirty="0"/>
          </a:p>
          <a:p>
            <a:r>
              <a:rPr lang="en-US" b="1" dirty="0"/>
              <a:t>In KY, Chancellor Box launched its “learn on demand” in partnership with PLS to address College &amp; Career Readiness.  We had fairly significant market share, but students weren’t accessing the materials through the traditional bookstore model,  we changed that to a Direct Access model and now every student has access to materials on the first day of class.  </a:t>
            </a:r>
          </a:p>
          <a:p>
            <a:r>
              <a:rPr lang="en-US" b="1" dirty="0"/>
              <a:t/>
            </a:r>
            <a:br>
              <a:rPr lang="en-US" b="1" dirty="0"/>
            </a:br>
            <a:r>
              <a:rPr lang="en-US" b="1" dirty="0"/>
              <a:t>At SBDOR, CAO Dr. Gingrich introduced </a:t>
            </a:r>
            <a:r>
              <a:rPr lang="en-US" b="1" dirty="0" smtClean="0"/>
              <a:t>a price per term business model to accomplish 3 goals: reduce cost of materials, improve equal access and streamline distribution of content.</a:t>
            </a:r>
          </a:p>
          <a:p>
            <a:r>
              <a:rPr lang="en-US" b="1" dirty="0"/>
              <a:t/>
            </a:r>
            <a:br>
              <a:rPr lang="en-US" b="1" dirty="0"/>
            </a:br>
            <a:r>
              <a:rPr lang="en-US" b="1" dirty="0" smtClean="0"/>
              <a:t>TBOR – The Regents Online Campus Collaborative supported under the  TBOR, consisting of 13 CC’s, partnered with us to increase use of technology to support learning support courses</a:t>
            </a:r>
          </a:p>
          <a:p>
            <a:endParaRPr lang="en-US" b="1" dirty="0"/>
          </a:p>
          <a:p>
            <a:r>
              <a:rPr lang="en-US" b="1" dirty="0" smtClean="0"/>
              <a:t>At Ivy Tech, President Snyder was committed to moving from print to digital by 2015 and we  implemented the Direct Access model</a:t>
            </a:r>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4</a:t>
            </a:fld>
            <a:endParaRPr lang="en-GB" altLang="en-US" sz="110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Not only did students gain access on the 1</a:t>
            </a:r>
            <a:r>
              <a:rPr lang="en-US" b="1" baseline="30000" dirty="0"/>
              <a:t>st</a:t>
            </a:r>
            <a:r>
              <a:rPr lang="en-US" b="1" dirty="0"/>
              <a:t> day of class, which resulted in increased student performance, but the Direct Access model also provides students with lower cost access – showing a significant cost savings in each case</a:t>
            </a:r>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5</a:t>
            </a:fld>
            <a:endParaRPr lang="en-GB" altLang="en-US" sz="110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xfrm>
            <a:off x="1" y="4224337"/>
            <a:ext cx="7077074" cy="51387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Verdana" pitchFamily="34" charset="0"/>
                <a:ea typeface="ヒラギノ角ゴ Pro W3" pitchFamily="-84" charset="-128"/>
                <a:cs typeface="Arial" pitchFamily="34" charset="0"/>
              </a:rPr>
              <a:t>In the case of powering</a:t>
            </a:r>
            <a:r>
              <a:rPr lang="en-US" altLang="en-US" b="1" baseline="0" dirty="0" smtClean="0">
                <a:latin typeface="Verdana" pitchFamily="34" charset="0"/>
                <a:ea typeface="ヒラギノ角ゴ Pro W3" pitchFamily="-84" charset="-128"/>
                <a:cs typeface="Arial" pitchFamily="34" charset="0"/>
              </a:rPr>
              <a:t> online learning… the</a:t>
            </a:r>
            <a:r>
              <a:rPr lang="en-US" altLang="en-US" b="1" dirty="0" smtClean="0">
                <a:latin typeface="Verdana" pitchFamily="34" charset="0"/>
                <a:ea typeface="ヒラギノ角ゴ Pro W3" pitchFamily="-84" charset="-128"/>
                <a:cs typeface="Arial" pitchFamily="34" charset="0"/>
              </a:rPr>
              <a:t> following examples will showcase </a:t>
            </a:r>
            <a:r>
              <a:rPr lang="en-US" altLang="en-US" b="1" baseline="0" dirty="0" smtClean="0">
                <a:latin typeface="Verdana" pitchFamily="34" charset="0"/>
                <a:ea typeface="ヒラギノ角ゴ Pro W3" pitchFamily="-84" charset="-128"/>
                <a:cs typeface="Arial" pitchFamily="34" charset="0"/>
              </a:rPr>
              <a:t>our scope and scale:</a:t>
            </a:r>
          </a:p>
          <a:p>
            <a:endParaRPr lang="en-US" altLang="en-US" b="1" baseline="0" dirty="0" smtClean="0">
              <a:latin typeface="Verdana" pitchFamily="34" charset="0"/>
              <a:ea typeface="ヒラギノ角ゴ Pro W3" pitchFamily="-84" charset="-128"/>
              <a:cs typeface="Arial" pitchFamily="34" charset="0"/>
            </a:endParaRPr>
          </a:p>
          <a:p>
            <a:r>
              <a:rPr lang="en-US" altLang="en-US" b="1" baseline="0" dirty="0" smtClean="0">
                <a:latin typeface="Verdana" pitchFamily="34" charset="0"/>
                <a:ea typeface="ヒラギノ角ゴ Pro W3" pitchFamily="-84" charset="-128"/>
                <a:cs typeface="Arial" pitchFamily="34" charset="0"/>
              </a:rPr>
              <a:t>NAU– As we all know CBE is a hot topic,</a:t>
            </a:r>
            <a:r>
              <a:rPr lang="en-US" altLang="en-US" b="1" dirty="0" smtClean="0">
                <a:latin typeface="Verdana" pitchFamily="34" charset="0"/>
                <a:ea typeface="ヒラギノ角ゴ Pro W3" pitchFamily="-84" charset="-128"/>
                <a:cs typeface="Arial" pitchFamily="34" charset="0"/>
              </a:rPr>
              <a:t> </a:t>
            </a:r>
            <a:r>
              <a:rPr lang="en-US" altLang="en-US" b="1" baseline="0" dirty="0" smtClean="0">
                <a:latin typeface="Verdana" pitchFamily="34" charset="0"/>
                <a:ea typeface="ヒラギノ角ゴ Pro W3" pitchFamily="-84" charset="-128"/>
                <a:cs typeface="Arial" pitchFamily="34" charset="0"/>
              </a:rPr>
              <a:t>but also a complicated one as everyone has a different</a:t>
            </a:r>
            <a:r>
              <a:rPr lang="en-US" altLang="en-US" b="1" dirty="0" smtClean="0">
                <a:latin typeface="Verdana" pitchFamily="34" charset="0"/>
                <a:ea typeface="ヒラギノ角ゴ Pro W3" pitchFamily="-84" charset="-128"/>
                <a:cs typeface="Arial" pitchFamily="34" charset="0"/>
              </a:rPr>
              <a:t> interpretation and we have the experience and expertise the different flavors of CBE. NAU</a:t>
            </a:r>
            <a:r>
              <a:rPr lang="en-US" altLang="en-US" b="1" baseline="0" dirty="0" smtClean="0">
                <a:latin typeface="Verdana" pitchFamily="34" charset="0"/>
                <a:ea typeface="ヒラギノ角ゴ Pro W3" pitchFamily="-84" charset="-128"/>
                <a:cs typeface="Arial" pitchFamily="34" charset="0"/>
              </a:rPr>
              <a:t> needed deliberated resources and we provided the expertise in helping them</a:t>
            </a:r>
            <a:r>
              <a:rPr lang="en-US" altLang="en-US" b="1" dirty="0" smtClean="0">
                <a:latin typeface="Verdana" pitchFamily="34" charset="0"/>
                <a:ea typeface="ヒラギノ角ゴ Pro W3" pitchFamily="-84" charset="-128"/>
                <a:cs typeface="Arial" pitchFamily="34" charset="0"/>
              </a:rPr>
              <a:t> launch one of the most granular CBE model. </a:t>
            </a:r>
          </a:p>
          <a:p>
            <a:endParaRPr lang="en-US" altLang="en-US" b="1" baseline="0" dirty="0" smtClean="0">
              <a:latin typeface="Verdana" pitchFamily="34" charset="0"/>
              <a:ea typeface="ヒラギノ角ゴ Pro W3" pitchFamily="-84" charset="-128"/>
              <a:cs typeface="Arial" pitchFamily="34" charset="0"/>
            </a:endParaRPr>
          </a:p>
          <a:p>
            <a:r>
              <a:rPr lang="en-US" altLang="en-US" b="1" baseline="0" dirty="0" smtClean="0">
                <a:latin typeface="Verdana" pitchFamily="34" charset="0"/>
                <a:ea typeface="ヒラギノ角ゴ Pro W3" pitchFamily="-84" charset="-128"/>
                <a:cs typeface="Arial" pitchFamily="34" charset="0"/>
              </a:rPr>
              <a:t>Indiana Wesleyan –is a college with a well established online program.  They already had great success in the online space, but they realized that  they could not maintain their program and build new programs without outside help to keep their content current and to scale their program to remain competitive  and to continue their shift to digital. </a:t>
            </a:r>
          </a:p>
          <a:p>
            <a:endParaRPr lang="en-US" altLang="en-US" b="1" baseline="0" dirty="0" smtClean="0">
              <a:latin typeface="Verdana" pitchFamily="34" charset="0"/>
              <a:ea typeface="ヒラギノ角ゴ Pro W3" pitchFamily="-84" charset="-128"/>
              <a:cs typeface="Arial" pitchFamily="34" charset="0"/>
            </a:endParaRPr>
          </a:p>
          <a:p>
            <a:r>
              <a:rPr lang="en-US" altLang="en-US" b="1" baseline="0" dirty="0" smtClean="0">
                <a:latin typeface="Verdana" pitchFamily="34" charset="0"/>
                <a:ea typeface="ヒラギノ角ゴ Pro W3" pitchFamily="-84" charset="-128"/>
                <a:cs typeface="Arial" pitchFamily="34" charset="0"/>
              </a:rPr>
              <a:t>A similar case at SNHU – COCE – Center for</a:t>
            </a:r>
            <a:r>
              <a:rPr lang="en-US" altLang="en-US" b="1" dirty="0" smtClean="0">
                <a:latin typeface="Verdana" pitchFamily="34" charset="0"/>
                <a:ea typeface="ヒラギノ角ゴ Pro W3" pitchFamily="-84" charset="-128"/>
                <a:cs typeface="Arial" pitchFamily="34" charset="0"/>
              </a:rPr>
              <a:t> Online and Cont. Ed. – 1. There is on the ground traditional students 2. COCE serving 90,000 students or 30,000 FTE and 3. College for America serving now 1000 students (CBE program)- COCE is the Non-for Profit / Degree completion /Adult Education program-</a:t>
            </a:r>
            <a:r>
              <a:rPr lang="en-US" altLang="en-US" b="1" baseline="0" dirty="0" smtClean="0">
                <a:latin typeface="Verdana" pitchFamily="34" charset="0"/>
                <a:ea typeface="ヒラギノ角ゴ Pro W3" pitchFamily="-84" charset="-128"/>
                <a:cs typeface="Arial" pitchFamily="34" charset="0"/>
              </a:rPr>
              <a:t> where we also helped build up their program by providing content curriculum services and the capacity to help them meet their explosive growth, </a:t>
            </a:r>
          </a:p>
          <a:p>
            <a:endParaRPr lang="en-US" altLang="en-US" b="1" baseline="0" dirty="0" smtClean="0">
              <a:latin typeface="Verdana" pitchFamily="34" charset="0"/>
              <a:ea typeface="Verdana" panose="020B0604030504040204" pitchFamily="34" charset="0"/>
              <a:cs typeface="Verdana" panose="020B0604030504040204" pitchFamily="34" charset="0"/>
            </a:endParaRPr>
          </a:p>
          <a:p>
            <a:pPr defTabSz="939363">
              <a:defRPr/>
            </a:pPr>
            <a:r>
              <a:rPr lang="en-US" b="1" dirty="0">
                <a:latin typeface="Verdana" panose="020B0604030504040204" pitchFamily="34" charset="0"/>
                <a:ea typeface="Verdana" panose="020B0604030504040204" pitchFamily="34" charset="0"/>
                <a:cs typeface="Verdana" panose="020B0604030504040204" pitchFamily="34" charset="0"/>
              </a:rPr>
              <a:t>At George Washington </a:t>
            </a:r>
            <a:r>
              <a:rPr lang="en-US" b="1" dirty="0" smtClean="0">
                <a:latin typeface="Verdana" panose="020B0604030504040204" pitchFamily="34" charset="0"/>
                <a:ea typeface="Verdana" panose="020B0604030504040204" pitchFamily="34" charset="0"/>
                <a:cs typeface="Verdana" panose="020B0604030504040204" pitchFamily="34" charset="0"/>
              </a:rPr>
              <a:t>– They had an online presence and they wanted to rebrand that presence with a more sophisticated online experience for their students, They came to use to elevate that user experience  ..and we provide them with high production video hyperlinked with instructional resources, case studies and other resource materials -  </a:t>
            </a:r>
            <a:r>
              <a:rPr lang="en-US" b="1" dirty="0">
                <a:latin typeface="Verdana" panose="020B0604030504040204" pitchFamily="34" charset="0"/>
                <a:ea typeface="Verdana" panose="020B0604030504040204" pitchFamily="34" charset="0"/>
                <a:cs typeface="Verdana" panose="020B0604030504040204" pitchFamily="34" charset="0"/>
              </a:rPr>
              <a:t>we moved their graduate programs online in a more sophisticated way</a:t>
            </a:r>
          </a:p>
          <a:p>
            <a:endParaRPr lang="en-US" altLang="en-US" b="1" dirty="0" smtClean="0">
              <a:latin typeface="Verdana" pitchFamily="34" charset="0"/>
              <a:ea typeface="ヒラギノ角ゴ Pro W3" pitchFamily="-84" charset="-128"/>
              <a:cs typeface="Arial" pitchFamily="34" charset="0"/>
            </a:endParaRP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6</a:t>
            </a:fld>
            <a:endParaRPr lang="en-GB" altLang="en-US" sz="110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xfrm>
            <a:off x="17009" y="4300537"/>
            <a:ext cx="7077074" cy="506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latin typeface="Verdana" pitchFamily="34" charset="0"/>
                <a:ea typeface="ヒラギノ角ゴ Pro W3" pitchFamily="-84" charset="-128"/>
                <a:cs typeface="Arial" pitchFamily="34" charset="0"/>
              </a:rPr>
              <a:t>And finally Workforce</a:t>
            </a:r>
            <a:r>
              <a:rPr lang="en-US" altLang="en-US" b="1" baseline="0" dirty="0" smtClean="0">
                <a:latin typeface="Verdana" pitchFamily="34" charset="0"/>
                <a:ea typeface="ヒラギノ角ゴ Pro W3" pitchFamily="-84" charset="-128"/>
                <a:cs typeface="Arial" pitchFamily="34" charset="0"/>
              </a:rPr>
              <a:t> Education….</a:t>
            </a:r>
          </a:p>
          <a:p>
            <a:endParaRPr lang="en-US" altLang="en-US" b="1" baseline="0" dirty="0" smtClean="0">
              <a:latin typeface="Verdana" pitchFamily="34" charset="0"/>
              <a:ea typeface="ヒラギノ角ゴ Pro W3" pitchFamily="-84" charset="-128"/>
              <a:cs typeface="Arial" pitchFamily="34" charset="0"/>
            </a:endParaRPr>
          </a:p>
          <a:p>
            <a:r>
              <a:rPr lang="en-US" altLang="en-US" b="1" baseline="0" dirty="0" smtClean="0">
                <a:latin typeface="Verdana" pitchFamily="34" charset="0"/>
                <a:ea typeface="ヒラギノ角ゴ Pro W3" pitchFamily="-84" charset="-128"/>
                <a:cs typeface="Arial" pitchFamily="34" charset="0"/>
              </a:rPr>
              <a:t>In our partnership with I</a:t>
            </a:r>
            <a:r>
              <a:rPr lang="en-US" altLang="en-US" b="1" dirty="0" smtClean="0">
                <a:latin typeface="Verdana" pitchFamily="34" charset="0"/>
                <a:ea typeface="ヒラギノ角ゴ Pro W3" pitchFamily="-84" charset="-128"/>
                <a:cs typeface="Arial" pitchFamily="34" charset="0"/>
              </a:rPr>
              <a:t>vy Tech Corp</a:t>
            </a:r>
            <a:r>
              <a:rPr lang="en-US" altLang="en-US" b="1" baseline="0" dirty="0" smtClean="0">
                <a:latin typeface="Verdana" pitchFamily="34" charset="0"/>
                <a:ea typeface="ヒラギノ角ゴ Pro W3" pitchFamily="-84" charset="-128"/>
                <a:cs typeface="Arial" pitchFamily="34" charset="0"/>
              </a:rPr>
              <a:t> College </a:t>
            </a:r>
            <a:r>
              <a:rPr lang="en-US" altLang="en-US" b="1" dirty="0">
                <a:latin typeface="Verdana" pitchFamily="34" charset="0"/>
                <a:ea typeface="ヒラギノ角ゴ Pro W3" pitchFamily="-84" charset="-128"/>
                <a:cs typeface="Arial" pitchFamily="34" charset="0"/>
              </a:rPr>
              <a:t>-</a:t>
            </a:r>
            <a:r>
              <a:rPr lang="en-US" altLang="en-US" b="1" baseline="0" dirty="0" smtClean="0">
                <a:latin typeface="Verdana" pitchFamily="34" charset="0"/>
                <a:ea typeface="ヒラギノ角ゴ Pro W3" pitchFamily="-84" charset="-128"/>
                <a:cs typeface="Arial" pitchFamily="34" charset="0"/>
              </a:rPr>
              <a:t>,  Ivy Tech  was interested in ways to create new revenues by taking the college out to corporations and businesses through a corporate college.  Their goal is to build this program to 50K enrolments over 3 yrs.  </a:t>
            </a:r>
            <a:r>
              <a:rPr lang="en-US" altLang="en-US" b="1" dirty="0" smtClean="0">
                <a:latin typeface="Verdana" pitchFamily="34" charset="0"/>
                <a:ea typeface="ヒラギノ角ゴ Pro W3" pitchFamily="-84" charset="-128"/>
                <a:cs typeface="Arial" pitchFamily="34" charset="0"/>
              </a:rPr>
              <a:t>We are providing them with online, s</a:t>
            </a:r>
            <a:r>
              <a:rPr lang="en-US" altLang="en-US" b="1" baseline="0" dirty="0" smtClean="0">
                <a:latin typeface="Verdana" pitchFamily="34" charset="0"/>
                <a:ea typeface="ヒラギノ角ゴ Pro W3" pitchFamily="-84" charset="-128"/>
                <a:cs typeface="Arial" pitchFamily="34" charset="0"/>
              </a:rPr>
              <a:t>elf-paced and customizable courses, that then Ivy Tech business</a:t>
            </a:r>
            <a:r>
              <a:rPr lang="en-US" altLang="en-US" b="1" dirty="0" smtClean="0">
                <a:latin typeface="Verdana" pitchFamily="34" charset="0"/>
                <a:ea typeface="ヒラギノ角ゴ Pro W3" pitchFamily="-84" charset="-128"/>
                <a:cs typeface="Arial" pitchFamily="34" charset="0"/>
              </a:rPr>
              <a:t> development team sells then to corporations for corporate training and corporate development. </a:t>
            </a:r>
            <a:endParaRPr lang="en-US" altLang="en-US" b="1" baseline="0" dirty="0" smtClean="0">
              <a:latin typeface="Verdana" pitchFamily="34" charset="0"/>
              <a:ea typeface="ヒラギノ角ゴ Pro W3" pitchFamily="-84" charset="-128"/>
              <a:cs typeface="Arial" pitchFamily="34" charset="0"/>
            </a:endParaRPr>
          </a:p>
          <a:p>
            <a:endParaRPr lang="en-US" b="1" dirty="0">
              <a:latin typeface="Verdana" pitchFamily="34" charset="0"/>
              <a:ea typeface="ヒラギノ角ゴ Pro W3" pitchFamily="-84" charset="-128"/>
              <a:cs typeface="Arial" pitchFamily="34" charset="0"/>
            </a:endParaRPr>
          </a:p>
          <a:p>
            <a:r>
              <a:rPr lang="en-US" b="1" dirty="0">
                <a:latin typeface="Verdana" pitchFamily="34" charset="0"/>
                <a:ea typeface="ヒラギノ角ゴ Pro W3" pitchFamily="-84" charset="-128"/>
                <a:cs typeface="Arial" pitchFamily="34" charset="0"/>
              </a:rPr>
              <a:t>At Richard </a:t>
            </a:r>
            <a:r>
              <a:rPr lang="en-US" b="1" dirty="0" smtClean="0">
                <a:latin typeface="Verdana" pitchFamily="34" charset="0"/>
                <a:ea typeface="ヒラギノ角ゴ Pro W3" pitchFamily="-84" charset="-128"/>
                <a:cs typeface="Arial" pitchFamily="34" charset="0"/>
              </a:rPr>
              <a:t>Stockton –Another </a:t>
            </a:r>
            <a:r>
              <a:rPr lang="en-US" b="1" dirty="0">
                <a:latin typeface="Verdana" pitchFamily="34" charset="0"/>
                <a:ea typeface="ヒラギノ角ゴ Pro W3" pitchFamily="-84" charset="-128"/>
                <a:cs typeface="Arial" pitchFamily="34" charset="0"/>
              </a:rPr>
              <a:t>funding source was utilized through the Workforce Investment Board where each student is required to take a Workforce Readiness course.  </a:t>
            </a:r>
            <a:r>
              <a:rPr lang="en-US" b="1" dirty="0" smtClean="0">
                <a:latin typeface="Verdana" pitchFamily="34" charset="0"/>
                <a:ea typeface="ヒラギノ角ゴ Pro W3" pitchFamily="-84" charset="-128"/>
                <a:cs typeface="Arial" pitchFamily="34" charset="0"/>
              </a:rPr>
              <a:t>Interesting here is the different contracts that Richard Stockton has with different associations and industry, where Stockton is building courses to support different certifications within those industries. One ex. EMS Fire </a:t>
            </a:r>
            <a:endParaRPr lang="en-US" b="1" dirty="0">
              <a:latin typeface="Verdana" pitchFamily="34" charset="0"/>
              <a:ea typeface="ヒラギノ角ゴ Pro W3" pitchFamily="-84" charset="-128"/>
              <a:cs typeface="Arial" pitchFamily="34" charset="0"/>
            </a:endParaRPr>
          </a:p>
          <a:p>
            <a:endParaRPr lang="en-US" b="1" dirty="0">
              <a:latin typeface="Verdana" pitchFamily="34" charset="0"/>
              <a:ea typeface="ヒラギノ角ゴ Pro W3" pitchFamily="-84" charset="-128"/>
              <a:cs typeface="Arial" pitchFamily="34" charset="0"/>
            </a:endParaRPr>
          </a:p>
          <a:p>
            <a:pPr defTabSz="939363">
              <a:defRPr/>
            </a:pPr>
            <a:r>
              <a:rPr lang="en-US" b="1" dirty="0">
                <a:latin typeface="Verdana" pitchFamily="34" charset="0"/>
                <a:ea typeface="ヒラギノ角ゴ Pro W3" pitchFamily="-84" charset="-128"/>
                <a:cs typeface="Arial" pitchFamily="34" charset="0"/>
              </a:rPr>
              <a:t>The College Prep Academy, was a another successful model that tied workforce into academic readiness </a:t>
            </a:r>
            <a:r>
              <a:rPr lang="en-US" b="1" dirty="0">
                <a:latin typeface="Verdana" panose="020B0604030504040204" pitchFamily="34" charset="0"/>
                <a:ea typeface="Verdana" panose="020B0604030504040204" pitchFamily="34" charset="0"/>
                <a:cs typeface="Verdana" panose="020B0604030504040204" pitchFamily="34" charset="0"/>
              </a:rPr>
              <a:t>- </a:t>
            </a:r>
            <a:r>
              <a:rPr lang="en-US" dirty="0">
                <a:latin typeface="Verdana" panose="020B0604030504040204" pitchFamily="34" charset="0"/>
                <a:ea typeface="Verdana" panose="020B0604030504040204" pitchFamily="34" charset="0"/>
                <a:cs typeface="Verdana" panose="020B0604030504040204" pitchFamily="34" charset="0"/>
              </a:rPr>
              <a:t> if we make you academic ready –why not also workforce ready?</a:t>
            </a:r>
          </a:p>
          <a:p>
            <a:endParaRPr lang="en-US" b="1" dirty="0">
              <a:latin typeface="Verdana" pitchFamily="34" charset="0"/>
              <a:ea typeface="ヒラギノ角ゴ Pro W3" pitchFamily="-84" charset="-128"/>
              <a:cs typeface="Arial" pitchFamily="34" charset="0"/>
            </a:endParaRPr>
          </a:p>
          <a:p>
            <a:r>
              <a:rPr lang="en-US" b="1" dirty="0" smtClean="0">
                <a:latin typeface="Verdana" pitchFamily="34" charset="0"/>
                <a:ea typeface="ヒラギノ角ゴ Pro W3" pitchFamily="-84" charset="-128"/>
                <a:cs typeface="Arial" pitchFamily="34" charset="0"/>
              </a:rPr>
              <a:t>We are successful because of the combination of things:</a:t>
            </a:r>
            <a:br>
              <a:rPr lang="en-US" b="1" dirty="0" smtClean="0">
                <a:latin typeface="Verdana" pitchFamily="34" charset="0"/>
                <a:ea typeface="ヒラギノ角ゴ Pro W3" pitchFamily="-84" charset="-128"/>
                <a:cs typeface="Arial" pitchFamily="34" charset="0"/>
              </a:rPr>
            </a:br>
            <a:r>
              <a:rPr lang="en-US" b="1" dirty="0" smtClean="0">
                <a:latin typeface="Verdana" pitchFamily="34" charset="0"/>
                <a:ea typeface="ヒラギノ角ゴ Pro W3" pitchFamily="-84" charset="-128"/>
                <a:cs typeface="Arial" pitchFamily="34" charset="0"/>
              </a:rPr>
              <a:t>1. Our size, our scale our experience</a:t>
            </a:r>
          </a:p>
          <a:p>
            <a:r>
              <a:rPr lang="en-US" b="1" dirty="0" smtClean="0">
                <a:latin typeface="Verdana" pitchFamily="34" charset="0"/>
                <a:ea typeface="ヒラギノ角ゴ Pro W3" pitchFamily="-84" charset="-128"/>
                <a:cs typeface="Arial" pitchFamily="34" charset="0"/>
              </a:rPr>
              <a:t>2. Our posture – we’re not focused to sell but to solve issues and those issues tend to be around scale, capacity and speed – Our posture is inquisitive, collaborative, it’s partnership </a:t>
            </a:r>
          </a:p>
          <a:p>
            <a:endParaRPr lang="en-US" b="1" dirty="0" smtClean="0">
              <a:latin typeface="Verdana" pitchFamily="34" charset="0"/>
              <a:ea typeface="ヒラギノ角ゴ Pro W3" pitchFamily="-84" charset="-128"/>
              <a:cs typeface="Arial" pitchFamily="34" charset="0"/>
            </a:endParaRP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7</a:t>
            </a:fld>
            <a:endParaRPr lang="en-GB" altLang="en-US" sz="1100" dirty="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xfrm>
            <a:off x="1" y="4300537"/>
            <a:ext cx="7077074" cy="506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1" dirty="0">
              <a:latin typeface="Verdana" pitchFamily="34" charset="0"/>
              <a:ea typeface="ヒラギノ角ゴ Pro W3" pitchFamily="-84" charset="-128"/>
              <a:cs typeface="Arial" pitchFamily="34" charset="0"/>
            </a:endParaRPr>
          </a:p>
          <a:p>
            <a:r>
              <a:rPr lang="en-US" b="1" dirty="0">
                <a:latin typeface="Verdana" pitchFamily="34" charset="0"/>
                <a:ea typeface="ヒラギノ角ゴ Pro W3" pitchFamily="-84" charset="-128"/>
                <a:cs typeface="Arial" pitchFamily="34" charset="0"/>
              </a:rPr>
              <a:t>We’re not trying to sell you these things, but letting you </a:t>
            </a:r>
            <a:r>
              <a:rPr lang="en-US" b="1" dirty="0" smtClean="0">
                <a:latin typeface="Verdana" pitchFamily="34" charset="0"/>
                <a:ea typeface="ヒラギノ角ゴ Pro W3" pitchFamily="-84" charset="-128"/>
                <a:cs typeface="Arial" pitchFamily="34" charset="0"/>
              </a:rPr>
              <a:t>know the </a:t>
            </a:r>
            <a:r>
              <a:rPr lang="en-US" b="1" dirty="0">
                <a:latin typeface="Verdana" pitchFamily="34" charset="0"/>
                <a:ea typeface="ヒラギノ角ゴ Pro W3" pitchFamily="-84" charset="-128"/>
                <a:cs typeface="Arial" pitchFamily="34" charset="0"/>
              </a:rPr>
              <a:t>things that we’ve done because of who we are and how we approach our customer and open the door for them to ask us what we can do for them</a:t>
            </a:r>
            <a:r>
              <a:rPr lang="en-US" b="1" dirty="0" smtClean="0">
                <a:latin typeface="Verdana" pitchFamily="34" charset="0"/>
                <a:ea typeface="ヒラギノ角ゴ Pro W3" pitchFamily="-84" charset="-128"/>
                <a:cs typeface="Arial" pitchFamily="34" charset="0"/>
              </a:rPr>
              <a:t>.</a:t>
            </a:r>
          </a:p>
          <a:p>
            <a:endParaRPr lang="en-US" altLang="en-US" b="1" dirty="0">
              <a:latin typeface="Verdana" pitchFamily="34" charset="0"/>
              <a:ea typeface="ヒラギノ角ゴ Pro W3" pitchFamily="-84" charset="-128"/>
              <a:cs typeface="Arial" pitchFamily="34" charset="0"/>
            </a:endParaRPr>
          </a:p>
          <a:p>
            <a:r>
              <a:rPr lang="en-US" altLang="en-US" b="1" dirty="0" smtClean="0">
                <a:latin typeface="Verdana" pitchFamily="34" charset="0"/>
                <a:ea typeface="ヒラギノ角ゴ Pro W3" pitchFamily="-84" charset="-128"/>
                <a:cs typeface="Arial" pitchFamily="34" charset="0"/>
              </a:rPr>
              <a:t>I’m </a:t>
            </a:r>
            <a:r>
              <a:rPr lang="en-US" altLang="en-US" b="1" dirty="0">
                <a:latin typeface="Verdana" pitchFamily="34" charset="0"/>
                <a:ea typeface="ヒラギノ角ゴ Pro W3" pitchFamily="-84" charset="-128"/>
                <a:cs typeface="Arial" pitchFamily="34" charset="0"/>
              </a:rPr>
              <a:t>happy to answer any questions. </a:t>
            </a:r>
            <a:endParaRPr lang="en-US" altLang="en-US" b="1" dirty="0" smtClean="0">
              <a:latin typeface="Verdana" pitchFamily="34" charset="0"/>
              <a:ea typeface="ヒラギノ角ゴ Pro W3" pitchFamily="-84" charset="-128"/>
              <a:cs typeface="Arial" pitchFamily="34" charset="0"/>
            </a:endParaRPr>
          </a:p>
          <a:p>
            <a:endParaRPr lang="en-US" altLang="en-US" b="1" dirty="0">
              <a:latin typeface="Verdana" pitchFamily="34" charset="0"/>
              <a:ea typeface="ヒラギノ角ゴ Pro W3" pitchFamily="-84" charset="-128"/>
              <a:cs typeface="Arial" pitchFamily="34" charset="0"/>
            </a:endParaRPr>
          </a:p>
          <a:p>
            <a:r>
              <a:rPr lang="en-US" altLang="en-US" b="1" dirty="0" smtClean="0">
                <a:latin typeface="Verdana" pitchFamily="34" charset="0"/>
                <a:ea typeface="ヒラギノ角ゴ Pro W3" pitchFamily="-84" charset="-128"/>
                <a:cs typeface="Arial" pitchFamily="34" charset="0"/>
              </a:rPr>
              <a:t>Questions:</a:t>
            </a:r>
            <a:br>
              <a:rPr lang="en-US" altLang="en-US" b="1" dirty="0" smtClean="0">
                <a:latin typeface="Verdana" pitchFamily="34" charset="0"/>
                <a:ea typeface="ヒラギノ角ゴ Pro W3" pitchFamily="-84" charset="-128"/>
                <a:cs typeface="Arial" pitchFamily="34" charset="0"/>
              </a:rPr>
            </a:br>
            <a:r>
              <a:rPr lang="en-US" altLang="en-US" b="1" dirty="0" smtClean="0">
                <a:latin typeface="Verdana" pitchFamily="34" charset="0"/>
                <a:ea typeface="ヒラギノ角ゴ Pro W3" pitchFamily="-84" charset="-128"/>
                <a:cs typeface="Arial" pitchFamily="34" charset="0"/>
              </a:rPr>
              <a:t/>
            </a:r>
            <a:br>
              <a:rPr lang="en-US" altLang="en-US" b="1" dirty="0" smtClean="0">
                <a:latin typeface="Verdana" pitchFamily="34" charset="0"/>
                <a:ea typeface="ヒラギノ角ゴ Pro W3" pitchFamily="-84" charset="-128"/>
                <a:cs typeface="Arial" pitchFamily="34" charset="0"/>
              </a:rPr>
            </a:br>
            <a:r>
              <a:rPr lang="en-US" altLang="en-US" b="1" dirty="0" smtClean="0">
                <a:latin typeface="Verdana" pitchFamily="34" charset="0"/>
                <a:ea typeface="ヒラギノ角ゴ Pro W3" pitchFamily="-84" charset="-128"/>
                <a:cs typeface="Arial" pitchFamily="34" charset="0"/>
              </a:rPr>
              <a:t>Where else in GA doing this?</a:t>
            </a:r>
          </a:p>
          <a:p>
            <a:r>
              <a:rPr lang="en-US" altLang="en-US" b="1" dirty="0" smtClean="0">
                <a:latin typeface="Verdana" pitchFamily="34" charset="0"/>
                <a:ea typeface="ヒラギノ角ゴ Pro W3" pitchFamily="-84" charset="-128"/>
                <a:cs typeface="Arial" pitchFamily="34" charset="0"/>
              </a:rPr>
              <a:t>We have some early stages adoption of Direct Access</a:t>
            </a:r>
          </a:p>
          <a:p>
            <a:r>
              <a:rPr lang="en-US" altLang="en-US" b="1" dirty="0" smtClean="0">
                <a:latin typeface="Verdana" pitchFamily="34" charset="0"/>
                <a:ea typeface="ヒラギノ角ゴ Pro W3" pitchFamily="-84" charset="-128"/>
                <a:cs typeface="Arial" pitchFamily="34" charset="0"/>
              </a:rPr>
              <a:t>We have some early  (part of the Redesign efforts) </a:t>
            </a:r>
          </a:p>
          <a:p>
            <a:r>
              <a:rPr lang="en-US" altLang="en-US" b="1" dirty="0" smtClean="0">
                <a:latin typeface="Verdana" pitchFamily="34" charset="0"/>
                <a:ea typeface="ヒラギノ角ゴ Pro W3" pitchFamily="-84" charset="-128"/>
                <a:cs typeface="Arial" pitchFamily="34" charset="0"/>
              </a:rPr>
              <a:t>We already have a pretty successful footprint in GA.  A lot of schools are using us in GA.  What I do, take that market share and penetration and work with institutions to convert that to address larger issues.  We have all sorts of things going on, we are all over the place, but those things are typically centered around adoption level decision and departmental initiatives, we focus on the bigger issues.</a:t>
            </a:r>
          </a:p>
          <a:p>
            <a:endParaRPr lang="en-US" altLang="en-US" b="1" dirty="0" smtClean="0">
              <a:latin typeface="Verdana" pitchFamily="34" charset="0"/>
              <a:ea typeface="ヒラギノ角ゴ Pro W3" pitchFamily="-84" charset="-128"/>
              <a:cs typeface="Arial" pitchFamily="34" charset="0"/>
            </a:endParaRP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8</a:t>
            </a:fld>
            <a:endParaRPr lang="en-GB" altLang="en-US" sz="110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xfrm>
            <a:off x="1" y="4300537"/>
            <a:ext cx="7077074" cy="506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latin typeface="Verdana" pitchFamily="34" charset="0"/>
                <a:ea typeface="ヒラギノ角ゴ Pro W3" pitchFamily="-84" charset="-128"/>
                <a:cs typeface="Arial" pitchFamily="34" charset="0"/>
              </a:rPr>
              <a:t>What does this cost?</a:t>
            </a:r>
            <a:br>
              <a:rPr lang="en-US" altLang="en-US" b="1" dirty="0">
                <a:latin typeface="Verdana" pitchFamily="34" charset="0"/>
                <a:ea typeface="ヒラギノ角ゴ Pro W3" pitchFamily="-84" charset="-128"/>
                <a:cs typeface="Arial" pitchFamily="34" charset="0"/>
              </a:rPr>
            </a:br>
            <a:r>
              <a:rPr lang="en-US" altLang="en-US" b="1" dirty="0">
                <a:latin typeface="Verdana" pitchFamily="34" charset="0"/>
                <a:ea typeface="ヒラギノ角ゴ Pro W3" pitchFamily="-84" charset="-128"/>
                <a:cs typeface="Arial" pitchFamily="34" charset="0"/>
              </a:rPr>
              <a:t>We don’t charge you as an institutions for services that you have to pay for out of your operating budget. Our transition to an efficacy company move students away from buying books and codes, towards buying access to digital materials, assessment items and other resources that we build for you.  It doesn’t cost the institution anything to work with Pearson., What Pearson will do is look at the value of what a student pays for a book and is that valuable to a student and is a students getting a return on that expense and we change the value preposition.  So instead of buying something they don’t see a value in, we work with you on a deliverable that does have value, that in many cases is lower cost than the physical print product and aligns with educational experience that  you want to provide </a:t>
            </a:r>
          </a:p>
          <a:p>
            <a:endParaRPr lang="en-US" altLang="en-US" b="1" dirty="0">
              <a:latin typeface="Verdana" pitchFamily="34" charset="0"/>
              <a:ea typeface="ヒラギノ角ゴ Pro W3" pitchFamily="-84" charset="-128"/>
              <a:cs typeface="Arial" pitchFamily="34" charset="0"/>
            </a:endParaRPr>
          </a:p>
          <a:p>
            <a:endParaRPr lang="en-US" altLang="en-US" b="1" dirty="0" smtClean="0">
              <a:latin typeface="Verdana" pitchFamily="34" charset="0"/>
              <a:ea typeface="ヒラギノ角ゴ Pro W3" pitchFamily="-84" charset="-128"/>
              <a:cs typeface="Arial" pitchFamily="34" charset="0"/>
            </a:endParaRPr>
          </a:p>
          <a:p>
            <a:r>
              <a:rPr lang="en-US" altLang="en-US" b="1" dirty="0" smtClean="0">
                <a:latin typeface="Verdana" pitchFamily="34" charset="0"/>
                <a:ea typeface="ヒラギノ角ゴ Pro W3" pitchFamily="-84" charset="-128"/>
                <a:cs typeface="Arial" pitchFamily="34" charset="0"/>
              </a:rPr>
              <a:t>NAU did not spend any money out of their operational budget,,, we took a share of the tuition.</a:t>
            </a:r>
          </a:p>
          <a:p>
            <a:r>
              <a:rPr lang="en-US" altLang="en-US" b="1" dirty="0" smtClean="0">
                <a:latin typeface="Verdana" pitchFamily="34" charset="0"/>
                <a:ea typeface="ヒラギノ角ゴ Pro W3" pitchFamily="-84" charset="-128"/>
                <a:cs typeface="Arial" pitchFamily="34" charset="0"/>
              </a:rPr>
              <a:t>At Ivy Tech , they pay us a flat fee for every course. </a:t>
            </a:r>
          </a:p>
          <a:p>
            <a:endParaRPr lang="en-US" altLang="en-US" b="1" dirty="0">
              <a:latin typeface="Verdana" pitchFamily="34" charset="0"/>
              <a:ea typeface="ヒラギノ角ゴ Pro W3" pitchFamily="-84" charset="-128"/>
              <a:cs typeface="Arial" pitchFamily="34" charset="0"/>
            </a:endParaRPr>
          </a:p>
          <a:p>
            <a:endParaRPr lang="en-US" altLang="en-US" b="1" dirty="0" smtClean="0">
              <a:latin typeface="Verdana" pitchFamily="34" charset="0"/>
              <a:ea typeface="ヒラギノ角ゴ Pro W3" pitchFamily="-84" charset="-128"/>
              <a:cs typeface="Arial" pitchFamily="34" charset="0"/>
            </a:endParaRPr>
          </a:p>
          <a:p>
            <a:r>
              <a:rPr lang="en-US" altLang="en-US" b="1" dirty="0" smtClean="0">
                <a:latin typeface="Verdana" pitchFamily="34" charset="0"/>
                <a:ea typeface="ヒラギノ角ゴ Pro W3" pitchFamily="-84" charset="-128"/>
                <a:cs typeface="Arial" pitchFamily="34" charset="0"/>
              </a:rPr>
              <a:t>Competition?</a:t>
            </a:r>
          </a:p>
          <a:p>
            <a:r>
              <a:rPr lang="en-US" altLang="en-US" b="1" dirty="0" smtClean="0">
                <a:latin typeface="Verdana" pitchFamily="34" charset="0"/>
                <a:ea typeface="ヒラギノ角ゴ Pro W3" pitchFamily="-84" charset="-128"/>
                <a:cs typeface="Arial" pitchFamily="34" charset="0"/>
              </a:rPr>
              <a:t>There really is no-one that does all these things</a:t>
            </a:r>
          </a:p>
          <a:p>
            <a:endParaRPr lang="en-US" altLang="en-US" b="1" dirty="0" smtClean="0">
              <a:latin typeface="Verdana" pitchFamily="34" charset="0"/>
              <a:ea typeface="ヒラギノ角ゴ Pro W3" pitchFamily="-84" charset="-128"/>
              <a:cs typeface="Arial" pitchFamily="34" charset="0"/>
            </a:endParaRPr>
          </a:p>
          <a:p>
            <a:r>
              <a:rPr lang="en-US" altLang="en-US" b="1" dirty="0" smtClean="0">
                <a:latin typeface="Verdana" pitchFamily="34" charset="0"/>
                <a:ea typeface="ヒラギノ角ゴ Pro W3" pitchFamily="-84" charset="-128"/>
                <a:cs typeface="Arial" pitchFamily="34" charset="0"/>
              </a:rPr>
              <a:t>IN a direct Access model we don’t establish and we don’t require an exclusive relationship,  it’s still an adoption driven model, what we do is, we create the transactional value, so that students can buy materials at the lowest possible price. </a:t>
            </a:r>
            <a:endParaRPr lang="en-US" altLang="en-US" b="1" dirty="0">
              <a:latin typeface="Verdana" pitchFamily="34" charset="0"/>
              <a:ea typeface="ヒラギノ角ゴ Pro W3" pitchFamily="-84" charset="-128"/>
              <a:cs typeface="Arial" pitchFamily="34" charset="0"/>
            </a:endParaRPr>
          </a:p>
          <a:p>
            <a:endParaRPr lang="en-US" altLang="en-US" b="1" dirty="0">
              <a:latin typeface="Verdana" pitchFamily="34" charset="0"/>
              <a:ea typeface="ヒラギノ角ゴ Pro W3" pitchFamily="-84" charset="-128"/>
              <a:cs typeface="Arial" pitchFamily="34" charset="0"/>
            </a:endParaRPr>
          </a:p>
          <a:p>
            <a:endParaRPr lang="en-US" altLang="en-US" b="1" dirty="0">
              <a:latin typeface="Verdana" pitchFamily="34" charset="0"/>
              <a:ea typeface="ヒラギノ角ゴ Pro W3" pitchFamily="-84" charset="-128"/>
              <a:cs typeface="Arial" pitchFamily="34" charset="0"/>
            </a:endParaRPr>
          </a:p>
          <a:p>
            <a:endParaRPr lang="en-US" b="1" dirty="0">
              <a:latin typeface="Verdana" pitchFamily="34" charset="0"/>
              <a:ea typeface="ヒラギノ角ゴ Pro W3" pitchFamily="-84" charset="-128"/>
              <a:cs typeface="Arial" pitchFamily="34" charset="0"/>
            </a:endParaRP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8741" eaLnBrk="0" hangingPunct="0">
              <a:defRPr sz="1300">
                <a:solidFill>
                  <a:schemeClr val="tx1"/>
                </a:solidFill>
                <a:latin typeface="Verdana" pitchFamily="34" charset="0"/>
                <a:ea typeface="ヒラギノ角ゴ Pro W3" pitchFamily="-84" charset="-128"/>
              </a:defRPr>
            </a:lvl1pPr>
            <a:lvl2pPr marL="704540" indent="-270977" defTabSz="898741" eaLnBrk="0" hangingPunct="0">
              <a:defRPr sz="1300">
                <a:solidFill>
                  <a:schemeClr val="tx1"/>
                </a:solidFill>
                <a:latin typeface="Verdana" pitchFamily="34" charset="0"/>
                <a:ea typeface="ヒラギノ角ゴ Pro W3" pitchFamily="-84" charset="-128"/>
              </a:defRPr>
            </a:lvl2pPr>
            <a:lvl3pPr marL="1083907" indent="-216782" defTabSz="898741" eaLnBrk="0" hangingPunct="0">
              <a:defRPr sz="1300">
                <a:solidFill>
                  <a:schemeClr val="tx1"/>
                </a:solidFill>
                <a:latin typeface="Verdana" pitchFamily="34" charset="0"/>
                <a:ea typeface="ヒラギノ角ゴ Pro W3" pitchFamily="-84" charset="-128"/>
              </a:defRPr>
            </a:lvl3pPr>
            <a:lvl4pPr marL="1517471" indent="-216782" defTabSz="898741" eaLnBrk="0" hangingPunct="0">
              <a:defRPr sz="1300">
                <a:solidFill>
                  <a:schemeClr val="tx1"/>
                </a:solidFill>
                <a:latin typeface="Verdana" pitchFamily="34" charset="0"/>
                <a:ea typeface="ヒラギノ角ゴ Pro W3" pitchFamily="-84" charset="-128"/>
              </a:defRPr>
            </a:lvl4pPr>
            <a:lvl5pPr marL="1951034" indent="-216782" defTabSz="898741" eaLnBrk="0" hangingPunct="0">
              <a:defRPr sz="1300">
                <a:solidFill>
                  <a:schemeClr val="tx1"/>
                </a:solidFill>
                <a:latin typeface="Verdana" pitchFamily="34" charset="0"/>
                <a:ea typeface="ヒラギノ角ゴ Pro W3" pitchFamily="-84" charset="-128"/>
              </a:defRPr>
            </a:lvl5pPr>
            <a:lvl6pPr marL="238459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6pPr>
            <a:lvl7pPr marL="2818160"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7pPr>
            <a:lvl8pPr marL="3251723"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8pPr>
            <a:lvl9pPr marL="3685286" indent="-216782" defTabSz="898741" eaLnBrk="0" fontAlgn="base" hangingPunct="0">
              <a:spcBef>
                <a:spcPct val="50000"/>
              </a:spcBef>
              <a:spcAft>
                <a:spcPct val="0"/>
              </a:spcAft>
              <a:defRPr sz="1300">
                <a:solidFill>
                  <a:schemeClr val="tx1"/>
                </a:solidFill>
                <a:latin typeface="Verdana" pitchFamily="34" charset="0"/>
                <a:ea typeface="ヒラギノ角ゴ Pro W3" pitchFamily="-84" charset="-128"/>
              </a:defRPr>
            </a:lvl9pPr>
          </a:lstStyle>
          <a:p>
            <a:pPr eaLnBrk="1" hangingPunct="1"/>
            <a:fld id="{7D3B3148-0EB7-4198-A2A2-79D02E8338DE}" type="slidenum">
              <a:rPr lang="en-GB" altLang="en-US" sz="1100">
                <a:latin typeface="Arial" pitchFamily="34" charset="0"/>
              </a:rPr>
              <a:pPr eaLnBrk="1" hangingPunct="1"/>
              <a:t>9</a:t>
            </a:fld>
            <a:endParaRPr lang="en-GB" altLang="en-US" sz="110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F9AE07-FF04-4D29-854C-85EEE625BBB4}" type="datetimeFigureOut">
              <a:rPr lang="en-US" smtClean="0"/>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834793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9AE07-FF04-4D29-854C-85EEE625BBB4}" type="datetimeFigureOut">
              <a:rPr lang="en-US" smtClean="0"/>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90685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9AE07-FF04-4D29-854C-85EEE625BBB4}" type="datetimeFigureOut">
              <a:rPr lang="en-US" smtClean="0"/>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235770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9AE07-FF04-4D29-854C-85EEE625BBB4}" type="datetimeFigureOut">
              <a:rPr lang="en-US" smtClean="0"/>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913388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F9AE07-FF04-4D29-854C-85EEE625BBB4}" type="datetimeFigureOut">
              <a:rPr lang="en-US" smtClean="0"/>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2711195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F9AE07-FF04-4D29-854C-85EEE625BBB4}" type="datetimeFigureOut">
              <a:rPr lang="en-US" smtClean="0"/>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3221876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F9AE07-FF04-4D29-854C-85EEE625BBB4}" type="datetimeFigureOut">
              <a:rPr lang="en-US" smtClean="0"/>
              <a:t>6/23/2014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171096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F9AE07-FF04-4D29-854C-85EEE625BBB4}" type="datetimeFigureOut">
              <a:rPr lang="en-US" smtClean="0"/>
              <a:t>6/23/2014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361739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F9AE07-FF04-4D29-854C-85EEE625BBB4}" type="datetimeFigureOut">
              <a:rPr lang="en-US" smtClean="0"/>
              <a:t>6/23/2014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3097648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F9AE07-FF04-4D29-854C-85EEE625BBB4}" type="datetimeFigureOut">
              <a:rPr lang="en-US" smtClean="0"/>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349832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F9AE07-FF04-4D29-854C-85EEE625BBB4}" type="datetimeFigureOut">
              <a:rPr lang="en-US" smtClean="0"/>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E112F-5603-4A3A-9182-511F045D779B}" type="slidenum">
              <a:rPr lang="en-US" smtClean="0"/>
              <a:t>‹#›</a:t>
            </a:fld>
            <a:endParaRPr lang="en-US"/>
          </a:p>
        </p:txBody>
      </p:sp>
    </p:spTree>
    <p:extLst>
      <p:ext uri="{BB962C8B-B14F-4D97-AF65-F5344CB8AC3E}">
        <p14:creationId xmlns:p14="http://schemas.microsoft.com/office/powerpoint/2010/main" val="1067632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F9AE07-FF04-4D29-854C-85EEE625BBB4}" type="datetimeFigureOut">
              <a:rPr lang="en-US" smtClean="0"/>
              <a:t>6/23/2014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E112F-5603-4A3A-9182-511F045D779B}" type="slidenum">
              <a:rPr lang="en-US" smtClean="0"/>
              <a:t>‹#›</a:t>
            </a:fld>
            <a:endParaRPr lang="en-US"/>
          </a:p>
        </p:txBody>
      </p:sp>
    </p:spTree>
    <p:extLst>
      <p:ext uri="{BB962C8B-B14F-4D97-AF65-F5344CB8AC3E}">
        <p14:creationId xmlns:p14="http://schemas.microsoft.com/office/powerpoint/2010/main" val="2362561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1.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1</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3886200" y="1981200"/>
            <a:ext cx="4870269" cy="1905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RACCA &amp; RACSA</a:t>
            </a:r>
          </a:p>
          <a:p>
            <a:r>
              <a:rPr lang="en-US" sz="3200" b="1" dirty="0" smtClean="0"/>
              <a:t>June 22-24, 2014</a:t>
            </a:r>
            <a:endParaRPr lang="en-US" sz="3200" b="1"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169194"/>
            <a:ext cx="3148012" cy="334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4"/>
          <p:cNvSpPr txBox="1">
            <a:spLocks noChangeArrowheads="1"/>
          </p:cNvSpPr>
          <p:nvPr/>
        </p:nvSpPr>
        <p:spPr>
          <a:xfrm>
            <a:off x="2460579" y="4188823"/>
            <a:ext cx="4419600" cy="2151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altLang="en-US" sz="3600" dirty="0" smtClean="0">
                <a:solidFill>
                  <a:srgbClr val="7DB658"/>
                </a:solidFill>
              </a:rPr>
              <a:t>Pearson -the </a:t>
            </a:r>
            <a:r>
              <a:rPr lang="en-GB" altLang="en-US" sz="3600" dirty="0" smtClean="0">
                <a:solidFill>
                  <a:srgbClr val="3FA85D"/>
                </a:solidFill>
              </a:rPr>
              <a:t>world</a:t>
            </a:r>
            <a:r>
              <a:rPr lang="ja-JP" altLang="en-GB" sz="3600" dirty="0" smtClean="0">
                <a:solidFill>
                  <a:srgbClr val="3FA85D"/>
                </a:solidFill>
              </a:rPr>
              <a:t>’</a:t>
            </a:r>
            <a:r>
              <a:rPr lang="en-GB" altLang="ja-JP" sz="3600" dirty="0" smtClean="0">
                <a:solidFill>
                  <a:srgbClr val="3FA85D"/>
                </a:solidFill>
              </a:rPr>
              <a:t>s leading</a:t>
            </a:r>
            <a:r>
              <a:rPr lang="en-GB" altLang="ja-JP" sz="3600" dirty="0" smtClean="0">
                <a:solidFill>
                  <a:srgbClr val="7DB658"/>
                </a:solidFill>
              </a:rPr>
              <a:t> </a:t>
            </a:r>
            <a:r>
              <a:rPr lang="en-GB" altLang="ja-JP" sz="3600" dirty="0" smtClean="0">
                <a:solidFill>
                  <a:schemeClr val="accent2"/>
                </a:solidFill>
              </a:rPr>
              <a:t>learning company</a:t>
            </a:r>
            <a:endParaRPr lang="en-GB" altLang="en-US" sz="3600" dirty="0" smtClean="0">
              <a:solidFill>
                <a:schemeClr val="accent2"/>
              </a:solidFill>
            </a:endParaRPr>
          </a:p>
        </p:txBody>
      </p:sp>
    </p:spTree>
    <p:extLst>
      <p:ext uri="{BB962C8B-B14F-4D97-AF65-F5344CB8AC3E}">
        <p14:creationId xmlns:p14="http://schemas.microsoft.com/office/powerpoint/2010/main" val="143072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14339"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55FE4C22-C038-4637-A464-432E9832BE0E}" type="slidenum">
              <a:rPr lang="en-US" altLang="en-US" sz="900" smtClean="0">
                <a:solidFill>
                  <a:schemeClr val="bg1"/>
                </a:solidFill>
              </a:rPr>
              <a:pPr eaLnBrk="1" hangingPunct="1"/>
              <a:t>2</a:t>
            </a:fld>
            <a:endParaRPr lang="en-US" altLang="en-US" sz="900" smtClean="0">
              <a:solidFill>
                <a:schemeClr val="bg1"/>
              </a:solidFill>
            </a:endParaRPr>
          </a:p>
        </p:txBody>
      </p:sp>
      <p:sp>
        <p:nvSpPr>
          <p:cNvPr id="14340" name="Rectangle 1"/>
          <p:cNvSpPr>
            <a:spLocks noChangeArrowheads="1"/>
          </p:cNvSpPr>
          <p:nvPr/>
        </p:nvSpPr>
        <p:spPr bwMode="auto">
          <a:xfrm>
            <a:off x="0" y="912813"/>
            <a:ext cx="9144000" cy="44608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endParaRPr lang="en-US" altLang="en-US"/>
          </a:p>
        </p:txBody>
      </p:sp>
      <p:sp>
        <p:nvSpPr>
          <p:cNvPr id="21" name="Rectangle 20"/>
          <p:cNvSpPr/>
          <p:nvPr/>
        </p:nvSpPr>
        <p:spPr bwMode="auto">
          <a:xfrm>
            <a:off x="0" y="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4343" name="Content Placeholder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65625" y="1479550"/>
            <a:ext cx="4525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4" name="TextBox 2"/>
          <p:cNvSpPr txBox="1">
            <a:spLocks noChangeArrowheads="1"/>
          </p:cNvSpPr>
          <p:nvPr/>
        </p:nvSpPr>
        <p:spPr bwMode="auto">
          <a:xfrm>
            <a:off x="307975" y="2060575"/>
            <a:ext cx="4068763"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buFont typeface="Wingdings" pitchFamily="2" charset="2"/>
              <a:buChar char="§"/>
            </a:pPr>
            <a:r>
              <a:rPr lang="en-US" altLang="en-US" sz="2400" dirty="0">
                <a:latin typeface="+mj-lt"/>
              </a:rPr>
              <a:t>Improve someone’s life through </a:t>
            </a:r>
            <a:r>
              <a:rPr lang="en-US" altLang="en-US" sz="2400" dirty="0" smtClean="0">
                <a:latin typeface="+mj-lt"/>
              </a:rPr>
              <a:t>learning</a:t>
            </a:r>
          </a:p>
          <a:p>
            <a:pPr eaLnBrk="1" hangingPunct="1">
              <a:buFont typeface="Wingdings" pitchFamily="2" charset="2"/>
              <a:buChar char="§"/>
            </a:pPr>
            <a:endParaRPr lang="en-US" altLang="en-US" sz="2400" dirty="0">
              <a:latin typeface="+mj-lt"/>
            </a:endParaRPr>
          </a:p>
          <a:p>
            <a:pPr eaLnBrk="1" hangingPunct="1">
              <a:buFont typeface="Wingdings" pitchFamily="2" charset="2"/>
              <a:buChar char="§"/>
            </a:pPr>
            <a:r>
              <a:rPr lang="en-US" altLang="en-US" sz="2400" dirty="0">
                <a:latin typeface="+mj-lt"/>
              </a:rPr>
              <a:t>Help people </a:t>
            </a:r>
            <a:r>
              <a:rPr lang="en-GB" altLang="en-US" sz="2400" dirty="0">
                <a:latin typeface="+mj-lt"/>
              </a:rPr>
              <a:t>make progress in their lives through </a:t>
            </a:r>
            <a:r>
              <a:rPr lang="en-GB" altLang="en-US" sz="2400" dirty="0" smtClean="0">
                <a:latin typeface="+mj-lt"/>
              </a:rPr>
              <a:t>learning</a:t>
            </a:r>
          </a:p>
          <a:p>
            <a:pPr eaLnBrk="1" hangingPunct="1">
              <a:buFont typeface="Wingdings" pitchFamily="2" charset="2"/>
              <a:buChar char="§"/>
            </a:pPr>
            <a:endParaRPr lang="en-GB" altLang="en-US" sz="2400" dirty="0">
              <a:latin typeface="+mj-lt"/>
            </a:endParaRPr>
          </a:p>
          <a:p>
            <a:pPr eaLnBrk="1" hangingPunct="1">
              <a:buFont typeface="Wingdings" pitchFamily="2" charset="2"/>
              <a:buChar char="§"/>
            </a:pPr>
            <a:r>
              <a:rPr lang="en-GB" altLang="en-US" sz="2400" dirty="0">
                <a:latin typeface="+mj-lt"/>
              </a:rPr>
              <a:t>Align business activities around efficacy</a:t>
            </a: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txBox="1">
            <a:spLocks noChangeArrowheads="1"/>
          </p:cNvSpPr>
          <p:nvPr/>
        </p:nvSpPr>
        <p:spPr>
          <a:xfrm>
            <a:off x="-192009" y="911226"/>
            <a:ext cx="6842125" cy="4381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2800" b="1" dirty="0" smtClean="0">
                <a:solidFill>
                  <a:schemeClr val="bg1"/>
                </a:solidFill>
              </a:rPr>
              <a:t>Efficacy – A focus for everything we do</a:t>
            </a:r>
          </a:p>
        </p:txBody>
      </p:sp>
      <p:pic>
        <p:nvPicPr>
          <p:cNvPr id="11" name="Picture 1" descr="DG_Bar_Orange_USLetter_RG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1683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13315"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3FE461DF-FB0C-40B8-9DC9-36719990C4B8}" type="slidenum">
              <a:rPr lang="en-US" altLang="en-US" sz="900" smtClean="0">
                <a:solidFill>
                  <a:schemeClr val="bg1"/>
                </a:solidFill>
              </a:rPr>
              <a:pPr eaLnBrk="1" hangingPunct="1"/>
              <a:t>3</a:t>
            </a:fld>
            <a:endParaRPr lang="en-US" altLang="en-US" sz="900" smtClean="0">
              <a:solidFill>
                <a:schemeClr val="bg1"/>
              </a:solidFill>
            </a:endParaRPr>
          </a:p>
        </p:txBody>
      </p:sp>
      <p:sp>
        <p:nvSpPr>
          <p:cNvPr id="13316" name="Rectangle 1"/>
          <p:cNvSpPr>
            <a:spLocks noChangeArrowheads="1"/>
          </p:cNvSpPr>
          <p:nvPr/>
        </p:nvSpPr>
        <p:spPr bwMode="auto">
          <a:xfrm>
            <a:off x="0" y="912813"/>
            <a:ext cx="9144000" cy="44608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endParaRPr lang="en-US" altLang="en-US"/>
          </a:p>
        </p:txBody>
      </p:sp>
      <p:sp>
        <p:nvSpPr>
          <p:cNvPr id="20" name="Rectangle 2"/>
          <p:cNvSpPr>
            <a:spLocks noGrp="1" noChangeArrowheads="1"/>
          </p:cNvSpPr>
          <p:nvPr>
            <p:ph type="title"/>
          </p:nvPr>
        </p:nvSpPr>
        <p:spPr>
          <a:xfrm>
            <a:off x="-192009" y="911226"/>
            <a:ext cx="6842125" cy="438150"/>
          </a:xfrm>
        </p:spPr>
        <p:txBody>
          <a:bodyPr>
            <a:noAutofit/>
          </a:bodyPr>
          <a:lstStyle/>
          <a:p>
            <a:pPr eaLnBrk="1" hangingPunct="1">
              <a:defRPr/>
            </a:pPr>
            <a:r>
              <a:rPr lang="en-GB" sz="2800" b="1" dirty="0" smtClean="0">
                <a:solidFill>
                  <a:schemeClr val="bg1"/>
                </a:solidFill>
              </a:rPr>
              <a:t>Partnership provided in 4 Key Areas	</a:t>
            </a:r>
          </a:p>
        </p:txBody>
      </p:sp>
      <p:sp>
        <p:nvSpPr>
          <p:cNvPr id="21" name="Rectangle 20"/>
          <p:cNvSpPr/>
          <p:nvPr/>
        </p:nvSpPr>
        <p:spPr bwMode="auto">
          <a:xfrm>
            <a:off x="0" y="0"/>
            <a:ext cx="9144000" cy="868363"/>
          </a:xfrm>
          <a:prstGeom prst="rect">
            <a:avLst/>
          </a:prstGeom>
          <a:solidFill>
            <a:schemeClr val="accent5"/>
          </a:solidFill>
          <a:ln>
            <a:noFill/>
          </a:ln>
          <a:effectLst/>
          <a:extLst/>
        </p:spPr>
        <p:txBody>
          <a:bodyPr lIns="0" tIns="0" rIns="0" bIns="0"/>
          <a:lstStyle/>
          <a:p>
            <a:pPr>
              <a:defRPr/>
            </a:pPr>
            <a:endParaRPr lang="en-US">
              <a:latin typeface="Verdana" charset="0"/>
              <a:ea typeface="ヒラギノ角ゴ Pro W3" charset="0"/>
            </a:endParaRPr>
          </a:p>
        </p:txBody>
      </p:sp>
      <p:sp>
        <p:nvSpPr>
          <p:cNvPr id="13319" name="TextBox 2"/>
          <p:cNvSpPr txBox="1">
            <a:spLocks noChangeArrowheads="1"/>
          </p:cNvSpPr>
          <p:nvPr/>
        </p:nvSpPr>
        <p:spPr bwMode="auto">
          <a:xfrm>
            <a:off x="293688" y="2667000"/>
            <a:ext cx="4068762"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buFont typeface="Wingdings" pitchFamily="2" charset="2"/>
              <a:buChar char="§"/>
            </a:pPr>
            <a:r>
              <a:rPr lang="en-US" altLang="en-US" sz="2400" dirty="0">
                <a:latin typeface="+mn-lt"/>
              </a:rPr>
              <a:t>College &amp; Career </a:t>
            </a:r>
            <a:r>
              <a:rPr lang="en-US" altLang="en-US" sz="2400" dirty="0" smtClean="0">
                <a:latin typeface="+mn-lt"/>
              </a:rPr>
              <a:t>Readiness</a:t>
            </a:r>
          </a:p>
          <a:p>
            <a:pPr marL="0" indent="0" eaLnBrk="1" hangingPunct="1"/>
            <a:endParaRPr lang="en-US" altLang="en-US" sz="2400" dirty="0">
              <a:latin typeface="+mn-lt"/>
            </a:endParaRPr>
          </a:p>
          <a:p>
            <a:pPr eaLnBrk="1" hangingPunct="1">
              <a:buFont typeface="Wingdings" pitchFamily="2" charset="2"/>
              <a:buChar char="§"/>
            </a:pPr>
            <a:r>
              <a:rPr lang="en-US" altLang="en-US" sz="2400" dirty="0">
                <a:latin typeface="+mn-lt"/>
              </a:rPr>
              <a:t>Transition to Digital </a:t>
            </a:r>
          </a:p>
          <a:p>
            <a:pPr eaLnBrk="1" hangingPunct="1">
              <a:buFont typeface="Wingdings" pitchFamily="2" charset="2"/>
              <a:buChar char="§"/>
            </a:pPr>
            <a:endParaRPr lang="en-US" altLang="en-US" sz="2400" dirty="0" smtClean="0">
              <a:latin typeface="+mn-lt"/>
            </a:endParaRPr>
          </a:p>
          <a:p>
            <a:pPr eaLnBrk="1" hangingPunct="1">
              <a:buFont typeface="Wingdings" pitchFamily="2" charset="2"/>
              <a:buChar char="§"/>
            </a:pPr>
            <a:r>
              <a:rPr lang="en-US" altLang="en-US" sz="2400" dirty="0" smtClean="0">
                <a:latin typeface="+mn-lt"/>
              </a:rPr>
              <a:t>Online </a:t>
            </a:r>
            <a:r>
              <a:rPr lang="en-US" altLang="en-US" sz="2400" dirty="0">
                <a:latin typeface="+mn-lt"/>
              </a:rPr>
              <a:t>&amp; Blended </a:t>
            </a:r>
            <a:r>
              <a:rPr lang="en-US" altLang="en-US" sz="2400" dirty="0" smtClean="0">
                <a:latin typeface="+mn-lt"/>
              </a:rPr>
              <a:t>Learning</a:t>
            </a:r>
          </a:p>
          <a:p>
            <a:pPr eaLnBrk="1" hangingPunct="1">
              <a:buFont typeface="Wingdings" pitchFamily="2" charset="2"/>
              <a:buChar char="§"/>
            </a:pPr>
            <a:endParaRPr lang="en-US" altLang="en-US" sz="2400" dirty="0">
              <a:latin typeface="+mn-lt"/>
            </a:endParaRPr>
          </a:p>
          <a:p>
            <a:pPr eaLnBrk="1" hangingPunct="1">
              <a:buFont typeface="Wingdings" pitchFamily="2" charset="2"/>
              <a:buChar char="§"/>
            </a:pPr>
            <a:r>
              <a:rPr lang="en-US" altLang="en-US" sz="2400" dirty="0" smtClean="0">
                <a:latin typeface="+mn-lt"/>
              </a:rPr>
              <a:t>Workforce </a:t>
            </a:r>
            <a:r>
              <a:rPr lang="en-US" altLang="en-US" sz="2400" dirty="0">
                <a:latin typeface="+mn-lt"/>
              </a:rPr>
              <a:t>Education</a:t>
            </a:r>
          </a:p>
        </p:txBody>
      </p:sp>
      <p:pic>
        <p:nvPicPr>
          <p:cNvPr id="13320" name="Content Placeholder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62450" y="1479550"/>
            <a:ext cx="452596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 descr="DG_Bar_Orange_USLetter_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4163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4</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1066800" y="8874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63731" y="2438400"/>
            <a:ext cx="8229600" cy="2819400"/>
          </a:xfrm>
        </p:spPr>
        <p:txBody>
          <a:bodyPr>
            <a:normAutofit/>
          </a:bodyPr>
          <a:lstStyle/>
          <a:p>
            <a:r>
              <a:rPr lang="en-US" sz="2400" dirty="0" smtClean="0"/>
              <a:t>The </a:t>
            </a:r>
            <a:r>
              <a:rPr lang="en-US" sz="2400" dirty="0"/>
              <a:t>Kentucky Community and Technical College System (KCTCS</a:t>
            </a:r>
            <a:r>
              <a:rPr lang="en-US" sz="2400" dirty="0" smtClean="0"/>
              <a:t>)</a:t>
            </a:r>
          </a:p>
          <a:p>
            <a:r>
              <a:rPr lang="en-US" sz="2400" dirty="0" smtClean="0"/>
              <a:t>South </a:t>
            </a:r>
            <a:r>
              <a:rPr lang="en-US" sz="2400" dirty="0"/>
              <a:t>Dakota Board of Regents (SDBOR</a:t>
            </a:r>
            <a:r>
              <a:rPr lang="en-US" sz="2400" dirty="0" smtClean="0"/>
              <a:t>)</a:t>
            </a:r>
            <a:endParaRPr lang="en-US" sz="2400" dirty="0"/>
          </a:p>
          <a:p>
            <a:r>
              <a:rPr lang="en-US" sz="2400" dirty="0"/>
              <a:t>Tennessee Board of Regents (TBR</a:t>
            </a:r>
            <a:r>
              <a:rPr lang="en-US" sz="2400" dirty="0" smtClean="0"/>
              <a:t>)</a:t>
            </a:r>
          </a:p>
          <a:p>
            <a:r>
              <a:rPr lang="en-US" sz="2400" dirty="0"/>
              <a:t>Ivy Tech Community College System </a:t>
            </a:r>
          </a:p>
          <a:p>
            <a:endParaRPr lang="en-US" sz="2400" dirty="0"/>
          </a:p>
        </p:txBody>
      </p:sp>
      <p:sp>
        <p:nvSpPr>
          <p:cNvPr id="13" name="Rectangle 1"/>
          <p:cNvSpPr>
            <a:spLocks noChangeArrowheads="1"/>
          </p:cNvSpPr>
          <p:nvPr/>
        </p:nvSpPr>
        <p:spPr bwMode="auto">
          <a:xfrm>
            <a:off x="-28105" y="914400"/>
            <a:ext cx="9144000" cy="446088"/>
          </a:xfrm>
          <a:prstGeom prst="rect">
            <a:avLst/>
          </a:prstGeom>
          <a:solidFill>
            <a:schemeClr val="tx2"/>
          </a:solidFill>
          <a:ln w="9525">
            <a:noFill/>
            <a:miter lim="800000"/>
            <a:headEnd/>
            <a:tailEnd/>
          </a:ln>
        </p:spPr>
        <p:txBody>
          <a:bodyPr lIns="0" tIns="0" rIns="0" bIns="0"/>
          <a:lstStyle/>
          <a:p>
            <a:r>
              <a:rPr lang="en-GB" sz="2800" b="1" dirty="0" smtClean="0">
                <a:solidFill>
                  <a:srgbClr val="FFFFFF"/>
                </a:solidFill>
                <a:latin typeface="Verdana" pitchFamily="34" charset="0"/>
              </a:rPr>
              <a:t>    </a:t>
            </a:r>
            <a:r>
              <a:rPr lang="en-GB" sz="2800" b="1" dirty="0" smtClean="0">
                <a:solidFill>
                  <a:srgbClr val="FFFFFF"/>
                </a:solidFill>
                <a:latin typeface="+mj-lt"/>
              </a:rPr>
              <a:t>College Readiness &amp; Access</a:t>
            </a:r>
            <a:endParaRPr lang="en-GB" sz="1100" dirty="0">
              <a:solidFill>
                <a:srgbClr val="7DB658"/>
              </a:solidFill>
              <a:latin typeface="+mj-lt"/>
            </a:endParaRPr>
          </a:p>
        </p:txBody>
      </p:sp>
      <p:sp>
        <p:nvSpPr>
          <p:cNvPr id="2" name="TextBox 1"/>
          <p:cNvSpPr txBox="1"/>
          <p:nvPr/>
        </p:nvSpPr>
        <p:spPr>
          <a:xfrm>
            <a:off x="609600" y="1798858"/>
            <a:ext cx="2763642" cy="461665"/>
          </a:xfrm>
          <a:prstGeom prst="rect">
            <a:avLst/>
          </a:prstGeom>
          <a:noFill/>
        </p:spPr>
        <p:txBody>
          <a:bodyPr wrap="none" rtlCol="0">
            <a:spAutoFit/>
          </a:bodyPr>
          <a:lstStyle/>
          <a:p>
            <a:r>
              <a:rPr lang="en-US" sz="2400" b="1" dirty="0" smtClean="0"/>
              <a:t>Direct Access Model</a:t>
            </a:r>
            <a:endParaRPr lang="en-US" sz="2400" b="1" dirty="0"/>
          </a:p>
        </p:txBody>
      </p:sp>
    </p:spTree>
    <p:extLst>
      <p:ext uri="{BB962C8B-B14F-4D97-AF65-F5344CB8AC3E}">
        <p14:creationId xmlns:p14="http://schemas.microsoft.com/office/powerpoint/2010/main" val="33399979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5</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1828800" y="1731962"/>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11" name="Chart 10"/>
          <p:cNvGraphicFramePr>
            <a:graphicFrameLocks noGrp="1"/>
          </p:cNvGraphicFramePr>
          <p:nvPr>
            <p:extLst>
              <p:ext uri="{D42A27DB-BD31-4B8C-83A1-F6EECF244321}">
                <p14:modId xmlns:p14="http://schemas.microsoft.com/office/powerpoint/2010/main" val="3025482850"/>
              </p:ext>
            </p:extLst>
          </p:nvPr>
        </p:nvGraphicFramePr>
        <p:xfrm>
          <a:off x="152400" y="1369423"/>
          <a:ext cx="8572500" cy="5109754"/>
        </p:xfrm>
        <a:graphic>
          <a:graphicData uri="http://schemas.openxmlformats.org/drawingml/2006/chart">
            <c:chart xmlns:c="http://schemas.openxmlformats.org/drawingml/2006/chart" xmlns:r="http://schemas.openxmlformats.org/officeDocument/2006/relationships" r:id="rId5"/>
          </a:graphicData>
        </a:graphic>
      </p:graphicFrame>
      <p:sp>
        <p:nvSpPr>
          <p:cNvPr id="14" name="Rectangle 1"/>
          <p:cNvSpPr>
            <a:spLocks noChangeArrowheads="1"/>
          </p:cNvSpPr>
          <p:nvPr/>
        </p:nvSpPr>
        <p:spPr bwMode="auto">
          <a:xfrm>
            <a:off x="0" y="931413"/>
            <a:ext cx="9372600" cy="446087"/>
          </a:xfrm>
          <a:prstGeom prst="rect">
            <a:avLst/>
          </a:prstGeom>
          <a:solidFill>
            <a:schemeClr val="tx2"/>
          </a:solidFill>
          <a:ln w="9525">
            <a:noFill/>
            <a:miter lim="800000"/>
            <a:headEnd/>
            <a:tailEnd/>
          </a:ln>
        </p:spPr>
        <p:txBody>
          <a:bodyPr lIns="0" tIns="0" rIns="0" bIns="0"/>
          <a:lstStyle/>
          <a:p>
            <a:pPr>
              <a:spcBef>
                <a:spcPct val="50000"/>
              </a:spcBef>
            </a:pPr>
            <a:r>
              <a:rPr lang="en-GB" sz="2800" b="1" dirty="0" smtClean="0">
                <a:solidFill>
                  <a:srgbClr val="FFFFFF"/>
                </a:solidFill>
                <a:latin typeface="+mj-lt"/>
              </a:rPr>
              <a:t>Cost Comparison:  Three Systems – Three Direct Access Models</a:t>
            </a:r>
            <a:endParaRPr lang="en-US" sz="2800" dirty="0">
              <a:solidFill>
                <a:srgbClr val="000000"/>
              </a:solidFill>
              <a:latin typeface="+mj-lt"/>
            </a:endParaRPr>
          </a:p>
        </p:txBody>
      </p:sp>
    </p:spTree>
    <p:extLst>
      <p:ext uri="{BB962C8B-B14F-4D97-AF65-F5344CB8AC3E}">
        <p14:creationId xmlns:p14="http://schemas.microsoft.com/office/powerpoint/2010/main" val="2696837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6</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1066800" y="8874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609600" y="1905000"/>
            <a:ext cx="8229600" cy="3962400"/>
          </a:xfrm>
        </p:spPr>
        <p:txBody>
          <a:bodyPr>
            <a:normAutofit/>
          </a:bodyPr>
          <a:lstStyle/>
          <a:p>
            <a:r>
              <a:rPr lang="en-US" sz="2400" dirty="0" smtClean="0"/>
              <a:t>Northern Arizona University</a:t>
            </a:r>
          </a:p>
          <a:p>
            <a:pPr marL="0" indent="0">
              <a:buNone/>
            </a:pPr>
            <a:endParaRPr lang="en-US" sz="2400" dirty="0" smtClean="0"/>
          </a:p>
          <a:p>
            <a:r>
              <a:rPr lang="en-US" sz="2400" dirty="0" smtClean="0"/>
              <a:t>Indiana Wesleyan University</a:t>
            </a:r>
          </a:p>
          <a:p>
            <a:endParaRPr lang="en-US" sz="2400" dirty="0"/>
          </a:p>
          <a:p>
            <a:r>
              <a:rPr lang="en-US" sz="2400" dirty="0" smtClean="0"/>
              <a:t>Southern New Hampshire University </a:t>
            </a:r>
          </a:p>
          <a:p>
            <a:endParaRPr lang="en-US" sz="2400" dirty="0"/>
          </a:p>
          <a:p>
            <a:r>
              <a:rPr lang="en-US" sz="2400" dirty="0"/>
              <a:t>George Washington University</a:t>
            </a:r>
          </a:p>
          <a:p>
            <a:endParaRPr lang="en-US" sz="2400" dirty="0" smtClean="0"/>
          </a:p>
          <a:p>
            <a:endParaRPr lang="en-US" sz="2400" dirty="0"/>
          </a:p>
          <a:p>
            <a:endParaRPr lang="en-US" dirty="0"/>
          </a:p>
        </p:txBody>
      </p:sp>
      <p:sp>
        <p:nvSpPr>
          <p:cNvPr id="13" name="Rectangle 1"/>
          <p:cNvSpPr>
            <a:spLocks noChangeArrowheads="1"/>
          </p:cNvSpPr>
          <p:nvPr/>
        </p:nvSpPr>
        <p:spPr bwMode="auto">
          <a:xfrm>
            <a:off x="0" y="914400"/>
            <a:ext cx="9144000" cy="446088"/>
          </a:xfrm>
          <a:prstGeom prst="rect">
            <a:avLst/>
          </a:prstGeom>
          <a:solidFill>
            <a:schemeClr val="tx2"/>
          </a:solidFill>
          <a:ln w="9525">
            <a:noFill/>
            <a:miter lim="800000"/>
            <a:headEnd/>
            <a:tailEnd/>
          </a:ln>
        </p:spPr>
        <p:txBody>
          <a:bodyPr lIns="0" tIns="0" rIns="0" bIns="0"/>
          <a:lstStyle/>
          <a:p>
            <a:r>
              <a:rPr lang="en-GB" sz="2800" b="1" dirty="0" smtClean="0">
                <a:solidFill>
                  <a:srgbClr val="FFFFFF"/>
                </a:solidFill>
                <a:latin typeface="Verdana" pitchFamily="34" charset="0"/>
              </a:rPr>
              <a:t>    </a:t>
            </a:r>
            <a:r>
              <a:rPr lang="en-GB" sz="2800" b="1" dirty="0" smtClean="0">
                <a:solidFill>
                  <a:srgbClr val="FFFFFF"/>
                </a:solidFill>
                <a:latin typeface="+mj-lt"/>
              </a:rPr>
              <a:t>Powering Online Learning	</a:t>
            </a:r>
            <a:endParaRPr lang="en-GB" sz="1100" dirty="0">
              <a:solidFill>
                <a:srgbClr val="7DB658"/>
              </a:solidFill>
              <a:latin typeface="+mj-lt"/>
            </a:endParaRPr>
          </a:p>
        </p:txBody>
      </p:sp>
    </p:spTree>
    <p:extLst>
      <p:ext uri="{BB962C8B-B14F-4D97-AF65-F5344CB8AC3E}">
        <p14:creationId xmlns:p14="http://schemas.microsoft.com/office/powerpoint/2010/main" val="648180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7</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1066800" y="8874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609600" y="1905000"/>
            <a:ext cx="8229600" cy="3962400"/>
          </a:xfrm>
        </p:spPr>
        <p:txBody>
          <a:bodyPr>
            <a:normAutofit/>
          </a:bodyPr>
          <a:lstStyle/>
          <a:p>
            <a:r>
              <a:rPr lang="en-US" sz="2400" dirty="0" smtClean="0"/>
              <a:t>Ivy Tech Corporate College </a:t>
            </a:r>
          </a:p>
          <a:p>
            <a:endParaRPr lang="en-US" sz="2400" dirty="0" smtClean="0"/>
          </a:p>
          <a:p>
            <a:r>
              <a:rPr lang="en-US" sz="2400" dirty="0" smtClean="0"/>
              <a:t>Richard Stockton College of New Jersey</a:t>
            </a:r>
          </a:p>
          <a:p>
            <a:endParaRPr lang="en-US" sz="2400" dirty="0" smtClean="0"/>
          </a:p>
          <a:p>
            <a:r>
              <a:rPr lang="en-US" sz="2400" dirty="0" smtClean="0"/>
              <a:t>The College Prep Academy, Washington DC</a:t>
            </a:r>
            <a:endParaRPr lang="en-US" dirty="0"/>
          </a:p>
        </p:txBody>
      </p:sp>
      <p:sp>
        <p:nvSpPr>
          <p:cNvPr id="13" name="Rectangle 1"/>
          <p:cNvSpPr>
            <a:spLocks noChangeArrowheads="1"/>
          </p:cNvSpPr>
          <p:nvPr/>
        </p:nvSpPr>
        <p:spPr bwMode="auto">
          <a:xfrm>
            <a:off x="0" y="914400"/>
            <a:ext cx="9144000" cy="446088"/>
          </a:xfrm>
          <a:prstGeom prst="rect">
            <a:avLst/>
          </a:prstGeom>
          <a:solidFill>
            <a:schemeClr val="tx2"/>
          </a:solidFill>
          <a:ln w="9525">
            <a:noFill/>
            <a:miter lim="800000"/>
            <a:headEnd/>
            <a:tailEnd/>
          </a:ln>
        </p:spPr>
        <p:txBody>
          <a:bodyPr lIns="0" tIns="0" rIns="0" bIns="0"/>
          <a:lstStyle/>
          <a:p>
            <a:r>
              <a:rPr lang="en-GB" sz="2800" b="1" dirty="0" smtClean="0">
                <a:solidFill>
                  <a:srgbClr val="FFFFFF"/>
                </a:solidFill>
                <a:latin typeface="Verdana" pitchFamily="34" charset="0"/>
              </a:rPr>
              <a:t>    </a:t>
            </a:r>
            <a:r>
              <a:rPr lang="en-GB" sz="2800" b="1" dirty="0" smtClean="0">
                <a:solidFill>
                  <a:srgbClr val="FFFFFF"/>
                </a:solidFill>
                <a:latin typeface="+mj-lt"/>
              </a:rPr>
              <a:t>Workforce Education</a:t>
            </a:r>
            <a:endParaRPr lang="en-GB" sz="1100" dirty="0">
              <a:solidFill>
                <a:srgbClr val="7DB658"/>
              </a:solidFill>
              <a:latin typeface="+mj-lt"/>
            </a:endParaRPr>
          </a:p>
        </p:txBody>
      </p:sp>
    </p:spTree>
    <p:extLst>
      <p:ext uri="{BB962C8B-B14F-4D97-AF65-F5344CB8AC3E}">
        <p14:creationId xmlns:p14="http://schemas.microsoft.com/office/powerpoint/2010/main" val="82562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8</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3886200" y="1981200"/>
            <a:ext cx="4870269" cy="1905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Petra Kohlmann Sanchez</a:t>
            </a:r>
          </a:p>
          <a:p>
            <a:r>
              <a:rPr lang="en-US" sz="2800" dirty="0" smtClean="0"/>
              <a:t>Executive Director, </a:t>
            </a:r>
          </a:p>
          <a:p>
            <a:r>
              <a:rPr lang="en-US" sz="2800" dirty="0" smtClean="0"/>
              <a:t>Strategic Partnerships</a:t>
            </a:r>
          </a:p>
          <a:p>
            <a:r>
              <a:rPr lang="en-US" sz="2800" dirty="0" smtClean="0"/>
              <a:t>Pearson North America</a:t>
            </a:r>
            <a:endParaRPr lang="en-US" sz="28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169194"/>
            <a:ext cx="3148012" cy="334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441287" y="4724400"/>
            <a:ext cx="6038513" cy="830997"/>
          </a:xfrm>
          <a:prstGeom prst="rect">
            <a:avLst/>
          </a:prstGeom>
          <a:noFill/>
        </p:spPr>
        <p:txBody>
          <a:bodyPr wrap="none" rtlCol="0">
            <a:spAutoFit/>
          </a:bodyPr>
          <a:lstStyle/>
          <a:p>
            <a:r>
              <a:rPr lang="en-US" sz="2400" dirty="0" smtClean="0"/>
              <a:t>Phone:  305-792-6962</a:t>
            </a:r>
          </a:p>
          <a:p>
            <a:r>
              <a:rPr lang="en-US" sz="2400" dirty="0" smtClean="0"/>
              <a:t>Email:  petra.kohlmann.sanchez@pearson.com</a:t>
            </a:r>
            <a:endParaRPr lang="en-US" sz="2400" dirty="0"/>
          </a:p>
        </p:txBody>
      </p:sp>
    </p:spTree>
    <p:extLst>
      <p:ext uri="{BB962C8B-B14F-4D97-AF65-F5344CB8AC3E}">
        <p14:creationId xmlns:p14="http://schemas.microsoft.com/office/powerpoint/2010/main" val="3637080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r>
              <a:rPr lang="en-US" altLang="en-US" sz="900" smtClean="0">
                <a:solidFill>
                  <a:schemeClr val="bg1"/>
                </a:solidFill>
              </a:rPr>
              <a:t>ALWAYS LEARNING</a:t>
            </a:r>
          </a:p>
        </p:txBody>
      </p:sp>
      <p:sp>
        <p:nvSpPr>
          <p:cNvPr id="2765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Verdana" pitchFamily="34" charset="0"/>
                <a:ea typeface="ヒラギノ角ゴ Pro W3" pitchFamily="-84" charset="-128"/>
              </a:defRPr>
            </a:lvl1pPr>
            <a:lvl2pPr marL="742950" indent="-285750" eaLnBrk="0" hangingPunct="0">
              <a:defRPr sz="1400">
                <a:solidFill>
                  <a:schemeClr val="tx1"/>
                </a:solidFill>
                <a:latin typeface="Verdana" pitchFamily="34" charset="0"/>
                <a:ea typeface="ヒラギノ角ゴ Pro W3" pitchFamily="-84" charset="-128"/>
              </a:defRPr>
            </a:lvl2pPr>
            <a:lvl3pPr marL="1143000" indent="-228600" eaLnBrk="0" hangingPunct="0">
              <a:defRPr sz="1400">
                <a:solidFill>
                  <a:schemeClr val="tx1"/>
                </a:solidFill>
                <a:latin typeface="Verdana" pitchFamily="34" charset="0"/>
                <a:ea typeface="ヒラギノ角ゴ Pro W3" pitchFamily="-84" charset="-128"/>
              </a:defRPr>
            </a:lvl3pPr>
            <a:lvl4pPr marL="1600200" indent="-228600" eaLnBrk="0" hangingPunct="0">
              <a:defRPr sz="1400">
                <a:solidFill>
                  <a:schemeClr val="tx1"/>
                </a:solidFill>
                <a:latin typeface="Verdana" pitchFamily="34" charset="0"/>
                <a:ea typeface="ヒラギノ角ゴ Pro W3" pitchFamily="-84" charset="-128"/>
              </a:defRPr>
            </a:lvl4pPr>
            <a:lvl5pPr marL="2057400" indent="-228600" eaLnBrk="0" hangingPunct="0">
              <a:defRPr sz="1400">
                <a:solidFill>
                  <a:schemeClr val="tx1"/>
                </a:solidFill>
                <a:latin typeface="Verdana" pitchFamily="34" charset="0"/>
                <a:ea typeface="ヒラギノ角ゴ Pro W3" pitchFamily="-84" charset="-128"/>
              </a:defRPr>
            </a:lvl5pPr>
            <a:lvl6pPr marL="25146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6pPr>
            <a:lvl7pPr marL="29718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7pPr>
            <a:lvl8pPr marL="34290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8pPr>
            <a:lvl9pPr marL="3886200" indent="-228600" eaLnBrk="0" fontAlgn="base" hangingPunct="0">
              <a:spcBef>
                <a:spcPct val="50000"/>
              </a:spcBef>
              <a:spcAft>
                <a:spcPct val="0"/>
              </a:spcAft>
              <a:defRPr sz="1400">
                <a:solidFill>
                  <a:schemeClr val="tx1"/>
                </a:solidFill>
                <a:latin typeface="Verdana" pitchFamily="34" charset="0"/>
                <a:ea typeface="ヒラギノ角ゴ Pro W3" pitchFamily="-84" charset="-128"/>
              </a:defRPr>
            </a:lvl9pPr>
          </a:lstStyle>
          <a:p>
            <a:pPr eaLnBrk="1" hangingPunct="1"/>
            <a:fld id="{13EC74BC-896D-483D-AAA3-B053826F0004}" type="slidenum">
              <a:rPr lang="en-US" altLang="en-US" sz="900" smtClean="0">
                <a:solidFill>
                  <a:schemeClr val="bg1"/>
                </a:solidFill>
              </a:rPr>
              <a:pPr eaLnBrk="1" hangingPunct="1"/>
              <a:t>9</a:t>
            </a:fld>
            <a:endParaRPr lang="en-US" altLang="en-US" sz="900" smtClean="0">
              <a:solidFill>
                <a:schemeClr val="bg1"/>
              </a:solidFill>
            </a:endParaRPr>
          </a:p>
        </p:txBody>
      </p:sp>
      <p:sp>
        <p:nvSpPr>
          <p:cNvPr id="8" name="Rectangle 7"/>
          <p:cNvSpPr/>
          <p:nvPr/>
        </p:nvSpPr>
        <p:spPr bwMode="auto">
          <a:xfrm>
            <a:off x="6531" y="-15240"/>
            <a:ext cx="9144000" cy="868363"/>
          </a:xfrm>
          <a:prstGeom prst="rect">
            <a:avLst/>
          </a:prstGeom>
          <a:solidFill>
            <a:schemeClr val="accent5"/>
          </a:solidFill>
          <a:ln>
            <a:noFill/>
          </a:ln>
          <a:effectLst/>
          <a:extLst/>
        </p:spPr>
        <p:txBody>
          <a:bodyPr lIns="0" tIns="0" rIns="0" bIns="0"/>
          <a:lstStyle/>
          <a:p>
            <a:pPr>
              <a:defRPr/>
            </a:pPr>
            <a:endParaRPr lang="en-US" dirty="0">
              <a:latin typeface="Verdana" charset="0"/>
              <a:ea typeface="ヒラギノ角ゴ Pro W3" charset="0"/>
            </a:endParaRPr>
          </a:p>
        </p:txBody>
      </p:sp>
      <p:pic>
        <p:nvPicPr>
          <p:cNvPr id="10" name="Picture 1" descr="DG_Bar_Orange_USLetter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100354"/>
            <a:ext cx="9144000" cy="75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a:xfrm>
            <a:off x="3886200" y="1981200"/>
            <a:ext cx="4870269" cy="1905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Petra Kohlmann Sanchez</a:t>
            </a:r>
          </a:p>
          <a:p>
            <a:r>
              <a:rPr lang="en-US" sz="2800" dirty="0" smtClean="0"/>
              <a:t>Executive Director, </a:t>
            </a:r>
          </a:p>
          <a:p>
            <a:r>
              <a:rPr lang="en-US" sz="2800" dirty="0" smtClean="0"/>
              <a:t>Strategic Partnerships</a:t>
            </a:r>
          </a:p>
          <a:p>
            <a:r>
              <a:rPr lang="en-US" sz="2800" dirty="0" smtClean="0"/>
              <a:t>Pearson North America</a:t>
            </a:r>
            <a:endParaRPr lang="en-US" sz="28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3493" y="14128"/>
            <a:ext cx="441007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169194"/>
            <a:ext cx="3148012" cy="334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441287" y="4724400"/>
            <a:ext cx="6038513" cy="830997"/>
          </a:xfrm>
          <a:prstGeom prst="rect">
            <a:avLst/>
          </a:prstGeom>
          <a:noFill/>
        </p:spPr>
        <p:txBody>
          <a:bodyPr wrap="none" rtlCol="0">
            <a:spAutoFit/>
          </a:bodyPr>
          <a:lstStyle/>
          <a:p>
            <a:r>
              <a:rPr lang="en-US" sz="2400" dirty="0" smtClean="0"/>
              <a:t>Phone:  305-792-6962</a:t>
            </a:r>
          </a:p>
          <a:p>
            <a:r>
              <a:rPr lang="en-US" sz="2400" dirty="0" smtClean="0"/>
              <a:t>Email:  petra.kohlmann.sanchez@pearson.com</a:t>
            </a:r>
            <a:endParaRPr lang="en-US" sz="2400" dirty="0"/>
          </a:p>
        </p:txBody>
      </p:sp>
    </p:spTree>
    <p:extLst>
      <p:ext uri="{BB962C8B-B14F-4D97-AF65-F5344CB8AC3E}">
        <p14:creationId xmlns:p14="http://schemas.microsoft.com/office/powerpoint/2010/main" val="4283315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5382</TotalTime>
  <Words>1146</Words>
  <Application>Microsoft Office PowerPoint</Application>
  <PresentationFormat>On-screen Show (4:3)</PresentationFormat>
  <Paragraphs>149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Partnership provided in 4 Key Areas </vt:lpstr>
      <vt:lpstr>PowerPoint Presentation</vt:lpstr>
      <vt:lpstr>PowerPoint Presentation</vt:lpstr>
      <vt:lpstr>PowerPoint Presentation</vt:lpstr>
      <vt:lpstr>PowerPoint Presentation</vt:lpstr>
      <vt:lpstr>PowerPoint Presentation</vt:lpstr>
      <vt:lpstr>PowerPoint Presentation</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Kohlmann Simons, Petra</dc:creator>
  <cp:lastModifiedBy>borsots</cp:lastModifiedBy>
  <cp:revision>100</cp:revision>
  <cp:lastPrinted>2014-06-18T13:55:04Z</cp:lastPrinted>
  <dcterms:created xsi:type="dcterms:W3CDTF">2014-05-12T19:35:42Z</dcterms:created>
  <dcterms:modified xsi:type="dcterms:W3CDTF">2014-06-23T12:25:20Z</dcterms:modified>
</cp:coreProperties>
</file>