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47"/>
  </p:notesMasterIdLst>
  <p:sldIdLst>
    <p:sldId id="257" r:id="rId2"/>
    <p:sldId id="276" r:id="rId3"/>
    <p:sldId id="277" r:id="rId4"/>
    <p:sldId id="278" r:id="rId5"/>
    <p:sldId id="279" r:id="rId6"/>
    <p:sldId id="258" r:id="rId7"/>
    <p:sldId id="280" r:id="rId8"/>
    <p:sldId id="281" r:id="rId9"/>
    <p:sldId id="282" r:id="rId10"/>
    <p:sldId id="283" r:id="rId11"/>
    <p:sldId id="284" r:id="rId12"/>
    <p:sldId id="285" r:id="rId13"/>
    <p:sldId id="286" r:id="rId14"/>
    <p:sldId id="287" r:id="rId15"/>
    <p:sldId id="289" r:id="rId16"/>
    <p:sldId id="290" r:id="rId17"/>
    <p:sldId id="291"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7" r:id="rId43"/>
    <p:sldId id="319" r:id="rId44"/>
    <p:sldId id="320" r:id="rId45"/>
    <p:sldId id="318" r:id="rId4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A8"/>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33" autoAdjust="0"/>
    <p:restoredTop sz="94660"/>
  </p:normalViewPr>
  <p:slideViewPr>
    <p:cSldViewPr>
      <p:cViewPr varScale="1">
        <p:scale>
          <a:sx n="68" d="100"/>
          <a:sy n="68" d="100"/>
        </p:scale>
        <p:origin x="154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05E9228-952F-4888-ABC2-B95A57B95C1C}" type="slidenum">
              <a:rPr lang="en-US"/>
              <a:pPr/>
              <a:t>‹#›</a:t>
            </a:fld>
            <a:endParaRPr lang="en-US"/>
          </a:p>
        </p:txBody>
      </p:sp>
    </p:spTree>
    <p:extLst>
      <p:ext uri="{BB962C8B-B14F-4D97-AF65-F5344CB8AC3E}">
        <p14:creationId xmlns:p14="http://schemas.microsoft.com/office/powerpoint/2010/main" val="38212562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9"/>
          <p:cNvSpPr>
            <a:spLocks noGrp="1"/>
          </p:cNvSpPr>
          <p:nvPr>
            <p:ph type="sldNum" sz="quarter" idx="10"/>
          </p:nvPr>
        </p:nvSpPr>
        <p:spPr/>
        <p:txBody>
          <a:bodyPr/>
          <a:lstStyle>
            <a:lvl1pPr>
              <a:defRPr/>
            </a:lvl1pPr>
          </a:lstStyle>
          <a:p>
            <a:fld id="{E1E290F1-8506-4E28-9AD6-F007C02C99D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9"/>
          <p:cNvSpPr>
            <a:spLocks noGrp="1"/>
          </p:cNvSpPr>
          <p:nvPr>
            <p:ph type="sldNum" sz="quarter" idx="10"/>
          </p:nvPr>
        </p:nvSpPr>
        <p:spPr/>
        <p:txBody>
          <a:bodyPr/>
          <a:lstStyle>
            <a:lvl1pPr>
              <a:defRPr/>
            </a:lvl1pPr>
          </a:lstStyle>
          <a:p>
            <a:fld id="{A5C1A8B3-2903-45BC-8DC0-97B731D759A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905000"/>
            <a:ext cx="5676900" cy="4343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9"/>
          <p:cNvSpPr>
            <a:spLocks noGrp="1"/>
          </p:cNvSpPr>
          <p:nvPr>
            <p:ph type="sldNum" sz="quarter" idx="10"/>
          </p:nvPr>
        </p:nvSpPr>
        <p:spPr/>
        <p:txBody>
          <a:bodyPr/>
          <a:lstStyle>
            <a:lvl1pPr>
              <a:defRPr/>
            </a:lvl1pPr>
          </a:lstStyle>
          <a:p>
            <a:fld id="{1A16CB95-2934-4B05-983F-B9C7FD118F4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9"/>
          <p:cNvSpPr>
            <a:spLocks noGrp="1"/>
          </p:cNvSpPr>
          <p:nvPr>
            <p:ph type="sldNum" sz="quarter" idx="10"/>
          </p:nvPr>
        </p:nvSpPr>
        <p:spPr/>
        <p:txBody>
          <a:bodyPr/>
          <a:lstStyle>
            <a:lvl1pPr>
              <a:defRPr/>
            </a:lvl1pPr>
          </a:lstStyle>
          <a:p>
            <a:fld id="{F90AAD2E-8F19-4242-93A4-5E2C4FFEA2E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9"/>
          <p:cNvSpPr>
            <a:spLocks noGrp="1"/>
          </p:cNvSpPr>
          <p:nvPr>
            <p:ph type="sldNum" sz="quarter" idx="10"/>
          </p:nvPr>
        </p:nvSpPr>
        <p:spPr/>
        <p:txBody>
          <a:bodyPr/>
          <a:lstStyle>
            <a:lvl1pPr>
              <a:defRPr/>
            </a:lvl1pPr>
          </a:lstStyle>
          <a:p>
            <a:fld id="{4E9D5673-4FAA-4684-B787-D705EC02752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p:txBody>
          <a:bodyPr/>
          <a:lstStyle>
            <a:lvl1pPr>
              <a:defRPr/>
            </a:lvl1pPr>
          </a:lstStyle>
          <a:p>
            <a:fld id="{636C9D28-83C5-4813-BB6B-777EBBC4A7C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533400"/>
            <a:ext cx="66294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828799"/>
            <a:ext cx="4040188" cy="457201"/>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3733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828800"/>
            <a:ext cx="4041775" cy="4571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3733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9"/>
          <p:cNvSpPr>
            <a:spLocks noGrp="1"/>
          </p:cNvSpPr>
          <p:nvPr>
            <p:ph type="sldNum" sz="quarter" idx="10"/>
          </p:nvPr>
        </p:nvSpPr>
        <p:spPr/>
        <p:txBody>
          <a:bodyPr/>
          <a:lstStyle>
            <a:lvl1pPr>
              <a:defRPr/>
            </a:lvl1pPr>
          </a:lstStyle>
          <a:p>
            <a:fld id="{CC1B7D2D-8281-45E4-8E73-C2EF9CBFF2F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9"/>
          <p:cNvSpPr>
            <a:spLocks noGrp="1"/>
          </p:cNvSpPr>
          <p:nvPr>
            <p:ph type="sldNum" sz="quarter" idx="10"/>
          </p:nvPr>
        </p:nvSpPr>
        <p:spPr/>
        <p:txBody>
          <a:bodyPr/>
          <a:lstStyle>
            <a:lvl1pPr>
              <a:defRPr/>
            </a:lvl1pPr>
          </a:lstStyle>
          <a:p>
            <a:fld id="{E231CF1D-3C43-4C45-9A72-453823D396C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fld id="{CA06F58D-D790-476B-97AA-96B929BED76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3008313" cy="457200"/>
          </a:xfrm>
        </p:spPr>
        <p:txBody>
          <a:bodyPr anchor="b"/>
          <a:lstStyle>
            <a:lvl1pPr algn="l">
              <a:defRPr sz="1600" b="1"/>
            </a:lvl1pPr>
          </a:lstStyle>
          <a:p>
            <a:r>
              <a:rPr lang="en-US" dirty="0"/>
              <a:t>Click to edit Master title style</a:t>
            </a:r>
          </a:p>
        </p:txBody>
      </p:sp>
      <p:sp>
        <p:nvSpPr>
          <p:cNvPr id="3" name="Content Placeholder 2"/>
          <p:cNvSpPr>
            <a:spLocks noGrp="1"/>
          </p:cNvSpPr>
          <p:nvPr>
            <p:ph idx="1"/>
          </p:nvPr>
        </p:nvSpPr>
        <p:spPr>
          <a:xfrm>
            <a:off x="3575050" y="381000"/>
            <a:ext cx="5111750" cy="58674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362201"/>
            <a:ext cx="3008313" cy="38862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9"/>
          <p:cNvSpPr>
            <a:spLocks noGrp="1"/>
          </p:cNvSpPr>
          <p:nvPr>
            <p:ph type="sldNum" sz="quarter" idx="10"/>
          </p:nvPr>
        </p:nvSpPr>
        <p:spPr/>
        <p:txBody>
          <a:bodyPr/>
          <a:lstStyle>
            <a:lvl1pPr>
              <a:defRPr/>
            </a:lvl1pPr>
          </a:lstStyle>
          <a:p>
            <a:fld id="{812061BE-63AA-4D70-A86B-0D4359E19F1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9800"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20980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2098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9"/>
          <p:cNvSpPr>
            <a:spLocks noGrp="1"/>
          </p:cNvSpPr>
          <p:nvPr>
            <p:ph type="sldNum" sz="quarter" idx="10"/>
          </p:nvPr>
        </p:nvSpPr>
        <p:spPr/>
        <p:txBody>
          <a:bodyPr/>
          <a:lstStyle>
            <a:lvl1pPr>
              <a:defRPr/>
            </a:lvl1pPr>
          </a:lstStyle>
          <a:p>
            <a:fld id="{F9C6964A-4B4D-4256-A71F-736733EBA0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8A8"/>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57400" y="609600"/>
            <a:ext cx="6400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7" descr="BOR_logo_bl_wht"/>
          <p:cNvPicPr>
            <a:picLocks noChangeAspect="1" noChangeArrowheads="1"/>
          </p:cNvPicPr>
          <p:nvPr userDrawn="1"/>
        </p:nvPicPr>
        <p:blipFill>
          <a:blip r:embed="rId13"/>
          <a:srcRect/>
          <a:stretch>
            <a:fillRect/>
          </a:stretch>
        </p:blipFill>
        <p:spPr bwMode="auto">
          <a:xfrm>
            <a:off x="669925" y="533400"/>
            <a:ext cx="1235075" cy="1238250"/>
          </a:xfrm>
          <a:prstGeom prst="rect">
            <a:avLst/>
          </a:prstGeom>
          <a:noFill/>
          <a:ln w="9525">
            <a:noFill/>
            <a:miter lim="800000"/>
            <a:headEnd/>
            <a:tailEnd/>
          </a:ln>
        </p:spPr>
      </p:pic>
      <p:sp>
        <p:nvSpPr>
          <p:cNvPr id="8" name="Text Box 4"/>
          <p:cNvSpPr txBox="1">
            <a:spLocks noChangeArrowheads="1"/>
          </p:cNvSpPr>
          <p:nvPr userDrawn="1"/>
        </p:nvSpPr>
        <p:spPr bwMode="auto">
          <a:xfrm>
            <a:off x="5308600" y="6321425"/>
            <a:ext cx="3148013" cy="307975"/>
          </a:xfrm>
          <a:prstGeom prst="rect">
            <a:avLst/>
          </a:prstGeom>
          <a:noFill/>
          <a:ln w="9525">
            <a:noFill/>
            <a:miter lim="800000"/>
            <a:headEnd/>
            <a:tailEnd/>
          </a:ln>
          <a:effectLst/>
        </p:spPr>
        <p:txBody>
          <a:bodyPr wrap="none">
            <a:spAutoFit/>
          </a:bodyPr>
          <a:lstStyle/>
          <a:p>
            <a:pPr algn="r" eaLnBrk="1" hangingPunct="1"/>
            <a:r>
              <a:rPr lang="en-US" sz="1400" i="1">
                <a:solidFill>
                  <a:srgbClr val="FFFFFF"/>
                </a:solidFill>
              </a:rPr>
              <a:t>“Creating A More Educated Georgia”</a:t>
            </a:r>
            <a:endParaRPr lang="en-US" sz="2400" i="1">
              <a:solidFill>
                <a:srgbClr val="000000"/>
              </a:solidFill>
              <a:latin typeface="Times" charset="0"/>
            </a:endParaRPr>
          </a:p>
        </p:txBody>
      </p:sp>
      <p:sp>
        <p:nvSpPr>
          <p:cNvPr id="10" name="Slide Number Placeholder 9"/>
          <p:cNvSpPr>
            <a:spLocks noGrp="1"/>
          </p:cNvSpPr>
          <p:nvPr>
            <p:ph type="sldNum" sz="quarter" idx="4"/>
          </p:nvPr>
        </p:nvSpPr>
        <p:spPr>
          <a:xfrm>
            <a:off x="8610600" y="6477000"/>
            <a:ext cx="457200" cy="30480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defRPr>
            </a:lvl1pPr>
          </a:lstStyle>
          <a:p>
            <a:fld id="{D038E779-EE1A-4C24-8059-648A8AB8FF3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ftr="0" dt="0"/>
  <p:txStyles>
    <p:titleStyle>
      <a:lvl1pPr algn="l" rtl="0" eaLnBrk="0" fontAlgn="base" hangingPunct="0">
        <a:spcBef>
          <a:spcPct val="0"/>
        </a:spcBef>
        <a:spcAft>
          <a:spcPct val="0"/>
        </a:spcAft>
        <a:defRPr sz="3600">
          <a:solidFill>
            <a:schemeClr val="bg1"/>
          </a:solidFill>
          <a:latin typeface="+mj-lt"/>
          <a:ea typeface="ＭＳ Ｐゴシック" pitchFamily="-112" charset="-128"/>
          <a:cs typeface="ＭＳ Ｐゴシック" pitchFamily="-112" charset="-128"/>
        </a:defRPr>
      </a:lvl1pPr>
      <a:lvl2pPr algn="l" rtl="0" eaLnBrk="0" fontAlgn="base" hangingPunct="0">
        <a:spcBef>
          <a:spcPct val="0"/>
        </a:spcBef>
        <a:spcAft>
          <a:spcPct val="0"/>
        </a:spcAft>
        <a:defRPr sz="3600">
          <a:solidFill>
            <a:schemeClr val="bg1"/>
          </a:solidFill>
          <a:latin typeface="Times" pitchFamily="-112" charset="0"/>
          <a:ea typeface="ＭＳ Ｐゴシック" pitchFamily="-112" charset="-128"/>
          <a:cs typeface="ＭＳ Ｐゴシック" pitchFamily="-112" charset="-128"/>
        </a:defRPr>
      </a:lvl2pPr>
      <a:lvl3pPr algn="l" rtl="0" eaLnBrk="0" fontAlgn="base" hangingPunct="0">
        <a:spcBef>
          <a:spcPct val="0"/>
        </a:spcBef>
        <a:spcAft>
          <a:spcPct val="0"/>
        </a:spcAft>
        <a:defRPr sz="3600">
          <a:solidFill>
            <a:schemeClr val="bg1"/>
          </a:solidFill>
          <a:latin typeface="Times" pitchFamily="-112" charset="0"/>
          <a:ea typeface="ＭＳ Ｐゴシック" pitchFamily="-112" charset="-128"/>
          <a:cs typeface="ＭＳ Ｐゴシック" pitchFamily="-112" charset="-128"/>
        </a:defRPr>
      </a:lvl3pPr>
      <a:lvl4pPr algn="l" rtl="0" eaLnBrk="0" fontAlgn="base" hangingPunct="0">
        <a:spcBef>
          <a:spcPct val="0"/>
        </a:spcBef>
        <a:spcAft>
          <a:spcPct val="0"/>
        </a:spcAft>
        <a:defRPr sz="3600">
          <a:solidFill>
            <a:schemeClr val="bg1"/>
          </a:solidFill>
          <a:latin typeface="Times" pitchFamily="-112" charset="0"/>
          <a:ea typeface="ＭＳ Ｐゴシック" pitchFamily="-112" charset="-128"/>
          <a:cs typeface="ＭＳ Ｐゴシック" pitchFamily="-112" charset="-128"/>
        </a:defRPr>
      </a:lvl4pPr>
      <a:lvl5pPr algn="l" rtl="0" eaLnBrk="0" fontAlgn="base" hangingPunct="0">
        <a:spcBef>
          <a:spcPct val="0"/>
        </a:spcBef>
        <a:spcAft>
          <a:spcPct val="0"/>
        </a:spcAft>
        <a:defRPr sz="3600">
          <a:solidFill>
            <a:schemeClr val="bg1"/>
          </a:solidFill>
          <a:latin typeface="Times" pitchFamily="-112" charset="0"/>
          <a:ea typeface="ＭＳ Ｐゴシック" pitchFamily="-112" charset="-128"/>
          <a:cs typeface="ＭＳ Ｐゴシック" pitchFamily="-112" charset="-128"/>
        </a:defRPr>
      </a:lvl5pPr>
      <a:lvl6pPr marL="457200" algn="l" rtl="0" fontAlgn="base">
        <a:spcBef>
          <a:spcPct val="0"/>
        </a:spcBef>
        <a:spcAft>
          <a:spcPct val="0"/>
        </a:spcAft>
        <a:defRPr sz="3600">
          <a:solidFill>
            <a:schemeClr val="bg1"/>
          </a:solidFill>
          <a:latin typeface="Times" pitchFamily="-112" charset="0"/>
        </a:defRPr>
      </a:lvl6pPr>
      <a:lvl7pPr marL="914400" algn="l" rtl="0" fontAlgn="base">
        <a:spcBef>
          <a:spcPct val="0"/>
        </a:spcBef>
        <a:spcAft>
          <a:spcPct val="0"/>
        </a:spcAft>
        <a:defRPr sz="3600">
          <a:solidFill>
            <a:schemeClr val="bg1"/>
          </a:solidFill>
          <a:latin typeface="Times" pitchFamily="-112" charset="0"/>
        </a:defRPr>
      </a:lvl7pPr>
      <a:lvl8pPr marL="1371600" algn="l" rtl="0" fontAlgn="base">
        <a:spcBef>
          <a:spcPct val="0"/>
        </a:spcBef>
        <a:spcAft>
          <a:spcPct val="0"/>
        </a:spcAft>
        <a:defRPr sz="3600">
          <a:solidFill>
            <a:schemeClr val="bg1"/>
          </a:solidFill>
          <a:latin typeface="Times" pitchFamily="-112" charset="0"/>
        </a:defRPr>
      </a:lvl8pPr>
      <a:lvl9pPr marL="1828800" algn="l" rtl="0" fontAlgn="base">
        <a:spcBef>
          <a:spcPct val="0"/>
        </a:spcBef>
        <a:spcAft>
          <a:spcPct val="0"/>
        </a:spcAft>
        <a:defRPr sz="3600">
          <a:solidFill>
            <a:schemeClr val="bg1"/>
          </a:solidFill>
          <a:latin typeface="Times" pitchFamily="-112"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ＭＳ Ｐゴシック" pitchFamily="-112" charset="-128"/>
          <a:cs typeface="ＭＳ Ｐゴシック" pitchFamily="-112" charset="-128"/>
        </a:defRPr>
      </a:lvl1pPr>
      <a:lvl2pPr marL="742950" indent="-285750" algn="l" rtl="0" eaLnBrk="0" fontAlgn="base" hangingPunct="0">
        <a:spcBef>
          <a:spcPct val="20000"/>
        </a:spcBef>
        <a:spcAft>
          <a:spcPct val="0"/>
        </a:spcAft>
        <a:buChar char="–"/>
        <a:defRPr sz="2800">
          <a:solidFill>
            <a:schemeClr val="bg1"/>
          </a:solidFill>
          <a:latin typeface="+mn-lt"/>
          <a:ea typeface="ＭＳ Ｐゴシック" pitchFamily="-112" charset="-128"/>
        </a:defRPr>
      </a:lvl2pPr>
      <a:lvl3pPr marL="1143000" indent="-228600" algn="l" rtl="0" eaLnBrk="0" fontAlgn="base" hangingPunct="0">
        <a:spcBef>
          <a:spcPct val="20000"/>
        </a:spcBef>
        <a:spcAft>
          <a:spcPct val="0"/>
        </a:spcAft>
        <a:buChar char="•"/>
        <a:defRPr sz="2400">
          <a:solidFill>
            <a:schemeClr val="bg1"/>
          </a:solidFill>
          <a:latin typeface="+mn-lt"/>
          <a:ea typeface="ＭＳ Ｐゴシック" pitchFamily="-112" charset="-128"/>
        </a:defRPr>
      </a:lvl3pPr>
      <a:lvl4pPr marL="1600200" indent="-228600" algn="l" rtl="0" eaLnBrk="0" fontAlgn="base" hangingPunct="0">
        <a:spcBef>
          <a:spcPct val="20000"/>
        </a:spcBef>
        <a:spcAft>
          <a:spcPct val="0"/>
        </a:spcAft>
        <a:buChar char="–"/>
        <a:defRPr sz="2000">
          <a:solidFill>
            <a:schemeClr val="bg1"/>
          </a:solidFill>
          <a:latin typeface="+mn-lt"/>
          <a:ea typeface="ＭＳ Ｐゴシック" pitchFamily="-112" charset="-128"/>
        </a:defRPr>
      </a:lvl4pPr>
      <a:lvl5pPr marL="2057400" indent="-228600" algn="l" rtl="0" eaLnBrk="0" fontAlgn="base" hangingPunct="0">
        <a:spcBef>
          <a:spcPct val="20000"/>
        </a:spcBef>
        <a:spcAft>
          <a:spcPct val="0"/>
        </a:spcAft>
        <a:buChar char="»"/>
        <a:defRPr sz="2000">
          <a:solidFill>
            <a:schemeClr val="bg1"/>
          </a:solidFill>
          <a:latin typeface="+mn-lt"/>
          <a:ea typeface="ＭＳ Ｐゴシック" pitchFamily="-112" charset="-128"/>
        </a:defRPr>
      </a:lvl5pPr>
      <a:lvl6pPr marL="2514600" indent="-228600" algn="l" rtl="0" fontAlgn="base">
        <a:spcBef>
          <a:spcPct val="20000"/>
        </a:spcBef>
        <a:spcAft>
          <a:spcPct val="0"/>
        </a:spcAft>
        <a:buChar char="»"/>
        <a:defRPr sz="2000">
          <a:solidFill>
            <a:schemeClr val="bg1"/>
          </a:solidFill>
          <a:latin typeface="+mn-lt"/>
          <a:ea typeface="ＭＳ Ｐゴシック" pitchFamily="-112" charset="-128"/>
        </a:defRPr>
      </a:lvl6pPr>
      <a:lvl7pPr marL="2971800" indent="-228600" algn="l" rtl="0" fontAlgn="base">
        <a:spcBef>
          <a:spcPct val="20000"/>
        </a:spcBef>
        <a:spcAft>
          <a:spcPct val="0"/>
        </a:spcAft>
        <a:buChar char="»"/>
        <a:defRPr sz="2000">
          <a:solidFill>
            <a:schemeClr val="bg1"/>
          </a:solidFill>
          <a:latin typeface="+mn-lt"/>
          <a:ea typeface="ＭＳ Ｐゴシック" pitchFamily="-112" charset="-128"/>
        </a:defRPr>
      </a:lvl7pPr>
      <a:lvl8pPr marL="3429000" indent="-228600" algn="l" rtl="0" fontAlgn="base">
        <a:spcBef>
          <a:spcPct val="20000"/>
        </a:spcBef>
        <a:spcAft>
          <a:spcPct val="0"/>
        </a:spcAft>
        <a:buChar char="»"/>
        <a:defRPr sz="2000">
          <a:solidFill>
            <a:schemeClr val="bg1"/>
          </a:solidFill>
          <a:latin typeface="+mn-lt"/>
          <a:ea typeface="ＭＳ Ｐゴシック" pitchFamily="-112" charset="-128"/>
        </a:defRPr>
      </a:lvl8pPr>
      <a:lvl9pPr marL="3886200" indent="-228600" algn="l" rtl="0" fontAlgn="base">
        <a:spcBef>
          <a:spcPct val="20000"/>
        </a:spcBef>
        <a:spcAft>
          <a:spcPct val="0"/>
        </a:spcAft>
        <a:buChar char="»"/>
        <a:defRPr sz="2000">
          <a:solidFill>
            <a:schemeClr val="bg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usg.edu/audit/compliance/ethic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2644775"/>
            <a:ext cx="7772400" cy="1470025"/>
          </a:xfrm>
        </p:spPr>
        <p:txBody>
          <a:bodyPr/>
          <a:lstStyle/>
          <a:p>
            <a:pPr algn="ctr"/>
            <a:r>
              <a:rPr lang="en-US" dirty="0"/>
              <a:t>University System of Georgia (USG)</a:t>
            </a:r>
          </a:p>
        </p:txBody>
      </p:sp>
      <p:sp>
        <p:nvSpPr>
          <p:cNvPr id="8196" name="Slide Number Placeholder 3"/>
          <p:cNvSpPr>
            <a:spLocks noGrp="1"/>
          </p:cNvSpPr>
          <p:nvPr>
            <p:ph type="sldNum" sz="quarter" idx="10"/>
          </p:nvPr>
        </p:nvSpPr>
        <p:spPr bwMode="auto">
          <a:noFill/>
          <a:ln>
            <a:miter lim="800000"/>
            <a:headEnd/>
            <a:tailEnd/>
          </a:ln>
        </p:spPr>
        <p:txBody>
          <a:bodyPr/>
          <a:lstStyle/>
          <a:p>
            <a:fld id="{84F1F25F-D478-493D-80D7-ACD7353CABE7}" type="slidenum">
              <a:rPr lang="en-US" smtClean="0"/>
              <a:pPr/>
              <a:t>1</a:t>
            </a:fld>
            <a:endParaRPr lang="en-US"/>
          </a:p>
        </p:txBody>
      </p:sp>
      <p:sp>
        <p:nvSpPr>
          <p:cNvPr id="2" name="Subtitle 1"/>
          <p:cNvSpPr>
            <a:spLocks noGrp="1"/>
          </p:cNvSpPr>
          <p:nvPr>
            <p:ph type="subTitle" idx="1"/>
          </p:nvPr>
        </p:nvSpPr>
        <p:spPr>
          <a:xfrm>
            <a:off x="0" y="3886200"/>
            <a:ext cx="9144000" cy="1752600"/>
          </a:xfrm>
        </p:spPr>
        <p:txBody>
          <a:bodyPr/>
          <a:lstStyle/>
          <a:p>
            <a:r>
              <a:rPr lang="en-US" dirty="0"/>
              <a:t>A Leader’s Guide to Policy &amp; Procedures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76400"/>
            <a:ext cx="8458200" cy="4114800"/>
          </a:xfrm>
        </p:spPr>
        <p:txBody>
          <a:bodyPr/>
          <a:lstStyle/>
          <a:p>
            <a:r>
              <a:rPr lang="en-US" dirty="0"/>
              <a:t>Chancellor (1.2):</a:t>
            </a:r>
          </a:p>
          <a:p>
            <a:pPr lvl="1"/>
            <a:r>
              <a:rPr lang="en-US" dirty="0"/>
              <a:t>Chief Executive and Chief Administrative Officer</a:t>
            </a:r>
          </a:p>
          <a:p>
            <a:pPr lvl="1"/>
            <a:r>
              <a:rPr lang="en-US" dirty="0"/>
              <a:t>Broad discretionary authority</a:t>
            </a:r>
          </a:p>
          <a:p>
            <a:pPr lvl="1"/>
            <a:r>
              <a:rPr lang="en-US" dirty="0"/>
              <a:t>Medium to announce Board Policy</a:t>
            </a:r>
          </a:p>
          <a:p>
            <a:pPr lvl="1"/>
            <a:r>
              <a:rPr lang="en-US" dirty="0"/>
              <a:t>May limit enrollment at any USG institution (also 4.2.3.4)</a:t>
            </a:r>
          </a:p>
          <a:p>
            <a:pPr lvl="1"/>
            <a:r>
              <a:rPr lang="en-US" dirty="0"/>
              <a:t>Recommend appointment of Presidents and officers to Board</a:t>
            </a:r>
          </a:p>
          <a:p>
            <a:pPr lvl="1"/>
            <a:r>
              <a:rPr lang="en-US" dirty="0"/>
              <a:t>Ex-officio, non-voting member of all BOR committees</a:t>
            </a:r>
          </a:p>
        </p:txBody>
      </p:sp>
      <p:sp>
        <p:nvSpPr>
          <p:cNvPr id="5" name="Slide Number Placeholder 4"/>
          <p:cNvSpPr>
            <a:spLocks noGrp="1"/>
          </p:cNvSpPr>
          <p:nvPr>
            <p:ph type="sldNum" sz="quarter" idx="10"/>
          </p:nvPr>
        </p:nvSpPr>
        <p:spPr/>
        <p:txBody>
          <a:bodyPr/>
          <a:lstStyle/>
          <a:p>
            <a:fld id="{636C9D28-83C5-4813-BB6B-777EBBC4A7C4}" type="slidenum">
              <a:rPr lang="en-US" smtClean="0"/>
              <a:pPr/>
              <a:t>10</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p.2</a:t>
            </a:r>
          </a:p>
        </p:txBody>
      </p:sp>
    </p:spTree>
    <p:extLst>
      <p:ext uri="{BB962C8B-B14F-4D97-AF65-F5344CB8AC3E}">
        <p14:creationId xmlns:p14="http://schemas.microsoft.com/office/powerpoint/2010/main" val="2413939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0"/>
            <a:ext cx="8458200" cy="4114800"/>
          </a:xfrm>
        </p:spPr>
        <p:txBody>
          <a:bodyPr/>
          <a:lstStyle/>
          <a:p>
            <a:r>
              <a:rPr lang="en-US" sz="2800" dirty="0"/>
              <a:t>Chancellor:</a:t>
            </a:r>
          </a:p>
          <a:p>
            <a:pPr lvl="1"/>
            <a:r>
              <a:rPr lang="en-US" sz="2400" dirty="0"/>
              <a:t>Member of all faculties and academic bodies, decides jurisdiction thereof, may call meetings, and may veto any act (with written explanation to proper officer and to BOR) (1.2)</a:t>
            </a:r>
          </a:p>
          <a:p>
            <a:pPr lvl="1"/>
            <a:r>
              <a:rPr lang="en-US" sz="2400" dirty="0"/>
              <a:t>Chancellor to survey USG institutions and report on the standards of scholarship and effectiveness/efficiency of institutions (3.1)</a:t>
            </a:r>
          </a:p>
          <a:p>
            <a:pPr lvl="1"/>
            <a:r>
              <a:rPr lang="en-US" sz="2400" dirty="0"/>
              <a:t>Makes reports to BOR and is medium through which reports are made to BOR (1.2)</a:t>
            </a:r>
          </a:p>
          <a:p>
            <a:pPr lvl="1"/>
            <a:r>
              <a:rPr lang="en-US" sz="2400" dirty="0"/>
              <a:t>May execute documents as needed to further actions of BOR (1.2)</a:t>
            </a:r>
          </a:p>
        </p:txBody>
      </p:sp>
      <p:sp>
        <p:nvSpPr>
          <p:cNvPr id="5" name="Slide Number Placeholder 4"/>
          <p:cNvSpPr>
            <a:spLocks noGrp="1"/>
          </p:cNvSpPr>
          <p:nvPr>
            <p:ph type="sldNum" sz="quarter" idx="10"/>
          </p:nvPr>
        </p:nvSpPr>
        <p:spPr/>
        <p:txBody>
          <a:bodyPr/>
          <a:lstStyle/>
          <a:p>
            <a:fld id="{636C9D28-83C5-4813-BB6B-777EBBC4A7C4}" type="slidenum">
              <a:rPr lang="en-US" smtClean="0"/>
              <a:pPr/>
              <a:t>11</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p.3</a:t>
            </a:r>
          </a:p>
        </p:txBody>
      </p:sp>
    </p:spTree>
    <p:extLst>
      <p:ext uri="{BB962C8B-B14F-4D97-AF65-F5344CB8AC3E}">
        <p14:creationId xmlns:p14="http://schemas.microsoft.com/office/powerpoint/2010/main" val="3872209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0"/>
            <a:ext cx="8458200" cy="4114800"/>
          </a:xfrm>
        </p:spPr>
        <p:txBody>
          <a:bodyPr/>
          <a:lstStyle/>
          <a:p>
            <a:r>
              <a:rPr lang="en-US" dirty="0"/>
              <a:t>Chancellor (1.2 - cont.):</a:t>
            </a:r>
          </a:p>
          <a:p>
            <a:pPr lvl="1"/>
            <a:r>
              <a:rPr lang="en-US" sz="2400" dirty="0"/>
              <a:t>Recommends allocation of state appropriations</a:t>
            </a:r>
          </a:p>
          <a:p>
            <a:pPr lvl="1"/>
            <a:r>
              <a:rPr lang="en-US" sz="2400" dirty="0"/>
              <a:t>Approves institution budgets for BOR submittal</a:t>
            </a:r>
          </a:p>
          <a:p>
            <a:pPr lvl="1"/>
            <a:r>
              <a:rPr lang="en-US" sz="2400" dirty="0"/>
              <a:t>Executes documents related to Federal aid</a:t>
            </a:r>
          </a:p>
          <a:p>
            <a:pPr lvl="1"/>
            <a:r>
              <a:rPr lang="en-US" sz="2400" dirty="0"/>
              <a:t>May settle claims/disputes up to $300k</a:t>
            </a:r>
          </a:p>
          <a:p>
            <a:pPr lvl="1"/>
            <a:r>
              <a:rPr lang="en-US" sz="2400" dirty="0"/>
              <a:t>May execute rental agreements up to $5k per month</a:t>
            </a:r>
          </a:p>
          <a:p>
            <a:pPr lvl="1"/>
            <a:r>
              <a:rPr lang="en-US" sz="2400" dirty="0"/>
              <a:t>May execute agreement to purchase or receive real property not exceeding sum of $100k and where purchase price does not exceed avg. of three independent appraisals</a:t>
            </a:r>
          </a:p>
          <a:p>
            <a:pPr lvl="1"/>
            <a:endParaRPr lang="en-US" dirty="0"/>
          </a:p>
        </p:txBody>
      </p:sp>
      <p:sp>
        <p:nvSpPr>
          <p:cNvPr id="5" name="Slide Number Placeholder 4"/>
          <p:cNvSpPr>
            <a:spLocks noGrp="1"/>
          </p:cNvSpPr>
          <p:nvPr>
            <p:ph type="sldNum" sz="quarter" idx="10"/>
          </p:nvPr>
        </p:nvSpPr>
        <p:spPr/>
        <p:txBody>
          <a:bodyPr/>
          <a:lstStyle/>
          <a:p>
            <a:fld id="{636C9D28-83C5-4813-BB6B-777EBBC4A7C4}" type="slidenum">
              <a:rPr lang="en-US" smtClean="0"/>
              <a:pPr/>
              <a:t>12</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p.4</a:t>
            </a:r>
          </a:p>
        </p:txBody>
      </p:sp>
    </p:spTree>
    <p:extLst>
      <p:ext uri="{BB962C8B-B14F-4D97-AF65-F5344CB8AC3E}">
        <p14:creationId xmlns:p14="http://schemas.microsoft.com/office/powerpoint/2010/main" val="961314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0"/>
            <a:ext cx="8458200" cy="4114800"/>
          </a:xfrm>
        </p:spPr>
        <p:txBody>
          <a:bodyPr/>
          <a:lstStyle/>
          <a:p>
            <a:r>
              <a:rPr lang="en-US" dirty="0"/>
              <a:t>Chancellor (1.2 - cont.):</a:t>
            </a:r>
          </a:p>
          <a:p>
            <a:pPr lvl="1"/>
            <a:r>
              <a:rPr lang="en-US" sz="2400" dirty="0"/>
              <a:t>May act for BOR in construction contracts &amp; associated actions not to exceed $1M per project</a:t>
            </a:r>
          </a:p>
          <a:p>
            <a:pPr lvl="1"/>
            <a:r>
              <a:rPr lang="en-US" sz="2400" dirty="0"/>
              <a:t>May authorized rehabilitation funds not to exceed $200k per project</a:t>
            </a:r>
          </a:p>
          <a:p>
            <a:pPr lvl="1"/>
            <a:r>
              <a:rPr lang="en-US" sz="2400" dirty="0"/>
              <a:t>May delegate contracting authority pursuant to Chancellor’s, Treasurer’s or designated officer’s evaluation</a:t>
            </a:r>
          </a:p>
          <a:p>
            <a:pPr lvl="1"/>
            <a:r>
              <a:rPr lang="en-US" sz="2400" dirty="0"/>
              <a:t>May develop procedures for approving non-mandatory fees (see also Section 7 guidance on fees)</a:t>
            </a:r>
          </a:p>
          <a:p>
            <a:pPr lvl="1"/>
            <a:endParaRPr lang="en-US" dirty="0"/>
          </a:p>
        </p:txBody>
      </p:sp>
      <p:sp>
        <p:nvSpPr>
          <p:cNvPr id="5" name="Slide Number Placeholder 4"/>
          <p:cNvSpPr>
            <a:spLocks noGrp="1"/>
          </p:cNvSpPr>
          <p:nvPr>
            <p:ph type="sldNum" sz="quarter" idx="10"/>
          </p:nvPr>
        </p:nvSpPr>
        <p:spPr/>
        <p:txBody>
          <a:bodyPr/>
          <a:lstStyle/>
          <a:p>
            <a:fld id="{636C9D28-83C5-4813-BB6B-777EBBC4A7C4}" type="slidenum">
              <a:rPr lang="en-US" smtClean="0"/>
              <a:pPr/>
              <a:t>13</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p.5</a:t>
            </a:r>
          </a:p>
        </p:txBody>
      </p:sp>
    </p:spTree>
    <p:extLst>
      <p:ext uri="{BB962C8B-B14F-4D97-AF65-F5344CB8AC3E}">
        <p14:creationId xmlns:p14="http://schemas.microsoft.com/office/powerpoint/2010/main" val="3321055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0"/>
            <a:ext cx="8458200" cy="4114800"/>
          </a:xfrm>
        </p:spPr>
        <p:txBody>
          <a:bodyPr/>
          <a:lstStyle/>
          <a:p>
            <a:r>
              <a:rPr lang="en-US" dirty="0"/>
              <a:t>Secretary (1.3):</a:t>
            </a:r>
          </a:p>
          <a:p>
            <a:pPr lvl="1"/>
            <a:r>
              <a:rPr lang="en-US" dirty="0"/>
              <a:t>Prepares Board agenda</a:t>
            </a:r>
          </a:p>
          <a:p>
            <a:pPr lvl="1"/>
            <a:r>
              <a:rPr lang="en-US" dirty="0"/>
              <a:t>Keeps records of proceedings and minutes</a:t>
            </a:r>
          </a:p>
          <a:p>
            <a:pPr lvl="1"/>
            <a:r>
              <a:rPr lang="en-US" dirty="0"/>
              <a:t>May schedule Regent’s institutional visits</a:t>
            </a:r>
          </a:p>
          <a:p>
            <a:pPr lvl="1"/>
            <a:r>
              <a:rPr lang="en-US" dirty="0"/>
              <a:t>Maintains Board seal</a:t>
            </a:r>
          </a:p>
        </p:txBody>
      </p:sp>
      <p:sp>
        <p:nvSpPr>
          <p:cNvPr id="5" name="Slide Number Placeholder 4"/>
          <p:cNvSpPr>
            <a:spLocks noGrp="1"/>
          </p:cNvSpPr>
          <p:nvPr>
            <p:ph type="sldNum" sz="quarter" idx="10"/>
          </p:nvPr>
        </p:nvSpPr>
        <p:spPr/>
        <p:txBody>
          <a:bodyPr/>
          <a:lstStyle/>
          <a:p>
            <a:fld id="{636C9D28-83C5-4813-BB6B-777EBBC4A7C4}" type="slidenum">
              <a:rPr lang="en-US" smtClean="0"/>
              <a:pPr/>
              <a:t>14</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p.6</a:t>
            </a:r>
          </a:p>
        </p:txBody>
      </p:sp>
    </p:spTree>
    <p:extLst>
      <p:ext uri="{BB962C8B-B14F-4D97-AF65-F5344CB8AC3E}">
        <p14:creationId xmlns:p14="http://schemas.microsoft.com/office/powerpoint/2010/main" val="1184824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0"/>
            <a:ext cx="8458200" cy="4114800"/>
          </a:xfrm>
        </p:spPr>
        <p:txBody>
          <a:bodyPr/>
          <a:lstStyle/>
          <a:p>
            <a:r>
              <a:rPr lang="en-US" dirty="0"/>
              <a:t>Treasurer (1.4):</a:t>
            </a:r>
          </a:p>
          <a:p>
            <a:pPr lvl="1"/>
            <a:r>
              <a:rPr lang="en-US" dirty="0"/>
              <a:t>Maintains custody of securities</a:t>
            </a:r>
          </a:p>
          <a:p>
            <a:pPr lvl="1"/>
            <a:r>
              <a:rPr lang="en-US" dirty="0"/>
              <a:t>Supervises institutional trust funds</a:t>
            </a:r>
          </a:p>
          <a:p>
            <a:pPr lvl="1"/>
            <a:r>
              <a:rPr lang="en-US" dirty="0"/>
              <a:t>Ensures adequate insurance for bank deposits</a:t>
            </a:r>
          </a:p>
          <a:p>
            <a:pPr lvl="1"/>
            <a:r>
              <a:rPr lang="en-US" dirty="0"/>
              <a:t>Authorizes account signers for USG institutional bank accounts</a:t>
            </a:r>
          </a:p>
          <a:p>
            <a:pPr lvl="1"/>
            <a:r>
              <a:rPr lang="en-US" dirty="0"/>
              <a:t>Ensures fidelity bonds secured where required</a:t>
            </a:r>
          </a:p>
          <a:p>
            <a:pPr lvl="1"/>
            <a:r>
              <a:rPr lang="en-US" dirty="0"/>
              <a:t>Presents financial and other reports to Board (also 7.1.2.3)</a:t>
            </a:r>
          </a:p>
        </p:txBody>
      </p:sp>
      <p:sp>
        <p:nvSpPr>
          <p:cNvPr id="5" name="Slide Number Placeholder 4"/>
          <p:cNvSpPr>
            <a:spLocks noGrp="1"/>
          </p:cNvSpPr>
          <p:nvPr>
            <p:ph type="sldNum" sz="quarter" idx="10"/>
          </p:nvPr>
        </p:nvSpPr>
        <p:spPr/>
        <p:txBody>
          <a:bodyPr/>
          <a:lstStyle/>
          <a:p>
            <a:fld id="{636C9D28-83C5-4813-BB6B-777EBBC4A7C4}" type="slidenum">
              <a:rPr lang="en-US" smtClean="0"/>
              <a:pPr/>
              <a:t>15</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p.7</a:t>
            </a:r>
          </a:p>
        </p:txBody>
      </p:sp>
    </p:spTree>
    <p:extLst>
      <p:ext uri="{BB962C8B-B14F-4D97-AF65-F5344CB8AC3E}">
        <p14:creationId xmlns:p14="http://schemas.microsoft.com/office/powerpoint/2010/main" val="354093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0"/>
            <a:ext cx="8458200" cy="4114800"/>
          </a:xfrm>
        </p:spPr>
        <p:txBody>
          <a:bodyPr/>
          <a:lstStyle/>
          <a:p>
            <a:r>
              <a:rPr lang="en-US" dirty="0"/>
              <a:t>Treasurer (1.4):</a:t>
            </a:r>
          </a:p>
          <a:p>
            <a:pPr lvl="1"/>
            <a:r>
              <a:rPr lang="en-US" dirty="0"/>
              <a:t>Assembles request to Governor/General Assembly</a:t>
            </a:r>
          </a:p>
          <a:p>
            <a:pPr lvl="1"/>
            <a:r>
              <a:rPr lang="en-US" dirty="0"/>
              <a:t>Recommends budget</a:t>
            </a:r>
          </a:p>
          <a:p>
            <a:pPr lvl="1"/>
            <a:r>
              <a:rPr lang="en-US" dirty="0"/>
              <a:t>Establishes and maintains business procedures (BPM) (also 7.1.2.1.)</a:t>
            </a:r>
          </a:p>
          <a:p>
            <a:pPr lvl="1"/>
            <a:r>
              <a:rPr lang="en-US" dirty="0"/>
              <a:t>May delegate to institution CBO, with Chancellor’s approval, authority to execute documents for the purpose of proper fiscal management</a:t>
            </a:r>
          </a:p>
        </p:txBody>
      </p:sp>
      <p:sp>
        <p:nvSpPr>
          <p:cNvPr id="5" name="Slide Number Placeholder 4"/>
          <p:cNvSpPr>
            <a:spLocks noGrp="1"/>
          </p:cNvSpPr>
          <p:nvPr>
            <p:ph type="sldNum" sz="quarter" idx="10"/>
          </p:nvPr>
        </p:nvSpPr>
        <p:spPr/>
        <p:txBody>
          <a:bodyPr/>
          <a:lstStyle/>
          <a:p>
            <a:fld id="{636C9D28-83C5-4813-BB6B-777EBBC4A7C4}" type="slidenum">
              <a:rPr lang="en-US" smtClean="0"/>
              <a:pPr/>
              <a:t>16</a:t>
            </a:fld>
            <a:endParaRPr lang="en-US"/>
          </a:p>
        </p:txBody>
      </p:sp>
      <p:sp>
        <p:nvSpPr>
          <p:cNvPr id="7" name="Title 1"/>
          <p:cNvSpPr>
            <a:spLocks noGrp="1"/>
          </p:cNvSpPr>
          <p:nvPr>
            <p:ph type="title"/>
          </p:nvPr>
        </p:nvSpPr>
        <p:spPr>
          <a:xfrm>
            <a:off x="2057400" y="609600"/>
            <a:ext cx="6400800" cy="1143000"/>
          </a:xfrm>
        </p:spPr>
        <p:txBody>
          <a:bodyPr/>
          <a:lstStyle/>
          <a:p>
            <a:r>
              <a:rPr lang="en-US" dirty="0"/>
              <a:t>Board Policy: Officers – p.8</a:t>
            </a:r>
          </a:p>
        </p:txBody>
      </p:sp>
    </p:spTree>
    <p:extLst>
      <p:ext uri="{BB962C8B-B14F-4D97-AF65-F5344CB8AC3E}">
        <p14:creationId xmlns:p14="http://schemas.microsoft.com/office/powerpoint/2010/main" val="2035753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Institutional Governance – p.1</a:t>
            </a:r>
          </a:p>
        </p:txBody>
      </p:sp>
      <p:sp>
        <p:nvSpPr>
          <p:cNvPr id="3" name="Content Placeholder 2"/>
          <p:cNvSpPr>
            <a:spLocks noGrp="1"/>
          </p:cNvSpPr>
          <p:nvPr>
            <p:ph idx="1"/>
          </p:nvPr>
        </p:nvSpPr>
        <p:spPr/>
        <p:txBody>
          <a:bodyPr/>
          <a:lstStyle/>
          <a:p>
            <a:r>
              <a:rPr lang="en-US" sz="2000" dirty="0"/>
              <a:t>Presidents elected for one-year term effective July 1-June 30; election held either at April or May meeting (2.1)</a:t>
            </a:r>
          </a:p>
          <a:p>
            <a:r>
              <a:rPr lang="en-US" sz="2000" dirty="0"/>
              <a:t>Not entitled to a written employment contract (2.1)</a:t>
            </a:r>
          </a:p>
          <a:p>
            <a:r>
              <a:rPr lang="en-US" sz="2000" dirty="0"/>
              <a:t>May hold academic rank but no tenure (2.1)</a:t>
            </a:r>
          </a:p>
          <a:p>
            <a:r>
              <a:rPr lang="en-US" sz="2000" dirty="0"/>
              <a:t>Acting president not eligible for permanent appointment (unless waived by Board) (2.1)</a:t>
            </a:r>
          </a:p>
          <a:p>
            <a:r>
              <a:rPr lang="en-US" sz="2000" dirty="0"/>
              <a:t>Presidential search process specified in 2.2</a:t>
            </a:r>
          </a:p>
          <a:p>
            <a:r>
              <a:rPr lang="en-US" sz="2000" dirty="0"/>
              <a:t>Evaluation process should be ongoing; incorporates achievement of goals &amp; objectives and methods to achieve (2.3)</a:t>
            </a:r>
          </a:p>
          <a:p>
            <a:r>
              <a:rPr lang="en-US" sz="2000" dirty="0"/>
              <a:t>Evaluations factored into annual renewal (2.3)</a:t>
            </a:r>
          </a:p>
          <a:p>
            <a:r>
              <a:rPr lang="en-US" sz="2000" dirty="0"/>
              <a:t>Presidential resignation or retirement requires 3-month notice by President unless waived by Chancellor (2.4.1)</a:t>
            </a:r>
          </a:p>
          <a:p>
            <a:endParaRPr lang="en-US" sz="20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17</a:t>
            </a:fld>
            <a:endParaRPr lang="en-US"/>
          </a:p>
        </p:txBody>
      </p:sp>
    </p:spTree>
    <p:extLst>
      <p:ext uri="{BB962C8B-B14F-4D97-AF65-F5344CB8AC3E}">
        <p14:creationId xmlns:p14="http://schemas.microsoft.com/office/powerpoint/2010/main" val="115410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Institutional Governance – p.2</a:t>
            </a:r>
          </a:p>
        </p:txBody>
      </p:sp>
      <p:sp>
        <p:nvSpPr>
          <p:cNvPr id="3" name="Content Placeholder 2"/>
          <p:cNvSpPr>
            <a:spLocks noGrp="1"/>
          </p:cNvSpPr>
          <p:nvPr>
            <p:ph idx="1"/>
          </p:nvPr>
        </p:nvSpPr>
        <p:spPr>
          <a:xfrm>
            <a:off x="381000" y="1752600"/>
            <a:ext cx="8382000" cy="4114800"/>
          </a:xfrm>
        </p:spPr>
        <p:txBody>
          <a:bodyPr/>
          <a:lstStyle/>
          <a:p>
            <a:r>
              <a:rPr lang="en-US" sz="2000" dirty="0"/>
              <a:t>President not re-appointed notified through Chancellor; decision not subject to appeal (2.4.2)</a:t>
            </a:r>
          </a:p>
          <a:p>
            <a:r>
              <a:rPr lang="en-US" sz="2000" dirty="0"/>
              <a:t>President may be removed for cause at any time; president may request statement of charges and receive a hearing – action by Board final (2.4.3)</a:t>
            </a:r>
          </a:p>
          <a:p>
            <a:r>
              <a:rPr lang="en-US" sz="2000" dirty="0"/>
              <a:t>Chancellor may, subject to Policy and Chancellor’s discretion, negotiate educational leave and other terms for a departing president (2.4.4)</a:t>
            </a:r>
          </a:p>
          <a:p>
            <a:r>
              <a:rPr lang="en-US" sz="2000" dirty="0"/>
              <a:t>Compensation  - 2.8 (must be paid from state funds except as outlined):</a:t>
            </a:r>
          </a:p>
          <a:p>
            <a:pPr lvl="1"/>
            <a:r>
              <a:rPr lang="en-US" sz="1800" dirty="0"/>
              <a:t>BOR annually approves salary, housing allowance, subsistence allowance, and, as applicable, salary supplement, supplemental fringes, deferred compensation, &amp; other items approved by the Board </a:t>
            </a:r>
          </a:p>
          <a:p>
            <a:pPr lvl="1"/>
            <a:r>
              <a:rPr lang="en-US" sz="1800" dirty="0"/>
              <a:t>Non-state funds may pay for expenses and allowances as listed in policy subject to approval</a:t>
            </a:r>
          </a:p>
          <a:p>
            <a:endParaRPr lang="en-US" sz="24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18</a:t>
            </a:fld>
            <a:endParaRPr lang="en-US"/>
          </a:p>
        </p:txBody>
      </p:sp>
    </p:spTree>
    <p:extLst>
      <p:ext uri="{BB962C8B-B14F-4D97-AF65-F5344CB8AC3E}">
        <p14:creationId xmlns:p14="http://schemas.microsoft.com/office/powerpoint/2010/main" val="1175666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Institutional Governance – p.3</a:t>
            </a:r>
          </a:p>
        </p:txBody>
      </p:sp>
      <p:sp>
        <p:nvSpPr>
          <p:cNvPr id="3" name="Content Placeholder 2"/>
          <p:cNvSpPr>
            <a:spLocks noGrp="1"/>
          </p:cNvSpPr>
          <p:nvPr>
            <p:ph idx="1"/>
          </p:nvPr>
        </p:nvSpPr>
        <p:spPr>
          <a:xfrm>
            <a:off x="304800" y="1676400"/>
            <a:ext cx="8610600" cy="4114800"/>
          </a:xfrm>
        </p:spPr>
        <p:txBody>
          <a:bodyPr/>
          <a:lstStyle/>
          <a:p>
            <a:r>
              <a:rPr lang="en-US" sz="2800" dirty="0"/>
              <a:t>President:</a:t>
            </a:r>
          </a:p>
          <a:p>
            <a:pPr lvl="1"/>
            <a:r>
              <a:rPr lang="en-US" sz="2000" dirty="0"/>
              <a:t>Is executive head of institution with broad discretionary power to discharge duties and is responsible to Chancellor for operation and management of the institution and execution of all directives of the Board and the Chancellor (2.5.1)</a:t>
            </a:r>
          </a:p>
          <a:p>
            <a:pPr lvl="1"/>
            <a:r>
              <a:rPr lang="en-US" sz="2000" dirty="0"/>
              <a:t>Ex-officio chair of faculty (2.5.2)</a:t>
            </a:r>
          </a:p>
          <a:p>
            <a:pPr lvl="1"/>
            <a:r>
              <a:rPr lang="en-US" sz="2000" dirty="0"/>
              <a:t>May decide on questions of jurisdiction and veto actions of any council, faculty, or committee (2.5.2)</a:t>
            </a:r>
          </a:p>
          <a:p>
            <a:pPr lvl="1"/>
            <a:r>
              <a:rPr lang="en-US" sz="2000" dirty="0"/>
              <a:t>Is official medium of communication from institutional bodies to the Chancellor (2.5.2)</a:t>
            </a:r>
          </a:p>
          <a:p>
            <a:pPr lvl="1"/>
            <a:r>
              <a:rPr lang="en-US" sz="2000" dirty="0"/>
              <a:t>Makes an annual report to the BOR through the Chancellor (2.5.3)</a:t>
            </a:r>
          </a:p>
          <a:p>
            <a:pPr lvl="2"/>
            <a:r>
              <a:rPr lang="en-US" sz="1600" dirty="0"/>
              <a:t>Also submits list of academic institutes and centers and recent changes each FY (2.7)</a:t>
            </a:r>
          </a:p>
          <a:p>
            <a:pPr lvl="1"/>
            <a:r>
              <a:rPr lang="en-US" sz="2000" dirty="0"/>
              <a:t>Attends Presidents’ meetings to make recommendations insofar as directed by the Chancellor (2.6)</a:t>
            </a:r>
          </a:p>
        </p:txBody>
      </p:sp>
      <p:sp>
        <p:nvSpPr>
          <p:cNvPr id="4" name="Slide Number Placeholder 3"/>
          <p:cNvSpPr>
            <a:spLocks noGrp="1"/>
          </p:cNvSpPr>
          <p:nvPr>
            <p:ph type="sldNum" sz="quarter" idx="10"/>
          </p:nvPr>
        </p:nvSpPr>
        <p:spPr/>
        <p:txBody>
          <a:bodyPr/>
          <a:lstStyle/>
          <a:p>
            <a:fld id="{F90AAD2E-8F19-4242-93A4-5E2C4FFEA2EA}" type="slidenum">
              <a:rPr lang="en-US" smtClean="0"/>
              <a:pPr/>
              <a:t>19</a:t>
            </a:fld>
            <a:endParaRPr lang="en-US"/>
          </a:p>
        </p:txBody>
      </p:sp>
    </p:spTree>
    <p:extLst>
      <p:ext uri="{BB962C8B-B14F-4D97-AF65-F5344CB8AC3E}">
        <p14:creationId xmlns:p14="http://schemas.microsoft.com/office/powerpoint/2010/main" val="147339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t>Governance</a:t>
            </a:r>
          </a:p>
          <a:p>
            <a:r>
              <a:rPr lang="en-US" dirty="0"/>
              <a:t>Bylaws</a:t>
            </a:r>
          </a:p>
          <a:p>
            <a:r>
              <a:rPr lang="en-US" dirty="0"/>
              <a:t>Board Policy</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a:t>
            </a:fld>
            <a:endParaRPr lang="en-US"/>
          </a:p>
        </p:txBody>
      </p:sp>
    </p:spTree>
    <p:extLst>
      <p:ext uri="{BB962C8B-B14F-4D97-AF65-F5344CB8AC3E}">
        <p14:creationId xmlns:p14="http://schemas.microsoft.com/office/powerpoint/2010/main" val="37004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Institutional Governance – p.4</a:t>
            </a:r>
          </a:p>
        </p:txBody>
      </p:sp>
      <p:sp>
        <p:nvSpPr>
          <p:cNvPr id="3" name="Content Placeholder 2"/>
          <p:cNvSpPr>
            <a:spLocks noGrp="1"/>
          </p:cNvSpPr>
          <p:nvPr>
            <p:ph idx="1"/>
          </p:nvPr>
        </p:nvSpPr>
        <p:spPr>
          <a:xfrm>
            <a:off x="228600" y="1752600"/>
            <a:ext cx="8686800" cy="4114800"/>
          </a:xfrm>
        </p:spPr>
        <p:txBody>
          <a:bodyPr/>
          <a:lstStyle/>
          <a:p>
            <a:r>
              <a:rPr lang="en-US" sz="2800" dirty="0"/>
              <a:t>President:</a:t>
            </a:r>
          </a:p>
          <a:p>
            <a:pPr lvl="1"/>
            <a:r>
              <a:rPr lang="en-US" sz="2000" dirty="0"/>
              <a:t>Is responsible for the initial appointment of faculty members and administrative employees (2.5.3)</a:t>
            </a:r>
          </a:p>
          <a:p>
            <a:pPr lvl="1"/>
            <a:r>
              <a:rPr lang="en-US" sz="2000" dirty="0"/>
              <a:t>May grant leaves of absence to faculty for up to one-year (2.5.3)</a:t>
            </a:r>
          </a:p>
          <a:p>
            <a:pPr lvl="1"/>
            <a:r>
              <a:rPr lang="en-US" sz="2000" dirty="0"/>
              <a:t>May accept resignation of any institutional employee on behalf of the BOR (2.5.3)</a:t>
            </a:r>
          </a:p>
          <a:p>
            <a:pPr lvl="1"/>
            <a:r>
              <a:rPr lang="en-US" sz="2000" dirty="0"/>
              <a:t>May develop appropriate organizational structures  but must notify Chancellor two weeks prior of “addition, deletion, or substantive name change” of a unit reporting directly to the President (2.7)</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20</a:t>
            </a:fld>
            <a:endParaRPr lang="en-US"/>
          </a:p>
        </p:txBody>
      </p:sp>
    </p:spTree>
    <p:extLst>
      <p:ext uri="{BB962C8B-B14F-4D97-AF65-F5344CB8AC3E}">
        <p14:creationId xmlns:p14="http://schemas.microsoft.com/office/powerpoint/2010/main" val="825080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Institutional Governance – p.5</a:t>
            </a:r>
          </a:p>
        </p:txBody>
      </p:sp>
      <p:sp>
        <p:nvSpPr>
          <p:cNvPr id="3" name="Content Placeholder 2"/>
          <p:cNvSpPr>
            <a:spLocks noGrp="1"/>
          </p:cNvSpPr>
          <p:nvPr>
            <p:ph idx="1"/>
          </p:nvPr>
        </p:nvSpPr>
        <p:spPr/>
        <p:txBody>
          <a:bodyPr/>
          <a:lstStyle/>
          <a:p>
            <a:r>
              <a:rPr lang="en-US" sz="2800" dirty="0"/>
              <a:t>President may execute the following agreements subject to conditions outlined in the Policy:</a:t>
            </a:r>
          </a:p>
          <a:p>
            <a:pPr lvl="1"/>
            <a:r>
              <a:rPr lang="en-US" sz="2000" dirty="0"/>
              <a:t>Research or service agreements for up to one year (2.5.4, #1)</a:t>
            </a:r>
          </a:p>
          <a:p>
            <a:pPr lvl="1"/>
            <a:r>
              <a:rPr lang="en-US" sz="2000" dirty="0"/>
              <a:t>With medical facilities in Georgia where those facilities provide clinical services to nursing and other students enrolled in nursing/allied health programs (2.5.4, #2)</a:t>
            </a:r>
          </a:p>
          <a:p>
            <a:pPr lvl="1"/>
            <a:r>
              <a:rPr lang="en-US" sz="2000" dirty="0"/>
              <a:t>Reciprocal emergency law enforcement agreements (2.5.4, #3)</a:t>
            </a:r>
          </a:p>
          <a:p>
            <a:pPr lvl="1"/>
            <a:r>
              <a:rPr lang="en-US" sz="2000" dirty="0"/>
              <a:t>Settlements not exceeding $100,000 with notice to the System Office of Legal Affairs (2.5.4, #4); Chancellor may settle up to $300k; higher amounts require Board approval</a:t>
            </a:r>
          </a:p>
          <a:p>
            <a:pPr lvl="1"/>
            <a:r>
              <a:rPr lang="en-US" sz="2000" dirty="0"/>
              <a:t>Agreements necessary for day-to-day operations (2.5.4., #5)</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21</a:t>
            </a:fld>
            <a:endParaRPr lang="en-US"/>
          </a:p>
        </p:txBody>
      </p:sp>
    </p:spTree>
    <p:extLst>
      <p:ext uri="{BB962C8B-B14F-4D97-AF65-F5344CB8AC3E}">
        <p14:creationId xmlns:p14="http://schemas.microsoft.com/office/powerpoint/2010/main" val="1506635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Institutional Governance – p.6</a:t>
            </a:r>
          </a:p>
        </p:txBody>
      </p:sp>
      <p:sp>
        <p:nvSpPr>
          <p:cNvPr id="3" name="Content Placeholder 2"/>
          <p:cNvSpPr>
            <a:spLocks noGrp="1"/>
          </p:cNvSpPr>
          <p:nvPr>
            <p:ph idx="1"/>
          </p:nvPr>
        </p:nvSpPr>
        <p:spPr/>
        <p:txBody>
          <a:bodyPr/>
          <a:lstStyle/>
          <a:p>
            <a:r>
              <a:rPr lang="en-US" sz="2000" dirty="0"/>
              <a:t>Institutional strategic plan required (2.9)</a:t>
            </a:r>
          </a:p>
          <a:p>
            <a:r>
              <a:rPr lang="en-US" sz="2000" dirty="0"/>
              <a:t>Plan should tie to BOR strategic direction and principles (2.9)</a:t>
            </a:r>
          </a:p>
          <a:p>
            <a:r>
              <a:rPr lang="en-US" sz="2000" dirty="0"/>
              <a:t>Systematic assessment of effectiveness required (2.9)</a:t>
            </a:r>
          </a:p>
          <a:p>
            <a:r>
              <a:rPr lang="en-US" sz="2000" dirty="0"/>
              <a:t>Faculty and staff involvement in developing assessment processes (2.9)</a:t>
            </a:r>
          </a:p>
          <a:p>
            <a:r>
              <a:rPr lang="en-US" sz="2000" dirty="0"/>
              <a:t>Budget allocations and other major decisions should be linked to strategic plan (2.9)</a:t>
            </a:r>
          </a:p>
          <a:p>
            <a:r>
              <a:rPr lang="en-US" sz="2000" dirty="0"/>
              <a:t>Copy of plan maintained at System Office (Academic Affairs) (2.9)</a:t>
            </a:r>
          </a:p>
          <a:p>
            <a:r>
              <a:rPr lang="en-US" sz="2000" dirty="0"/>
              <a:t>Institutional mission requires approval from Board of Regents – process through Academic Affairs (2.10)</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22</a:t>
            </a:fld>
            <a:endParaRPr lang="en-US"/>
          </a:p>
        </p:txBody>
      </p:sp>
    </p:spTree>
    <p:extLst>
      <p:ext uri="{BB962C8B-B14F-4D97-AF65-F5344CB8AC3E}">
        <p14:creationId xmlns:p14="http://schemas.microsoft.com/office/powerpoint/2010/main" val="4231909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Academic Affairs – p.1</a:t>
            </a:r>
          </a:p>
        </p:txBody>
      </p:sp>
      <p:sp>
        <p:nvSpPr>
          <p:cNvPr id="3" name="Content Placeholder 2"/>
          <p:cNvSpPr>
            <a:spLocks noGrp="1"/>
          </p:cNvSpPr>
          <p:nvPr>
            <p:ph idx="1"/>
          </p:nvPr>
        </p:nvSpPr>
        <p:spPr/>
        <p:txBody>
          <a:bodyPr/>
          <a:lstStyle/>
          <a:p>
            <a:r>
              <a:rPr lang="en-US" sz="2000" dirty="0"/>
              <a:t>Academic authorities to prescribe teaching loads, minimum and maximum number of students in a class, and nature/form of records to be maintained (also covered in USG Records Retention Policy) (3.1)</a:t>
            </a:r>
          </a:p>
          <a:p>
            <a:r>
              <a:rPr lang="en-US" sz="2000" dirty="0"/>
              <a:t>Responsible to deliver efficient service measured by approved academic standards (3.1)</a:t>
            </a:r>
          </a:p>
          <a:p>
            <a:r>
              <a:rPr lang="en-US" sz="2000" dirty="0"/>
              <a:t>Should be accredited by SACS and other accrediting bodies as appropriate (3.1)</a:t>
            </a:r>
          </a:p>
          <a:p>
            <a:r>
              <a:rPr lang="en-US" sz="2000" dirty="0"/>
              <a:t>Faculty (less President) appointed to an administrative position may retain tenure but not in the administrative position (3.1)</a:t>
            </a:r>
          </a:p>
          <a:p>
            <a:r>
              <a:rPr lang="en-US" sz="2000" dirty="0"/>
              <a:t>Administrative officers hold office at pleasure of President; additional salary for administrative appointment should be stated in contract and not paid if administrator returns to faculty (3.1)</a:t>
            </a:r>
          </a:p>
          <a:p>
            <a:r>
              <a:rPr lang="en-US" sz="2000" dirty="0"/>
              <a:t>Institution should file with the USO a list of administrative officers, by office, with faculty status (3.2.1.3)</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23</a:t>
            </a:fld>
            <a:endParaRPr lang="en-US"/>
          </a:p>
        </p:txBody>
      </p:sp>
    </p:spTree>
    <p:extLst>
      <p:ext uri="{BB962C8B-B14F-4D97-AF65-F5344CB8AC3E}">
        <p14:creationId xmlns:p14="http://schemas.microsoft.com/office/powerpoint/2010/main" val="1472133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Academic Affairs – p.2</a:t>
            </a:r>
          </a:p>
        </p:txBody>
      </p:sp>
      <p:sp>
        <p:nvSpPr>
          <p:cNvPr id="3" name="Content Placeholder 2"/>
          <p:cNvSpPr>
            <a:spLocks noGrp="1"/>
          </p:cNvSpPr>
          <p:nvPr>
            <p:ph idx="1"/>
          </p:nvPr>
        </p:nvSpPr>
        <p:spPr>
          <a:xfrm>
            <a:off x="228600" y="1981200"/>
            <a:ext cx="8686800" cy="4114800"/>
          </a:xfrm>
        </p:spPr>
        <p:txBody>
          <a:bodyPr/>
          <a:lstStyle/>
          <a:p>
            <a:r>
              <a:rPr lang="en-US" sz="2000" dirty="0"/>
              <a:t>Faculty, faculty senate, or equivalent, subject to president’s approval, make rules governing students, provide for committees, prescribe other academic regulations, etc. with copy to be filed with the Chancellor (3.2.4)</a:t>
            </a:r>
          </a:p>
          <a:p>
            <a:r>
              <a:rPr lang="en-US" sz="2000" dirty="0"/>
              <a:t>Institutions to implement Regents’ Teaching and Service to Students Awards Program under procedures established by Chief Academic Officer (3.2.6)</a:t>
            </a:r>
          </a:p>
          <a:p>
            <a:r>
              <a:rPr lang="en-US" sz="2000" dirty="0"/>
              <a:t>Core curriculum and related requirements mandated in Policy (3.3.1)</a:t>
            </a:r>
          </a:p>
          <a:p>
            <a:r>
              <a:rPr lang="en-US" sz="2000" dirty="0"/>
              <a:t>Institutions admitting learning support students shall have a separate dept. to support these students w/separate budget/staff &amp; reporting to institution’s chief academic officer  under academic procedures (3.3.2)</a:t>
            </a:r>
          </a:p>
          <a:p>
            <a:r>
              <a:rPr lang="en-US" sz="2000" dirty="0"/>
              <a:t>Off-campus instruction and distance education encouraged when appropriate and subject to academic affairs procedures</a:t>
            </a:r>
          </a:p>
          <a:p>
            <a:pPr lvl="1"/>
            <a:r>
              <a:rPr lang="en-US" sz="1600" dirty="0"/>
              <a:t>Most off-campus locations require BOR approval (3.3.3, see also 9.3)</a:t>
            </a:r>
          </a:p>
          <a:p>
            <a:pPr lvl="1"/>
            <a:r>
              <a:rPr lang="en-US" sz="1600" dirty="0"/>
              <a:t>Off-campus locations require coordination if closer to other USG institutions (3.3.3)</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24</a:t>
            </a:fld>
            <a:endParaRPr lang="en-US"/>
          </a:p>
        </p:txBody>
      </p:sp>
    </p:spTree>
    <p:extLst>
      <p:ext uri="{BB962C8B-B14F-4D97-AF65-F5344CB8AC3E}">
        <p14:creationId xmlns:p14="http://schemas.microsoft.com/office/powerpoint/2010/main" val="3658952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Academic Affairs – p.3</a:t>
            </a:r>
          </a:p>
        </p:txBody>
      </p:sp>
      <p:sp>
        <p:nvSpPr>
          <p:cNvPr id="3" name="Content Placeholder 2"/>
          <p:cNvSpPr>
            <a:spLocks noGrp="1"/>
          </p:cNvSpPr>
          <p:nvPr>
            <p:ph idx="1"/>
          </p:nvPr>
        </p:nvSpPr>
        <p:spPr>
          <a:xfrm>
            <a:off x="228600" y="1981200"/>
            <a:ext cx="8686800" cy="4343400"/>
          </a:xfrm>
        </p:spPr>
        <p:txBody>
          <a:bodyPr/>
          <a:lstStyle/>
          <a:p>
            <a:r>
              <a:rPr lang="en-US" sz="2000" dirty="0"/>
              <a:t>Students must complete course work and pass exam on U.S. and Georgia history and constitutions (3.3.4)</a:t>
            </a:r>
          </a:p>
          <a:p>
            <a:r>
              <a:rPr lang="en-US" sz="2000" dirty="0"/>
              <a:t>Articulation agreement with TCSG addressed in 3.3.5 – underlying principle to serve student needs, avoid mission duplication, use resource efficiently, and expand opportunities for post-secondary attainment (also key to Complete College Georgia plan)</a:t>
            </a:r>
          </a:p>
          <a:p>
            <a:r>
              <a:rPr lang="en-US" sz="2000" dirty="0"/>
              <a:t>Associate Degree requirements addressed in 3.3.6 and in the Academic and Student Affairs Handbook</a:t>
            </a:r>
          </a:p>
          <a:p>
            <a:r>
              <a:rPr lang="en-US" sz="2000" dirty="0"/>
              <a:t>USG on semester-system  with minimum of two 15-week semester and 750 minutes of instruction or equivalent for each semester credit hour (3.4.1)</a:t>
            </a:r>
          </a:p>
          <a:p>
            <a:r>
              <a:rPr lang="en-US" sz="2000" dirty="0"/>
              <a:t>Semesters to begin and end during prescribed periods (exception for MCG medical school) per the Academic and Student Affairs Handbook (3.4.2)</a:t>
            </a:r>
          </a:p>
          <a:p>
            <a:pPr lvl="1"/>
            <a:r>
              <a:rPr lang="en-US" sz="1800" dirty="0"/>
              <a:t>Other dates within semester, and mini-</a:t>
            </a:r>
            <a:r>
              <a:rPr lang="en-US" sz="1800" dirty="0" err="1"/>
              <a:t>mesters</a:t>
            </a:r>
            <a:r>
              <a:rPr lang="en-US" sz="1800" dirty="0"/>
              <a:t>, determined by institution with minimum of one day between terms (3.4.2) </a:t>
            </a:r>
            <a:endParaRPr lang="en-US" sz="12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25</a:t>
            </a:fld>
            <a:endParaRPr lang="en-US"/>
          </a:p>
        </p:txBody>
      </p:sp>
    </p:spTree>
    <p:extLst>
      <p:ext uri="{BB962C8B-B14F-4D97-AF65-F5344CB8AC3E}">
        <p14:creationId xmlns:p14="http://schemas.microsoft.com/office/powerpoint/2010/main" val="2110975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Academic Affairs – p.4</a:t>
            </a:r>
          </a:p>
        </p:txBody>
      </p:sp>
      <p:sp>
        <p:nvSpPr>
          <p:cNvPr id="3" name="Content Placeholder 2"/>
          <p:cNvSpPr>
            <a:spLocks noGrp="1"/>
          </p:cNvSpPr>
          <p:nvPr>
            <p:ph idx="1"/>
          </p:nvPr>
        </p:nvSpPr>
        <p:spPr>
          <a:xfrm>
            <a:off x="228600" y="1752600"/>
            <a:ext cx="8686800" cy="4343400"/>
          </a:xfrm>
        </p:spPr>
        <p:txBody>
          <a:bodyPr/>
          <a:lstStyle/>
          <a:p>
            <a:r>
              <a:rPr lang="en-US" sz="2000" dirty="0"/>
              <a:t>Each institution should have a policy regarding arrangements for students on religious holidays (3.4.3)</a:t>
            </a:r>
          </a:p>
          <a:p>
            <a:r>
              <a:rPr lang="en-US" sz="2000" dirty="0"/>
              <a:t>Exceptions to 3.4 policies must be submitted in writing and approved in writing by the USG chief academic officer (3.4.4)</a:t>
            </a:r>
          </a:p>
          <a:p>
            <a:r>
              <a:rPr lang="en-US" sz="2000" dirty="0"/>
              <a:t>Use of 4.0 system and rules on +,- system specified, and cumulative grade point average calculation  specified(+- system not to be used when calculating HOPE scholarship) (3.5.1)</a:t>
            </a:r>
          </a:p>
          <a:p>
            <a:r>
              <a:rPr lang="en-US" sz="2000" dirty="0"/>
              <a:t>Definitions of other symbols specified, i.e., I, IP, K, S, U, V, W, WM (3.5.2)</a:t>
            </a:r>
          </a:p>
          <a:p>
            <a:r>
              <a:rPr lang="en-US" sz="2000" dirty="0"/>
              <a:t>Provides for undergrad academic renewal after 5 years (3.5.3)</a:t>
            </a:r>
          </a:p>
          <a:p>
            <a:r>
              <a:rPr lang="en-US" sz="2000" dirty="0"/>
              <a:t>Creation/elimination of academic programs addressed in 3.6</a:t>
            </a:r>
          </a:p>
          <a:p>
            <a:pPr lvl="1"/>
            <a:r>
              <a:rPr lang="en-US" sz="1600" dirty="0"/>
              <a:t>Integrated review details current process and involvement of facilities, fiscal affairs, and academic affairs</a:t>
            </a:r>
          </a:p>
          <a:p>
            <a:r>
              <a:rPr lang="en-US" sz="2000" dirty="0"/>
              <a:t>Associate and baccalaureate degree students must have competence in reading and writing – institutional responsibilities specified in 3.7</a:t>
            </a:r>
          </a:p>
          <a:p>
            <a:endParaRPr lang="en-US" sz="12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26</a:t>
            </a:fld>
            <a:endParaRPr lang="en-US"/>
          </a:p>
        </p:txBody>
      </p:sp>
    </p:spTree>
    <p:extLst>
      <p:ext uri="{BB962C8B-B14F-4D97-AF65-F5344CB8AC3E}">
        <p14:creationId xmlns:p14="http://schemas.microsoft.com/office/powerpoint/2010/main" val="14147662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Academic Affairs – p.5</a:t>
            </a:r>
          </a:p>
        </p:txBody>
      </p:sp>
      <p:sp>
        <p:nvSpPr>
          <p:cNvPr id="3" name="Content Placeholder 2"/>
          <p:cNvSpPr>
            <a:spLocks noGrp="1"/>
          </p:cNvSpPr>
          <p:nvPr>
            <p:ph idx="1"/>
          </p:nvPr>
        </p:nvSpPr>
        <p:spPr>
          <a:xfrm>
            <a:off x="228600" y="1752600"/>
            <a:ext cx="8686800" cy="4343400"/>
          </a:xfrm>
        </p:spPr>
        <p:txBody>
          <a:bodyPr/>
          <a:lstStyle/>
          <a:p>
            <a:r>
              <a:rPr lang="en-US" sz="1800" dirty="0"/>
              <a:t>Registrars to maintain record of degrees conferred (3.8.1)</a:t>
            </a:r>
          </a:p>
          <a:p>
            <a:r>
              <a:rPr lang="en-US" sz="1800" dirty="0"/>
              <a:t>Absent Chief Academic Officer approval – no baccalaureate program shall exceed 120 semester credit hours (excluding PE, orientation) (3.8.1)</a:t>
            </a:r>
          </a:p>
          <a:p>
            <a:r>
              <a:rPr lang="en-US" sz="1800" dirty="0"/>
              <a:t>Master’s degree within 36 hours (3.8.2)</a:t>
            </a:r>
          </a:p>
          <a:p>
            <a:r>
              <a:rPr lang="en-US" sz="1800" dirty="0"/>
              <a:t>Honorary degrees require Chancellor/BOR approval (3.8.4)</a:t>
            </a:r>
          </a:p>
          <a:p>
            <a:pPr lvl="1"/>
            <a:r>
              <a:rPr lang="en-US" sz="1400" dirty="0"/>
              <a:t>Current elected/appointed office holders to whom BOR is accountable not eligible</a:t>
            </a:r>
          </a:p>
          <a:p>
            <a:pPr lvl="1"/>
            <a:r>
              <a:rPr lang="en-US" sz="1400" dirty="0"/>
              <a:t>Candidates for state/federal elective office not eligible</a:t>
            </a:r>
          </a:p>
          <a:p>
            <a:pPr lvl="1"/>
            <a:r>
              <a:rPr lang="en-US" sz="1400" dirty="0"/>
              <a:t>Current Regents and USG employees not eligible</a:t>
            </a:r>
          </a:p>
          <a:p>
            <a:pPr lvl="1"/>
            <a:r>
              <a:rPr lang="en-US" sz="1400" dirty="0"/>
              <a:t>No individual shall receive more than one degree from a USG institution</a:t>
            </a:r>
          </a:p>
          <a:p>
            <a:pPr lvl="1"/>
            <a:r>
              <a:rPr lang="en-US" sz="1400" dirty="0"/>
              <a:t>Must be present to receive degree</a:t>
            </a:r>
          </a:p>
          <a:p>
            <a:r>
              <a:rPr lang="en-US" sz="1800" dirty="0"/>
              <a:t>Academic advisement program required, is responsibility of faculty, shall credit towards retention/tenure/promotion, and is a specific topic of faculty evaluation (3.9)</a:t>
            </a:r>
          </a:p>
          <a:p>
            <a:r>
              <a:rPr lang="en-US" sz="1800" dirty="0"/>
              <a:t>Textbook programs should minimize student cost, require a 3</a:t>
            </a:r>
            <a:r>
              <a:rPr lang="en-US" sz="1800" baseline="30000" dirty="0"/>
              <a:t>rd</a:t>
            </a:r>
            <a:r>
              <a:rPr lang="en-US" sz="1800" dirty="0"/>
              <a:t>-party review for use of self-authored text, and disallow resale/financial incentives by/to faculty in assignment of specific texts</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27</a:t>
            </a:fld>
            <a:endParaRPr lang="en-US"/>
          </a:p>
        </p:txBody>
      </p:sp>
    </p:spTree>
    <p:extLst>
      <p:ext uri="{BB962C8B-B14F-4D97-AF65-F5344CB8AC3E}">
        <p14:creationId xmlns:p14="http://schemas.microsoft.com/office/powerpoint/2010/main" val="314437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Student Affairs – p.1</a:t>
            </a:r>
          </a:p>
        </p:txBody>
      </p:sp>
      <p:sp>
        <p:nvSpPr>
          <p:cNvPr id="3" name="Content Placeholder 2"/>
          <p:cNvSpPr>
            <a:spLocks noGrp="1"/>
          </p:cNvSpPr>
          <p:nvPr>
            <p:ph idx="1"/>
          </p:nvPr>
        </p:nvSpPr>
        <p:spPr>
          <a:xfrm>
            <a:off x="228600" y="1752600"/>
            <a:ext cx="8686800" cy="4343400"/>
          </a:xfrm>
        </p:spPr>
        <p:txBody>
          <a:bodyPr/>
          <a:lstStyle/>
          <a:p>
            <a:r>
              <a:rPr lang="en-US" sz="2000" dirty="0"/>
              <a:t>Student discipline and rules responsibility of USG institution (4.1.1)</a:t>
            </a:r>
          </a:p>
          <a:p>
            <a:r>
              <a:rPr lang="en-US" sz="2000" dirty="0"/>
              <a:t>Non-discrimination in programs and activity as defined in 4.1.2</a:t>
            </a:r>
          </a:p>
          <a:p>
            <a:r>
              <a:rPr lang="en-US" sz="2000" dirty="0"/>
              <a:t>Students due an excused absence to vote (4.1.3)</a:t>
            </a:r>
          </a:p>
          <a:p>
            <a:r>
              <a:rPr lang="en-US" sz="2000" dirty="0"/>
              <a:t>Governance/authorization of fraternities/sororities institutional decision (4.1.4)</a:t>
            </a:r>
          </a:p>
          <a:p>
            <a:r>
              <a:rPr lang="en-US" sz="2000" dirty="0"/>
              <a:t>Institutions to accommodate students with disabilities as specified in 4.1.5</a:t>
            </a:r>
          </a:p>
          <a:p>
            <a:r>
              <a:rPr lang="en-US" sz="2000" dirty="0"/>
              <a:t>Lawful presence required for admission to institution which, for two most recent academic years, did not admit all academically qualified applicants (4.1.6)</a:t>
            </a:r>
          </a:p>
          <a:p>
            <a:pPr lvl="1"/>
            <a:r>
              <a:rPr lang="en-US" sz="1600" dirty="0"/>
              <a:t>For other institutions, lawful presence must be verified as requirement for in-state tuition (4.3.4)</a:t>
            </a:r>
          </a:p>
          <a:p>
            <a:r>
              <a:rPr lang="en-US" sz="2000" dirty="0"/>
              <a:t>Various academic requirements in place for undergraduate admission to a USG institution to include curriculum, freshman index, and SAT/ACT scores (actual requirements vary by sector) with exceptions noted (4.2) </a:t>
            </a:r>
          </a:p>
          <a:p>
            <a:r>
              <a:rPr lang="en-US" sz="2000" dirty="0"/>
              <a:t>Use of social security numbers to be minimized and grades shall not be posted using social security numbers (4.2.3.5)</a:t>
            </a:r>
          </a:p>
          <a:p>
            <a:endParaRPr lang="en-US" sz="20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28</a:t>
            </a:fld>
            <a:endParaRPr lang="en-US"/>
          </a:p>
        </p:txBody>
      </p:sp>
    </p:spTree>
    <p:extLst>
      <p:ext uri="{BB962C8B-B14F-4D97-AF65-F5344CB8AC3E}">
        <p14:creationId xmlns:p14="http://schemas.microsoft.com/office/powerpoint/2010/main" val="1219991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Student Affairs – p.2</a:t>
            </a:r>
          </a:p>
        </p:txBody>
      </p:sp>
      <p:sp>
        <p:nvSpPr>
          <p:cNvPr id="3" name="Content Placeholder 2"/>
          <p:cNvSpPr>
            <a:spLocks noGrp="1"/>
          </p:cNvSpPr>
          <p:nvPr>
            <p:ph idx="1"/>
          </p:nvPr>
        </p:nvSpPr>
        <p:spPr>
          <a:xfrm>
            <a:off x="228600" y="1752600"/>
            <a:ext cx="8686800" cy="4343400"/>
          </a:xfrm>
        </p:spPr>
        <p:txBody>
          <a:bodyPr/>
          <a:lstStyle/>
          <a:p>
            <a:r>
              <a:rPr lang="en-US" sz="2000" dirty="0"/>
              <a:t>Annual report detailing number of out-of-state students to be filed (4.3.1)</a:t>
            </a:r>
          </a:p>
          <a:p>
            <a:r>
              <a:rPr lang="en-US" sz="2000" dirty="0"/>
              <a:t>Classification of in-state/out-of-state addressed in 4.3.2; also, a separate manual is provided by the USG Office of Student Affairs</a:t>
            </a:r>
          </a:p>
          <a:p>
            <a:r>
              <a:rPr lang="en-US" sz="2000" dirty="0"/>
              <a:t>Outlines requirements for Regents’ Opportunity Grants Program (4.4.1)</a:t>
            </a:r>
          </a:p>
          <a:p>
            <a:pPr lvl="1"/>
            <a:r>
              <a:rPr lang="en-US" sz="1600" dirty="0"/>
              <a:t>Scholarships generally prohibited by state Constitution unless authorized by legislation or a quid pro quo relationship exists (e.g., athletic scholarships); funds authorized for use limited</a:t>
            </a:r>
          </a:p>
          <a:p>
            <a:r>
              <a:rPr lang="en-US" sz="2000" dirty="0"/>
              <a:t>Institutions to use and accept FAFSA (4.4.2)</a:t>
            </a:r>
          </a:p>
          <a:p>
            <a:r>
              <a:rPr lang="en-US" sz="2000" dirty="0"/>
              <a:t>Intercollegiate athletics focus of Board oversight (4.5)</a:t>
            </a:r>
          </a:p>
          <a:p>
            <a:pPr lvl="1"/>
            <a:r>
              <a:rPr lang="en-US" sz="1600" dirty="0"/>
              <a:t>Comply with law, regulations, and conference requirements</a:t>
            </a:r>
          </a:p>
          <a:p>
            <a:pPr lvl="1"/>
            <a:r>
              <a:rPr lang="en-US" sz="1600" dirty="0"/>
              <a:t>President accountable for athletics program</a:t>
            </a:r>
          </a:p>
          <a:p>
            <a:pPr lvl="1"/>
            <a:r>
              <a:rPr lang="en-US" sz="1600" dirty="0"/>
              <a:t>Establishment, expansion, change in conference or change in competition levels requires notification to Chancellor and may require BOR approval; criteria specified in 4.5.5</a:t>
            </a:r>
          </a:p>
          <a:p>
            <a:pPr lvl="1"/>
            <a:r>
              <a:rPr lang="en-US" sz="1600" dirty="0"/>
              <a:t>Monitoring required to include annual audit of athletics association and submission of audit to USG chief audit officer (4.5.6)</a:t>
            </a:r>
          </a:p>
        </p:txBody>
      </p:sp>
      <p:sp>
        <p:nvSpPr>
          <p:cNvPr id="4" name="Slide Number Placeholder 3"/>
          <p:cNvSpPr>
            <a:spLocks noGrp="1"/>
          </p:cNvSpPr>
          <p:nvPr>
            <p:ph type="sldNum" sz="quarter" idx="10"/>
          </p:nvPr>
        </p:nvSpPr>
        <p:spPr/>
        <p:txBody>
          <a:bodyPr/>
          <a:lstStyle/>
          <a:p>
            <a:fld id="{F90AAD2E-8F19-4242-93A4-5E2C4FFEA2EA}" type="slidenum">
              <a:rPr lang="en-US" smtClean="0"/>
              <a:pPr/>
              <a:t>29</a:t>
            </a:fld>
            <a:endParaRPr lang="en-US"/>
          </a:p>
        </p:txBody>
      </p:sp>
    </p:spTree>
    <p:extLst>
      <p:ext uri="{BB962C8B-B14F-4D97-AF65-F5344CB8AC3E}">
        <p14:creationId xmlns:p14="http://schemas.microsoft.com/office/powerpoint/2010/main" val="2771179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Governance – p.1</a:t>
            </a:r>
          </a:p>
        </p:txBody>
      </p:sp>
      <p:sp>
        <p:nvSpPr>
          <p:cNvPr id="3" name="Content Placeholder 2"/>
          <p:cNvSpPr>
            <a:spLocks noGrp="1"/>
          </p:cNvSpPr>
          <p:nvPr>
            <p:ph idx="1"/>
          </p:nvPr>
        </p:nvSpPr>
        <p:spPr>
          <a:xfrm>
            <a:off x="152400" y="1828800"/>
            <a:ext cx="8839200" cy="4648200"/>
          </a:xfrm>
        </p:spPr>
        <p:txBody>
          <a:bodyPr/>
          <a:lstStyle/>
          <a:p>
            <a:r>
              <a:rPr lang="en-US" sz="2400" dirty="0"/>
              <a:t>Board of Regents (BOR) of the University System of Georgia</a:t>
            </a:r>
          </a:p>
          <a:p>
            <a:pPr lvl="1"/>
            <a:r>
              <a:rPr lang="en-US" sz="2000" dirty="0"/>
              <a:t>“The government, control, and management of the University System of Georgia and all of the institutions in said system shall be vested in the Board of Regents of the University System of Georgia.” – Ga. Constitution</a:t>
            </a:r>
          </a:p>
          <a:p>
            <a:pPr lvl="1"/>
            <a:r>
              <a:rPr lang="en-US" sz="2000" dirty="0"/>
              <a:t>Established 1931</a:t>
            </a:r>
          </a:p>
          <a:p>
            <a:pPr lvl="1"/>
            <a:r>
              <a:rPr lang="en-US" sz="2000" dirty="0"/>
              <a:t>Authorized by Georgia Constitution Article VIII, Section 4</a:t>
            </a:r>
          </a:p>
          <a:p>
            <a:pPr lvl="1"/>
            <a:r>
              <a:rPr lang="en-US" sz="2000" dirty="0"/>
              <a:t>19 members appointed by Governor for 7-year terms (one from each Congressional district, five at-large)</a:t>
            </a:r>
          </a:p>
          <a:p>
            <a:pPr lvl="1"/>
            <a:r>
              <a:rPr lang="en-US" sz="2000" dirty="0"/>
              <a:t>Exclusive authority to create new public colleges and universities subject to majority approval of Ga. State House and State Senate</a:t>
            </a:r>
          </a:p>
          <a:p>
            <a:pPr lvl="1"/>
            <a:r>
              <a:rPr lang="en-US" sz="2000" dirty="0"/>
              <a:t>Lump sum appropriation to BOR and subsequent allocation to institutions</a:t>
            </a:r>
          </a:p>
          <a:p>
            <a:pPr lvl="1"/>
            <a:r>
              <a:rPr lang="en-US" sz="2000" dirty="0"/>
              <a:t>Hold, purchase, lease, sell convey or otherwise dispose of public property</a:t>
            </a:r>
          </a:p>
          <a:p>
            <a:pPr lvl="1"/>
            <a:r>
              <a:rPr lang="en-US" sz="2000" dirty="0"/>
              <a:t>Accept land, buildings, &amp; other property</a:t>
            </a:r>
          </a:p>
          <a:p>
            <a:pPr lvl="1"/>
            <a:endParaRPr lang="en-US" sz="20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3</a:t>
            </a:fld>
            <a:endParaRPr lang="en-US"/>
          </a:p>
        </p:txBody>
      </p:sp>
    </p:spTree>
    <p:extLst>
      <p:ext uri="{BB962C8B-B14F-4D97-AF65-F5344CB8AC3E}">
        <p14:creationId xmlns:p14="http://schemas.microsoft.com/office/powerpoint/2010/main" val="895195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a:t>
            </a:r>
            <a:br>
              <a:rPr lang="en-US" dirty="0"/>
            </a:br>
            <a:r>
              <a:rPr lang="en-US" dirty="0"/>
              <a:t>Student Affairs – p.3</a:t>
            </a:r>
          </a:p>
        </p:txBody>
      </p:sp>
      <p:sp>
        <p:nvSpPr>
          <p:cNvPr id="3" name="Content Placeholder 2"/>
          <p:cNvSpPr>
            <a:spLocks noGrp="1"/>
          </p:cNvSpPr>
          <p:nvPr>
            <p:ph idx="1"/>
          </p:nvPr>
        </p:nvSpPr>
        <p:spPr>
          <a:xfrm>
            <a:off x="228600" y="1752600"/>
            <a:ext cx="8686800" cy="4343400"/>
          </a:xfrm>
        </p:spPr>
        <p:txBody>
          <a:bodyPr/>
          <a:lstStyle/>
          <a:p>
            <a:r>
              <a:rPr lang="en-US" sz="2000" dirty="0"/>
              <a:t>Specific requirements in place for withdrawal of recognition of student organization associated with abuse of controlled substances (4.6.1)</a:t>
            </a:r>
          </a:p>
          <a:p>
            <a:r>
              <a:rPr lang="en-US" sz="2000" dirty="0"/>
              <a:t>Student charged or indicted with felony/crime of moral turpitude may be suspending with hearing rights (4.6.2)</a:t>
            </a:r>
          </a:p>
          <a:p>
            <a:r>
              <a:rPr lang="en-US" sz="2000" dirty="0"/>
              <a:t>Disruptive behavior by students may result in disciplinary procedures to include dismissal (4.6.3)</a:t>
            </a:r>
          </a:p>
          <a:p>
            <a:r>
              <a:rPr lang="en-US" sz="2000" dirty="0"/>
              <a:t>Alcohol and drugs on campus issues addressed in 4.6.4</a:t>
            </a:r>
          </a:p>
          <a:p>
            <a:r>
              <a:rPr lang="en-US" sz="2000" dirty="0"/>
              <a:t>Student appeals generally final with President but may proceed to Committee on Org and Law in specified circumstances (4.7.1)</a:t>
            </a:r>
          </a:p>
          <a:p>
            <a:r>
              <a:rPr lang="en-US" sz="2000" dirty="0"/>
              <a:t>Specific authorities associated with disease outbreak during an epidemic (4.8.1)</a:t>
            </a:r>
          </a:p>
          <a:p>
            <a:r>
              <a:rPr lang="en-US" sz="2000" dirty="0"/>
              <a:t>Institutions to develop immunization requirements as detailed in 4.8.2 with special requirements for those in campus housing </a:t>
            </a:r>
          </a:p>
          <a:p>
            <a:r>
              <a:rPr lang="en-US" sz="2000" dirty="0"/>
              <a:t>Student government presidents comprise Student Advisory Council (4.9)</a:t>
            </a:r>
          </a:p>
        </p:txBody>
      </p:sp>
      <p:sp>
        <p:nvSpPr>
          <p:cNvPr id="4" name="Slide Number Placeholder 3"/>
          <p:cNvSpPr>
            <a:spLocks noGrp="1"/>
          </p:cNvSpPr>
          <p:nvPr>
            <p:ph type="sldNum" sz="quarter" idx="10"/>
          </p:nvPr>
        </p:nvSpPr>
        <p:spPr/>
        <p:txBody>
          <a:bodyPr/>
          <a:lstStyle/>
          <a:p>
            <a:fld id="{F90AAD2E-8F19-4242-93A4-5E2C4FFEA2EA}" type="slidenum">
              <a:rPr lang="en-US" smtClean="0"/>
              <a:pPr/>
              <a:t>30</a:t>
            </a:fld>
            <a:endParaRPr lang="en-US"/>
          </a:p>
        </p:txBody>
      </p:sp>
    </p:spTree>
    <p:extLst>
      <p:ext uri="{BB962C8B-B14F-4D97-AF65-F5344CB8AC3E}">
        <p14:creationId xmlns:p14="http://schemas.microsoft.com/office/powerpoint/2010/main" val="2335416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Public Service – p.1</a:t>
            </a:r>
          </a:p>
        </p:txBody>
      </p:sp>
      <p:sp>
        <p:nvSpPr>
          <p:cNvPr id="3" name="Content Placeholder 2"/>
          <p:cNvSpPr>
            <a:spLocks noGrp="1"/>
          </p:cNvSpPr>
          <p:nvPr>
            <p:ph idx="1"/>
          </p:nvPr>
        </p:nvSpPr>
        <p:spPr>
          <a:xfrm>
            <a:off x="228600" y="1752600"/>
            <a:ext cx="8686800" cy="4343400"/>
          </a:xfrm>
        </p:spPr>
        <p:txBody>
          <a:bodyPr/>
          <a:lstStyle/>
          <a:p>
            <a:r>
              <a:rPr lang="en-US" sz="2000" dirty="0"/>
              <a:t>Public Service a key component of USG mission (5.1)</a:t>
            </a:r>
          </a:p>
          <a:p>
            <a:r>
              <a:rPr lang="en-US" sz="2000" dirty="0"/>
              <a:t>Service agreement authority delegated to USG president with reporting of agreements signed within one month that includes summary of service contracted for, agency(</a:t>
            </a:r>
            <a:r>
              <a:rPr lang="en-US" sz="2000" dirty="0" err="1"/>
              <a:t>ies</a:t>
            </a:r>
            <a:r>
              <a:rPr lang="en-US" sz="2000" dirty="0"/>
              <a:t>) involved, agreement length, and consideration provided to institution for service (5.1.1)</a:t>
            </a:r>
          </a:p>
          <a:p>
            <a:pPr lvl="1"/>
            <a:r>
              <a:rPr lang="en-US" sz="1600" dirty="0"/>
              <a:t>Summary service agreements to Committee on Academic Affairs each meeting (5.1.1)</a:t>
            </a:r>
          </a:p>
          <a:p>
            <a:r>
              <a:rPr lang="en-US" sz="2000" dirty="0"/>
              <a:t>Lifelong (continuing) education encouraged, subject of procedures issued by Chancellor, and participation in to be considered in faculty evaluation (5.2)</a:t>
            </a:r>
          </a:p>
          <a:p>
            <a:r>
              <a:rPr lang="en-US" sz="2000" dirty="0"/>
              <a:t>Economic development critical to USG role (5.3)</a:t>
            </a:r>
          </a:p>
          <a:p>
            <a:r>
              <a:rPr lang="en-US" sz="2000" dirty="0"/>
              <a:t>5.4 details specific “special public service organizations”, i.e., the Cooperative Extension Service, the Rural Development Center, the Georgia Tech Research Institute, and the Georgia Public Library Service</a:t>
            </a:r>
          </a:p>
          <a:p>
            <a:endParaRPr lang="en-US" sz="20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31</a:t>
            </a:fld>
            <a:endParaRPr lang="en-US"/>
          </a:p>
        </p:txBody>
      </p:sp>
    </p:spTree>
    <p:extLst>
      <p:ext uri="{BB962C8B-B14F-4D97-AF65-F5344CB8AC3E}">
        <p14:creationId xmlns:p14="http://schemas.microsoft.com/office/powerpoint/2010/main" val="15347335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Research – p.1</a:t>
            </a:r>
          </a:p>
        </p:txBody>
      </p:sp>
      <p:sp>
        <p:nvSpPr>
          <p:cNvPr id="3" name="Content Placeholder 2"/>
          <p:cNvSpPr>
            <a:spLocks noGrp="1"/>
          </p:cNvSpPr>
          <p:nvPr>
            <p:ph idx="1"/>
          </p:nvPr>
        </p:nvSpPr>
        <p:spPr>
          <a:xfrm>
            <a:off x="228600" y="1752600"/>
            <a:ext cx="8686800" cy="4343400"/>
          </a:xfrm>
        </p:spPr>
        <p:txBody>
          <a:bodyPr/>
          <a:lstStyle/>
          <a:p>
            <a:r>
              <a:rPr lang="en-US" sz="2000" dirty="0"/>
              <a:t>Research a key component of USG mission (6.1)</a:t>
            </a:r>
          </a:p>
          <a:p>
            <a:r>
              <a:rPr lang="en-US" sz="2000" dirty="0"/>
              <a:t>Research Centers specified in 6.2</a:t>
            </a:r>
          </a:p>
          <a:p>
            <a:r>
              <a:rPr lang="en-US" sz="2000" dirty="0"/>
              <a:t>Ownership of intellectual property  complex and involves multiple parties (6.3)</a:t>
            </a:r>
          </a:p>
          <a:p>
            <a:r>
              <a:rPr lang="en-US" sz="2000" dirty="0"/>
              <a:t>Institutions need procedures (field with USO Office of Legal Affairs) consistent with Board Policy 6.3</a:t>
            </a:r>
          </a:p>
        </p:txBody>
      </p:sp>
      <p:sp>
        <p:nvSpPr>
          <p:cNvPr id="4" name="Slide Number Placeholder 3"/>
          <p:cNvSpPr>
            <a:spLocks noGrp="1"/>
          </p:cNvSpPr>
          <p:nvPr>
            <p:ph type="sldNum" sz="quarter" idx="10"/>
          </p:nvPr>
        </p:nvSpPr>
        <p:spPr/>
        <p:txBody>
          <a:bodyPr/>
          <a:lstStyle/>
          <a:p>
            <a:fld id="{F90AAD2E-8F19-4242-93A4-5E2C4FFEA2EA}" type="slidenum">
              <a:rPr lang="en-US" smtClean="0"/>
              <a:pPr/>
              <a:t>32</a:t>
            </a:fld>
            <a:endParaRPr lang="en-US"/>
          </a:p>
        </p:txBody>
      </p:sp>
    </p:spTree>
    <p:extLst>
      <p:ext uri="{BB962C8B-B14F-4D97-AF65-F5344CB8AC3E}">
        <p14:creationId xmlns:p14="http://schemas.microsoft.com/office/powerpoint/2010/main" val="34922047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Research – p.1</a:t>
            </a:r>
          </a:p>
        </p:txBody>
      </p:sp>
      <p:sp>
        <p:nvSpPr>
          <p:cNvPr id="3" name="Content Placeholder 2"/>
          <p:cNvSpPr>
            <a:spLocks noGrp="1"/>
          </p:cNvSpPr>
          <p:nvPr>
            <p:ph idx="1"/>
          </p:nvPr>
        </p:nvSpPr>
        <p:spPr>
          <a:xfrm>
            <a:off x="228600" y="1752600"/>
            <a:ext cx="8686800" cy="4343400"/>
          </a:xfrm>
        </p:spPr>
        <p:txBody>
          <a:bodyPr/>
          <a:lstStyle/>
          <a:p>
            <a:r>
              <a:rPr lang="en-US" sz="2000" dirty="0"/>
              <a:t>Research a key component of USG mission (6.1)</a:t>
            </a:r>
          </a:p>
          <a:p>
            <a:r>
              <a:rPr lang="en-US" sz="2000" dirty="0"/>
              <a:t>Research Centers specified in 6.2</a:t>
            </a:r>
          </a:p>
          <a:p>
            <a:r>
              <a:rPr lang="en-US" sz="2000" dirty="0"/>
              <a:t>Ownership of intellectual property  complex and involves multiple parties (6.3)</a:t>
            </a:r>
          </a:p>
          <a:p>
            <a:r>
              <a:rPr lang="en-US" sz="2000" dirty="0"/>
              <a:t>Institutions need procedures (filed with USO Office of Legal Affairs) consistent with Board Policy 6.3</a:t>
            </a:r>
          </a:p>
          <a:p>
            <a:r>
              <a:rPr lang="en-US" sz="2000" dirty="0"/>
              <a:t>Trademarks also addressed in 7.11.8</a:t>
            </a:r>
          </a:p>
        </p:txBody>
      </p:sp>
      <p:sp>
        <p:nvSpPr>
          <p:cNvPr id="4" name="Slide Number Placeholder 3"/>
          <p:cNvSpPr>
            <a:spLocks noGrp="1"/>
          </p:cNvSpPr>
          <p:nvPr>
            <p:ph type="sldNum" sz="quarter" idx="10"/>
          </p:nvPr>
        </p:nvSpPr>
        <p:spPr/>
        <p:txBody>
          <a:bodyPr/>
          <a:lstStyle/>
          <a:p>
            <a:fld id="{F90AAD2E-8F19-4242-93A4-5E2C4FFEA2EA}" type="slidenum">
              <a:rPr lang="en-US" smtClean="0"/>
              <a:pPr/>
              <a:t>33</a:t>
            </a:fld>
            <a:endParaRPr lang="en-US"/>
          </a:p>
        </p:txBody>
      </p:sp>
    </p:spTree>
    <p:extLst>
      <p:ext uri="{BB962C8B-B14F-4D97-AF65-F5344CB8AC3E}">
        <p14:creationId xmlns:p14="http://schemas.microsoft.com/office/powerpoint/2010/main" val="20538299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Finance &amp; Business – p.1</a:t>
            </a:r>
          </a:p>
        </p:txBody>
      </p:sp>
      <p:sp>
        <p:nvSpPr>
          <p:cNvPr id="3" name="Content Placeholder 2"/>
          <p:cNvSpPr>
            <a:spLocks noGrp="1"/>
          </p:cNvSpPr>
          <p:nvPr>
            <p:ph idx="1"/>
          </p:nvPr>
        </p:nvSpPr>
        <p:spPr>
          <a:xfrm>
            <a:off x="228600" y="1752600"/>
            <a:ext cx="8686800" cy="4343400"/>
          </a:xfrm>
        </p:spPr>
        <p:txBody>
          <a:bodyPr/>
          <a:lstStyle/>
          <a:p>
            <a:r>
              <a:rPr lang="en-US" sz="1800" dirty="0"/>
              <a:t>Allocation of state appropriations made in April or next regular meeting following approval of Appropriations Act; budgets approved NLT June (7.1.1)</a:t>
            </a:r>
          </a:p>
          <a:p>
            <a:r>
              <a:rPr lang="en-US" sz="1800" dirty="0"/>
              <a:t>Deficits should result in corrective action and immediate notification to Chancellor/chief fiscal officer (7.1.2.2)</a:t>
            </a:r>
          </a:p>
          <a:p>
            <a:r>
              <a:rPr lang="en-US" sz="1800" dirty="0"/>
              <a:t>Institutional budget incorporates all funds (7.2)</a:t>
            </a:r>
          </a:p>
          <a:p>
            <a:r>
              <a:rPr lang="en-US" sz="1800" dirty="0"/>
              <a:t>7.2.1 defines Educational/General Revenues/Expenditures</a:t>
            </a:r>
          </a:p>
          <a:p>
            <a:r>
              <a:rPr lang="en-US" sz="1800" dirty="0"/>
              <a:t>7.2.2 defines auxiliary enterprise revenues/expenditures</a:t>
            </a:r>
          </a:p>
          <a:p>
            <a:pPr lvl="1"/>
            <a:r>
              <a:rPr lang="en-US" sz="1400" dirty="0"/>
              <a:t>Operate on a self-supported basis</a:t>
            </a:r>
          </a:p>
          <a:p>
            <a:pPr lvl="1"/>
            <a:r>
              <a:rPr lang="en-US" sz="1400" dirty="0"/>
              <a:t>Appropriately charged for direct costs and may be charged overhead</a:t>
            </a:r>
          </a:p>
          <a:p>
            <a:pPr lvl="1"/>
            <a:r>
              <a:rPr lang="en-US" sz="1400" dirty="0"/>
              <a:t>Five-year plan required</a:t>
            </a:r>
          </a:p>
          <a:p>
            <a:pPr lvl="1"/>
            <a:r>
              <a:rPr lang="en-US" sz="1400" dirty="0"/>
              <a:t>Loss allowed but must be addressed in five-year plan; use of general funds strongly discouraged and prohibited for athletic scholarships</a:t>
            </a:r>
          </a:p>
          <a:p>
            <a:pPr lvl="1"/>
            <a:r>
              <a:rPr lang="en-US" sz="1400" dirty="0"/>
              <a:t>Maintained on a full accrual basis to include funded depreciation w/reserve</a:t>
            </a:r>
          </a:p>
          <a:p>
            <a:r>
              <a:rPr lang="en-US" sz="1800" dirty="0"/>
              <a:t>Operating budgets required for auxiliaries; athletic associations not included but student fees to associations should be shown as line-item</a:t>
            </a:r>
          </a:p>
          <a:p>
            <a:pPr marL="0" indent="0">
              <a:buNone/>
            </a:pPr>
            <a:endParaRPr lang="en-US" sz="1800" dirty="0"/>
          </a:p>
          <a:p>
            <a:endParaRPr lang="en-US" sz="18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34</a:t>
            </a:fld>
            <a:endParaRPr lang="en-US"/>
          </a:p>
        </p:txBody>
      </p:sp>
    </p:spTree>
    <p:extLst>
      <p:ext uri="{BB962C8B-B14F-4D97-AF65-F5344CB8AC3E}">
        <p14:creationId xmlns:p14="http://schemas.microsoft.com/office/powerpoint/2010/main" val="34891074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Finance &amp; Business – p.2</a:t>
            </a:r>
          </a:p>
        </p:txBody>
      </p:sp>
      <p:sp>
        <p:nvSpPr>
          <p:cNvPr id="3" name="Content Placeholder 2"/>
          <p:cNvSpPr>
            <a:spLocks noGrp="1"/>
          </p:cNvSpPr>
          <p:nvPr>
            <p:ph idx="1"/>
          </p:nvPr>
        </p:nvSpPr>
        <p:spPr>
          <a:xfrm>
            <a:off x="228600" y="1752600"/>
            <a:ext cx="8686800" cy="4343400"/>
          </a:xfrm>
        </p:spPr>
        <p:txBody>
          <a:bodyPr/>
          <a:lstStyle/>
          <a:p>
            <a:r>
              <a:rPr lang="en-US" sz="1800" dirty="0"/>
              <a:t>Budget amendments involving state general fund appropriations, auxiliary funds, or student activity funds and exceeding $1M must be submitted to BOR for approval (7.2.4)</a:t>
            </a:r>
          </a:p>
          <a:p>
            <a:r>
              <a:rPr lang="en-US" sz="1800" dirty="0"/>
              <a:t>Quarterly reports required and Chancellor/USG CFO may require prior approval of budget amendments when an institution fails to manage its budget (7.2.4)</a:t>
            </a:r>
          </a:p>
          <a:p>
            <a:r>
              <a:rPr lang="en-US" sz="1800" dirty="0"/>
              <a:t>Bonds of public officials liable for unauthorized expenditures (7.2.5)</a:t>
            </a:r>
          </a:p>
          <a:p>
            <a:r>
              <a:rPr lang="en-US" sz="1800" dirty="0"/>
              <a:t>Tuition rates defined in 7.3.1</a:t>
            </a:r>
          </a:p>
          <a:p>
            <a:pPr lvl="1"/>
            <a:r>
              <a:rPr lang="en-US" sz="1400" dirty="0"/>
              <a:t>Specialized program tuition rates require BOR approval per 7.3.1.5</a:t>
            </a:r>
          </a:p>
          <a:p>
            <a:pPr lvl="1"/>
            <a:r>
              <a:rPr lang="en-US" sz="1400" dirty="0"/>
              <a:t>Distance learning courses/programs defined and differential tuition requires BOR approval (7.3.1.6)</a:t>
            </a:r>
          </a:p>
          <a:p>
            <a:pPr lvl="1"/>
            <a:r>
              <a:rPr lang="en-US" sz="1400" dirty="0"/>
              <a:t>Tuition agreements allowed insofar as within market rates and other requirements and with annual report to Chancellor regarding these agreements (7.3.1.7)</a:t>
            </a:r>
          </a:p>
          <a:p>
            <a:r>
              <a:rPr lang="en-US" sz="1800" dirty="0"/>
              <a:t>Mandatory fee creation, increases, and budgeting specified in 7.3.2.1</a:t>
            </a:r>
          </a:p>
          <a:p>
            <a:pPr lvl="1"/>
            <a:r>
              <a:rPr lang="en-US" sz="1400" dirty="0"/>
              <a:t>Student fee committee involvement required; student referendums strongly encouraged for fee increases/creation</a:t>
            </a:r>
          </a:p>
          <a:p>
            <a:r>
              <a:rPr lang="en-US" sz="1800" dirty="0"/>
              <a:t>Elective fees authorized by President</a:t>
            </a:r>
          </a:p>
          <a:p>
            <a:pPr lvl="1"/>
            <a:r>
              <a:rPr lang="en-US" sz="1400" dirty="0"/>
              <a:t>Fees required of all full-time, undergraduate students or all undergrads in a specific degree programs require BOR approval (7.3.2.2)</a:t>
            </a:r>
          </a:p>
          <a:p>
            <a:endParaRPr lang="en-US" sz="18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35</a:t>
            </a:fld>
            <a:endParaRPr lang="en-US"/>
          </a:p>
        </p:txBody>
      </p:sp>
    </p:spTree>
    <p:extLst>
      <p:ext uri="{BB962C8B-B14F-4D97-AF65-F5344CB8AC3E}">
        <p14:creationId xmlns:p14="http://schemas.microsoft.com/office/powerpoint/2010/main" val="2446254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Finance &amp; Business – p.3</a:t>
            </a:r>
          </a:p>
        </p:txBody>
      </p:sp>
      <p:sp>
        <p:nvSpPr>
          <p:cNvPr id="3" name="Content Placeholder 2"/>
          <p:cNvSpPr>
            <a:spLocks noGrp="1"/>
          </p:cNvSpPr>
          <p:nvPr>
            <p:ph idx="1"/>
          </p:nvPr>
        </p:nvSpPr>
        <p:spPr>
          <a:xfrm>
            <a:off x="228600" y="1752600"/>
            <a:ext cx="8686800" cy="4343400"/>
          </a:xfrm>
        </p:spPr>
        <p:txBody>
          <a:bodyPr/>
          <a:lstStyle/>
          <a:p>
            <a:r>
              <a:rPr lang="en-US" sz="1800" dirty="0"/>
              <a:t>Housing, food service fees set by President in April of each year except for fees that support debt service must be approved by BOR (7.3.2.2); institutionally-approved fees require annual notification to BOR</a:t>
            </a:r>
          </a:p>
          <a:p>
            <a:r>
              <a:rPr lang="en-US" sz="1800" dirty="0"/>
              <a:t>Elective fees set by President with reporting to Chancellor per procedures established by USG Chief Fiscal Officer (7.3.2.2)</a:t>
            </a:r>
          </a:p>
          <a:p>
            <a:r>
              <a:rPr lang="en-US" sz="1800" dirty="0"/>
              <a:t>Continuing education fees set by president (see also 5.2)</a:t>
            </a:r>
          </a:p>
          <a:p>
            <a:r>
              <a:rPr lang="en-US" sz="1800" dirty="0"/>
              <a:t>Tuition and fees due and payable at time of registration; exceptions include:</a:t>
            </a:r>
          </a:p>
          <a:p>
            <a:pPr lvl="1"/>
            <a:r>
              <a:rPr lang="en-US" sz="1400" dirty="0"/>
              <a:t>Outside agency paying T&amp;F per documented agreement</a:t>
            </a:r>
          </a:p>
          <a:p>
            <a:pPr lvl="1"/>
            <a:r>
              <a:rPr lang="en-US" sz="1400" dirty="0"/>
              <a:t>Students who have an institution-administered loan or scholarship</a:t>
            </a:r>
          </a:p>
          <a:p>
            <a:pPr lvl="1"/>
            <a:r>
              <a:rPr lang="en-US" sz="1400" dirty="0"/>
              <a:t>Foreign students with certificate or other acceptable documented evidence</a:t>
            </a:r>
          </a:p>
          <a:p>
            <a:pPr lvl="1"/>
            <a:r>
              <a:rPr lang="en-US" sz="1400" dirty="0"/>
              <a:t>Housing fees collected on installment basis, in advance of services provided, and in accordance with USG chief fiscal officer memo</a:t>
            </a:r>
          </a:p>
          <a:p>
            <a:pPr lvl="1"/>
            <a:r>
              <a:rPr lang="en-US" sz="1400" dirty="0"/>
              <a:t>Institution with an approved plan on file with the USG Office of Fiscal Affairs</a:t>
            </a:r>
          </a:p>
          <a:p>
            <a:r>
              <a:rPr lang="en-US" sz="1800" dirty="0"/>
              <a:t>Out-of-State Tuition Waivers specified in Board Policy 7.3.4.1</a:t>
            </a:r>
          </a:p>
          <a:p>
            <a:pPr algn="just"/>
            <a:r>
              <a:rPr lang="en-US" sz="1800" dirty="0"/>
              <a:t>Waiver of mandatory student fees allowable as specified in 7.3.4.2-7.3.4.5</a:t>
            </a:r>
          </a:p>
        </p:txBody>
      </p:sp>
      <p:sp>
        <p:nvSpPr>
          <p:cNvPr id="4" name="Slide Number Placeholder 3"/>
          <p:cNvSpPr>
            <a:spLocks noGrp="1"/>
          </p:cNvSpPr>
          <p:nvPr>
            <p:ph type="sldNum" sz="quarter" idx="10"/>
          </p:nvPr>
        </p:nvSpPr>
        <p:spPr/>
        <p:txBody>
          <a:bodyPr/>
          <a:lstStyle/>
          <a:p>
            <a:fld id="{F90AAD2E-8F19-4242-93A4-5E2C4FFEA2EA}" type="slidenum">
              <a:rPr lang="en-US" smtClean="0"/>
              <a:pPr/>
              <a:t>36</a:t>
            </a:fld>
            <a:endParaRPr lang="en-US"/>
          </a:p>
        </p:txBody>
      </p:sp>
    </p:spTree>
    <p:extLst>
      <p:ext uri="{BB962C8B-B14F-4D97-AF65-F5344CB8AC3E}">
        <p14:creationId xmlns:p14="http://schemas.microsoft.com/office/powerpoint/2010/main" val="15620227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Finance &amp; Business – p.4</a:t>
            </a:r>
          </a:p>
        </p:txBody>
      </p:sp>
      <p:sp>
        <p:nvSpPr>
          <p:cNvPr id="3" name="Content Placeholder 2"/>
          <p:cNvSpPr>
            <a:spLocks noGrp="1"/>
          </p:cNvSpPr>
          <p:nvPr>
            <p:ph idx="1"/>
          </p:nvPr>
        </p:nvSpPr>
        <p:spPr>
          <a:xfrm>
            <a:off x="228600" y="1752600"/>
            <a:ext cx="8686800" cy="4343400"/>
          </a:xfrm>
        </p:spPr>
        <p:txBody>
          <a:bodyPr/>
          <a:lstStyle/>
          <a:p>
            <a:r>
              <a:rPr lang="en-US" sz="1800" dirty="0"/>
              <a:t>Refund policies specified in Board Policy 7.3.5 with specific, additional requirements noted for death of a student and military service withdrawals</a:t>
            </a:r>
          </a:p>
          <a:p>
            <a:r>
              <a:rPr lang="en-US" sz="1800" dirty="0"/>
              <a:t>Private donations encouraged (7.4)</a:t>
            </a:r>
          </a:p>
          <a:p>
            <a:pPr lvl="1"/>
            <a:r>
              <a:rPr lang="en-US" sz="1400" dirty="0"/>
              <a:t>Commitment of institutional matching funds require Chancellor’s approval (7.4)</a:t>
            </a:r>
          </a:p>
          <a:p>
            <a:pPr lvl="1"/>
            <a:r>
              <a:rPr lang="en-US" sz="1400" dirty="0"/>
              <a:t>May not be considered in allocation of state funds (7.4)</a:t>
            </a:r>
          </a:p>
          <a:p>
            <a:pPr lvl="1"/>
            <a:r>
              <a:rPr lang="en-US" sz="1400" dirty="0"/>
              <a:t>Donations to Foundations not under USG control except as specified in 12.5</a:t>
            </a:r>
          </a:p>
          <a:p>
            <a:pPr lvl="1"/>
            <a:r>
              <a:rPr lang="en-US" sz="1400" dirty="0"/>
              <a:t>Gifts of real property require approval; other gifts may be accepted by President unless additional cost will be incurred (which requires BOR approval) (7.4)</a:t>
            </a:r>
          </a:p>
          <a:p>
            <a:pPr lvl="1"/>
            <a:r>
              <a:rPr lang="en-US" sz="1400" dirty="0"/>
              <a:t>Summary report on donations received is required at Chancellor’s discretion and subject to procedures established by USG Chief Fiscal Officer</a:t>
            </a:r>
          </a:p>
          <a:p>
            <a:r>
              <a:rPr lang="en-US" sz="1800" dirty="0"/>
              <a:t>Security and other banking requirements specified in 7.5.1</a:t>
            </a:r>
          </a:p>
          <a:p>
            <a:pPr lvl="1"/>
            <a:r>
              <a:rPr lang="en-US" sz="1400" dirty="0"/>
              <a:t>Conflict of interest provisions in effect pertaining to prior and current service on bank boards</a:t>
            </a:r>
          </a:p>
          <a:p>
            <a:r>
              <a:rPr lang="en-US" sz="1800" dirty="0"/>
              <a:t>Electronic transfer of funds is a general requirement (7.5.1.1)</a:t>
            </a:r>
          </a:p>
          <a:p>
            <a:r>
              <a:rPr lang="en-US" sz="1800" dirty="0"/>
              <a:t>Investment policy specified in 7.5.2</a:t>
            </a:r>
          </a:p>
          <a:p>
            <a:r>
              <a:rPr lang="en-US" sz="1800" dirty="0"/>
              <a:t>USG employees to follow travel regulations in Business Procedures Manual section 4</a:t>
            </a:r>
          </a:p>
          <a:p>
            <a:pPr lvl="1"/>
            <a:endParaRPr lang="en-US" sz="14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37</a:t>
            </a:fld>
            <a:endParaRPr lang="en-US"/>
          </a:p>
        </p:txBody>
      </p:sp>
    </p:spTree>
    <p:extLst>
      <p:ext uri="{BB962C8B-B14F-4D97-AF65-F5344CB8AC3E}">
        <p14:creationId xmlns:p14="http://schemas.microsoft.com/office/powerpoint/2010/main" val="30107522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Finance &amp; Business – p.5</a:t>
            </a:r>
          </a:p>
        </p:txBody>
      </p:sp>
      <p:sp>
        <p:nvSpPr>
          <p:cNvPr id="3" name="Content Placeholder 2"/>
          <p:cNvSpPr>
            <a:spLocks noGrp="1"/>
          </p:cNvSpPr>
          <p:nvPr>
            <p:ph idx="1"/>
          </p:nvPr>
        </p:nvSpPr>
        <p:spPr>
          <a:xfrm>
            <a:off x="228600" y="1752600"/>
            <a:ext cx="8686800" cy="4343400"/>
          </a:xfrm>
        </p:spPr>
        <p:txBody>
          <a:bodyPr/>
          <a:lstStyle/>
          <a:p>
            <a:r>
              <a:rPr lang="en-US" sz="1800" dirty="0"/>
              <a:t>Institutions to follow state purchasing rules for all funds to which institution holds title (7.7.1) </a:t>
            </a:r>
          </a:p>
          <a:p>
            <a:r>
              <a:rPr lang="en-US" sz="1800" dirty="0"/>
              <a:t>Personal use of institutional procurement channels prohibited (7.7.2)</a:t>
            </a:r>
          </a:p>
          <a:p>
            <a:r>
              <a:rPr lang="en-US" sz="1800" dirty="0"/>
              <a:t>Insurance requirements specified in 7.8 to include fidelity bond (7.8.3)</a:t>
            </a:r>
          </a:p>
          <a:p>
            <a:r>
              <a:rPr lang="en-US" sz="1800" dirty="0"/>
              <a:t>President has general authority to contract unless otherwise specified in Policy Manual (7.9.1); Section 3 of USG Business Procedures Manual also applies</a:t>
            </a:r>
          </a:p>
          <a:p>
            <a:r>
              <a:rPr lang="en-US" sz="1800" dirty="0"/>
              <a:t>Major construction contracts require prior BOR approval (7.9.2)</a:t>
            </a:r>
          </a:p>
          <a:p>
            <a:pPr lvl="1"/>
            <a:r>
              <a:rPr lang="en-US" sz="1600" dirty="0"/>
              <a:t>Contractor “drug-free workplace” certification required </a:t>
            </a:r>
          </a:p>
          <a:p>
            <a:r>
              <a:rPr lang="en-US" sz="1800" dirty="0"/>
              <a:t>Presidents/USG treasurer may sign contracts with Veterans Administration</a:t>
            </a:r>
          </a:p>
          <a:p>
            <a:r>
              <a:rPr lang="en-US" sz="1800" dirty="0"/>
              <a:t>State Auditor performs external audit and required information to be provided (7.10.1)</a:t>
            </a:r>
          </a:p>
          <a:p>
            <a:r>
              <a:rPr lang="en-US" sz="1800" dirty="0"/>
              <a:t>Internal audit function established with dual reporting of institutional chief auditors to President and USG chief audit officer (7.10.2)</a:t>
            </a:r>
          </a:p>
          <a:p>
            <a:r>
              <a:rPr lang="en-US" sz="1800" dirty="0"/>
              <a:t>Competition with private industry regulated per 7.11.1</a:t>
            </a:r>
          </a:p>
          <a:p>
            <a:r>
              <a:rPr lang="en-US" sz="1800" dirty="0"/>
              <a:t>Private enterprises not permitted except as specified in contract or under control of chief business officer and operated as an auxiliary enterprise (7.11.2)</a:t>
            </a:r>
          </a:p>
        </p:txBody>
      </p:sp>
      <p:sp>
        <p:nvSpPr>
          <p:cNvPr id="4" name="Slide Number Placeholder 3"/>
          <p:cNvSpPr>
            <a:spLocks noGrp="1"/>
          </p:cNvSpPr>
          <p:nvPr>
            <p:ph type="sldNum" sz="quarter" idx="10"/>
          </p:nvPr>
        </p:nvSpPr>
        <p:spPr/>
        <p:txBody>
          <a:bodyPr/>
          <a:lstStyle/>
          <a:p>
            <a:fld id="{F90AAD2E-8F19-4242-93A4-5E2C4FFEA2EA}" type="slidenum">
              <a:rPr lang="en-US" smtClean="0"/>
              <a:pPr/>
              <a:t>38</a:t>
            </a:fld>
            <a:endParaRPr lang="en-US"/>
          </a:p>
        </p:txBody>
      </p:sp>
    </p:spTree>
    <p:extLst>
      <p:ext uri="{BB962C8B-B14F-4D97-AF65-F5344CB8AC3E}">
        <p14:creationId xmlns:p14="http://schemas.microsoft.com/office/powerpoint/2010/main" val="26867565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Finance &amp; Business – p.6</a:t>
            </a:r>
          </a:p>
        </p:txBody>
      </p:sp>
      <p:sp>
        <p:nvSpPr>
          <p:cNvPr id="3" name="Content Placeholder 2"/>
          <p:cNvSpPr>
            <a:spLocks noGrp="1"/>
          </p:cNvSpPr>
          <p:nvPr>
            <p:ph idx="1"/>
          </p:nvPr>
        </p:nvSpPr>
        <p:spPr>
          <a:xfrm>
            <a:off x="228600" y="1752600"/>
            <a:ext cx="8686800" cy="4343400"/>
          </a:xfrm>
        </p:spPr>
        <p:txBody>
          <a:bodyPr/>
          <a:lstStyle/>
          <a:p>
            <a:r>
              <a:rPr lang="en-US" sz="1800" dirty="0"/>
              <a:t>Institution names not to be used by independent enterprise unless under complete control of USG (7.11.3)</a:t>
            </a:r>
          </a:p>
          <a:p>
            <a:r>
              <a:rPr lang="en-US" sz="1800" dirty="0"/>
              <a:t>Motor vehicle use specified in 7.11.4</a:t>
            </a:r>
          </a:p>
          <a:p>
            <a:r>
              <a:rPr lang="en-US" sz="1800" dirty="0"/>
              <a:t>Farms not to be operated unless essential to teaching or research programs (7.PR11.5)</a:t>
            </a:r>
          </a:p>
          <a:p>
            <a:r>
              <a:rPr lang="en-US" sz="1800" dirty="0"/>
              <a:t>Specific rules govern faculty housing (7.11.6) and student housing (7.11.7)</a:t>
            </a:r>
          </a:p>
          <a:p>
            <a:r>
              <a:rPr lang="en-US" sz="1800" dirty="0"/>
              <a:t>Off-campus use of USG equipment allowed only for business purposes with documentation as to location and use available at all times (7.11.9)</a:t>
            </a:r>
          </a:p>
          <a:p>
            <a:r>
              <a:rPr lang="en-US" sz="1800" dirty="0"/>
              <a:t>Rules governing BOR Retiree Health Benefit Fund detailed in 7.13</a:t>
            </a:r>
          </a:p>
          <a:p>
            <a:r>
              <a:rPr lang="en-US" sz="1800" dirty="0"/>
              <a:t>USG must have program in place to protect against identify theft that is reviewed annually for effectiveness/legal compliance and widely distributed</a:t>
            </a:r>
          </a:p>
          <a:p>
            <a:r>
              <a:rPr lang="en-US" sz="1800" dirty="0"/>
              <a:t>Institutions responsible for an effective risk management policy to include reporting of certain risks to the BOR and USO coordination (7.15)</a:t>
            </a:r>
          </a:p>
          <a:p>
            <a:r>
              <a:rPr lang="en-US" sz="1800" dirty="0"/>
              <a:t>Institutions responsible for an effective compliance and ethics program with effective USO coordination (7.16)</a:t>
            </a:r>
          </a:p>
          <a:p>
            <a:endParaRPr lang="en-US" sz="18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39</a:t>
            </a:fld>
            <a:endParaRPr lang="en-US"/>
          </a:p>
        </p:txBody>
      </p:sp>
    </p:spTree>
    <p:extLst>
      <p:ext uri="{BB962C8B-B14F-4D97-AF65-F5344CB8AC3E}">
        <p14:creationId xmlns:p14="http://schemas.microsoft.com/office/powerpoint/2010/main" val="3137516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Governance – p.2</a:t>
            </a:r>
          </a:p>
        </p:txBody>
      </p:sp>
      <p:sp>
        <p:nvSpPr>
          <p:cNvPr id="3" name="Content Placeholder 2"/>
          <p:cNvSpPr>
            <a:spLocks noGrp="1"/>
          </p:cNvSpPr>
          <p:nvPr>
            <p:ph sz="half" idx="1"/>
          </p:nvPr>
        </p:nvSpPr>
        <p:spPr/>
        <p:txBody>
          <a:bodyPr/>
          <a:lstStyle/>
          <a:p>
            <a:r>
              <a:rPr lang="en-US" sz="2400" dirty="0"/>
              <a:t>BOR Committees</a:t>
            </a:r>
          </a:p>
          <a:p>
            <a:pPr lvl="1"/>
            <a:r>
              <a:rPr lang="en-US" sz="2000" dirty="0"/>
              <a:t>Executive and Compensation</a:t>
            </a:r>
          </a:p>
          <a:p>
            <a:pPr lvl="1"/>
            <a:r>
              <a:rPr lang="en-US" sz="2000" dirty="0"/>
              <a:t>Track I:</a:t>
            </a:r>
          </a:p>
          <a:p>
            <a:pPr lvl="2"/>
            <a:r>
              <a:rPr lang="en-US" sz="1600" dirty="0"/>
              <a:t>Academic Affairs</a:t>
            </a:r>
          </a:p>
          <a:p>
            <a:pPr lvl="2"/>
            <a:r>
              <a:rPr lang="en-US" sz="1600" dirty="0"/>
              <a:t>Organization and Law</a:t>
            </a:r>
          </a:p>
          <a:p>
            <a:pPr lvl="2"/>
            <a:r>
              <a:rPr lang="en-US" sz="1600" dirty="0"/>
              <a:t>Personnel and Benefits</a:t>
            </a:r>
          </a:p>
          <a:p>
            <a:pPr lvl="1"/>
            <a:r>
              <a:rPr lang="en-US" sz="2000" dirty="0"/>
              <a:t>Track II:</a:t>
            </a:r>
          </a:p>
          <a:p>
            <a:pPr lvl="2"/>
            <a:r>
              <a:rPr lang="en-US" sz="1600" dirty="0"/>
              <a:t>Finance and Business Operations</a:t>
            </a:r>
          </a:p>
          <a:p>
            <a:pPr lvl="2"/>
            <a:r>
              <a:rPr lang="en-US" sz="1600" dirty="0"/>
              <a:t>Internal Audit, Risk, and Compliance</a:t>
            </a:r>
          </a:p>
          <a:p>
            <a:pPr lvl="2"/>
            <a:r>
              <a:rPr lang="en-US" sz="1600" dirty="0"/>
              <a:t>Real Estate and Facilities</a:t>
            </a:r>
          </a:p>
          <a:p>
            <a:pPr lvl="2"/>
            <a:endParaRPr lang="en-US" sz="900" dirty="0"/>
          </a:p>
          <a:p>
            <a:pPr lvl="2"/>
            <a:endParaRPr lang="en-US" sz="1100" dirty="0"/>
          </a:p>
        </p:txBody>
      </p:sp>
      <p:sp>
        <p:nvSpPr>
          <p:cNvPr id="5" name="Content Placeholder 4"/>
          <p:cNvSpPr>
            <a:spLocks noGrp="1"/>
          </p:cNvSpPr>
          <p:nvPr>
            <p:ph sz="half" idx="2"/>
          </p:nvPr>
        </p:nvSpPr>
        <p:spPr/>
        <p:txBody>
          <a:bodyPr/>
          <a:lstStyle/>
          <a:p>
            <a:pPr lvl="1"/>
            <a:r>
              <a:rPr lang="en-US" sz="2000" dirty="0"/>
              <a:t>State Archives</a:t>
            </a:r>
          </a:p>
          <a:p>
            <a:pPr lvl="1"/>
            <a:r>
              <a:rPr lang="en-US" sz="2000" dirty="0"/>
              <a:t>Graduate Medical Education</a:t>
            </a:r>
          </a:p>
          <a:p>
            <a:pPr lvl="1"/>
            <a:r>
              <a:rPr lang="en-US" sz="2000" dirty="0"/>
              <a:t>Economic Development</a:t>
            </a:r>
          </a:p>
          <a:p>
            <a:pPr lvl="1"/>
            <a:r>
              <a:rPr lang="en-US" sz="2000" dirty="0"/>
              <a:t>Special Consolidation</a:t>
            </a:r>
          </a:p>
          <a:p>
            <a:pPr lvl="1"/>
            <a:r>
              <a:rPr lang="en-US" sz="2000" dirty="0"/>
              <a:t>Presidential Search Committees</a:t>
            </a:r>
          </a:p>
          <a:p>
            <a:pPr marL="457200" lvl="1" indent="0">
              <a:buNone/>
            </a:pPr>
            <a:r>
              <a:rPr lang="en-US" sz="2000" dirty="0">
                <a:cs typeface="ＭＳ Ｐゴシック" pitchFamily="-112" charset="-128"/>
              </a:rPr>
              <a:t>--------</a:t>
            </a:r>
          </a:p>
          <a:p>
            <a:pPr marL="457200" lvl="1" indent="0">
              <a:buNone/>
            </a:pPr>
            <a:r>
              <a:rPr lang="en-US" sz="2000" dirty="0">
                <a:cs typeface="ＭＳ Ｐゴシック" pitchFamily="-112" charset="-128"/>
              </a:rPr>
              <a:t>Board Chair/Vice Chair elected by BOR for Jan-Dec term; new Chair appoints committee chairs/vice chairs</a:t>
            </a:r>
            <a:endParaRPr lang="en-US" dirty="0">
              <a:cs typeface="ＭＳ Ｐゴシック" pitchFamily="-112" charset="-128"/>
            </a:endParaRPr>
          </a:p>
          <a:p>
            <a:endParaRPr lang="en-US"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4</a:t>
            </a:fld>
            <a:endParaRPr lang="en-US"/>
          </a:p>
        </p:txBody>
      </p:sp>
    </p:spTree>
    <p:extLst>
      <p:ext uri="{BB962C8B-B14F-4D97-AF65-F5344CB8AC3E}">
        <p14:creationId xmlns:p14="http://schemas.microsoft.com/office/powerpoint/2010/main" val="28497708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Personnel – p.1</a:t>
            </a:r>
          </a:p>
        </p:txBody>
      </p:sp>
      <p:sp>
        <p:nvSpPr>
          <p:cNvPr id="3" name="Content Placeholder 2"/>
          <p:cNvSpPr>
            <a:spLocks noGrp="1"/>
          </p:cNvSpPr>
          <p:nvPr>
            <p:ph idx="1"/>
          </p:nvPr>
        </p:nvSpPr>
        <p:spPr>
          <a:xfrm>
            <a:off x="228600" y="1752600"/>
            <a:ext cx="8686800" cy="4343400"/>
          </a:xfrm>
        </p:spPr>
        <p:txBody>
          <a:bodyPr/>
          <a:lstStyle/>
          <a:p>
            <a:r>
              <a:rPr lang="en-US" sz="1600" dirty="0"/>
              <a:t>Multiple HR policies and procedures specified in USG Human Resources Administrative Practices Manual (previously BOR Policy Manual Volume IIIA) (8.1)</a:t>
            </a:r>
          </a:p>
          <a:p>
            <a:r>
              <a:rPr lang="en-US" sz="1600" dirty="0"/>
              <a:t>Board Policy 8.2 specifies multiple policies that address:</a:t>
            </a:r>
          </a:p>
          <a:p>
            <a:pPr lvl="1"/>
            <a:r>
              <a:rPr lang="en-US" sz="1200" dirty="0"/>
              <a:t>Equal opportunities requirements (8.2.1)</a:t>
            </a:r>
          </a:p>
          <a:p>
            <a:pPr lvl="1"/>
            <a:r>
              <a:rPr lang="en-US" sz="1200" dirty="0"/>
              <a:t>Employment of persons under the age of 18 (8.2.2)</a:t>
            </a:r>
          </a:p>
          <a:p>
            <a:pPr lvl="1"/>
            <a:r>
              <a:rPr lang="en-US" sz="1200" dirty="0"/>
              <a:t>Employment of relatives and nepotism prohibitions with exceptions for temporary/part-time employment of children under 25, a “grandfathering” clause prior to 2/14/1990 or with approved BOR exception (8.2.3)</a:t>
            </a:r>
          </a:p>
          <a:p>
            <a:pPr lvl="1"/>
            <a:r>
              <a:rPr lang="en-US" sz="1200" dirty="0"/>
              <a:t>Employment of foreign nationals requiring compliance with visa restrictions (8.2.4)</a:t>
            </a:r>
          </a:p>
          <a:p>
            <a:pPr lvl="1"/>
            <a:r>
              <a:rPr lang="en-US" sz="1200" dirty="0"/>
              <a:t>Orientation requirements to include familiarization with policies and procedures (8.2.5)</a:t>
            </a:r>
          </a:p>
          <a:p>
            <a:pPr lvl="1"/>
            <a:r>
              <a:rPr lang="en-US" sz="1200" dirty="0"/>
              <a:t>Requirement to provide 12 paid holidays (8.2.6)</a:t>
            </a:r>
          </a:p>
          <a:p>
            <a:pPr lvl="1"/>
            <a:r>
              <a:rPr lang="en-US" sz="1200" dirty="0"/>
              <a:t>Annual leave, sick leave, educational/professional leave, military leave, family/medical leave, and miscellaneous leave and acceptance of up to 96 hours of sick leave and no acceptance of annual leave for an employee transferring from a State of Georgia agency (8.2.7) </a:t>
            </a:r>
          </a:p>
          <a:p>
            <a:pPr lvl="1"/>
            <a:r>
              <a:rPr lang="en-US" sz="1200" dirty="0"/>
              <a:t>Employment beyond retirement and employment with complex rules involving re-hire of ERS/TRS employees –need to consult HR and legal in those instances (8.2.8)</a:t>
            </a:r>
          </a:p>
          <a:p>
            <a:pPr lvl="1"/>
            <a:r>
              <a:rPr lang="en-US" sz="1200" dirty="0"/>
              <a:t>Group health and group life insurance provided by BOR subject to 8.2.9</a:t>
            </a:r>
          </a:p>
          <a:p>
            <a:pPr lvl="2"/>
            <a:r>
              <a:rPr lang="en-US" sz="1200" dirty="0"/>
              <a:t>Voluntary benefits with requirement to be employee-paid and similar eligibility requirements as group health benefit plans</a:t>
            </a:r>
          </a:p>
          <a:p>
            <a:pPr lvl="2"/>
            <a:r>
              <a:rPr lang="en-US" sz="1200" dirty="0"/>
              <a:t>Benefits may continue into retirement for career employee (8.2.9.4)</a:t>
            </a:r>
          </a:p>
          <a:p>
            <a:pPr lvl="2"/>
            <a:r>
              <a:rPr lang="en-US" sz="1200" dirty="0"/>
              <a:t>Other conditions covered in subsequent section of 8.2.9</a:t>
            </a:r>
          </a:p>
          <a:p>
            <a:pPr lvl="1"/>
            <a:endParaRPr lang="en-US" sz="16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40</a:t>
            </a:fld>
            <a:endParaRPr lang="en-US"/>
          </a:p>
        </p:txBody>
      </p:sp>
    </p:spTree>
    <p:extLst>
      <p:ext uri="{BB962C8B-B14F-4D97-AF65-F5344CB8AC3E}">
        <p14:creationId xmlns:p14="http://schemas.microsoft.com/office/powerpoint/2010/main" val="36343816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Personnel – p.2</a:t>
            </a:r>
          </a:p>
        </p:txBody>
      </p:sp>
      <p:sp>
        <p:nvSpPr>
          <p:cNvPr id="3" name="Content Placeholder 2"/>
          <p:cNvSpPr>
            <a:spLocks noGrp="1"/>
          </p:cNvSpPr>
          <p:nvPr>
            <p:ph idx="1"/>
          </p:nvPr>
        </p:nvSpPr>
        <p:spPr>
          <a:xfrm>
            <a:off x="0" y="1828800"/>
            <a:ext cx="9144000" cy="4343400"/>
          </a:xfrm>
        </p:spPr>
        <p:txBody>
          <a:bodyPr/>
          <a:lstStyle/>
          <a:p>
            <a:r>
              <a:rPr lang="en-US" sz="1500" dirty="0"/>
              <a:t>Board Policy 8.2 specifies multiple policies that address (continued):</a:t>
            </a:r>
          </a:p>
          <a:p>
            <a:pPr lvl="1"/>
            <a:r>
              <a:rPr lang="en-US" sz="1500" dirty="0"/>
              <a:t>Worker’s Compensation (8.2.10)</a:t>
            </a:r>
          </a:p>
          <a:p>
            <a:pPr lvl="1"/>
            <a:r>
              <a:rPr lang="en-US" sz="1500" dirty="0"/>
              <a:t>Social Security – USG participates (8.2.11)</a:t>
            </a:r>
          </a:p>
          <a:p>
            <a:pPr lvl="1"/>
            <a:r>
              <a:rPr lang="en-US" sz="1500" dirty="0"/>
              <a:t>Deferred compensation programs (8.2.12)</a:t>
            </a:r>
          </a:p>
          <a:p>
            <a:pPr lvl="1"/>
            <a:r>
              <a:rPr lang="en-US" sz="1500" dirty="0"/>
              <a:t>Prohibited receipt of gratuities (8.2.13)</a:t>
            </a:r>
          </a:p>
          <a:p>
            <a:pPr lvl="1"/>
            <a:r>
              <a:rPr lang="en-US" sz="1500" dirty="0"/>
              <a:t>Appearance of conflict of interest (8.2.13.2, .3., .4)</a:t>
            </a:r>
          </a:p>
          <a:p>
            <a:pPr lvl="1"/>
            <a:r>
              <a:rPr lang="en-US" sz="1500" dirty="0"/>
              <a:t>Garnishment of pay to include requirement to cooperate and provisions to counsel and, if needed, terminate employees for repeated instances of default (8.2.14)</a:t>
            </a:r>
          </a:p>
          <a:p>
            <a:pPr lvl="1"/>
            <a:r>
              <a:rPr lang="en-US" sz="1500" dirty="0"/>
              <a:t>Outside activities to include occupational, consulting, and political (8.2.15)</a:t>
            </a:r>
          </a:p>
          <a:p>
            <a:pPr lvl="1"/>
            <a:r>
              <a:rPr lang="en-US" sz="1500" dirty="0"/>
              <a:t>Sexual harassment (8.2.16)</a:t>
            </a:r>
          </a:p>
          <a:p>
            <a:pPr lvl="1"/>
            <a:r>
              <a:rPr lang="en-US" sz="1500" dirty="0"/>
              <a:t>Importance of career development to include requirement for expending at least 1% of full-time employee salaries for faculty and staff development (8.2.17)</a:t>
            </a:r>
          </a:p>
          <a:p>
            <a:pPr lvl="1"/>
            <a:r>
              <a:rPr lang="en-US" sz="1500" dirty="0"/>
              <a:t>Special situations when an employee discloses drug use (8.2.18)</a:t>
            </a:r>
          </a:p>
          <a:p>
            <a:pPr lvl="1"/>
            <a:r>
              <a:rPr lang="en-US" sz="1500" dirty="0"/>
              <a:t>Tuition assistance program for employees (8.2.19)</a:t>
            </a:r>
          </a:p>
          <a:p>
            <a:pPr lvl="1"/>
            <a:r>
              <a:rPr lang="en-US" sz="1500" dirty="0"/>
              <a:t>USG Ethics Policy (</a:t>
            </a:r>
            <a:r>
              <a:rPr lang="en-US" sz="1500" dirty="0">
                <a:hlinkClick r:id="rId2"/>
              </a:rPr>
              <a:t>http://www.usg.edu/audit/compliance/ethics</a:t>
            </a:r>
            <a:r>
              <a:rPr lang="en-US" sz="1500" dirty="0"/>
              <a:t>) (8.2.20)</a:t>
            </a:r>
          </a:p>
          <a:p>
            <a:pPr lvl="1"/>
            <a:r>
              <a:rPr lang="en-US" sz="1500" dirty="0"/>
              <a:t>Employment appeals which generally restrict appeals to President unless involving loss of pay (8.2.21)</a:t>
            </a:r>
          </a:p>
          <a:p>
            <a:pPr lvl="1"/>
            <a:r>
              <a:rPr lang="en-US" sz="1500" dirty="0"/>
              <a:t>Provisions for staff council (8.2.22)</a:t>
            </a:r>
          </a:p>
          <a:p>
            <a:pPr lvl="1"/>
            <a:endParaRPr lang="en-US" sz="1500" dirty="0"/>
          </a:p>
          <a:p>
            <a:pPr lvl="1"/>
            <a:endParaRPr lang="en-US" sz="15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41</a:t>
            </a:fld>
            <a:endParaRPr lang="en-US"/>
          </a:p>
        </p:txBody>
      </p:sp>
    </p:spTree>
    <p:extLst>
      <p:ext uri="{BB962C8B-B14F-4D97-AF65-F5344CB8AC3E}">
        <p14:creationId xmlns:p14="http://schemas.microsoft.com/office/powerpoint/2010/main" val="16177671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Personnel – p.3</a:t>
            </a:r>
          </a:p>
        </p:txBody>
      </p:sp>
      <p:sp>
        <p:nvSpPr>
          <p:cNvPr id="3" name="Content Placeholder 2"/>
          <p:cNvSpPr>
            <a:spLocks noGrp="1"/>
          </p:cNvSpPr>
          <p:nvPr>
            <p:ph idx="1"/>
          </p:nvPr>
        </p:nvSpPr>
        <p:spPr>
          <a:xfrm>
            <a:off x="0" y="1828800"/>
            <a:ext cx="9144000" cy="4343400"/>
          </a:xfrm>
        </p:spPr>
        <p:txBody>
          <a:bodyPr/>
          <a:lstStyle/>
          <a:p>
            <a:r>
              <a:rPr lang="en-US" sz="1500" dirty="0"/>
              <a:t>Board Policy 8.3 specifies multiple policies that address faculty employment to include basic minimums (8.3.1), Regents’ Professorships (8.3.2), </a:t>
            </a:r>
            <a:r>
              <a:rPr lang="en-US" sz="1500" dirty="0" err="1"/>
              <a:t>Intrasystem</a:t>
            </a:r>
            <a:r>
              <a:rPr lang="en-US" sz="1500" dirty="0"/>
              <a:t> recruitment and Inter-Institutional Faculty Appointments (8.3.3), employment and resignation (8.3.4), evaluation (8.3.5), promotion (8.3.6), tenure (8.3.7), non-tenure track personnel (8.3.8), discipline and removal of faculty members (8.3.9), salaries (8.3.12), emeritus titles (8.3.13), and participation in K-12 schools (8.3.15)</a:t>
            </a:r>
          </a:p>
          <a:p>
            <a:r>
              <a:rPr lang="en-US" sz="1500" dirty="0"/>
              <a:t>The Human Resources Administrative Practices Manual applies to all USG employees to include Faculty; the Academic and Student Affairs Handbook contains additional procedures that apply to faculty (8.4)</a:t>
            </a:r>
          </a:p>
          <a:p>
            <a:r>
              <a:rPr lang="en-US" sz="1500" dirty="0"/>
              <a:t>Financial Exigency determined by Board of Regents – special provisions apply pertaining to layoffs and program modifications/discontinuance (8.5)</a:t>
            </a:r>
          </a:p>
          <a:p>
            <a:pPr lvl="1"/>
            <a:endParaRPr lang="en-US" sz="15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42</a:t>
            </a:fld>
            <a:endParaRPr lang="en-US"/>
          </a:p>
        </p:txBody>
      </p:sp>
    </p:spTree>
    <p:extLst>
      <p:ext uri="{BB962C8B-B14F-4D97-AF65-F5344CB8AC3E}">
        <p14:creationId xmlns:p14="http://schemas.microsoft.com/office/powerpoint/2010/main" val="39047075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Information, Records, &amp; Publications – p.1</a:t>
            </a:r>
          </a:p>
        </p:txBody>
      </p:sp>
      <p:sp>
        <p:nvSpPr>
          <p:cNvPr id="3" name="Content Placeholder 2"/>
          <p:cNvSpPr>
            <a:spLocks noGrp="1"/>
          </p:cNvSpPr>
          <p:nvPr>
            <p:ph idx="1"/>
          </p:nvPr>
        </p:nvSpPr>
        <p:spPr>
          <a:xfrm>
            <a:off x="0" y="1828800"/>
            <a:ext cx="9144000" cy="4343400"/>
          </a:xfrm>
        </p:spPr>
        <p:txBody>
          <a:bodyPr/>
          <a:lstStyle/>
          <a:p>
            <a:r>
              <a:rPr lang="en-US" sz="2000" dirty="0"/>
              <a:t>Required notice in publications pertaining to tuition, fees, and other charges subject to change (10.2.3)</a:t>
            </a:r>
          </a:p>
          <a:p>
            <a:r>
              <a:rPr lang="en-US" sz="2000" dirty="0"/>
              <a:t>Institutions must identify as a USG institution (10.3)</a:t>
            </a:r>
          </a:p>
          <a:p>
            <a:r>
              <a:rPr lang="en-US" sz="2000" dirty="0"/>
              <a:t>Records Retention Guidelines must be followed – available through USG Office of Legal Affairs (10.4)</a:t>
            </a:r>
          </a:p>
          <a:p>
            <a:r>
              <a:rPr lang="en-US" sz="2000" dirty="0"/>
              <a:t>Healthcare Information must be protected consistent with law (10.5)</a:t>
            </a:r>
          </a:p>
          <a:p>
            <a:r>
              <a:rPr lang="en-US" sz="2000" dirty="0"/>
              <a:t>USG Chief Information Officer responsible for adopting Information Technology Guidelines (contained in ITS Handbook) (11.1.1)</a:t>
            </a:r>
          </a:p>
          <a:p>
            <a:r>
              <a:rPr lang="en-US" sz="2000" dirty="0"/>
              <a:t>Technology Acquisitions under authority of USG CIO with delegated authority permissible (11.2)</a:t>
            </a:r>
          </a:p>
          <a:p>
            <a:r>
              <a:rPr lang="en-US" sz="2000" dirty="0"/>
              <a:t>Information security a requirement under provisions established by CIO and USG Chief Information Security Officer; Security Plans required (11.3)</a:t>
            </a:r>
          </a:p>
          <a:p>
            <a:pPr lvl="1"/>
            <a:endParaRPr lang="en-US" sz="20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43</a:t>
            </a:fld>
            <a:endParaRPr lang="en-US"/>
          </a:p>
        </p:txBody>
      </p:sp>
    </p:spTree>
    <p:extLst>
      <p:ext uri="{BB962C8B-B14F-4D97-AF65-F5344CB8AC3E}">
        <p14:creationId xmlns:p14="http://schemas.microsoft.com/office/powerpoint/2010/main" val="37340606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Miscellaneous– p.1</a:t>
            </a:r>
          </a:p>
        </p:txBody>
      </p:sp>
      <p:sp>
        <p:nvSpPr>
          <p:cNvPr id="3" name="Content Placeholder 2"/>
          <p:cNvSpPr>
            <a:spLocks noGrp="1"/>
          </p:cNvSpPr>
          <p:nvPr>
            <p:ph idx="1"/>
          </p:nvPr>
        </p:nvSpPr>
        <p:spPr>
          <a:xfrm>
            <a:off x="0" y="1828800"/>
            <a:ext cx="9144000" cy="4343400"/>
          </a:xfrm>
        </p:spPr>
        <p:txBody>
          <a:bodyPr/>
          <a:lstStyle/>
          <a:p>
            <a:r>
              <a:rPr lang="en-US" sz="2000" dirty="0"/>
              <a:t>Political interference prohibited (12.1)</a:t>
            </a:r>
          </a:p>
          <a:p>
            <a:r>
              <a:rPr lang="en-US" sz="2000" dirty="0"/>
              <a:t>Disruptive behavior by students or employees prohibited and may result in dismissal/termination (12.2)</a:t>
            </a:r>
          </a:p>
          <a:p>
            <a:r>
              <a:rPr lang="en-US" sz="2000" dirty="0"/>
              <a:t>Cooperative Organizations addressed in 12.5</a:t>
            </a:r>
          </a:p>
          <a:p>
            <a:pPr lvl="1"/>
            <a:r>
              <a:rPr lang="en-US" sz="1600" dirty="0"/>
              <a:t>Definition</a:t>
            </a:r>
          </a:p>
          <a:p>
            <a:pPr lvl="1"/>
            <a:r>
              <a:rPr lang="en-US" sz="1600" dirty="0"/>
              <a:t>MOU</a:t>
            </a:r>
          </a:p>
          <a:p>
            <a:pPr lvl="1"/>
            <a:r>
              <a:rPr lang="en-US" sz="1600" dirty="0"/>
              <a:t>In best interest of institution and BOR</a:t>
            </a:r>
          </a:p>
          <a:p>
            <a:pPr lvl="1"/>
            <a:r>
              <a:rPr lang="en-US" sz="1600" dirty="0"/>
              <a:t>Financial records available</a:t>
            </a:r>
          </a:p>
          <a:p>
            <a:pPr lvl="1"/>
            <a:r>
              <a:rPr lang="en-US" sz="1600" dirty="0"/>
              <a:t>Use of name/trademark addressed </a:t>
            </a:r>
          </a:p>
          <a:p>
            <a:pPr lvl="1"/>
            <a:r>
              <a:rPr lang="en-US" sz="1600" dirty="0"/>
              <a:t>Adequate capitalization</a:t>
            </a:r>
          </a:p>
          <a:p>
            <a:pPr lvl="1"/>
            <a:r>
              <a:rPr lang="en-US" sz="1600" dirty="0"/>
              <a:t>Adequate insurance presented annually to President</a:t>
            </a:r>
          </a:p>
          <a:p>
            <a:pPr lvl="1"/>
            <a:r>
              <a:rPr lang="en-US" sz="1600" dirty="0"/>
              <a:t>Conflicts of interest, outside activities, etc. addressed</a:t>
            </a:r>
          </a:p>
          <a:p>
            <a:r>
              <a:rPr lang="en-US" sz="2000" dirty="0"/>
              <a:t>Service of Process to Board Secretary/Assistant Secretaries (12.6)</a:t>
            </a:r>
          </a:p>
          <a:p>
            <a:r>
              <a:rPr lang="en-US" sz="2000" dirty="0"/>
              <a:t>Changes, waivers, etc. to Board Policy at discretion of Board (13)</a:t>
            </a:r>
          </a:p>
        </p:txBody>
      </p:sp>
      <p:sp>
        <p:nvSpPr>
          <p:cNvPr id="4" name="Slide Number Placeholder 3"/>
          <p:cNvSpPr>
            <a:spLocks noGrp="1"/>
          </p:cNvSpPr>
          <p:nvPr>
            <p:ph type="sldNum" sz="quarter" idx="10"/>
          </p:nvPr>
        </p:nvSpPr>
        <p:spPr/>
        <p:txBody>
          <a:bodyPr/>
          <a:lstStyle/>
          <a:p>
            <a:fld id="{F90AAD2E-8F19-4242-93A4-5E2C4FFEA2EA}" type="slidenum">
              <a:rPr lang="en-US" smtClean="0"/>
              <a:pPr/>
              <a:t>44</a:t>
            </a:fld>
            <a:endParaRPr lang="en-US"/>
          </a:p>
        </p:txBody>
      </p:sp>
    </p:spTree>
    <p:extLst>
      <p:ext uri="{BB962C8B-B14F-4D97-AF65-F5344CB8AC3E}">
        <p14:creationId xmlns:p14="http://schemas.microsoft.com/office/powerpoint/2010/main" val="3913480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09600"/>
            <a:ext cx="6858000" cy="1143000"/>
          </a:xfrm>
        </p:spPr>
        <p:txBody>
          <a:bodyPr/>
          <a:lstStyle/>
          <a:p>
            <a:r>
              <a:rPr lang="en-US" dirty="0"/>
              <a:t>Board Policy: Facilities – p.1</a:t>
            </a:r>
          </a:p>
        </p:txBody>
      </p:sp>
      <p:sp>
        <p:nvSpPr>
          <p:cNvPr id="3" name="Content Placeholder 2"/>
          <p:cNvSpPr>
            <a:spLocks noGrp="1"/>
          </p:cNvSpPr>
          <p:nvPr>
            <p:ph idx="1"/>
          </p:nvPr>
        </p:nvSpPr>
        <p:spPr>
          <a:xfrm>
            <a:off x="0" y="1828800"/>
            <a:ext cx="9144000" cy="4343400"/>
          </a:xfrm>
        </p:spPr>
        <p:txBody>
          <a:bodyPr/>
          <a:lstStyle/>
          <a:p>
            <a:r>
              <a:rPr lang="en-US" sz="1500" dirty="0"/>
              <a:t>Need to establish and follow good practices around compliance (9.1.3)</a:t>
            </a:r>
          </a:p>
          <a:p>
            <a:r>
              <a:rPr lang="en-US" sz="1500" dirty="0"/>
              <a:t>Chief Facility Officer establishes procedures (9.1.4)</a:t>
            </a:r>
          </a:p>
          <a:p>
            <a:r>
              <a:rPr lang="en-US" sz="1500" dirty="0"/>
              <a:t>Delegated authority (9.1.6, see also 9.4.1)</a:t>
            </a:r>
          </a:p>
          <a:p>
            <a:r>
              <a:rPr lang="en-US" sz="1500" dirty="0"/>
              <a:t>Place naming (9.1.7)</a:t>
            </a:r>
          </a:p>
          <a:p>
            <a:r>
              <a:rPr lang="en-US" sz="1500" dirty="0"/>
              <a:t>Campus master plan required to include integration with  Office of Real Estate and Facilities (9.2.2)</a:t>
            </a:r>
          </a:p>
          <a:p>
            <a:r>
              <a:rPr lang="en-US" sz="1500" dirty="0"/>
              <a:t>Specific rules on capital program procurement (9.5)</a:t>
            </a:r>
          </a:p>
          <a:p>
            <a:r>
              <a:rPr lang="en-US" sz="1500" dirty="0"/>
              <a:t>Certain contracts required Board approval (9.6.1)</a:t>
            </a:r>
          </a:p>
          <a:p>
            <a:r>
              <a:rPr lang="en-US" sz="1500" dirty="0"/>
              <a:t>PPVs (9.8)</a:t>
            </a:r>
          </a:p>
          <a:p>
            <a:r>
              <a:rPr lang="en-US" sz="1500" dirty="0"/>
              <a:t>Use of Property (9.10)</a:t>
            </a:r>
          </a:p>
          <a:p>
            <a:pPr lvl="1"/>
            <a:r>
              <a:rPr lang="en-US" sz="1100" dirty="0"/>
              <a:t>Leases</a:t>
            </a:r>
          </a:p>
          <a:p>
            <a:pPr lvl="1"/>
            <a:r>
              <a:rPr lang="en-US" sz="1100"/>
              <a:t>Presidents Homes</a:t>
            </a:r>
          </a:p>
          <a:p>
            <a:pPr marL="0" indent="0">
              <a:buNone/>
            </a:pPr>
            <a:endParaRPr lang="en-US" sz="1500" dirty="0"/>
          </a:p>
          <a:p>
            <a:endParaRPr lang="en-US" sz="1500" dirty="0"/>
          </a:p>
          <a:p>
            <a:endParaRPr lang="en-US" sz="15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45</a:t>
            </a:fld>
            <a:endParaRPr lang="en-US"/>
          </a:p>
        </p:txBody>
      </p:sp>
    </p:spTree>
    <p:extLst>
      <p:ext uri="{BB962C8B-B14F-4D97-AF65-F5344CB8AC3E}">
        <p14:creationId xmlns:p14="http://schemas.microsoft.com/office/powerpoint/2010/main" val="964668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Governance – p.3</a:t>
            </a:r>
          </a:p>
        </p:txBody>
      </p:sp>
      <p:sp>
        <p:nvSpPr>
          <p:cNvPr id="7" name="Text Placeholder 6"/>
          <p:cNvSpPr>
            <a:spLocks noGrp="1"/>
          </p:cNvSpPr>
          <p:nvPr>
            <p:ph type="body" idx="1"/>
          </p:nvPr>
        </p:nvSpPr>
        <p:spPr/>
        <p:txBody>
          <a:bodyPr/>
          <a:lstStyle/>
          <a:p>
            <a:r>
              <a:rPr lang="en-US" dirty="0"/>
              <a:t>BOR Governance through:</a:t>
            </a:r>
          </a:p>
        </p:txBody>
      </p:sp>
      <p:sp>
        <p:nvSpPr>
          <p:cNvPr id="6" name="Content Placeholder 5"/>
          <p:cNvSpPr>
            <a:spLocks noGrp="1"/>
          </p:cNvSpPr>
          <p:nvPr>
            <p:ph sz="half" idx="2"/>
          </p:nvPr>
        </p:nvSpPr>
        <p:spPr/>
        <p:txBody>
          <a:bodyPr/>
          <a:lstStyle/>
          <a:p>
            <a:r>
              <a:rPr lang="en-US" dirty="0"/>
              <a:t>Chancellor (USG Chief Executive and Chief Administrative Officer)</a:t>
            </a:r>
          </a:p>
          <a:p>
            <a:r>
              <a:rPr lang="en-US" dirty="0"/>
              <a:t>Presidents (Executive Head of USG institutions)</a:t>
            </a:r>
          </a:p>
          <a:p>
            <a:r>
              <a:rPr lang="en-US" dirty="0"/>
              <a:t>Senior Administrators &amp; Appointed Officers</a:t>
            </a:r>
          </a:p>
          <a:p>
            <a:pPr lvl="1"/>
            <a:endParaRPr lang="en-US" dirty="0"/>
          </a:p>
        </p:txBody>
      </p:sp>
      <p:sp>
        <p:nvSpPr>
          <p:cNvPr id="8" name="Text Placeholder 7"/>
          <p:cNvSpPr>
            <a:spLocks noGrp="1"/>
          </p:cNvSpPr>
          <p:nvPr>
            <p:ph type="body" sz="quarter" idx="3"/>
          </p:nvPr>
        </p:nvSpPr>
        <p:spPr>
          <a:xfrm>
            <a:off x="4645025" y="1600200"/>
            <a:ext cx="4041775" cy="457199"/>
          </a:xfrm>
        </p:spPr>
        <p:txBody>
          <a:bodyPr/>
          <a:lstStyle/>
          <a:p>
            <a:r>
              <a:rPr lang="en-US" dirty="0"/>
              <a:t>Governing Documents include:</a:t>
            </a:r>
          </a:p>
        </p:txBody>
      </p:sp>
      <p:sp>
        <p:nvSpPr>
          <p:cNvPr id="9" name="Content Placeholder 8"/>
          <p:cNvSpPr>
            <a:spLocks noGrp="1"/>
          </p:cNvSpPr>
          <p:nvPr>
            <p:ph sz="quarter" idx="4"/>
          </p:nvPr>
        </p:nvSpPr>
        <p:spPr>
          <a:xfrm>
            <a:off x="4645025" y="2057400"/>
            <a:ext cx="4041775" cy="3951288"/>
          </a:xfrm>
        </p:spPr>
        <p:txBody>
          <a:bodyPr/>
          <a:lstStyle/>
          <a:p>
            <a:r>
              <a:rPr lang="en-US" dirty="0"/>
              <a:t>Bylaws (passed by BOR w/one meeting notice)</a:t>
            </a:r>
          </a:p>
          <a:p>
            <a:r>
              <a:rPr lang="en-US" dirty="0"/>
              <a:t>Board Policy (passed by BOR on recommendation from Chancellor)</a:t>
            </a:r>
          </a:p>
          <a:p>
            <a:r>
              <a:rPr lang="en-US" dirty="0"/>
              <a:t>Charters (passed by BOR)</a:t>
            </a:r>
          </a:p>
          <a:p>
            <a:r>
              <a:rPr lang="en-US" dirty="0"/>
              <a:t>Procedures Manuals (authorized by Board Policy w/revision authority to Chancellor &amp; designated to senior administrators)</a:t>
            </a:r>
          </a:p>
        </p:txBody>
      </p:sp>
      <p:sp>
        <p:nvSpPr>
          <p:cNvPr id="5" name="Slide Number Placeholder 4"/>
          <p:cNvSpPr>
            <a:spLocks noGrp="1"/>
          </p:cNvSpPr>
          <p:nvPr>
            <p:ph type="sldNum" sz="quarter" idx="10"/>
          </p:nvPr>
        </p:nvSpPr>
        <p:spPr/>
        <p:txBody>
          <a:bodyPr/>
          <a:lstStyle/>
          <a:p>
            <a:fld id="{636C9D28-83C5-4813-BB6B-777EBBC4A7C4}" type="slidenum">
              <a:rPr lang="en-US" smtClean="0"/>
              <a:pPr/>
              <a:t>5</a:t>
            </a:fld>
            <a:endParaRPr lang="en-US"/>
          </a:p>
        </p:txBody>
      </p:sp>
    </p:spTree>
    <p:extLst>
      <p:ext uri="{BB962C8B-B14F-4D97-AF65-F5344CB8AC3E}">
        <p14:creationId xmlns:p14="http://schemas.microsoft.com/office/powerpoint/2010/main" val="1328497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3"/>
          <p:cNvSpPr>
            <a:spLocks noGrp="1"/>
          </p:cNvSpPr>
          <p:nvPr>
            <p:ph type="sldNum" sz="quarter" idx="10"/>
          </p:nvPr>
        </p:nvSpPr>
        <p:spPr bwMode="auto">
          <a:noFill/>
          <a:ln>
            <a:miter lim="800000"/>
            <a:headEnd/>
            <a:tailEnd/>
          </a:ln>
        </p:spPr>
        <p:txBody>
          <a:bodyPr/>
          <a:lstStyle/>
          <a:p>
            <a:fld id="{C0AC01A3-818A-4E4C-A4AE-AAA42C81348F}" type="slidenum">
              <a:rPr lang="en-US" smtClean="0"/>
              <a:pPr/>
              <a:t>6</a:t>
            </a:fld>
            <a:endParaRPr lang="en-US"/>
          </a:p>
        </p:txBody>
      </p:sp>
      <p:sp>
        <p:nvSpPr>
          <p:cNvPr id="6" name="Title 1"/>
          <p:cNvSpPr>
            <a:spLocks noGrp="1"/>
          </p:cNvSpPr>
          <p:nvPr>
            <p:ph type="title"/>
          </p:nvPr>
        </p:nvSpPr>
        <p:spPr>
          <a:xfrm>
            <a:off x="228600" y="-76200"/>
            <a:ext cx="6629400" cy="685800"/>
          </a:xfrm>
        </p:spPr>
        <p:txBody>
          <a:bodyPr/>
          <a:lstStyle/>
          <a:p>
            <a:r>
              <a:rPr lang="en-US" dirty="0"/>
              <a:t>Governance – p.4</a:t>
            </a:r>
          </a:p>
        </p:txBody>
      </p:sp>
      <p:pic>
        <p:nvPicPr>
          <p:cNvPr id="3" name="Picture 2" descr="Organization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353" y="533400"/>
            <a:ext cx="8514848" cy="6019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Bylaws – p.1</a:t>
            </a:r>
          </a:p>
        </p:txBody>
      </p:sp>
      <p:sp>
        <p:nvSpPr>
          <p:cNvPr id="3" name="Content Placeholder 2"/>
          <p:cNvSpPr>
            <a:spLocks noGrp="1"/>
          </p:cNvSpPr>
          <p:nvPr>
            <p:ph idx="1"/>
          </p:nvPr>
        </p:nvSpPr>
        <p:spPr>
          <a:xfrm>
            <a:off x="152400" y="1828800"/>
            <a:ext cx="8839200" cy="4648200"/>
          </a:xfrm>
        </p:spPr>
        <p:txBody>
          <a:bodyPr/>
          <a:lstStyle/>
          <a:p>
            <a:r>
              <a:rPr lang="en-US" sz="2800" dirty="0"/>
              <a:t>Bylaws include guidance on:</a:t>
            </a:r>
          </a:p>
          <a:p>
            <a:pPr lvl="1"/>
            <a:r>
              <a:rPr lang="en-US" sz="2400" dirty="0"/>
              <a:t>BOR Meetings and Committees</a:t>
            </a:r>
          </a:p>
          <a:p>
            <a:pPr lvl="1"/>
            <a:r>
              <a:rPr lang="en-US" sz="2400" dirty="0"/>
              <a:t>BOR Officers and their Duties</a:t>
            </a:r>
          </a:p>
          <a:p>
            <a:pPr lvl="1"/>
            <a:r>
              <a:rPr lang="en-US" sz="2400" dirty="0"/>
              <a:t>Role of Presidents as Executive Heads of Institutions Responsible to the Chancellor</a:t>
            </a:r>
          </a:p>
          <a:p>
            <a:pPr lvl="1"/>
            <a:r>
              <a:rPr lang="en-US" sz="2400" dirty="0"/>
              <a:t>Allocation of next fiscal year appropriations by April and approval of budgets by June</a:t>
            </a:r>
          </a:p>
          <a:p>
            <a:pPr lvl="1"/>
            <a:r>
              <a:rPr lang="en-US" sz="2400" dirty="0"/>
              <a:t>Appeals Process</a:t>
            </a:r>
          </a:p>
          <a:p>
            <a:pPr lvl="1"/>
            <a:r>
              <a:rPr lang="en-US" sz="2400" dirty="0"/>
              <a:t>Amendment Process</a:t>
            </a:r>
          </a:p>
          <a:p>
            <a:pPr lvl="1"/>
            <a:r>
              <a:rPr lang="en-US" sz="2400" dirty="0"/>
              <a:t>URL: http://www.usg.edu/regents/bylaws</a:t>
            </a:r>
          </a:p>
          <a:p>
            <a:pPr lvl="1"/>
            <a:endParaRPr lang="en-US" sz="2400" dirty="0"/>
          </a:p>
          <a:p>
            <a:pPr lvl="1"/>
            <a:endParaRPr lang="en-US" sz="2000" dirty="0"/>
          </a:p>
        </p:txBody>
      </p:sp>
      <p:sp>
        <p:nvSpPr>
          <p:cNvPr id="4" name="Slide Number Placeholder 3"/>
          <p:cNvSpPr>
            <a:spLocks noGrp="1"/>
          </p:cNvSpPr>
          <p:nvPr>
            <p:ph type="sldNum" sz="quarter" idx="10"/>
          </p:nvPr>
        </p:nvSpPr>
        <p:spPr/>
        <p:txBody>
          <a:bodyPr/>
          <a:lstStyle/>
          <a:p>
            <a:fld id="{F90AAD2E-8F19-4242-93A4-5E2C4FFEA2EA}" type="slidenum">
              <a:rPr lang="en-US" smtClean="0"/>
              <a:pPr/>
              <a:t>7</a:t>
            </a:fld>
            <a:endParaRPr lang="en-US"/>
          </a:p>
        </p:txBody>
      </p:sp>
    </p:spTree>
    <p:extLst>
      <p:ext uri="{BB962C8B-B14F-4D97-AF65-F5344CB8AC3E}">
        <p14:creationId xmlns:p14="http://schemas.microsoft.com/office/powerpoint/2010/main" val="1848230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Board Policy</a:t>
            </a:r>
          </a:p>
        </p:txBody>
      </p:sp>
      <p:sp>
        <p:nvSpPr>
          <p:cNvPr id="3" name="Content Placeholder 2"/>
          <p:cNvSpPr>
            <a:spLocks noGrp="1"/>
          </p:cNvSpPr>
          <p:nvPr>
            <p:ph sz="half" idx="1"/>
          </p:nvPr>
        </p:nvSpPr>
        <p:spPr>
          <a:xfrm>
            <a:off x="457200" y="1828800"/>
            <a:ext cx="3810000" cy="4114800"/>
          </a:xfrm>
        </p:spPr>
        <p:txBody>
          <a:bodyPr/>
          <a:lstStyle/>
          <a:p>
            <a:r>
              <a:rPr lang="en-US" sz="2800" dirty="0"/>
              <a:t>Board Policy:</a:t>
            </a:r>
          </a:p>
          <a:p>
            <a:pPr lvl="1"/>
            <a:r>
              <a:rPr lang="en-US" sz="2400" dirty="0"/>
              <a:t>Adopted by BOR</a:t>
            </a:r>
          </a:p>
          <a:p>
            <a:pPr lvl="1"/>
            <a:r>
              <a:rPr lang="en-US" dirty="0"/>
              <a:t>BOR may waive policy</a:t>
            </a:r>
          </a:p>
          <a:p>
            <a:pPr lvl="1"/>
            <a:r>
              <a:rPr lang="en-US" sz="2400" dirty="0"/>
              <a:t>Policy usually amended through recommendation of Track I or II Committee</a:t>
            </a:r>
          </a:p>
          <a:p>
            <a:pPr lvl="1"/>
            <a:r>
              <a:rPr lang="en-US" dirty="0"/>
              <a:t>Authoritative source</a:t>
            </a:r>
          </a:p>
          <a:p>
            <a:pPr lvl="1"/>
            <a:r>
              <a:rPr lang="en-US" dirty="0"/>
              <a:t>http://www.usg.edu/policymanual/</a:t>
            </a:r>
          </a:p>
          <a:p>
            <a:pPr lvl="1"/>
            <a:endParaRPr lang="en-US" sz="2000" dirty="0"/>
          </a:p>
        </p:txBody>
      </p:sp>
      <p:sp>
        <p:nvSpPr>
          <p:cNvPr id="5" name="Content Placeholder 4"/>
          <p:cNvSpPr>
            <a:spLocks noGrp="1"/>
          </p:cNvSpPr>
          <p:nvPr>
            <p:ph sz="half" idx="2"/>
          </p:nvPr>
        </p:nvSpPr>
        <p:spPr>
          <a:xfrm>
            <a:off x="4038600" y="1524000"/>
            <a:ext cx="4724400" cy="5029200"/>
          </a:xfrm>
        </p:spPr>
        <p:txBody>
          <a:bodyPr/>
          <a:lstStyle/>
          <a:p>
            <a:r>
              <a:rPr lang="en-US" dirty="0"/>
              <a:t>13 Sections:</a:t>
            </a:r>
          </a:p>
          <a:p>
            <a:pPr lvl="1"/>
            <a:r>
              <a:rPr lang="en-US" sz="1800" dirty="0"/>
              <a:t>Officers</a:t>
            </a:r>
          </a:p>
          <a:p>
            <a:pPr lvl="1"/>
            <a:r>
              <a:rPr lang="en-US" sz="1800" dirty="0"/>
              <a:t>Institutional Governance</a:t>
            </a:r>
          </a:p>
          <a:p>
            <a:pPr lvl="1"/>
            <a:r>
              <a:rPr lang="en-US" sz="1800" dirty="0"/>
              <a:t>Academic Affairs</a:t>
            </a:r>
          </a:p>
          <a:p>
            <a:pPr lvl="1"/>
            <a:r>
              <a:rPr lang="en-US" sz="1800" dirty="0"/>
              <a:t>Student Affairs</a:t>
            </a:r>
          </a:p>
          <a:p>
            <a:pPr lvl="1"/>
            <a:r>
              <a:rPr lang="en-US" sz="1800" dirty="0"/>
              <a:t>Public Service</a:t>
            </a:r>
          </a:p>
          <a:p>
            <a:pPr lvl="1"/>
            <a:r>
              <a:rPr lang="en-US" sz="1800" dirty="0"/>
              <a:t>Research</a:t>
            </a:r>
          </a:p>
          <a:p>
            <a:pPr lvl="1"/>
            <a:r>
              <a:rPr lang="en-US" sz="1800" dirty="0"/>
              <a:t>Finance and Business</a:t>
            </a:r>
          </a:p>
          <a:p>
            <a:pPr lvl="1"/>
            <a:r>
              <a:rPr lang="en-US" sz="1800" dirty="0"/>
              <a:t>Personnel</a:t>
            </a:r>
          </a:p>
          <a:p>
            <a:pPr lvl="1"/>
            <a:r>
              <a:rPr lang="en-US" sz="1800" dirty="0"/>
              <a:t>Facilities</a:t>
            </a:r>
          </a:p>
          <a:p>
            <a:pPr lvl="1"/>
            <a:r>
              <a:rPr lang="en-US" sz="1800" dirty="0"/>
              <a:t>Information, Records, &amp; Publications</a:t>
            </a:r>
          </a:p>
          <a:p>
            <a:pPr lvl="1"/>
            <a:r>
              <a:rPr lang="en-US" sz="1800" dirty="0"/>
              <a:t>Information Technology</a:t>
            </a:r>
          </a:p>
          <a:p>
            <a:pPr lvl="1"/>
            <a:r>
              <a:rPr lang="en-US" sz="1800" dirty="0"/>
              <a:t>Miscellaneous</a:t>
            </a:r>
          </a:p>
          <a:p>
            <a:pPr lvl="1"/>
            <a:r>
              <a:rPr lang="en-US" sz="1800" dirty="0"/>
              <a:t>Changes</a:t>
            </a:r>
          </a:p>
        </p:txBody>
      </p:sp>
      <p:sp>
        <p:nvSpPr>
          <p:cNvPr id="4" name="Slide Number Placeholder 3"/>
          <p:cNvSpPr>
            <a:spLocks noGrp="1"/>
          </p:cNvSpPr>
          <p:nvPr>
            <p:ph type="sldNum" sz="quarter" idx="10"/>
          </p:nvPr>
        </p:nvSpPr>
        <p:spPr/>
        <p:txBody>
          <a:bodyPr/>
          <a:lstStyle/>
          <a:p>
            <a:fld id="{F90AAD2E-8F19-4242-93A4-5E2C4FFEA2EA}" type="slidenum">
              <a:rPr lang="en-US" smtClean="0"/>
              <a:pPr/>
              <a:t>8</a:t>
            </a:fld>
            <a:endParaRPr lang="en-US"/>
          </a:p>
        </p:txBody>
      </p:sp>
    </p:spTree>
    <p:extLst>
      <p:ext uri="{BB962C8B-B14F-4D97-AF65-F5344CB8AC3E}">
        <p14:creationId xmlns:p14="http://schemas.microsoft.com/office/powerpoint/2010/main" val="618461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dirty="0"/>
              <a:t>Board Policy: Officers – p.1</a:t>
            </a:r>
          </a:p>
        </p:txBody>
      </p:sp>
      <p:sp>
        <p:nvSpPr>
          <p:cNvPr id="3" name="Content Placeholder 2"/>
          <p:cNvSpPr>
            <a:spLocks noGrp="1"/>
          </p:cNvSpPr>
          <p:nvPr>
            <p:ph idx="1"/>
          </p:nvPr>
        </p:nvSpPr>
        <p:spPr/>
        <p:txBody>
          <a:bodyPr/>
          <a:lstStyle/>
          <a:p>
            <a:r>
              <a:rPr lang="en-US" sz="2800" dirty="0"/>
              <a:t>Named Officers (1.1, 1.5):</a:t>
            </a:r>
          </a:p>
          <a:p>
            <a:pPr lvl="1"/>
            <a:r>
              <a:rPr lang="en-US" sz="2400" dirty="0"/>
              <a:t>Chair</a:t>
            </a:r>
          </a:p>
          <a:p>
            <a:pPr lvl="1"/>
            <a:r>
              <a:rPr lang="en-US" sz="2400" dirty="0"/>
              <a:t>Vice Chair</a:t>
            </a:r>
          </a:p>
          <a:p>
            <a:pPr lvl="1"/>
            <a:r>
              <a:rPr lang="en-US" sz="2400" dirty="0"/>
              <a:t>Chancellor</a:t>
            </a:r>
          </a:p>
          <a:p>
            <a:pPr lvl="1"/>
            <a:r>
              <a:rPr lang="en-US" sz="2400" dirty="0"/>
              <a:t>Secretary to the Board</a:t>
            </a:r>
          </a:p>
          <a:p>
            <a:pPr lvl="1"/>
            <a:r>
              <a:rPr lang="en-US" sz="2400" dirty="0"/>
              <a:t>Treasurer</a:t>
            </a:r>
          </a:p>
          <a:p>
            <a:pPr lvl="1"/>
            <a:r>
              <a:rPr lang="en-US" sz="2400" dirty="0"/>
              <a:t>Other Officers (Executive Vice Chancellor, Chief Facilities Officer, Chief Information Officer, Chief Audit Officer, others named in Board Policy)</a:t>
            </a:r>
          </a:p>
        </p:txBody>
      </p:sp>
      <p:sp>
        <p:nvSpPr>
          <p:cNvPr id="5" name="Slide Number Placeholder 4"/>
          <p:cNvSpPr>
            <a:spLocks noGrp="1"/>
          </p:cNvSpPr>
          <p:nvPr>
            <p:ph type="sldNum" sz="quarter" idx="10"/>
          </p:nvPr>
        </p:nvSpPr>
        <p:spPr/>
        <p:txBody>
          <a:bodyPr/>
          <a:lstStyle/>
          <a:p>
            <a:fld id="{636C9D28-83C5-4813-BB6B-777EBBC4A7C4}" type="slidenum">
              <a:rPr lang="en-US" smtClean="0"/>
              <a:pPr/>
              <a:t>9</a:t>
            </a:fld>
            <a:endParaRPr lang="en-US"/>
          </a:p>
        </p:txBody>
      </p:sp>
    </p:spTree>
    <p:extLst>
      <p:ext uri="{BB962C8B-B14F-4D97-AF65-F5344CB8AC3E}">
        <p14:creationId xmlns:p14="http://schemas.microsoft.com/office/powerpoint/2010/main" val="325378692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2759</TotalTime>
  <Words>5072</Words>
  <Application>Microsoft Office PowerPoint</Application>
  <PresentationFormat>On-screen Show (4:3)</PresentationFormat>
  <Paragraphs>454</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ＭＳ Ｐゴシック</vt:lpstr>
      <vt:lpstr>Arial</vt:lpstr>
      <vt:lpstr>Times</vt:lpstr>
      <vt:lpstr>Times New Roman</vt:lpstr>
      <vt:lpstr>Default Design</vt:lpstr>
      <vt:lpstr>University System of Georgia (USG)</vt:lpstr>
      <vt:lpstr>Agenda</vt:lpstr>
      <vt:lpstr>Governance – p.1</vt:lpstr>
      <vt:lpstr>Governance – p.2</vt:lpstr>
      <vt:lpstr>Governance – p.3</vt:lpstr>
      <vt:lpstr>Governance – p.4</vt:lpstr>
      <vt:lpstr>Bylaws – p.1</vt:lpstr>
      <vt:lpstr>Board Policy</vt:lpstr>
      <vt:lpstr>Board Policy: Officers – p.1</vt:lpstr>
      <vt:lpstr>Board Policy: Officers – p.2</vt:lpstr>
      <vt:lpstr>Board Policy: Officers – p.3</vt:lpstr>
      <vt:lpstr>Board Policy: Officers – p.4</vt:lpstr>
      <vt:lpstr>Board Policy: Officers – p.5</vt:lpstr>
      <vt:lpstr>Board Policy: Officers – p.6</vt:lpstr>
      <vt:lpstr>Board Policy: Officers – p.7</vt:lpstr>
      <vt:lpstr>Board Policy: Officers – p.8</vt:lpstr>
      <vt:lpstr>Board Policy:  Institutional Governance – p.1</vt:lpstr>
      <vt:lpstr>Board Policy:  Institutional Governance – p.2</vt:lpstr>
      <vt:lpstr>Board Policy:  Institutional Governance – p.3</vt:lpstr>
      <vt:lpstr>Board Policy:  Institutional Governance – p.4</vt:lpstr>
      <vt:lpstr>Board Policy:  Institutional Governance – p.5</vt:lpstr>
      <vt:lpstr>Board Policy:  Institutional Governance – p.6</vt:lpstr>
      <vt:lpstr>Board Policy:  Academic Affairs – p.1</vt:lpstr>
      <vt:lpstr>Board Policy:  Academic Affairs – p.2</vt:lpstr>
      <vt:lpstr>Board Policy:  Academic Affairs – p.3</vt:lpstr>
      <vt:lpstr>Board Policy:  Academic Affairs – p.4</vt:lpstr>
      <vt:lpstr>Board Policy:  Academic Affairs – p.5</vt:lpstr>
      <vt:lpstr>Board Policy:  Student Affairs – p.1</vt:lpstr>
      <vt:lpstr>Board Policy:  Student Affairs – p.2</vt:lpstr>
      <vt:lpstr>Board Policy:  Student Affairs – p.3</vt:lpstr>
      <vt:lpstr>Board Policy: Public Service – p.1</vt:lpstr>
      <vt:lpstr>Board Policy: Research – p.1</vt:lpstr>
      <vt:lpstr>Board Policy: Research – p.1</vt:lpstr>
      <vt:lpstr>Board Policy: Finance &amp; Business – p.1</vt:lpstr>
      <vt:lpstr>Board Policy: Finance &amp; Business – p.2</vt:lpstr>
      <vt:lpstr>Board Policy: Finance &amp; Business – p.3</vt:lpstr>
      <vt:lpstr>Board Policy: Finance &amp; Business – p.4</vt:lpstr>
      <vt:lpstr>Board Policy: Finance &amp; Business – p.5</vt:lpstr>
      <vt:lpstr>Board Policy: Finance &amp; Business – p.6</vt:lpstr>
      <vt:lpstr>Board Policy: Personnel – p.1</vt:lpstr>
      <vt:lpstr>Board Policy: Personnel – p.2</vt:lpstr>
      <vt:lpstr>Board Policy: Personnel – p.3</vt:lpstr>
      <vt:lpstr>Board Policy: Information, Records, &amp; Publications – p.1</vt:lpstr>
      <vt:lpstr>Board Policy: Miscellaneous– p.1</vt:lpstr>
      <vt:lpstr>Board Policy: Facilities – p.1</vt:lpstr>
    </vt:vector>
  </TitlesOfParts>
  <Company>뿿즠ْꊰԗ⃐Ȱ珬뿿_</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Board of Regents</dc:creator>
  <cp:lastModifiedBy>Lisa Davis</cp:lastModifiedBy>
  <cp:revision>96</cp:revision>
  <dcterms:created xsi:type="dcterms:W3CDTF">2008-11-07T16:28:32Z</dcterms:created>
  <dcterms:modified xsi:type="dcterms:W3CDTF">2025-12-15T13:41:23Z</dcterms:modified>
</cp:coreProperties>
</file>