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1" r:id="rId7"/>
    <p:sldId id="265" r:id="rId8"/>
    <p:sldId id="264" r:id="rId9"/>
    <p:sldId id="266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iz.havey@gcsu.edu" TargetMode="External"/><Relationship Id="rId2" Type="http://schemas.openxmlformats.org/officeDocument/2006/relationships/hyperlink" Target="mailto:lorie.paulez@oie.gatech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aunders_kory@columbusstate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Best Practices: Institutional Study Abroad Committees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USG International Summer Workshop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9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Presenters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3633" y="2160589"/>
            <a:ext cx="2803365" cy="388077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/>
              <a:t>Lorie Paulez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 smtClean="0"/>
              <a:t>Director of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i="1" dirty="0" smtClean="0"/>
              <a:t>Education Abroad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Georgia Institute of Technology</a:t>
            </a:r>
            <a:endParaRPr lang="en-US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81621" y="2160588"/>
            <a:ext cx="2657797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2400" b="1" dirty="0"/>
              <a:t>Liz </a:t>
            </a:r>
            <a:r>
              <a:rPr lang="en-US" sz="2400" b="1" dirty="0" err="1"/>
              <a:t>Havey</a:t>
            </a:r>
            <a:endParaRPr lang="en-US" sz="2400" b="1" dirty="0"/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i="1" dirty="0"/>
              <a:t>Assistant Director of Education Abroad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2000" dirty="0" smtClean="0"/>
              <a:t>Georgia </a:t>
            </a:r>
            <a:r>
              <a:rPr lang="en-US" sz="2000" dirty="0"/>
              <a:t>College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114040" y="2163929"/>
            <a:ext cx="2706365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2400" b="1" dirty="0" smtClean="0"/>
              <a:t>Kory Saunders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i="1" dirty="0" smtClean="0"/>
              <a:t>Study Abroad Coordinator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2000" dirty="0" smtClean="0"/>
              <a:t>Columbus State University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919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/>
              </a:rPr>
              <a:t>Institutional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4704"/>
            <a:ext cx="9644114" cy="4791356"/>
          </a:xfrm>
        </p:spPr>
        <p:txBody>
          <a:bodyPr/>
          <a:lstStyle/>
          <a:p>
            <a:pPr marL="487704" lvl="0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Georgia Tech: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None/>
            </a:pPr>
            <a:endParaRPr lang="en-US" sz="24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Large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public, most selective Research I 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Institution (25,000 students)</a:t>
            </a:r>
            <a:endParaRPr lang="en-US" sz="2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Approx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75% of students study STEM subjects</a:t>
            </a: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54% of undergrads have international experience by graduation</a:t>
            </a: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Many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opportunities: 45 faculty-led programs, 75+ exchange programs, Global Internships, embedded programs, service-learning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80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/>
              </a:rPr>
              <a:t>Institutional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4704"/>
            <a:ext cx="9644114" cy="4791356"/>
          </a:xfrm>
        </p:spPr>
        <p:txBody>
          <a:bodyPr/>
          <a:lstStyle/>
          <a:p>
            <a:pPr marL="487704" lvl="0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Georgia College: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Mid-size, public, liberal arts institution (approximately 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6,000)</a:t>
            </a:r>
            <a:endParaRPr lang="en-US" sz="2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Degrees in Science, Social Sciences, Humanities, Arts, Business, Education, and Health Science</a:t>
            </a:r>
          </a:p>
          <a:p>
            <a:pPr marL="1287804" lvl="2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Award winning Education &amp; Nursing programs</a:t>
            </a: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Five year strategic goal to send 30% of students abroad at least once</a:t>
            </a: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Currently offer 18 faculty led programs, 25 exchange partners and relationships with 3  Third Party Providers &amp; two state wide consortia</a:t>
            </a:r>
          </a:p>
        </p:txBody>
      </p:sp>
    </p:spTree>
    <p:extLst>
      <p:ext uri="{BB962C8B-B14F-4D97-AF65-F5344CB8AC3E}">
        <p14:creationId xmlns:p14="http://schemas.microsoft.com/office/powerpoint/2010/main" val="94903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/>
              </a:rPr>
              <a:t>Institutional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34704"/>
            <a:ext cx="9644114" cy="4791356"/>
          </a:xfrm>
        </p:spPr>
        <p:txBody>
          <a:bodyPr/>
          <a:lstStyle/>
          <a:p>
            <a:pPr marL="487704" lvl="0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Columbus State University: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spcBef>
                <a:spcPts val="0"/>
              </a:spcBef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Regional, public institution, nationally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distinctive programs in the arts, education, business, nursing and more (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8,200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students)</a:t>
            </a: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Approximately 200 students study abroad each year.</a:t>
            </a:r>
            <a:endParaRPr lang="en-US" sz="2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CSU offers 20+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faculty-led programs, 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exchange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programs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direct enrollment programs, service learning, global internships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an international independent study option</a:t>
            </a: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Winner of the 2014 Senator Paul Simon Award for Comprehensive Internationalization</a:t>
            </a: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endParaRPr lang="en-US" sz="22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87754" lvl="1" indent="-487704">
              <a:lnSpc>
                <a:spcPct val="110000"/>
              </a:lnSpc>
              <a:buClr>
                <a:schemeClr val="accent3"/>
              </a:buClr>
              <a:buSzPct val="100000"/>
              <a:buFont typeface="Courier New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4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Abroad Sub-Committee at Georgia Tech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6567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Created in 1997 by the Provost as an official sub-committee of the Institute’s Undergraduate Curriculum Committee (IUCC) and the Graduate Curriculum Committee (IGCC)</a:t>
            </a:r>
          </a:p>
          <a:p>
            <a:r>
              <a:rPr lang="en-US" dirty="0" smtClean="0"/>
              <a:t>Charged with acting for its parent committees on academic matters related to study abroad programs</a:t>
            </a:r>
          </a:p>
          <a:p>
            <a:r>
              <a:rPr lang="en-US" dirty="0" smtClean="0"/>
              <a:t>Members include:</a:t>
            </a:r>
          </a:p>
          <a:p>
            <a:pPr lvl="1"/>
            <a:r>
              <a:rPr lang="en-US" dirty="0" smtClean="0"/>
              <a:t>1 member from IGCC, 2 from IUCC (one to serve as Chair)</a:t>
            </a:r>
          </a:p>
          <a:p>
            <a:pPr lvl="1"/>
            <a:r>
              <a:rPr lang="en-US" dirty="0" smtClean="0"/>
              <a:t>3 at-large members of the academic faculty</a:t>
            </a:r>
          </a:p>
          <a:p>
            <a:pPr lvl="1"/>
            <a:r>
              <a:rPr lang="en-US" dirty="0" smtClean="0"/>
              <a:t>3 ex-officio members or their designated representatives (Executive Director of International Education, Provost, Registrar)</a:t>
            </a:r>
          </a:p>
          <a:p>
            <a:pPr lvl="1"/>
            <a:r>
              <a:rPr lang="en-US" dirty="0" smtClean="0"/>
              <a:t>Dean of Students </a:t>
            </a:r>
          </a:p>
          <a:p>
            <a:pPr lvl="1"/>
            <a:r>
              <a:rPr lang="en-US" dirty="0" smtClean="0"/>
              <a:t>Staff to the SAC is the Director of Education Abroad</a:t>
            </a:r>
          </a:p>
          <a:p>
            <a:r>
              <a:rPr lang="en-US" dirty="0" smtClean="0"/>
              <a:t>GT also has a separate Travel Warning Committee and a Crisis Mgt Team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75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Abroad Sub-Committee at Georgia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Study Abroad Committee is a standing committee established by the </a:t>
            </a:r>
            <a:r>
              <a:rPr lang="en-US" dirty="0" smtClean="0"/>
              <a:t>Provost in 2016 (Former iteration was less formal)</a:t>
            </a:r>
            <a:endParaRPr lang="en-US" dirty="0"/>
          </a:p>
          <a:p>
            <a:pPr lvl="1"/>
            <a:r>
              <a:rPr lang="en-US" dirty="0"/>
              <a:t>The committee is charged with approving proposals for faculty led programs and awarding scholarships to study abroad students</a:t>
            </a:r>
          </a:p>
          <a:p>
            <a:pPr lvl="1"/>
            <a:r>
              <a:rPr lang="en-US" dirty="0"/>
              <a:t>Committee members are selected by the Deans of the four colleges</a:t>
            </a:r>
          </a:p>
          <a:p>
            <a:pPr lvl="1"/>
            <a:r>
              <a:rPr lang="en-US" dirty="0"/>
              <a:t>The Assistant Director of Education Abroad serves as chair</a:t>
            </a:r>
          </a:p>
          <a:p>
            <a:r>
              <a:rPr lang="en-US" dirty="0"/>
              <a:t>The Risk Management Committee is an unofficial committee of critical individuals invited by the AVP for International Education</a:t>
            </a:r>
          </a:p>
          <a:p>
            <a:pPr lvl="1"/>
            <a:r>
              <a:rPr lang="en-US" dirty="0"/>
              <a:t>This group reviews travel to travel warning destinations and helps address crisis situations on an as-needed basis</a:t>
            </a:r>
          </a:p>
          <a:p>
            <a:pPr lvl="1"/>
            <a:r>
              <a:rPr lang="en-US" dirty="0"/>
              <a:t>Members include the Ed Abroad team, Dean of Students, Legal Affairs, Provost’s Office, Counseling, Health Services, Disability </a:t>
            </a:r>
            <a:r>
              <a:rPr lang="en-US" dirty="0" smtClean="0"/>
              <a:t>Services, Title IX Coordinator, and others on an as </a:t>
            </a:r>
            <a:r>
              <a:rPr lang="en-US" smtClean="0"/>
              <a:t>needed basis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74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Abroad Committee at Columbus State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701444" cy="46557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Sub-committee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CSU’s International Education Committee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Charged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reviewing new Study Abroad Proposals and Site Visit Evaluations</a:t>
            </a:r>
          </a:p>
          <a:p>
            <a:pPr lvl="1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Ensures academic integrity -  appropriate learning objectives </a:t>
            </a:r>
          </a:p>
          <a:p>
            <a:pPr lvl="1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Budget/ Costs </a:t>
            </a:r>
          </a:p>
          <a:p>
            <a:pPr lvl="1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Health and Safety </a:t>
            </a:r>
          </a:p>
          <a:p>
            <a:pPr lvl="1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Recruitment Plans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Members : </a:t>
            </a:r>
          </a:p>
          <a:p>
            <a:pPr lvl="1"/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From the International Education Committee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The Study Abroad Coordinator </a:t>
            </a:r>
          </a:p>
          <a:p>
            <a:pPr lvl="2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Faculty from various academic departments on campus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Recently reviewed the Study Abroad Program Evaluation Form used for all faculty led programs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 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  <a:hlinkClick r:id="rId2"/>
              </a:rPr>
              <a:t>lorie.paulez@oie.gatech.edu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  <a:hlinkClick r:id="rId3"/>
              </a:rPr>
              <a:t>liz.havey@gcsu.edu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  <a:hlinkClick r:id="rId4"/>
              </a:rPr>
              <a:t>saunders_kory@columbusstate.edu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532</TotalTime>
  <Words>578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Courier New</vt:lpstr>
      <vt:lpstr>Trebuchet MS</vt:lpstr>
      <vt:lpstr>Wingdings 3</vt:lpstr>
      <vt:lpstr>Facet</vt:lpstr>
      <vt:lpstr>Best Practices: Institutional Study Abroad Committees</vt:lpstr>
      <vt:lpstr>Today’s Presenters</vt:lpstr>
      <vt:lpstr>Institutional Profiles</vt:lpstr>
      <vt:lpstr>Institutional Profiles</vt:lpstr>
      <vt:lpstr>Institutional Profiles</vt:lpstr>
      <vt:lpstr>Study Abroad Sub-Committee at Georgia Tech</vt:lpstr>
      <vt:lpstr>Study Abroad Sub-Committee at Georgia College</vt:lpstr>
      <vt:lpstr>Study Abroad Committee at Columbus State University</vt:lpstr>
      <vt:lpstr>Questions? Thank you!</vt:lpstr>
    </vt:vector>
  </TitlesOfParts>
  <Company>WORKGRUOP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Practices: Institutional Study Abroad Committees</dc:title>
  <dc:creator>Paulez, Lorie J</dc:creator>
  <cp:lastModifiedBy>Paulez, Lorie J</cp:lastModifiedBy>
  <cp:revision>31</cp:revision>
  <cp:lastPrinted>2017-06-29T17:28:43Z</cp:lastPrinted>
  <dcterms:created xsi:type="dcterms:W3CDTF">2017-06-28T15:10:43Z</dcterms:created>
  <dcterms:modified xsi:type="dcterms:W3CDTF">2017-07-24T20:02:32Z</dcterms:modified>
</cp:coreProperties>
</file>