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78" r:id="rId2"/>
    <p:sldMasterId id="2147483673" r:id="rId3"/>
    <p:sldMasterId id="2147483674" r:id="rId4"/>
    <p:sldMasterId id="2147483675" r:id="rId5"/>
    <p:sldMasterId id="2147483648" r:id="rId6"/>
  </p:sldMasterIdLst>
  <p:notesMasterIdLst>
    <p:notesMasterId r:id="rId46"/>
  </p:notesMasterIdLst>
  <p:handoutMasterIdLst>
    <p:handoutMasterId r:id="rId47"/>
  </p:handoutMasterIdLst>
  <p:sldIdLst>
    <p:sldId id="258" r:id="rId7"/>
    <p:sldId id="259" r:id="rId8"/>
    <p:sldId id="291" r:id="rId9"/>
    <p:sldId id="292" r:id="rId10"/>
    <p:sldId id="293" r:id="rId11"/>
    <p:sldId id="294" r:id="rId12"/>
    <p:sldId id="295" r:id="rId13"/>
    <p:sldId id="296" r:id="rId14"/>
    <p:sldId id="297" r:id="rId15"/>
    <p:sldId id="298"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85" r:id="rId32"/>
    <p:sldId id="286" r:id="rId33"/>
    <p:sldId id="287" r:id="rId34"/>
    <p:sldId id="288" r:id="rId35"/>
    <p:sldId id="289" r:id="rId36"/>
    <p:sldId id="290" r:id="rId37"/>
    <p:sldId id="277" r:id="rId38"/>
    <p:sldId id="278" r:id="rId39"/>
    <p:sldId id="279" r:id="rId40"/>
    <p:sldId id="280" r:id="rId41"/>
    <p:sldId id="281" r:id="rId42"/>
    <p:sldId id="282" r:id="rId43"/>
    <p:sldId id="283" r:id="rId44"/>
    <p:sldId id="28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4"/>
    <p:restoredTop sz="94674"/>
  </p:normalViewPr>
  <p:slideViewPr>
    <p:cSldViewPr snapToGrid="0" snapToObjects="1">
      <p:cViewPr varScale="1">
        <p:scale>
          <a:sx n="154" d="100"/>
          <a:sy n="154" d="100"/>
        </p:scale>
        <p:origin x="1902" y="1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4" d="100"/>
          <a:sy n="84" d="100"/>
        </p:scale>
        <p:origin x="390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353C6E-7288-420B-BC9A-B4D6A0F7E4B5}"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97DC1F4B-58F3-44ED-B4B6-B122D780F2CD}">
      <dgm:prSet/>
      <dgm:spPr/>
      <dgm:t>
        <a:bodyPr/>
        <a:lstStyle/>
        <a:p>
          <a:r>
            <a:rPr lang="en-US" dirty="0"/>
            <a:t>Committee for International Students and Scholars (CISS), </a:t>
          </a:r>
        </a:p>
        <a:p>
          <a:r>
            <a:rPr lang="en-US" dirty="0"/>
            <a:t>SCIE Sub-committee</a:t>
          </a:r>
        </a:p>
      </dgm:t>
    </dgm:pt>
    <dgm:pt modelId="{A879B5AF-9B93-4AD0-A993-20CAB5331CB3}" type="parTrans" cxnId="{15286BED-AE40-46B9-B3CE-10DC4553384F}">
      <dgm:prSet/>
      <dgm:spPr/>
      <dgm:t>
        <a:bodyPr/>
        <a:lstStyle/>
        <a:p>
          <a:endParaRPr lang="en-US"/>
        </a:p>
      </dgm:t>
    </dgm:pt>
    <dgm:pt modelId="{41CE44AC-3840-4E2D-A292-2FD7412A7F2B}" type="sibTrans" cxnId="{15286BED-AE40-46B9-B3CE-10DC4553384F}">
      <dgm:prSet/>
      <dgm:spPr/>
      <dgm:t>
        <a:bodyPr/>
        <a:lstStyle/>
        <a:p>
          <a:endParaRPr lang="en-US"/>
        </a:p>
      </dgm:t>
    </dgm:pt>
    <dgm:pt modelId="{14782B3C-33E1-4A0A-8C5C-0F21B8F8EB32}">
      <dgm:prSet/>
      <dgm:spPr/>
      <dgm:t>
        <a:bodyPr/>
        <a:lstStyle/>
        <a:p>
          <a:r>
            <a:rPr lang="en-US"/>
            <a:t>Planning Committee</a:t>
          </a:r>
        </a:p>
      </dgm:t>
    </dgm:pt>
    <dgm:pt modelId="{E8BF3EEF-7875-4D7B-9221-48A9B833C05C}" type="parTrans" cxnId="{AC8D8DA1-C96F-4F5B-93FD-4546C8DAAA59}">
      <dgm:prSet/>
      <dgm:spPr/>
      <dgm:t>
        <a:bodyPr/>
        <a:lstStyle/>
        <a:p>
          <a:endParaRPr lang="en-US"/>
        </a:p>
      </dgm:t>
    </dgm:pt>
    <dgm:pt modelId="{AAAA5FC3-0668-44E7-B653-0EDA7C29DFD0}" type="sibTrans" cxnId="{AC8D8DA1-C96F-4F5B-93FD-4546C8DAAA59}">
      <dgm:prSet/>
      <dgm:spPr/>
      <dgm:t>
        <a:bodyPr/>
        <a:lstStyle/>
        <a:p>
          <a:endParaRPr lang="en-US"/>
        </a:p>
      </dgm:t>
    </dgm:pt>
    <dgm:pt modelId="{68ED4CA3-301B-4E4C-BE47-770C7994E453}">
      <dgm:prSet/>
      <dgm:spPr/>
      <dgm:t>
        <a:bodyPr/>
        <a:lstStyle/>
        <a:p>
          <a:r>
            <a:rPr lang="en-US"/>
            <a:t>Kathryn Gaylord-Miles, CISS Chair, KSU</a:t>
          </a:r>
        </a:p>
      </dgm:t>
    </dgm:pt>
    <dgm:pt modelId="{D0770A29-79CA-4848-A983-BD01A8E2F083}" type="parTrans" cxnId="{F84E2A60-F4ED-4332-B9A1-DADACB87D96C}">
      <dgm:prSet/>
      <dgm:spPr/>
      <dgm:t>
        <a:bodyPr/>
        <a:lstStyle/>
        <a:p>
          <a:endParaRPr lang="en-US"/>
        </a:p>
      </dgm:t>
    </dgm:pt>
    <dgm:pt modelId="{52108836-86E9-48F0-AF89-D25E356B7B74}" type="sibTrans" cxnId="{F84E2A60-F4ED-4332-B9A1-DADACB87D96C}">
      <dgm:prSet/>
      <dgm:spPr/>
      <dgm:t>
        <a:bodyPr/>
        <a:lstStyle/>
        <a:p>
          <a:endParaRPr lang="en-US"/>
        </a:p>
      </dgm:t>
    </dgm:pt>
    <dgm:pt modelId="{B565D78A-22CF-45AA-B1A9-AE5FB2244349}">
      <dgm:prSet/>
      <dgm:spPr/>
      <dgm:t>
        <a:bodyPr/>
        <a:lstStyle/>
        <a:p>
          <a:r>
            <a:rPr lang="en-US"/>
            <a:t>Allie Seay, CISS Vice-Chair, GSU</a:t>
          </a:r>
        </a:p>
      </dgm:t>
    </dgm:pt>
    <dgm:pt modelId="{E3692064-618A-436F-82AD-244E068089D0}" type="parTrans" cxnId="{7ACA1F8F-BD33-4C0A-A8D4-D2E1039BB764}">
      <dgm:prSet/>
      <dgm:spPr/>
      <dgm:t>
        <a:bodyPr/>
        <a:lstStyle/>
        <a:p>
          <a:endParaRPr lang="en-US"/>
        </a:p>
      </dgm:t>
    </dgm:pt>
    <dgm:pt modelId="{218D9E9F-0551-4C22-9EFA-64772E06D931}" type="sibTrans" cxnId="{7ACA1F8F-BD33-4C0A-A8D4-D2E1039BB764}">
      <dgm:prSet/>
      <dgm:spPr/>
      <dgm:t>
        <a:bodyPr/>
        <a:lstStyle/>
        <a:p>
          <a:endParaRPr lang="en-US"/>
        </a:p>
      </dgm:t>
    </dgm:pt>
    <dgm:pt modelId="{73BFFD10-F764-4B39-BC2C-2AE3707C4741}">
      <dgm:prSet/>
      <dgm:spPr/>
      <dgm:t>
        <a:bodyPr/>
        <a:lstStyle/>
        <a:p>
          <a:r>
            <a:rPr lang="en-US"/>
            <a:t>Kate Kirk, CISS At-Large Rep, Tech</a:t>
          </a:r>
        </a:p>
      </dgm:t>
    </dgm:pt>
    <dgm:pt modelId="{BD020993-AAB0-4E27-984A-A3BA1213723A}" type="parTrans" cxnId="{DE5641A0-5D57-406E-8EE3-5D6F85C920C7}">
      <dgm:prSet/>
      <dgm:spPr/>
      <dgm:t>
        <a:bodyPr/>
        <a:lstStyle/>
        <a:p>
          <a:endParaRPr lang="en-US"/>
        </a:p>
      </dgm:t>
    </dgm:pt>
    <dgm:pt modelId="{F93B4CC4-7EC7-4ADB-B87D-C245D001D471}" type="sibTrans" cxnId="{DE5641A0-5D57-406E-8EE3-5D6F85C920C7}">
      <dgm:prSet/>
      <dgm:spPr/>
      <dgm:t>
        <a:bodyPr/>
        <a:lstStyle/>
        <a:p>
          <a:endParaRPr lang="en-US"/>
        </a:p>
      </dgm:t>
    </dgm:pt>
    <dgm:pt modelId="{72EB0CA0-E154-48C6-AE95-F09C6D5F80B9}" type="pres">
      <dgm:prSet presAssocID="{47353C6E-7288-420B-BC9A-B4D6A0F7E4B5}" presName="diagram" presStyleCnt="0">
        <dgm:presLayoutVars>
          <dgm:dir/>
          <dgm:resizeHandles val="exact"/>
        </dgm:presLayoutVars>
      </dgm:prSet>
      <dgm:spPr/>
    </dgm:pt>
    <dgm:pt modelId="{DD1F2B54-F321-432C-B631-8AB3583DE421}" type="pres">
      <dgm:prSet presAssocID="{97DC1F4B-58F3-44ED-B4B6-B122D780F2CD}" presName="node" presStyleLbl="node1" presStyleIdx="0" presStyleCnt="2">
        <dgm:presLayoutVars>
          <dgm:bulletEnabled val="1"/>
        </dgm:presLayoutVars>
      </dgm:prSet>
      <dgm:spPr/>
    </dgm:pt>
    <dgm:pt modelId="{3F6840AB-8F86-43CA-AE7A-8D84876EBA12}" type="pres">
      <dgm:prSet presAssocID="{41CE44AC-3840-4E2D-A292-2FD7412A7F2B}" presName="sibTrans" presStyleCnt="0"/>
      <dgm:spPr/>
    </dgm:pt>
    <dgm:pt modelId="{97429FC4-31D5-4FDD-B935-CF8615E64293}" type="pres">
      <dgm:prSet presAssocID="{14782B3C-33E1-4A0A-8C5C-0F21B8F8EB32}" presName="node" presStyleLbl="node1" presStyleIdx="1" presStyleCnt="2">
        <dgm:presLayoutVars>
          <dgm:bulletEnabled val="1"/>
        </dgm:presLayoutVars>
      </dgm:prSet>
      <dgm:spPr/>
    </dgm:pt>
  </dgm:ptLst>
  <dgm:cxnLst>
    <dgm:cxn modelId="{41B0120F-B0B0-4EE8-A724-1FAE4864C0CF}" type="presOf" srcId="{68ED4CA3-301B-4E4C-BE47-770C7994E453}" destId="{97429FC4-31D5-4FDD-B935-CF8615E64293}" srcOrd="0" destOrd="1" presId="urn:microsoft.com/office/officeart/2005/8/layout/default"/>
    <dgm:cxn modelId="{21170F23-29B5-4D65-B7A5-2E279CB146F6}" type="presOf" srcId="{97DC1F4B-58F3-44ED-B4B6-B122D780F2CD}" destId="{DD1F2B54-F321-432C-B631-8AB3583DE421}" srcOrd="0" destOrd="0" presId="urn:microsoft.com/office/officeart/2005/8/layout/default"/>
    <dgm:cxn modelId="{DD35C228-4F78-4A9F-B27E-27E34A5924D7}" type="presOf" srcId="{73BFFD10-F764-4B39-BC2C-2AE3707C4741}" destId="{97429FC4-31D5-4FDD-B935-CF8615E64293}" srcOrd="0" destOrd="3" presId="urn:microsoft.com/office/officeart/2005/8/layout/default"/>
    <dgm:cxn modelId="{4B75CE35-A1D0-4749-9B23-47D2677B3097}" type="presOf" srcId="{14782B3C-33E1-4A0A-8C5C-0F21B8F8EB32}" destId="{97429FC4-31D5-4FDD-B935-CF8615E64293}" srcOrd="0" destOrd="0" presId="urn:microsoft.com/office/officeart/2005/8/layout/default"/>
    <dgm:cxn modelId="{F84E2A60-F4ED-4332-B9A1-DADACB87D96C}" srcId="{14782B3C-33E1-4A0A-8C5C-0F21B8F8EB32}" destId="{68ED4CA3-301B-4E4C-BE47-770C7994E453}" srcOrd="0" destOrd="0" parTransId="{D0770A29-79CA-4848-A983-BD01A8E2F083}" sibTransId="{52108836-86E9-48F0-AF89-D25E356B7B74}"/>
    <dgm:cxn modelId="{7ACA1F8F-BD33-4C0A-A8D4-D2E1039BB764}" srcId="{14782B3C-33E1-4A0A-8C5C-0F21B8F8EB32}" destId="{B565D78A-22CF-45AA-B1A9-AE5FB2244349}" srcOrd="1" destOrd="0" parTransId="{E3692064-618A-436F-82AD-244E068089D0}" sibTransId="{218D9E9F-0551-4C22-9EFA-64772E06D931}"/>
    <dgm:cxn modelId="{DE5641A0-5D57-406E-8EE3-5D6F85C920C7}" srcId="{14782B3C-33E1-4A0A-8C5C-0F21B8F8EB32}" destId="{73BFFD10-F764-4B39-BC2C-2AE3707C4741}" srcOrd="2" destOrd="0" parTransId="{BD020993-AAB0-4E27-984A-A3BA1213723A}" sibTransId="{F93B4CC4-7EC7-4ADB-B87D-C245D001D471}"/>
    <dgm:cxn modelId="{AC8D8DA1-C96F-4F5B-93FD-4546C8DAAA59}" srcId="{47353C6E-7288-420B-BC9A-B4D6A0F7E4B5}" destId="{14782B3C-33E1-4A0A-8C5C-0F21B8F8EB32}" srcOrd="1" destOrd="0" parTransId="{E8BF3EEF-7875-4D7B-9221-48A9B833C05C}" sibTransId="{AAAA5FC3-0668-44E7-B653-0EDA7C29DFD0}"/>
    <dgm:cxn modelId="{BA8FD8D2-80D0-4952-8C02-C337CBE54FB3}" type="presOf" srcId="{B565D78A-22CF-45AA-B1A9-AE5FB2244349}" destId="{97429FC4-31D5-4FDD-B935-CF8615E64293}" srcOrd="0" destOrd="2" presId="urn:microsoft.com/office/officeart/2005/8/layout/default"/>
    <dgm:cxn modelId="{15286BED-AE40-46B9-B3CE-10DC4553384F}" srcId="{47353C6E-7288-420B-BC9A-B4D6A0F7E4B5}" destId="{97DC1F4B-58F3-44ED-B4B6-B122D780F2CD}" srcOrd="0" destOrd="0" parTransId="{A879B5AF-9B93-4AD0-A993-20CAB5331CB3}" sibTransId="{41CE44AC-3840-4E2D-A292-2FD7412A7F2B}"/>
    <dgm:cxn modelId="{56D0DEF5-A039-477D-B06C-99A38A6E7FB5}" type="presOf" srcId="{47353C6E-7288-420B-BC9A-B4D6A0F7E4B5}" destId="{72EB0CA0-E154-48C6-AE95-F09C6D5F80B9}" srcOrd="0" destOrd="0" presId="urn:microsoft.com/office/officeart/2005/8/layout/default"/>
    <dgm:cxn modelId="{DCD926DB-0107-4645-8C23-51F10651D734}" type="presParOf" srcId="{72EB0CA0-E154-48C6-AE95-F09C6D5F80B9}" destId="{DD1F2B54-F321-432C-B631-8AB3583DE421}" srcOrd="0" destOrd="0" presId="urn:microsoft.com/office/officeart/2005/8/layout/default"/>
    <dgm:cxn modelId="{66794523-D450-4286-AE3F-F59A9677BA43}" type="presParOf" srcId="{72EB0CA0-E154-48C6-AE95-F09C6D5F80B9}" destId="{3F6840AB-8F86-43CA-AE7A-8D84876EBA12}" srcOrd="1" destOrd="0" presId="urn:microsoft.com/office/officeart/2005/8/layout/default"/>
    <dgm:cxn modelId="{6977800F-EBA3-42BB-99D8-4DE56763A87D}" type="presParOf" srcId="{72EB0CA0-E154-48C6-AE95-F09C6D5F80B9}" destId="{97429FC4-31D5-4FDD-B935-CF8615E6429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F2B54-F321-432C-B631-8AB3583DE421}">
      <dsp:nvSpPr>
        <dsp:cNvPr id="0" name=""/>
        <dsp:cNvSpPr/>
      </dsp:nvSpPr>
      <dsp:spPr>
        <a:xfrm>
          <a:off x="158948" y="892"/>
          <a:ext cx="3339703" cy="20038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Committee for International Students and Scholars (CISS), </a:t>
          </a:r>
        </a:p>
        <a:p>
          <a:pPr marL="0" lvl="0" indent="0" algn="ctr" defTabSz="1022350">
            <a:lnSpc>
              <a:spcPct val="90000"/>
            </a:lnSpc>
            <a:spcBef>
              <a:spcPct val="0"/>
            </a:spcBef>
            <a:spcAft>
              <a:spcPct val="35000"/>
            </a:spcAft>
            <a:buNone/>
          </a:pPr>
          <a:r>
            <a:rPr lang="en-US" sz="2300" kern="1200" dirty="0"/>
            <a:t>SCIE Sub-committee</a:t>
          </a:r>
        </a:p>
      </dsp:txBody>
      <dsp:txXfrm>
        <a:off x="158948" y="892"/>
        <a:ext cx="3339703" cy="2003821"/>
      </dsp:txXfrm>
    </dsp:sp>
    <dsp:sp modelId="{97429FC4-31D5-4FDD-B935-CF8615E64293}">
      <dsp:nvSpPr>
        <dsp:cNvPr id="0" name=""/>
        <dsp:cNvSpPr/>
      </dsp:nvSpPr>
      <dsp:spPr>
        <a:xfrm>
          <a:off x="158948" y="2338685"/>
          <a:ext cx="3339703" cy="20038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Planning Committee</a:t>
          </a:r>
        </a:p>
        <a:p>
          <a:pPr marL="171450" lvl="1" indent="-171450" algn="l" defTabSz="800100">
            <a:lnSpc>
              <a:spcPct val="90000"/>
            </a:lnSpc>
            <a:spcBef>
              <a:spcPct val="0"/>
            </a:spcBef>
            <a:spcAft>
              <a:spcPct val="15000"/>
            </a:spcAft>
            <a:buChar char="•"/>
          </a:pPr>
          <a:r>
            <a:rPr lang="en-US" sz="1800" kern="1200"/>
            <a:t>Kathryn Gaylord-Miles, CISS Chair, KSU</a:t>
          </a:r>
        </a:p>
        <a:p>
          <a:pPr marL="171450" lvl="1" indent="-171450" algn="l" defTabSz="800100">
            <a:lnSpc>
              <a:spcPct val="90000"/>
            </a:lnSpc>
            <a:spcBef>
              <a:spcPct val="0"/>
            </a:spcBef>
            <a:spcAft>
              <a:spcPct val="15000"/>
            </a:spcAft>
            <a:buChar char="•"/>
          </a:pPr>
          <a:r>
            <a:rPr lang="en-US" sz="1800" kern="1200"/>
            <a:t>Allie Seay, CISS Vice-Chair, GSU</a:t>
          </a:r>
        </a:p>
        <a:p>
          <a:pPr marL="171450" lvl="1" indent="-171450" algn="l" defTabSz="800100">
            <a:lnSpc>
              <a:spcPct val="90000"/>
            </a:lnSpc>
            <a:spcBef>
              <a:spcPct val="0"/>
            </a:spcBef>
            <a:spcAft>
              <a:spcPct val="15000"/>
            </a:spcAft>
            <a:buChar char="•"/>
          </a:pPr>
          <a:r>
            <a:rPr lang="en-US" sz="1800" kern="1200"/>
            <a:t>Kate Kirk, CISS At-Large Rep, Tech</a:t>
          </a:r>
        </a:p>
      </dsp:txBody>
      <dsp:txXfrm>
        <a:off x="158948" y="2338685"/>
        <a:ext cx="3339703" cy="20038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186CD6-BE85-6573-5E35-1512D8779F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12021D-7F2E-FADA-EFE4-495DED9CB8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D70BAD-4BBE-4031-BB60-A2E858EAEA9A}" type="datetimeFigureOut">
              <a:rPr lang="en-US" smtClean="0"/>
              <a:t>6/27/2023</a:t>
            </a:fld>
            <a:endParaRPr lang="en-US"/>
          </a:p>
        </p:txBody>
      </p:sp>
      <p:sp>
        <p:nvSpPr>
          <p:cNvPr id="4" name="Footer Placeholder 3">
            <a:extLst>
              <a:ext uri="{FF2B5EF4-FFF2-40B4-BE49-F238E27FC236}">
                <a16:creationId xmlns:a16="http://schemas.microsoft.com/office/drawing/2014/main" id="{77083A09-7E63-06A6-F8BE-1C3A69152C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6CADC4-D757-AE0F-4954-2CCEFDA42B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FFA127-EB15-465F-909D-1B0221420DBC}" type="slidenum">
              <a:rPr lang="en-US" smtClean="0"/>
              <a:t>‹#›</a:t>
            </a:fld>
            <a:endParaRPr lang="en-US"/>
          </a:p>
        </p:txBody>
      </p:sp>
    </p:spTree>
    <p:extLst>
      <p:ext uri="{BB962C8B-B14F-4D97-AF65-F5344CB8AC3E}">
        <p14:creationId xmlns:p14="http://schemas.microsoft.com/office/powerpoint/2010/main" val="3440034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7135F-34BA-4762-9EA9-1458828D2FF0}" type="datetimeFigureOut">
              <a:rPr lang="en-US" smtClean="0"/>
              <a:t>6/27/2023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136FE-6A89-431C-95FC-9ABF01BE859C}" type="slidenum">
              <a:rPr lang="en-US" smtClean="0"/>
              <a:t>‹#›</a:t>
            </a:fld>
            <a:endParaRPr lang="en-US"/>
          </a:p>
        </p:txBody>
      </p:sp>
    </p:spTree>
    <p:extLst>
      <p:ext uri="{BB962C8B-B14F-4D97-AF65-F5344CB8AC3E}">
        <p14:creationId xmlns:p14="http://schemas.microsoft.com/office/powerpoint/2010/main" val="2286706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48673279a3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48673279a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8673279a3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48673279a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48673279a3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48673279a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8673279a3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48673279a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2af868b087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2af868b08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2af868b087_1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2af868b087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2af868b087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2af868b08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2af868b087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2af868b08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2af868b087_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2af868b08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2af868b087_1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2af868b08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8673279a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48673279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2af868b087_1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2af868b087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8673279a3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48673279a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50311d4bed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50311d4bed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50311d4bed_4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50311d4bed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50311d4bed_4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50311d4bed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50311d4bed_4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50311d4bed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50311d4bed_4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50311d4bed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0311d4bed_4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50311d4bed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48673279a3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48673279a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Notes:  I encourage you to read the full article and we will share the link for download with you. </a:t>
            </a:r>
          </a:p>
          <a:p>
            <a:pPr marL="0" marR="0">
              <a:lnSpc>
                <a:spcPct val="107000"/>
              </a:lnSpc>
              <a:spcBef>
                <a:spcPts val="0"/>
              </a:spcBef>
              <a:spcAft>
                <a:spcPts val="800"/>
              </a:spcAft>
            </a:pP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 think it is important to understand that a new student will not feel a sense of belonging over the course of a day, week or even semester but this is an on-going process for them.  Orientation is a good first step in creating this sense of belonging so let’s talk about the practical elements needed for orientation.  My colleagues will be talking about different </a:t>
            </a:r>
            <a:r>
              <a:rPr lang="en-US" sz="1200" kern="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modalties</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ways to reach the students, but what are those basic elements that all students will need to know? </a:t>
            </a:r>
          </a:p>
          <a:p>
            <a:endParaRPr lang="en-US" dirty="0"/>
          </a:p>
        </p:txBody>
      </p:sp>
      <p:sp>
        <p:nvSpPr>
          <p:cNvPr id="4" name="Slide Number Placeholder 3"/>
          <p:cNvSpPr>
            <a:spLocks noGrp="1"/>
          </p:cNvSpPr>
          <p:nvPr>
            <p:ph type="sldNum" sz="quarter" idx="5"/>
          </p:nvPr>
        </p:nvSpPr>
        <p:spPr/>
        <p:txBody>
          <a:bodyPr/>
          <a:lstStyle/>
          <a:p>
            <a:fld id="{B03487CA-7F3E-E041-B54A-646C3D3458BA}" type="slidenum">
              <a:rPr lang="en-US" smtClean="0"/>
              <a:t>6</a:t>
            </a:fld>
            <a:endParaRPr lang="en-US"/>
          </a:p>
        </p:txBody>
      </p:sp>
    </p:spTree>
    <p:extLst>
      <p:ext uri="{BB962C8B-B14F-4D97-AF65-F5344CB8AC3E}">
        <p14:creationId xmlns:p14="http://schemas.microsoft.com/office/powerpoint/2010/main" val="869854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Notes: Orientation often reflects the values and culture of the institution and sets the student’s expectations.  This is directly related to the context.  The IS orientation at a large school with a large pop of IS will look very different than the one at UNG.  Same type of information is relayed to the student but the how will be different.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Example,  UNG has a small population of IS so academic advising can take the time to walk them through each student’s academic schedules during orientation, talk about drop/add, discuss with the academic advisor what are the expectations for the classroom, core curriculum, and how to access registration and tutoring assistance when needed.  Highly personalized.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is not to say that the large school can’t create personalized programming or personal touches, but it is likely not going to be as high touch as a smaller place.  I would argue that students choose a small place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bc</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they have expectations that they will not be a number and they very much need the personalized assistance.   </a:t>
            </a:r>
          </a:p>
          <a:p>
            <a:endParaRPr lang="en-US" dirty="0"/>
          </a:p>
        </p:txBody>
      </p:sp>
      <p:sp>
        <p:nvSpPr>
          <p:cNvPr id="4" name="Slide Number Placeholder 3"/>
          <p:cNvSpPr>
            <a:spLocks noGrp="1"/>
          </p:cNvSpPr>
          <p:nvPr>
            <p:ph type="sldNum" sz="quarter" idx="5"/>
          </p:nvPr>
        </p:nvSpPr>
        <p:spPr/>
        <p:txBody>
          <a:bodyPr/>
          <a:lstStyle/>
          <a:p>
            <a:fld id="{B03487CA-7F3E-E041-B54A-646C3D3458BA}" type="slidenum">
              <a:rPr lang="en-US" smtClean="0"/>
              <a:t>9</a:t>
            </a:fld>
            <a:endParaRPr lang="en-US"/>
          </a:p>
        </p:txBody>
      </p:sp>
    </p:spTree>
    <p:extLst>
      <p:ext uri="{BB962C8B-B14F-4D97-AF65-F5344CB8AC3E}">
        <p14:creationId xmlns:p14="http://schemas.microsoft.com/office/powerpoint/2010/main" val="277436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Notes: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last thing:  Do not be afraid to try new things and keep improving over time.  Need to make sure to get feedback from participants immediately as well as over time to see what is the long-term effect of your orientation on the student’s sense of belonging.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and WHEN will also be discussed by my colleagues in the next sessions of this workshop.  I would welcome your questions and also remember that we will have break out rooms, so if you are looking to talk more with you at that time.</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B03487CA-7F3E-E041-B54A-646C3D3458BA}" type="slidenum">
              <a:rPr lang="en-US" smtClean="0"/>
              <a:t>10</a:t>
            </a:fld>
            <a:endParaRPr lang="en-US"/>
          </a:p>
        </p:txBody>
      </p:sp>
    </p:spTree>
    <p:extLst>
      <p:ext uri="{BB962C8B-B14F-4D97-AF65-F5344CB8AC3E}">
        <p14:creationId xmlns:p14="http://schemas.microsoft.com/office/powerpoint/2010/main" val="409651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53cf9639df_0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253cf9639df_0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3cf9639df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53cf9639df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53cf9639df_0_1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253cf9639df_0_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53cf9639df_0_2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253cf9639df_0_2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USG Standard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8825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835331" y="1846217"/>
            <a:ext cx="6680100" cy="2595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6" name="Google Shape;56;p14"/>
          <p:cNvSpPr txBox="1">
            <a:spLocks noGrp="1"/>
          </p:cNvSpPr>
          <p:nvPr>
            <p:ph type="body" idx="1"/>
          </p:nvPr>
        </p:nvSpPr>
        <p:spPr>
          <a:xfrm>
            <a:off x="1835331" y="4441371"/>
            <a:ext cx="6680100" cy="626000"/>
          </a:xfrm>
          <a:prstGeom prst="rect">
            <a:avLst/>
          </a:prstGeom>
          <a:noFill/>
          <a:ln>
            <a:noFill/>
          </a:ln>
        </p:spPr>
        <p:txBody>
          <a:bodyPr spcFirstLastPara="1" wrap="square" lIns="68575" tIns="34275" rIns="68575" bIns="34275" anchor="t" anchorCtr="0">
            <a:normAutofit/>
          </a:bodyPr>
          <a:lstStyle>
            <a:lvl1pPr marL="457200" lvl="0" indent="-228600" algn="l" rtl="0">
              <a:spcBef>
                <a:spcPts val="300"/>
              </a:spcBef>
              <a:spcAft>
                <a:spcPts val="0"/>
              </a:spcAft>
              <a:buClr>
                <a:srgbClr val="B3A369"/>
              </a:buClr>
              <a:buSzPts val="1400"/>
              <a:buNone/>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ch Tower">
  <p:cSld name="Title - Tech Towe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1835331" y="1846217"/>
            <a:ext cx="6680100" cy="2595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 name="Google Shape;59;p15"/>
          <p:cNvSpPr txBox="1">
            <a:spLocks noGrp="1"/>
          </p:cNvSpPr>
          <p:nvPr>
            <p:ph type="body" idx="1"/>
          </p:nvPr>
        </p:nvSpPr>
        <p:spPr>
          <a:xfrm>
            <a:off x="1835331" y="4441371"/>
            <a:ext cx="6680100" cy="626000"/>
          </a:xfrm>
          <a:prstGeom prst="rect">
            <a:avLst/>
          </a:prstGeom>
          <a:noFill/>
          <a:ln>
            <a:noFill/>
          </a:ln>
        </p:spPr>
        <p:txBody>
          <a:bodyPr spcFirstLastPara="1" wrap="square" lIns="68575" tIns="34275" rIns="68575" bIns="34275" anchor="t" anchorCtr="0">
            <a:normAutofit/>
          </a:bodyPr>
          <a:lstStyle>
            <a:lvl1pPr marL="457200" lvl="0" indent="-228600" algn="l" rtl="0">
              <a:spcBef>
                <a:spcPts val="300"/>
              </a:spcBef>
              <a:spcAft>
                <a:spcPts val="0"/>
              </a:spcAft>
              <a:buClr>
                <a:schemeClr val="dk1"/>
              </a:buClr>
              <a:buSzPts val="1400"/>
              <a:buNone/>
              <a:defRPr>
                <a:solidFill>
                  <a:schemeClr val="dk1"/>
                </a:solidFill>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Full Photo">
  <p:cSld name="Title - Full Photo">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1835331" y="1846217"/>
            <a:ext cx="6680100" cy="2595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lt1"/>
              </a:buClr>
              <a:buSzPts val="4500"/>
              <a:buFont typeface="Robot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6"/>
          <p:cNvSpPr txBox="1">
            <a:spLocks noGrp="1"/>
          </p:cNvSpPr>
          <p:nvPr>
            <p:ph type="body" idx="1"/>
          </p:nvPr>
        </p:nvSpPr>
        <p:spPr>
          <a:xfrm>
            <a:off x="1835331" y="4441371"/>
            <a:ext cx="6680100" cy="626000"/>
          </a:xfrm>
          <a:prstGeom prst="rect">
            <a:avLst/>
          </a:prstGeom>
          <a:noFill/>
          <a:ln>
            <a:noFill/>
          </a:ln>
        </p:spPr>
        <p:txBody>
          <a:bodyPr spcFirstLastPara="1" wrap="square" lIns="68575" tIns="34275" rIns="68575" bIns="34275" anchor="t" anchorCtr="0">
            <a:normAutofit/>
          </a:bodyPr>
          <a:lstStyle>
            <a:lvl1pPr marL="457200" lvl="0" indent="-228600" algn="l" rtl="0">
              <a:spcBef>
                <a:spcPts val="300"/>
              </a:spcBef>
              <a:spcAft>
                <a:spcPts val="0"/>
              </a:spcAft>
              <a:buClr>
                <a:schemeClr val="lt1"/>
              </a:buClr>
              <a:buSzPts val="1400"/>
              <a:buNone/>
              <a:defRPr>
                <a:solidFill>
                  <a:schemeClr val="lt1"/>
                </a:solidFill>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pic>
        <p:nvPicPr>
          <p:cNvPr id="63" name="Google Shape;63;p16"/>
          <p:cNvPicPr preferRelativeResize="0"/>
          <p:nvPr/>
        </p:nvPicPr>
        <p:blipFill rotWithShape="1">
          <a:blip r:embed="rId3">
            <a:alphaModFix/>
          </a:blip>
          <a:srcRect t="73769"/>
          <a:stretch/>
        </p:blipFill>
        <p:spPr>
          <a:xfrm>
            <a:off x="1" y="5059179"/>
            <a:ext cx="9144000" cy="179882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s USG Widescreen white">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9"/>
            <a:ext cx="7467600" cy="1143000"/>
          </a:xfrm>
        </p:spPr>
        <p:txBody>
          <a:bodyPr/>
          <a:lstStyle/>
          <a:p>
            <a:r>
              <a:rPr lang="en-US" dirty="0"/>
              <a:t>Click to edit Master title style</a:t>
            </a:r>
          </a:p>
        </p:txBody>
      </p:sp>
      <p:sp>
        <p:nvSpPr>
          <p:cNvPr id="3" name="Content Placeholder 2"/>
          <p:cNvSpPr>
            <a:spLocks noGrp="1"/>
          </p:cNvSpPr>
          <p:nvPr>
            <p:ph idx="1"/>
          </p:nvPr>
        </p:nvSpPr>
        <p:spPr/>
        <p:txBody>
          <a:bodyPr/>
          <a:lstStyle>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75581007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Plain">
  <p:cSld name="Title - Plain">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1835331" y="1846217"/>
            <a:ext cx="6680100" cy="2595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 name="Google Shape;66;p17"/>
          <p:cNvSpPr txBox="1">
            <a:spLocks noGrp="1"/>
          </p:cNvSpPr>
          <p:nvPr>
            <p:ph type="body" idx="1"/>
          </p:nvPr>
        </p:nvSpPr>
        <p:spPr>
          <a:xfrm>
            <a:off x="1835331" y="4441371"/>
            <a:ext cx="6680100" cy="626000"/>
          </a:xfrm>
          <a:prstGeom prst="rect">
            <a:avLst/>
          </a:prstGeom>
          <a:noFill/>
          <a:ln>
            <a:noFill/>
          </a:ln>
        </p:spPr>
        <p:txBody>
          <a:bodyPr spcFirstLastPara="1" wrap="square" lIns="68575" tIns="34275" rIns="68575" bIns="34275" anchor="t" anchorCtr="0">
            <a:normAutofit/>
          </a:bodyPr>
          <a:lstStyle>
            <a:lvl1pPr marL="457200" lvl="0" indent="-228600" algn="l" rtl="0">
              <a:spcBef>
                <a:spcPts val="300"/>
              </a:spcBef>
              <a:spcAft>
                <a:spcPts val="0"/>
              </a:spcAft>
              <a:buClr>
                <a:schemeClr val="dk1"/>
              </a:buClr>
              <a:buSzPts val="1400"/>
              <a:buNone/>
              <a:defRPr>
                <a:solidFill>
                  <a:schemeClr val="dk1"/>
                </a:solidFill>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Kendeda">
  <p:cSld name="Title - Kendeda">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1835331" y="1846217"/>
            <a:ext cx="6680100" cy="2595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 name="Google Shape;69;p18"/>
          <p:cNvSpPr txBox="1">
            <a:spLocks noGrp="1"/>
          </p:cNvSpPr>
          <p:nvPr>
            <p:ph type="body" idx="1"/>
          </p:nvPr>
        </p:nvSpPr>
        <p:spPr>
          <a:xfrm>
            <a:off x="1835331" y="4441371"/>
            <a:ext cx="6680100" cy="626000"/>
          </a:xfrm>
          <a:prstGeom prst="rect">
            <a:avLst/>
          </a:prstGeom>
          <a:noFill/>
          <a:ln>
            <a:noFill/>
          </a:ln>
        </p:spPr>
        <p:txBody>
          <a:bodyPr spcFirstLastPara="1" wrap="square" lIns="68575" tIns="34275" rIns="68575" bIns="34275" anchor="t" anchorCtr="0">
            <a:normAutofit/>
          </a:bodyPr>
          <a:lstStyle>
            <a:lvl1pPr marL="457200" lvl="0" indent="-228600" algn="l" rtl="0">
              <a:spcBef>
                <a:spcPts val="300"/>
              </a:spcBef>
              <a:spcAft>
                <a:spcPts val="0"/>
              </a:spcAft>
              <a:buClr>
                <a:schemeClr val="dk1"/>
              </a:buClr>
              <a:buSzPts val="1400"/>
              <a:buNone/>
              <a:defRPr>
                <a:solidFill>
                  <a:schemeClr val="dk1"/>
                </a:solidFill>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Wreck">
  <p:cSld name="TItle - Wreck">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1835331" y="1846217"/>
            <a:ext cx="6680100" cy="2595200"/>
          </a:xfrm>
          <a:prstGeom prst="rect">
            <a:avLst/>
          </a:prstGeom>
          <a:noFill/>
          <a:ln>
            <a:noFill/>
          </a:ln>
        </p:spPr>
        <p:txBody>
          <a:bodyPr spcFirstLastPara="1" wrap="square" lIns="68575" tIns="34275" rIns="68575" bIns="34275" anchor="ctr" anchorCtr="0">
            <a:normAutofit/>
          </a:bodyPr>
          <a:lstStyle>
            <a:lvl1pPr lvl="0" algn="l"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 name="Google Shape;72;p19"/>
          <p:cNvSpPr txBox="1">
            <a:spLocks noGrp="1"/>
          </p:cNvSpPr>
          <p:nvPr>
            <p:ph type="body" idx="1"/>
          </p:nvPr>
        </p:nvSpPr>
        <p:spPr>
          <a:xfrm>
            <a:off x="1835331" y="4441371"/>
            <a:ext cx="6680100" cy="626000"/>
          </a:xfrm>
          <a:prstGeom prst="rect">
            <a:avLst/>
          </a:prstGeom>
          <a:noFill/>
          <a:ln>
            <a:noFill/>
          </a:ln>
        </p:spPr>
        <p:txBody>
          <a:bodyPr spcFirstLastPara="1" wrap="square" lIns="68575" tIns="34275" rIns="68575" bIns="34275" anchor="t" anchorCtr="0">
            <a:normAutofit/>
          </a:bodyPr>
          <a:lstStyle>
            <a:lvl1pPr marL="457200" lvl="0" indent="-228600" algn="l" rtl="0">
              <a:spcBef>
                <a:spcPts val="300"/>
              </a:spcBef>
              <a:spcAft>
                <a:spcPts val="0"/>
              </a:spcAft>
              <a:buClr>
                <a:schemeClr val="dk1"/>
              </a:buClr>
              <a:buSzPts val="1400"/>
              <a:buNone/>
              <a:defRPr>
                <a:solidFill>
                  <a:schemeClr val="dk1"/>
                </a:solidFill>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
        <p:cNvGrpSpPr/>
        <p:nvPr/>
      </p:nvGrpSpPr>
      <p:grpSpPr>
        <a:xfrm>
          <a:off x="0" y="0"/>
          <a:ext cx="0" cy="0"/>
          <a:chOff x="0" y="0"/>
          <a:chExt cx="0" cy="0"/>
        </a:xfrm>
      </p:grpSpPr>
      <p:sp>
        <p:nvSpPr>
          <p:cNvPr id="79" name="Google Shape;79;p21"/>
          <p:cNvSpPr txBox="1">
            <a:spLocks noGrp="1"/>
          </p:cNvSpPr>
          <p:nvPr>
            <p:ph type="body" idx="1"/>
          </p:nvPr>
        </p:nvSpPr>
        <p:spPr>
          <a:xfrm>
            <a:off x="285750" y="1215485"/>
            <a:ext cx="8572500" cy="4226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003057"/>
              </a:buClr>
              <a:buSzPts val="1400"/>
              <a:buChar char="•"/>
              <a:defRPr/>
            </a:lvl1pPr>
            <a:lvl2pPr marL="914400" lvl="1" indent="-317500" algn="l" rtl="0">
              <a:lnSpc>
                <a:spcPct val="90000"/>
              </a:lnSpc>
              <a:spcBef>
                <a:spcPts val="400"/>
              </a:spcBef>
              <a:spcAft>
                <a:spcPts val="0"/>
              </a:spcAft>
              <a:buClr>
                <a:srgbClr val="003057"/>
              </a:buClr>
              <a:buSzPts val="1400"/>
              <a:buChar char="•"/>
              <a:defRPr/>
            </a:lvl2pPr>
            <a:lvl3pPr marL="1371600" lvl="2" indent="-317500" algn="l" rtl="0">
              <a:lnSpc>
                <a:spcPct val="90000"/>
              </a:lnSpc>
              <a:spcBef>
                <a:spcPts val="400"/>
              </a:spcBef>
              <a:spcAft>
                <a:spcPts val="0"/>
              </a:spcAft>
              <a:buClr>
                <a:srgbClr val="003057"/>
              </a:buClr>
              <a:buSzPts val="1400"/>
              <a:buChar char="•"/>
              <a:defRPr/>
            </a:lvl3pPr>
            <a:lvl4pPr marL="1828800" lvl="3" indent="-317500" algn="l" rtl="0">
              <a:lnSpc>
                <a:spcPct val="90000"/>
              </a:lnSpc>
              <a:spcBef>
                <a:spcPts val="400"/>
              </a:spcBef>
              <a:spcAft>
                <a:spcPts val="0"/>
              </a:spcAft>
              <a:buClr>
                <a:srgbClr val="003057"/>
              </a:buClr>
              <a:buSzPts val="1400"/>
              <a:buChar char="•"/>
              <a:defRPr/>
            </a:lvl4pPr>
            <a:lvl5pPr marL="2286000" lvl="4" indent="-317500" algn="l" rtl="0">
              <a:lnSpc>
                <a:spcPct val="90000"/>
              </a:lnSpc>
              <a:spcBef>
                <a:spcPts val="400"/>
              </a:spcBef>
              <a:spcAft>
                <a:spcPts val="0"/>
              </a:spcAft>
              <a:buClr>
                <a:srgbClr val="003057"/>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0" name="Google Shape;80;p21"/>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21"/>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82" name="Google Shape;82;p21"/>
          <p:cNvSpPr txBox="1">
            <a:spLocks noGrp="1"/>
          </p:cNvSpPr>
          <p:nvPr>
            <p:ph type="title"/>
          </p:nvPr>
        </p:nvSpPr>
        <p:spPr>
          <a:xfrm>
            <a:off x="285750" y="200721"/>
            <a:ext cx="8572500" cy="101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A7934B"/>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285751" y="457200"/>
            <a:ext cx="29496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A7934B"/>
              </a:buClr>
              <a:buSzPts val="2400"/>
              <a:buFont typeface="Robo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5" name="Google Shape;85;p22"/>
          <p:cNvSpPr txBox="1">
            <a:spLocks noGrp="1"/>
          </p:cNvSpPr>
          <p:nvPr>
            <p:ph type="body" idx="1"/>
          </p:nvPr>
        </p:nvSpPr>
        <p:spPr>
          <a:xfrm>
            <a:off x="3481754" y="457201"/>
            <a:ext cx="5376600" cy="54040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rgbClr val="003057"/>
              </a:buClr>
              <a:buSzPts val="2400"/>
              <a:buChar char="•"/>
              <a:defRPr sz="2400"/>
            </a:lvl1pPr>
            <a:lvl2pPr marL="914400" lvl="1" indent="-361950" algn="l" rtl="0">
              <a:lnSpc>
                <a:spcPct val="90000"/>
              </a:lnSpc>
              <a:spcBef>
                <a:spcPts val="400"/>
              </a:spcBef>
              <a:spcAft>
                <a:spcPts val="0"/>
              </a:spcAft>
              <a:buClr>
                <a:srgbClr val="003057"/>
              </a:buClr>
              <a:buSzPts val="2100"/>
              <a:buChar char="•"/>
              <a:defRPr sz="2100"/>
            </a:lvl2pPr>
            <a:lvl3pPr marL="1371600" lvl="2" indent="-342900" algn="l" rtl="0">
              <a:lnSpc>
                <a:spcPct val="90000"/>
              </a:lnSpc>
              <a:spcBef>
                <a:spcPts val="400"/>
              </a:spcBef>
              <a:spcAft>
                <a:spcPts val="0"/>
              </a:spcAft>
              <a:buClr>
                <a:srgbClr val="003057"/>
              </a:buClr>
              <a:buSzPts val="1800"/>
              <a:buChar char="•"/>
              <a:defRPr sz="1800"/>
            </a:lvl3pPr>
            <a:lvl4pPr marL="1828800" lvl="3" indent="-323850" algn="l" rtl="0">
              <a:lnSpc>
                <a:spcPct val="90000"/>
              </a:lnSpc>
              <a:spcBef>
                <a:spcPts val="400"/>
              </a:spcBef>
              <a:spcAft>
                <a:spcPts val="0"/>
              </a:spcAft>
              <a:buClr>
                <a:srgbClr val="003057"/>
              </a:buClr>
              <a:buSzPts val="1500"/>
              <a:buChar char="•"/>
              <a:defRPr sz="1500"/>
            </a:lvl4pPr>
            <a:lvl5pPr marL="2286000" lvl="4" indent="-323850" algn="l" rtl="0">
              <a:lnSpc>
                <a:spcPct val="90000"/>
              </a:lnSpc>
              <a:spcBef>
                <a:spcPts val="400"/>
              </a:spcBef>
              <a:spcAft>
                <a:spcPts val="0"/>
              </a:spcAft>
              <a:buClr>
                <a:srgbClr val="003057"/>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86" name="Google Shape;86;p22"/>
          <p:cNvSpPr txBox="1">
            <a:spLocks noGrp="1"/>
          </p:cNvSpPr>
          <p:nvPr>
            <p:ph type="body" idx="2"/>
          </p:nvPr>
        </p:nvSpPr>
        <p:spPr>
          <a:xfrm>
            <a:off x="285751" y="2274849"/>
            <a:ext cx="2949600" cy="3594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003057"/>
              </a:buClr>
              <a:buSzPts val="1200"/>
              <a:buNone/>
              <a:defRPr sz="1200"/>
            </a:lvl1pPr>
            <a:lvl2pPr marL="914400" lvl="1" indent="-228600" algn="l" rtl="0">
              <a:lnSpc>
                <a:spcPct val="90000"/>
              </a:lnSpc>
              <a:spcBef>
                <a:spcPts val="400"/>
              </a:spcBef>
              <a:spcAft>
                <a:spcPts val="0"/>
              </a:spcAft>
              <a:buClr>
                <a:srgbClr val="003057"/>
              </a:buClr>
              <a:buSzPts val="1100"/>
              <a:buNone/>
              <a:defRPr sz="1100"/>
            </a:lvl2pPr>
            <a:lvl3pPr marL="1371600" lvl="2" indent="-228600" algn="l" rtl="0">
              <a:lnSpc>
                <a:spcPct val="90000"/>
              </a:lnSpc>
              <a:spcBef>
                <a:spcPts val="400"/>
              </a:spcBef>
              <a:spcAft>
                <a:spcPts val="0"/>
              </a:spcAft>
              <a:buClr>
                <a:srgbClr val="003057"/>
              </a:buClr>
              <a:buSzPts val="900"/>
              <a:buNone/>
              <a:defRPr sz="900"/>
            </a:lvl3pPr>
            <a:lvl4pPr marL="1828800" lvl="3" indent="-228600" algn="l" rtl="0">
              <a:lnSpc>
                <a:spcPct val="90000"/>
              </a:lnSpc>
              <a:spcBef>
                <a:spcPts val="400"/>
              </a:spcBef>
              <a:spcAft>
                <a:spcPts val="0"/>
              </a:spcAft>
              <a:buClr>
                <a:srgbClr val="003057"/>
              </a:buClr>
              <a:buSzPts val="800"/>
              <a:buNone/>
              <a:defRPr sz="800"/>
            </a:lvl4pPr>
            <a:lvl5pPr marL="2286000" lvl="4" indent="-228600" algn="l" rtl="0">
              <a:lnSpc>
                <a:spcPct val="90000"/>
              </a:lnSpc>
              <a:spcBef>
                <a:spcPts val="400"/>
              </a:spcBef>
              <a:spcAft>
                <a:spcPts val="0"/>
              </a:spcAft>
              <a:buClr>
                <a:srgbClr val="003057"/>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87" name="Google Shape;87;p22"/>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22"/>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23"/>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23"/>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harts">
  <p:cSld name="Charts">
    <p:spTree>
      <p:nvGrpSpPr>
        <p:cNvPr id="1" name="Shape 92"/>
        <p:cNvGrpSpPr/>
        <p:nvPr/>
      </p:nvGrpSpPr>
      <p:grpSpPr>
        <a:xfrm>
          <a:off x="0" y="0"/>
          <a:ext cx="0" cy="0"/>
          <a:chOff x="0" y="0"/>
          <a:chExt cx="0" cy="0"/>
        </a:xfrm>
      </p:grpSpPr>
      <p:sp>
        <p:nvSpPr>
          <p:cNvPr id="93" name="Google Shape;93;p24"/>
          <p:cNvSpPr txBox="1">
            <a:spLocks noGrp="1"/>
          </p:cNvSpPr>
          <p:nvPr>
            <p:ph type="title"/>
          </p:nvPr>
        </p:nvSpPr>
        <p:spPr>
          <a:xfrm>
            <a:off x="285750" y="200721"/>
            <a:ext cx="8572500" cy="101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A7934B"/>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 name="Google Shape;94;p24"/>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24"/>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96" name="Google Shape;96;p24"/>
          <p:cNvSpPr>
            <a:spLocks noGrp="1"/>
          </p:cNvSpPr>
          <p:nvPr>
            <p:ph type="chart" idx="2"/>
          </p:nvPr>
        </p:nvSpPr>
        <p:spPr>
          <a:xfrm>
            <a:off x="285750" y="1435100"/>
            <a:ext cx="5632800" cy="4572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3057"/>
              </a:buClr>
              <a:buSzPts val="1800"/>
              <a:buFont typeface="Arial"/>
              <a:buChar char="•"/>
              <a:defRPr sz="1800" b="0" i="0" u="none" strike="noStrike" cap="none">
                <a:solidFill>
                  <a:srgbClr val="003057"/>
                </a:solidFill>
                <a:latin typeface="Roboto"/>
                <a:ea typeface="Roboto"/>
                <a:cs typeface="Roboto"/>
                <a:sym typeface="Roboto"/>
              </a:defRPr>
            </a:lvl1pPr>
            <a:lvl2pPr marR="0" lvl="1" algn="l" rtl="0">
              <a:lnSpc>
                <a:spcPct val="90000"/>
              </a:lnSpc>
              <a:spcBef>
                <a:spcPts val="400"/>
              </a:spcBef>
              <a:spcAft>
                <a:spcPts val="0"/>
              </a:spcAft>
              <a:buClr>
                <a:srgbClr val="003057"/>
              </a:buClr>
              <a:buSzPts val="1500"/>
              <a:buFont typeface="Arial"/>
              <a:buChar char="•"/>
              <a:defRPr sz="1500" b="0" i="0" u="none" strike="noStrike" cap="none">
                <a:solidFill>
                  <a:srgbClr val="003057"/>
                </a:solidFill>
                <a:latin typeface="Roboto"/>
                <a:ea typeface="Roboto"/>
                <a:cs typeface="Roboto"/>
                <a:sym typeface="Roboto"/>
              </a:defRPr>
            </a:lvl2pPr>
            <a:lvl3pPr marR="0" lvl="2" algn="l" rtl="0">
              <a:lnSpc>
                <a:spcPct val="90000"/>
              </a:lnSpc>
              <a:spcBef>
                <a:spcPts val="400"/>
              </a:spcBef>
              <a:spcAft>
                <a:spcPts val="0"/>
              </a:spcAft>
              <a:buClr>
                <a:srgbClr val="003057"/>
              </a:buClr>
              <a:buSzPts val="1400"/>
              <a:buFont typeface="Arial"/>
              <a:buChar char="•"/>
              <a:defRPr sz="1400" b="0" i="0" u="none" strike="noStrike" cap="none">
                <a:solidFill>
                  <a:srgbClr val="003057"/>
                </a:solidFill>
                <a:latin typeface="Roboto"/>
                <a:ea typeface="Roboto"/>
                <a:cs typeface="Roboto"/>
                <a:sym typeface="Roboto"/>
              </a:defRPr>
            </a:lvl3pPr>
            <a:lvl4pPr marR="0" lvl="3" algn="l" rtl="0">
              <a:lnSpc>
                <a:spcPct val="90000"/>
              </a:lnSpc>
              <a:spcBef>
                <a:spcPts val="400"/>
              </a:spcBef>
              <a:spcAft>
                <a:spcPts val="0"/>
              </a:spcAft>
              <a:buClr>
                <a:srgbClr val="003057"/>
              </a:buClr>
              <a:buSzPts val="1100"/>
              <a:buFont typeface="Arial"/>
              <a:buChar char="•"/>
              <a:defRPr sz="1100" b="0" i="0" u="none" strike="noStrike" cap="none">
                <a:solidFill>
                  <a:srgbClr val="003057"/>
                </a:solidFill>
                <a:latin typeface="Roboto"/>
                <a:ea typeface="Roboto"/>
                <a:cs typeface="Roboto"/>
                <a:sym typeface="Roboto"/>
              </a:defRPr>
            </a:lvl4pPr>
            <a:lvl5pPr marR="0" lvl="4" algn="l" rtl="0">
              <a:lnSpc>
                <a:spcPct val="90000"/>
              </a:lnSpc>
              <a:spcBef>
                <a:spcPts val="400"/>
              </a:spcBef>
              <a:spcAft>
                <a:spcPts val="0"/>
              </a:spcAft>
              <a:buClr>
                <a:srgbClr val="003057"/>
              </a:buClr>
              <a:buSzPts val="800"/>
              <a:buFont typeface="Arial"/>
              <a:buChar char="•"/>
              <a:defRPr sz="800" b="0" i="0" u="none" strike="noStrike" cap="none">
                <a:solidFill>
                  <a:srgbClr val="003057"/>
                </a:solidFill>
                <a:latin typeface="Roboto"/>
                <a:ea typeface="Roboto"/>
                <a:cs typeface="Roboto"/>
                <a:sym typeface="Robo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7" name="Google Shape;97;p24"/>
          <p:cNvSpPr txBox="1">
            <a:spLocks noGrp="1"/>
          </p:cNvSpPr>
          <p:nvPr>
            <p:ph type="body" idx="1"/>
          </p:nvPr>
        </p:nvSpPr>
        <p:spPr>
          <a:xfrm>
            <a:off x="6087666" y="1435100"/>
            <a:ext cx="2770800" cy="3418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003057"/>
              </a:buClr>
              <a:buSzPts val="1400"/>
              <a:buChar char="•"/>
              <a:defRPr/>
            </a:lvl1pPr>
            <a:lvl2pPr marL="914400" lvl="1" indent="-317500" algn="l" rtl="0">
              <a:lnSpc>
                <a:spcPct val="90000"/>
              </a:lnSpc>
              <a:spcBef>
                <a:spcPts val="400"/>
              </a:spcBef>
              <a:spcAft>
                <a:spcPts val="0"/>
              </a:spcAft>
              <a:buClr>
                <a:srgbClr val="003057"/>
              </a:buClr>
              <a:buSzPts val="1400"/>
              <a:buChar char="•"/>
              <a:defRPr/>
            </a:lvl2pPr>
            <a:lvl3pPr marL="1371600" lvl="2" indent="-317500" algn="l" rtl="0">
              <a:lnSpc>
                <a:spcPct val="90000"/>
              </a:lnSpc>
              <a:spcBef>
                <a:spcPts val="400"/>
              </a:spcBef>
              <a:spcAft>
                <a:spcPts val="0"/>
              </a:spcAft>
              <a:buClr>
                <a:srgbClr val="003057"/>
              </a:buClr>
              <a:buSzPts val="1400"/>
              <a:buChar char="•"/>
              <a:defRPr/>
            </a:lvl3pPr>
            <a:lvl4pPr marL="1828800" lvl="3" indent="-317500" algn="l" rtl="0">
              <a:lnSpc>
                <a:spcPct val="90000"/>
              </a:lnSpc>
              <a:spcBef>
                <a:spcPts val="400"/>
              </a:spcBef>
              <a:spcAft>
                <a:spcPts val="0"/>
              </a:spcAft>
              <a:buClr>
                <a:srgbClr val="003057"/>
              </a:buClr>
              <a:buSzPts val="1400"/>
              <a:buChar char="•"/>
              <a:defRPr/>
            </a:lvl4pPr>
            <a:lvl5pPr marL="2286000" lvl="4" indent="-317500" algn="l" rtl="0">
              <a:lnSpc>
                <a:spcPct val="90000"/>
              </a:lnSpc>
              <a:spcBef>
                <a:spcPts val="400"/>
              </a:spcBef>
              <a:spcAft>
                <a:spcPts val="0"/>
              </a:spcAft>
              <a:buClr>
                <a:srgbClr val="003057"/>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8"/>
        <p:cNvGrpSpPr/>
        <p:nvPr/>
      </p:nvGrpSpPr>
      <p:grpSpPr>
        <a:xfrm>
          <a:off x="0" y="0"/>
          <a:ext cx="0" cy="0"/>
          <a:chOff x="0" y="0"/>
          <a:chExt cx="0" cy="0"/>
        </a:xfrm>
      </p:grpSpPr>
      <p:sp>
        <p:nvSpPr>
          <p:cNvPr id="99" name="Google Shape;99;p25"/>
          <p:cNvSpPr txBox="1">
            <a:spLocks noGrp="1"/>
          </p:cNvSpPr>
          <p:nvPr>
            <p:ph type="body" idx="1"/>
          </p:nvPr>
        </p:nvSpPr>
        <p:spPr>
          <a:xfrm>
            <a:off x="285751" y="1235113"/>
            <a:ext cx="4213200" cy="824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003057"/>
              </a:buClr>
              <a:buSzPts val="1800"/>
              <a:buNone/>
              <a:defRPr sz="1800" b="1"/>
            </a:lvl1pPr>
            <a:lvl2pPr marL="914400" lvl="1" indent="-228600" algn="l" rtl="0">
              <a:lnSpc>
                <a:spcPct val="90000"/>
              </a:lnSpc>
              <a:spcBef>
                <a:spcPts val="400"/>
              </a:spcBef>
              <a:spcAft>
                <a:spcPts val="0"/>
              </a:spcAft>
              <a:buClr>
                <a:srgbClr val="003057"/>
              </a:buClr>
              <a:buSzPts val="1500"/>
              <a:buNone/>
              <a:defRPr sz="1500" b="1"/>
            </a:lvl2pPr>
            <a:lvl3pPr marL="1371600" lvl="2" indent="-228600" algn="l" rtl="0">
              <a:lnSpc>
                <a:spcPct val="90000"/>
              </a:lnSpc>
              <a:spcBef>
                <a:spcPts val="400"/>
              </a:spcBef>
              <a:spcAft>
                <a:spcPts val="0"/>
              </a:spcAft>
              <a:buClr>
                <a:srgbClr val="003057"/>
              </a:buClr>
              <a:buSzPts val="1400"/>
              <a:buNone/>
              <a:defRPr sz="1400" b="1"/>
            </a:lvl3pPr>
            <a:lvl4pPr marL="1828800" lvl="3" indent="-228600" algn="l" rtl="0">
              <a:lnSpc>
                <a:spcPct val="90000"/>
              </a:lnSpc>
              <a:spcBef>
                <a:spcPts val="400"/>
              </a:spcBef>
              <a:spcAft>
                <a:spcPts val="0"/>
              </a:spcAft>
              <a:buClr>
                <a:srgbClr val="003057"/>
              </a:buClr>
              <a:buSzPts val="1200"/>
              <a:buNone/>
              <a:defRPr sz="1200" b="1"/>
            </a:lvl4pPr>
            <a:lvl5pPr marL="2286000" lvl="4" indent="-228600" algn="l" rtl="0">
              <a:lnSpc>
                <a:spcPct val="90000"/>
              </a:lnSpc>
              <a:spcBef>
                <a:spcPts val="400"/>
              </a:spcBef>
              <a:spcAft>
                <a:spcPts val="0"/>
              </a:spcAft>
              <a:buClr>
                <a:srgbClr val="003057"/>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0" name="Google Shape;100;p25"/>
          <p:cNvSpPr txBox="1">
            <a:spLocks noGrp="1"/>
          </p:cNvSpPr>
          <p:nvPr>
            <p:ph type="body" idx="2"/>
          </p:nvPr>
        </p:nvSpPr>
        <p:spPr>
          <a:xfrm>
            <a:off x="285751" y="2078657"/>
            <a:ext cx="4213200" cy="3362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003057"/>
              </a:buClr>
              <a:buSzPts val="1400"/>
              <a:buChar char="•"/>
              <a:defRPr/>
            </a:lvl1pPr>
            <a:lvl2pPr marL="914400" lvl="1" indent="-317500" algn="l" rtl="0">
              <a:lnSpc>
                <a:spcPct val="90000"/>
              </a:lnSpc>
              <a:spcBef>
                <a:spcPts val="400"/>
              </a:spcBef>
              <a:spcAft>
                <a:spcPts val="0"/>
              </a:spcAft>
              <a:buClr>
                <a:srgbClr val="003057"/>
              </a:buClr>
              <a:buSzPts val="1400"/>
              <a:buChar char="•"/>
              <a:defRPr/>
            </a:lvl2pPr>
            <a:lvl3pPr marL="1371600" lvl="2" indent="-317500" algn="l" rtl="0">
              <a:lnSpc>
                <a:spcPct val="90000"/>
              </a:lnSpc>
              <a:spcBef>
                <a:spcPts val="400"/>
              </a:spcBef>
              <a:spcAft>
                <a:spcPts val="0"/>
              </a:spcAft>
              <a:buClr>
                <a:srgbClr val="003057"/>
              </a:buClr>
              <a:buSzPts val="1400"/>
              <a:buChar char="•"/>
              <a:defRPr/>
            </a:lvl3pPr>
            <a:lvl4pPr marL="1828800" lvl="3" indent="-317500" algn="l" rtl="0">
              <a:lnSpc>
                <a:spcPct val="90000"/>
              </a:lnSpc>
              <a:spcBef>
                <a:spcPts val="400"/>
              </a:spcBef>
              <a:spcAft>
                <a:spcPts val="0"/>
              </a:spcAft>
              <a:buClr>
                <a:srgbClr val="003057"/>
              </a:buClr>
              <a:buSzPts val="1400"/>
              <a:buChar char="•"/>
              <a:defRPr/>
            </a:lvl4pPr>
            <a:lvl5pPr marL="2286000" lvl="4" indent="-317500" algn="l" rtl="0">
              <a:lnSpc>
                <a:spcPct val="90000"/>
              </a:lnSpc>
              <a:spcBef>
                <a:spcPts val="400"/>
              </a:spcBef>
              <a:spcAft>
                <a:spcPts val="0"/>
              </a:spcAft>
              <a:buClr>
                <a:srgbClr val="003057"/>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1" name="Google Shape;101;p25"/>
          <p:cNvSpPr txBox="1">
            <a:spLocks noGrp="1"/>
          </p:cNvSpPr>
          <p:nvPr>
            <p:ph type="body" idx="3"/>
          </p:nvPr>
        </p:nvSpPr>
        <p:spPr>
          <a:xfrm>
            <a:off x="4629150" y="1235113"/>
            <a:ext cx="4229100" cy="824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003057"/>
              </a:buClr>
              <a:buSzPts val="1800"/>
              <a:buNone/>
              <a:defRPr sz="1800" b="1"/>
            </a:lvl1pPr>
            <a:lvl2pPr marL="914400" lvl="1" indent="-228600" algn="l" rtl="0">
              <a:lnSpc>
                <a:spcPct val="90000"/>
              </a:lnSpc>
              <a:spcBef>
                <a:spcPts val="400"/>
              </a:spcBef>
              <a:spcAft>
                <a:spcPts val="0"/>
              </a:spcAft>
              <a:buClr>
                <a:srgbClr val="003057"/>
              </a:buClr>
              <a:buSzPts val="1500"/>
              <a:buNone/>
              <a:defRPr sz="1500" b="1"/>
            </a:lvl2pPr>
            <a:lvl3pPr marL="1371600" lvl="2" indent="-228600" algn="l" rtl="0">
              <a:lnSpc>
                <a:spcPct val="90000"/>
              </a:lnSpc>
              <a:spcBef>
                <a:spcPts val="400"/>
              </a:spcBef>
              <a:spcAft>
                <a:spcPts val="0"/>
              </a:spcAft>
              <a:buClr>
                <a:srgbClr val="003057"/>
              </a:buClr>
              <a:buSzPts val="1400"/>
              <a:buNone/>
              <a:defRPr sz="1400" b="1"/>
            </a:lvl3pPr>
            <a:lvl4pPr marL="1828800" lvl="3" indent="-228600" algn="l" rtl="0">
              <a:lnSpc>
                <a:spcPct val="90000"/>
              </a:lnSpc>
              <a:spcBef>
                <a:spcPts val="400"/>
              </a:spcBef>
              <a:spcAft>
                <a:spcPts val="0"/>
              </a:spcAft>
              <a:buClr>
                <a:srgbClr val="003057"/>
              </a:buClr>
              <a:buSzPts val="1200"/>
              <a:buNone/>
              <a:defRPr sz="1200" b="1"/>
            </a:lvl4pPr>
            <a:lvl5pPr marL="2286000" lvl="4" indent="-228600" algn="l" rtl="0">
              <a:lnSpc>
                <a:spcPct val="90000"/>
              </a:lnSpc>
              <a:spcBef>
                <a:spcPts val="400"/>
              </a:spcBef>
              <a:spcAft>
                <a:spcPts val="0"/>
              </a:spcAft>
              <a:buClr>
                <a:srgbClr val="003057"/>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2" name="Google Shape;102;p25"/>
          <p:cNvSpPr txBox="1">
            <a:spLocks noGrp="1"/>
          </p:cNvSpPr>
          <p:nvPr>
            <p:ph type="body" idx="4"/>
          </p:nvPr>
        </p:nvSpPr>
        <p:spPr>
          <a:xfrm>
            <a:off x="4629150" y="2078657"/>
            <a:ext cx="4229100" cy="3362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003057"/>
              </a:buClr>
              <a:buSzPts val="1400"/>
              <a:buChar char="•"/>
              <a:defRPr/>
            </a:lvl1pPr>
            <a:lvl2pPr marL="914400" lvl="1" indent="-317500" algn="l" rtl="0">
              <a:lnSpc>
                <a:spcPct val="90000"/>
              </a:lnSpc>
              <a:spcBef>
                <a:spcPts val="400"/>
              </a:spcBef>
              <a:spcAft>
                <a:spcPts val="0"/>
              </a:spcAft>
              <a:buClr>
                <a:srgbClr val="003057"/>
              </a:buClr>
              <a:buSzPts val="1400"/>
              <a:buChar char="•"/>
              <a:defRPr/>
            </a:lvl2pPr>
            <a:lvl3pPr marL="1371600" lvl="2" indent="-317500" algn="l" rtl="0">
              <a:lnSpc>
                <a:spcPct val="90000"/>
              </a:lnSpc>
              <a:spcBef>
                <a:spcPts val="400"/>
              </a:spcBef>
              <a:spcAft>
                <a:spcPts val="0"/>
              </a:spcAft>
              <a:buClr>
                <a:srgbClr val="003057"/>
              </a:buClr>
              <a:buSzPts val="1400"/>
              <a:buChar char="•"/>
              <a:defRPr/>
            </a:lvl3pPr>
            <a:lvl4pPr marL="1828800" lvl="3" indent="-317500" algn="l" rtl="0">
              <a:lnSpc>
                <a:spcPct val="90000"/>
              </a:lnSpc>
              <a:spcBef>
                <a:spcPts val="400"/>
              </a:spcBef>
              <a:spcAft>
                <a:spcPts val="0"/>
              </a:spcAft>
              <a:buClr>
                <a:srgbClr val="003057"/>
              </a:buClr>
              <a:buSzPts val="1400"/>
              <a:buChar char="•"/>
              <a:defRPr/>
            </a:lvl4pPr>
            <a:lvl5pPr marL="2286000" lvl="4" indent="-317500" algn="l" rtl="0">
              <a:lnSpc>
                <a:spcPct val="90000"/>
              </a:lnSpc>
              <a:spcBef>
                <a:spcPts val="400"/>
              </a:spcBef>
              <a:spcAft>
                <a:spcPts val="0"/>
              </a:spcAft>
              <a:buClr>
                <a:srgbClr val="003057"/>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3" name="Google Shape;103;p25"/>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5"/>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105" name="Google Shape;105;p25"/>
          <p:cNvSpPr txBox="1">
            <a:spLocks noGrp="1"/>
          </p:cNvSpPr>
          <p:nvPr>
            <p:ph type="title"/>
          </p:nvPr>
        </p:nvSpPr>
        <p:spPr>
          <a:xfrm>
            <a:off x="285750" y="200721"/>
            <a:ext cx="8572500" cy="101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A7934B"/>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285750" y="200721"/>
            <a:ext cx="8572500" cy="101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A7934B"/>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6"/>
          <p:cNvSpPr txBox="1">
            <a:spLocks noGrp="1"/>
          </p:cNvSpPr>
          <p:nvPr>
            <p:ph type="body" idx="1"/>
          </p:nvPr>
        </p:nvSpPr>
        <p:spPr>
          <a:xfrm>
            <a:off x="284286" y="1215483"/>
            <a:ext cx="4211400" cy="4226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003057"/>
              </a:buClr>
              <a:buSzPts val="1400"/>
              <a:buChar char="•"/>
              <a:defRPr/>
            </a:lvl1pPr>
            <a:lvl2pPr marL="914400" lvl="1" indent="-317500" algn="l" rtl="0">
              <a:lnSpc>
                <a:spcPct val="90000"/>
              </a:lnSpc>
              <a:spcBef>
                <a:spcPts val="400"/>
              </a:spcBef>
              <a:spcAft>
                <a:spcPts val="0"/>
              </a:spcAft>
              <a:buClr>
                <a:srgbClr val="003057"/>
              </a:buClr>
              <a:buSzPts val="1400"/>
              <a:buChar char="•"/>
              <a:defRPr/>
            </a:lvl2pPr>
            <a:lvl3pPr marL="1371600" lvl="2" indent="-317500" algn="l" rtl="0">
              <a:lnSpc>
                <a:spcPct val="90000"/>
              </a:lnSpc>
              <a:spcBef>
                <a:spcPts val="400"/>
              </a:spcBef>
              <a:spcAft>
                <a:spcPts val="0"/>
              </a:spcAft>
              <a:buClr>
                <a:srgbClr val="003057"/>
              </a:buClr>
              <a:buSzPts val="1400"/>
              <a:buChar char="•"/>
              <a:defRPr/>
            </a:lvl3pPr>
            <a:lvl4pPr marL="1828800" lvl="3" indent="-317500" algn="l" rtl="0">
              <a:lnSpc>
                <a:spcPct val="90000"/>
              </a:lnSpc>
              <a:spcBef>
                <a:spcPts val="400"/>
              </a:spcBef>
              <a:spcAft>
                <a:spcPts val="0"/>
              </a:spcAft>
              <a:buClr>
                <a:srgbClr val="003057"/>
              </a:buClr>
              <a:buSzPts val="1400"/>
              <a:buChar char="•"/>
              <a:defRPr/>
            </a:lvl4pPr>
            <a:lvl5pPr marL="2286000" lvl="4" indent="-317500" algn="l" rtl="0">
              <a:lnSpc>
                <a:spcPct val="90000"/>
              </a:lnSpc>
              <a:spcBef>
                <a:spcPts val="400"/>
              </a:spcBef>
              <a:spcAft>
                <a:spcPts val="0"/>
              </a:spcAft>
              <a:buClr>
                <a:srgbClr val="003057"/>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9" name="Google Shape;109;p26"/>
          <p:cNvSpPr txBox="1">
            <a:spLocks noGrp="1"/>
          </p:cNvSpPr>
          <p:nvPr>
            <p:ph type="body" idx="2"/>
          </p:nvPr>
        </p:nvSpPr>
        <p:spPr>
          <a:xfrm>
            <a:off x="4648200" y="1215483"/>
            <a:ext cx="4209900" cy="4226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003057"/>
              </a:buClr>
              <a:buSzPts val="1400"/>
              <a:buChar char="•"/>
              <a:defRPr/>
            </a:lvl1pPr>
            <a:lvl2pPr marL="914400" lvl="1" indent="-317500" algn="l" rtl="0">
              <a:lnSpc>
                <a:spcPct val="90000"/>
              </a:lnSpc>
              <a:spcBef>
                <a:spcPts val="400"/>
              </a:spcBef>
              <a:spcAft>
                <a:spcPts val="0"/>
              </a:spcAft>
              <a:buClr>
                <a:srgbClr val="003057"/>
              </a:buClr>
              <a:buSzPts val="1400"/>
              <a:buChar char="•"/>
              <a:defRPr/>
            </a:lvl2pPr>
            <a:lvl3pPr marL="1371600" lvl="2" indent="-317500" algn="l" rtl="0">
              <a:lnSpc>
                <a:spcPct val="90000"/>
              </a:lnSpc>
              <a:spcBef>
                <a:spcPts val="400"/>
              </a:spcBef>
              <a:spcAft>
                <a:spcPts val="0"/>
              </a:spcAft>
              <a:buClr>
                <a:srgbClr val="003057"/>
              </a:buClr>
              <a:buSzPts val="1400"/>
              <a:buChar char="•"/>
              <a:defRPr/>
            </a:lvl3pPr>
            <a:lvl4pPr marL="1828800" lvl="3" indent="-317500" algn="l" rtl="0">
              <a:lnSpc>
                <a:spcPct val="90000"/>
              </a:lnSpc>
              <a:spcBef>
                <a:spcPts val="400"/>
              </a:spcBef>
              <a:spcAft>
                <a:spcPts val="0"/>
              </a:spcAft>
              <a:buClr>
                <a:srgbClr val="003057"/>
              </a:buClr>
              <a:buSzPts val="1400"/>
              <a:buChar char="•"/>
              <a:defRPr/>
            </a:lvl4pPr>
            <a:lvl5pPr marL="2286000" lvl="4" indent="-317500" algn="l" rtl="0">
              <a:lnSpc>
                <a:spcPct val="90000"/>
              </a:lnSpc>
              <a:spcBef>
                <a:spcPts val="400"/>
              </a:spcBef>
              <a:spcAft>
                <a:spcPts val="0"/>
              </a:spcAft>
              <a:buClr>
                <a:srgbClr val="003057"/>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0" name="Google Shape;110;p26"/>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6"/>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allery">
  <p:cSld name="Gallery">
    <p:spTree>
      <p:nvGrpSpPr>
        <p:cNvPr id="1" name="Shape 112"/>
        <p:cNvGrpSpPr/>
        <p:nvPr/>
      </p:nvGrpSpPr>
      <p:grpSpPr>
        <a:xfrm>
          <a:off x="0" y="0"/>
          <a:ext cx="0" cy="0"/>
          <a:chOff x="0" y="0"/>
          <a:chExt cx="0" cy="0"/>
        </a:xfrm>
      </p:grpSpPr>
      <p:sp>
        <p:nvSpPr>
          <p:cNvPr id="113" name="Google Shape;113;p27"/>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27"/>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115" name="Google Shape;115;p27"/>
          <p:cNvSpPr txBox="1">
            <a:spLocks noGrp="1"/>
          </p:cNvSpPr>
          <p:nvPr>
            <p:ph type="title"/>
          </p:nvPr>
        </p:nvSpPr>
        <p:spPr>
          <a:xfrm>
            <a:off x="285750" y="200721"/>
            <a:ext cx="8572500" cy="101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A7934B"/>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7"/>
          <p:cNvSpPr>
            <a:spLocks noGrp="1"/>
          </p:cNvSpPr>
          <p:nvPr>
            <p:ph type="pic" idx="2"/>
          </p:nvPr>
        </p:nvSpPr>
        <p:spPr>
          <a:xfrm>
            <a:off x="285750" y="1425403"/>
            <a:ext cx="2305800" cy="2082000"/>
          </a:xfrm>
          <a:prstGeom prst="rect">
            <a:avLst/>
          </a:prstGeom>
          <a:noFill/>
          <a:ln>
            <a:noFill/>
          </a:ln>
        </p:spPr>
      </p:sp>
      <p:sp>
        <p:nvSpPr>
          <p:cNvPr id="117" name="Google Shape;117;p27"/>
          <p:cNvSpPr>
            <a:spLocks noGrp="1"/>
          </p:cNvSpPr>
          <p:nvPr>
            <p:ph type="pic" idx="3"/>
          </p:nvPr>
        </p:nvSpPr>
        <p:spPr>
          <a:xfrm>
            <a:off x="2828546" y="1425403"/>
            <a:ext cx="2305800" cy="2082000"/>
          </a:xfrm>
          <a:prstGeom prst="rect">
            <a:avLst/>
          </a:prstGeom>
          <a:noFill/>
          <a:ln>
            <a:noFill/>
          </a:ln>
        </p:spPr>
      </p:sp>
      <p:sp>
        <p:nvSpPr>
          <p:cNvPr id="118" name="Google Shape;118;p27"/>
          <p:cNvSpPr>
            <a:spLocks noGrp="1"/>
          </p:cNvSpPr>
          <p:nvPr>
            <p:ph type="pic" idx="4"/>
          </p:nvPr>
        </p:nvSpPr>
        <p:spPr>
          <a:xfrm>
            <a:off x="5383605" y="1425403"/>
            <a:ext cx="2305800" cy="2082000"/>
          </a:xfrm>
          <a:prstGeom prst="rect">
            <a:avLst/>
          </a:prstGeom>
          <a:noFill/>
          <a:ln>
            <a:noFill/>
          </a:ln>
        </p:spPr>
      </p:sp>
      <p:sp>
        <p:nvSpPr>
          <p:cNvPr id="119" name="Google Shape;119;p27"/>
          <p:cNvSpPr>
            <a:spLocks noGrp="1"/>
          </p:cNvSpPr>
          <p:nvPr>
            <p:ph type="pic" idx="5"/>
          </p:nvPr>
        </p:nvSpPr>
        <p:spPr>
          <a:xfrm>
            <a:off x="285750" y="3772092"/>
            <a:ext cx="2305800" cy="2082000"/>
          </a:xfrm>
          <a:prstGeom prst="rect">
            <a:avLst/>
          </a:prstGeom>
          <a:noFill/>
          <a:ln>
            <a:noFill/>
          </a:ln>
        </p:spPr>
      </p:sp>
      <p:sp>
        <p:nvSpPr>
          <p:cNvPr id="120" name="Google Shape;120;p27"/>
          <p:cNvSpPr>
            <a:spLocks noGrp="1"/>
          </p:cNvSpPr>
          <p:nvPr>
            <p:ph type="pic" idx="6"/>
          </p:nvPr>
        </p:nvSpPr>
        <p:spPr>
          <a:xfrm>
            <a:off x="2828546" y="3772092"/>
            <a:ext cx="2305800" cy="2082000"/>
          </a:xfrm>
          <a:prstGeom prst="rect">
            <a:avLst/>
          </a:prstGeom>
          <a:noFill/>
          <a:ln>
            <a:noFill/>
          </a:ln>
        </p:spPr>
      </p:sp>
      <p:sp>
        <p:nvSpPr>
          <p:cNvPr id="121" name="Google Shape;121;p27"/>
          <p:cNvSpPr>
            <a:spLocks noGrp="1"/>
          </p:cNvSpPr>
          <p:nvPr>
            <p:ph type="pic" idx="7"/>
          </p:nvPr>
        </p:nvSpPr>
        <p:spPr>
          <a:xfrm>
            <a:off x="5383605" y="3772092"/>
            <a:ext cx="2305800" cy="2082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66800" y="1600201"/>
            <a:ext cx="3657600" cy="4343400"/>
          </a:xfrm>
        </p:spPr>
        <p:txBody>
          <a:bodyPr/>
          <a:lstStyle>
            <a:lvl1pPr>
              <a:defRPr sz="2800"/>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76800" y="1600200"/>
            <a:ext cx="3810000" cy="4343400"/>
          </a:xfrm>
        </p:spPr>
        <p:txBody>
          <a:bodyPr/>
          <a:lstStyle>
            <a:lvl1pPr>
              <a:defRPr sz="2800"/>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3234338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285751" y="457200"/>
            <a:ext cx="29496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A7934B"/>
              </a:buClr>
              <a:buSzPts val="2400"/>
              <a:buFont typeface="Robo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4" name="Google Shape;124;p28"/>
          <p:cNvSpPr>
            <a:spLocks noGrp="1"/>
          </p:cNvSpPr>
          <p:nvPr>
            <p:ph type="pic" idx="2"/>
          </p:nvPr>
        </p:nvSpPr>
        <p:spPr>
          <a:xfrm>
            <a:off x="3460652" y="457201"/>
            <a:ext cx="5397600" cy="4984000"/>
          </a:xfrm>
          <a:prstGeom prst="rect">
            <a:avLst/>
          </a:prstGeom>
          <a:noFill/>
          <a:ln>
            <a:noFill/>
          </a:ln>
        </p:spPr>
      </p:sp>
      <p:sp>
        <p:nvSpPr>
          <p:cNvPr id="125" name="Google Shape;125;p28"/>
          <p:cNvSpPr txBox="1">
            <a:spLocks noGrp="1"/>
          </p:cNvSpPr>
          <p:nvPr>
            <p:ph type="body" idx="1"/>
          </p:nvPr>
        </p:nvSpPr>
        <p:spPr>
          <a:xfrm>
            <a:off x="285751" y="2274851"/>
            <a:ext cx="2949600" cy="3166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003057"/>
              </a:buClr>
              <a:buSzPts val="1200"/>
              <a:buNone/>
              <a:defRPr sz="1200"/>
            </a:lvl1pPr>
            <a:lvl2pPr marL="914400" lvl="1" indent="-228600" algn="l" rtl="0">
              <a:lnSpc>
                <a:spcPct val="90000"/>
              </a:lnSpc>
              <a:spcBef>
                <a:spcPts val="400"/>
              </a:spcBef>
              <a:spcAft>
                <a:spcPts val="0"/>
              </a:spcAft>
              <a:buClr>
                <a:srgbClr val="003057"/>
              </a:buClr>
              <a:buSzPts val="1100"/>
              <a:buNone/>
              <a:defRPr sz="1100"/>
            </a:lvl2pPr>
            <a:lvl3pPr marL="1371600" lvl="2" indent="-228600" algn="l" rtl="0">
              <a:lnSpc>
                <a:spcPct val="90000"/>
              </a:lnSpc>
              <a:spcBef>
                <a:spcPts val="400"/>
              </a:spcBef>
              <a:spcAft>
                <a:spcPts val="0"/>
              </a:spcAft>
              <a:buClr>
                <a:srgbClr val="003057"/>
              </a:buClr>
              <a:buSzPts val="900"/>
              <a:buNone/>
              <a:defRPr sz="900"/>
            </a:lvl3pPr>
            <a:lvl4pPr marL="1828800" lvl="3" indent="-228600" algn="l" rtl="0">
              <a:lnSpc>
                <a:spcPct val="90000"/>
              </a:lnSpc>
              <a:spcBef>
                <a:spcPts val="400"/>
              </a:spcBef>
              <a:spcAft>
                <a:spcPts val="0"/>
              </a:spcAft>
              <a:buClr>
                <a:srgbClr val="003057"/>
              </a:buClr>
              <a:buSzPts val="800"/>
              <a:buNone/>
              <a:defRPr sz="800"/>
            </a:lvl4pPr>
            <a:lvl5pPr marL="2286000" lvl="4" indent="-228600" algn="l" rtl="0">
              <a:lnSpc>
                <a:spcPct val="90000"/>
              </a:lnSpc>
              <a:spcBef>
                <a:spcPts val="400"/>
              </a:spcBef>
              <a:spcAft>
                <a:spcPts val="0"/>
              </a:spcAft>
              <a:buClr>
                <a:srgbClr val="003057"/>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6" name="Google Shape;126;p28"/>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8"/>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044DD9C-6CE3-4D48-A816-B01DD0C6AEB7}"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167167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44DD9C-6CE3-4D48-A816-B01DD0C6AEB7}"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2105561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44DD9C-6CE3-4D48-A816-B01DD0C6AEB7}"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9020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44DD9C-6CE3-4D48-A816-B01DD0C6AEB7}"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2043731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44DD9C-6CE3-4D48-A816-B01DD0C6AEB7}"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319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44DD9C-6CE3-4D48-A816-B01DD0C6AEB7}"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1076650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4DD9C-6CE3-4D48-A816-B01DD0C6AEB7}"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571912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44DD9C-6CE3-4D48-A816-B01DD0C6AEB7}"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2135898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44DD9C-6CE3-4D48-A816-B01DD0C6AEB7}"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71739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9"/>
            <a:ext cx="5486400" cy="652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1454077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44DD9C-6CE3-4D48-A816-B01DD0C6AEB7}"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1300688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44DD9C-6CE3-4D48-A816-B01DD0C6AEB7}"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1438181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2691" y="273049"/>
            <a:ext cx="3008313"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267200" y="273052"/>
            <a:ext cx="4419600" cy="5594349"/>
          </a:xfrm>
        </p:spPr>
        <p:txBody>
          <a:bodyPr/>
          <a:lstStyle>
            <a:lvl1pPr>
              <a:defRPr sz="3200"/>
            </a:lvl1pPr>
            <a:lvl2pPr>
              <a:defRPr sz="2800">
                <a:latin typeface="Century Gothic"/>
                <a:cs typeface="Century Gothic"/>
              </a:defRPr>
            </a:lvl2pPr>
            <a:lvl3pPr>
              <a:defRPr sz="2400">
                <a:latin typeface="Century Gothic"/>
                <a:cs typeface="Century Gothic"/>
              </a:defRPr>
            </a:lvl3pPr>
            <a:lvl4pPr>
              <a:defRPr sz="2000">
                <a:latin typeface="Century Gothic"/>
                <a:cs typeface="Century Gothic"/>
              </a:defRPr>
            </a:lvl4pPr>
            <a:lvl5pPr>
              <a:defRPr sz="2000">
                <a:latin typeface="Century Gothic"/>
                <a:cs typeface="Century Gothic"/>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82691" y="1435103"/>
            <a:ext cx="30083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257403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9.png"/><Relationship Id="rId4" Type="http://schemas.openxmlformats.org/officeDocument/2006/relationships/slideLayout" Target="../slideLayouts/slideLayout2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3" y="389725"/>
            <a:ext cx="5224059" cy="1168685"/>
          </a:xfrm>
          <a:prstGeom prst="rect">
            <a:avLst/>
          </a:prstGeom>
        </p:spPr>
      </p:pic>
      <p:sp>
        <p:nvSpPr>
          <p:cNvPr id="2" name="Title Placeholder 1"/>
          <p:cNvSpPr>
            <a:spLocks noGrp="1"/>
          </p:cNvSpPr>
          <p:nvPr>
            <p:ph type="title"/>
          </p:nvPr>
        </p:nvSpPr>
        <p:spPr>
          <a:xfrm>
            <a:off x="628650" y="3030681"/>
            <a:ext cx="7886700" cy="1325563"/>
          </a:xfrm>
          <a:prstGeom prst="rect">
            <a:avLst/>
          </a:prstGeom>
        </p:spPr>
        <p:txBody>
          <a:bodyPr vert="horz" lIns="91440" tIns="45720" rIns="91440" bIns="45720" rtlCol="0" anchor="ctr" anchorCtr="1">
            <a:normAutofit/>
          </a:bodyPr>
          <a:lstStyle/>
          <a:p>
            <a:r>
              <a:rPr lang="en-US"/>
              <a:t>Click to edit Master title style</a:t>
            </a:r>
          </a:p>
        </p:txBody>
      </p:sp>
    </p:spTree>
    <p:extLst>
      <p:ext uri="{BB962C8B-B14F-4D97-AF65-F5344CB8AC3E}">
        <p14:creationId xmlns:p14="http://schemas.microsoft.com/office/powerpoint/2010/main" val="862245659"/>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274639"/>
            <a:ext cx="7467600" cy="1143000"/>
          </a:xfrm>
          <a:prstGeom prst="rect">
            <a:avLst/>
          </a:prstGeom>
        </p:spPr>
        <p:txBody>
          <a:bodyPr vert="horz" lIns="91440" tIns="45720" rIns="91440" bIns="45720" rtlCol="0" anchor="ctr">
            <a:normAutofit/>
          </a:bodyPr>
          <a:lstStyle/>
          <a:p>
            <a:r>
              <a:rPr lang="en-US" dirty="0"/>
              <a:t>Page Title</a:t>
            </a:r>
          </a:p>
        </p:txBody>
      </p:sp>
      <p:sp>
        <p:nvSpPr>
          <p:cNvPr id="3" name="Text Placeholder 2"/>
          <p:cNvSpPr>
            <a:spLocks noGrp="1"/>
          </p:cNvSpPr>
          <p:nvPr>
            <p:ph type="body" idx="1"/>
          </p:nvPr>
        </p:nvSpPr>
        <p:spPr>
          <a:xfrm>
            <a:off x="1219200" y="1600201"/>
            <a:ext cx="7467600" cy="4191000"/>
          </a:xfrm>
          <a:prstGeom prst="rect">
            <a:avLst/>
          </a:prstGeom>
        </p:spPr>
        <p:txBody>
          <a:bodyPr vert="horz" lIns="91440" tIns="45720" rIns="91440" bIns="45720" rtlCol="0">
            <a:normAutofit/>
          </a:bodyPr>
          <a:lstStyle/>
          <a:p>
            <a:pPr lvl="0"/>
            <a:r>
              <a:rPr lang="en-US" dirty="0"/>
              <a:t>Click to add text</a:t>
            </a:r>
          </a:p>
        </p:txBody>
      </p:sp>
      <p:cxnSp>
        <p:nvCxnSpPr>
          <p:cNvPr id="9" name="Straight Connector 8"/>
          <p:cNvCxnSpPr/>
          <p:nvPr/>
        </p:nvCxnSpPr>
        <p:spPr>
          <a:xfrm flipV="1">
            <a:off x="192024" y="228600"/>
            <a:ext cx="0" cy="5740400"/>
          </a:xfrm>
          <a:prstGeom prst="line">
            <a:avLst/>
          </a:prstGeom>
          <a:ln>
            <a:solidFill>
              <a:srgbClr val="0038A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62000" y="6635496"/>
            <a:ext cx="8077200" cy="0"/>
          </a:xfrm>
          <a:prstGeom prst="line">
            <a:avLst/>
          </a:prstGeom>
          <a:ln>
            <a:solidFill>
              <a:srgbClr val="0038A8"/>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2400" y="6068565"/>
            <a:ext cx="2514600" cy="562546"/>
          </a:xfrm>
          <a:prstGeom prst="rect">
            <a:avLst/>
          </a:prstGeom>
        </p:spPr>
      </p:pic>
      <p:sp>
        <p:nvSpPr>
          <p:cNvPr id="4" name="Slide Number Placeholder 3"/>
          <p:cNvSpPr>
            <a:spLocks noGrp="1"/>
          </p:cNvSpPr>
          <p:nvPr>
            <p:ph type="sldNum" sz="quarter" idx="4"/>
          </p:nvPr>
        </p:nvSpPr>
        <p:spPr>
          <a:xfrm>
            <a:off x="8134674" y="6230113"/>
            <a:ext cx="552126" cy="366183"/>
          </a:xfrm>
          <a:prstGeom prst="rect">
            <a:avLst/>
          </a:prstGeom>
        </p:spPr>
        <p:txBody>
          <a:bodyPr vert="horz" lIns="91440" tIns="45720" rIns="91440" bIns="45720" rtlCol="0" anchor="ctr"/>
          <a:lstStyle>
            <a:lvl1pPr algn="r">
              <a:defRPr sz="1200">
                <a:solidFill>
                  <a:schemeClr val="tx1"/>
                </a:solidFill>
                <a:latin typeface="Century Gothic"/>
                <a:cs typeface="Century Gothic"/>
              </a:defRPr>
            </a:lvl1p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25278702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p:nvPr/>
        </p:nvSpPr>
        <p:spPr>
          <a:xfrm>
            <a:off x="1835331" y="1680753"/>
            <a:ext cx="6511800" cy="2760800"/>
          </a:xfrm>
          <a:prstGeom prst="rect">
            <a:avLst/>
          </a:prstGeom>
          <a:noFill/>
          <a:ln>
            <a:noFill/>
          </a:ln>
        </p:spPr>
        <p:txBody>
          <a:bodyPr spcFirstLastPara="1" wrap="square" lIns="68575" tIns="34275" rIns="68575" bIns="34275" anchor="ctr" anchorCtr="0">
            <a:normAutofit/>
          </a:bodyPr>
          <a:lstStyle/>
          <a:p>
            <a:pPr marL="0" marR="0" lvl="0" indent="0" algn="l" rtl="0">
              <a:lnSpc>
                <a:spcPct val="100000"/>
              </a:lnSpc>
              <a:spcBef>
                <a:spcPts val="0"/>
              </a:spcBef>
              <a:spcAft>
                <a:spcPts val="0"/>
              </a:spcAft>
              <a:buClr>
                <a:srgbClr val="003057"/>
              </a:buClr>
              <a:buSzPts val="4500"/>
              <a:buFont typeface="Roboto"/>
              <a:buNone/>
            </a:pPr>
            <a:endParaRPr sz="4500" b="1" i="0" u="none" strike="noStrike" cap="none">
              <a:solidFill>
                <a:srgbClr val="003057"/>
              </a:solidFill>
              <a:latin typeface="Roboto"/>
              <a:ea typeface="Roboto"/>
              <a:cs typeface="Roboto"/>
              <a:sym typeface="Roboto"/>
            </a:endParaRPr>
          </a:p>
        </p:txBody>
      </p:sp>
      <p:sp>
        <p:nvSpPr>
          <p:cNvPr id="52" name="Google Shape;52;p13"/>
          <p:cNvSpPr txBox="1">
            <a:spLocks noGrp="1"/>
          </p:cNvSpPr>
          <p:nvPr>
            <p:ph type="title"/>
          </p:nvPr>
        </p:nvSpPr>
        <p:spPr>
          <a:xfrm>
            <a:off x="1835331" y="1846217"/>
            <a:ext cx="6680100" cy="2595200"/>
          </a:xfrm>
          <a:prstGeom prst="rect">
            <a:avLst/>
          </a:prstGeom>
          <a:noFill/>
          <a:ln>
            <a:noFill/>
          </a:ln>
        </p:spPr>
        <p:txBody>
          <a:bodyPr spcFirstLastPara="1" wrap="square" lIns="68575" tIns="34275" rIns="68575" bIns="34275" anchor="ctr" anchorCtr="0">
            <a:normAutofit/>
          </a:bodyPr>
          <a:lstStyle>
            <a:lvl1pPr marR="0" lvl="0" algn="l" rtl="0">
              <a:spcBef>
                <a:spcPts val="0"/>
              </a:spcBef>
              <a:spcAft>
                <a:spcPts val="0"/>
              </a:spcAft>
              <a:buClr>
                <a:schemeClr val="dk1"/>
              </a:buClr>
              <a:buSzPts val="4500"/>
              <a:buFont typeface="Roboto"/>
              <a:buNone/>
              <a:defRPr sz="4500" b="1" i="0" u="none" strike="noStrike" cap="none">
                <a:solidFill>
                  <a:schemeClr val="dk1"/>
                </a:solidFill>
                <a:latin typeface="Roboto"/>
                <a:ea typeface="Roboto"/>
                <a:cs typeface="Roboto"/>
                <a:sym typeface="Robot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1835331" y="4441371"/>
            <a:ext cx="6680100" cy="626000"/>
          </a:xfrm>
          <a:prstGeom prst="rect">
            <a:avLst/>
          </a:prstGeom>
          <a:noFill/>
          <a:ln>
            <a:noFill/>
          </a:ln>
        </p:spPr>
        <p:txBody>
          <a:bodyPr spcFirstLastPara="1" wrap="square" lIns="68575" tIns="34275" rIns="68575" bIns="34275" anchor="t" anchorCtr="0">
            <a:normAutofit/>
          </a:bodyPr>
          <a:lstStyle>
            <a:lvl1pPr marL="457200" marR="0" lvl="0" indent="-228600" algn="l" rtl="0">
              <a:spcBef>
                <a:spcPts val="300"/>
              </a:spcBef>
              <a:spcAft>
                <a:spcPts val="0"/>
              </a:spcAft>
              <a:buClr>
                <a:srgbClr val="B3A369"/>
              </a:buClr>
              <a:buSzPts val="1400"/>
              <a:buFont typeface="Arial"/>
              <a:buNone/>
              <a:defRPr sz="1400" b="0" i="0" u="none" strike="noStrike" cap="none">
                <a:solidFill>
                  <a:srgbClr val="B3A369"/>
                </a:solidFill>
                <a:latin typeface="Arial"/>
                <a:ea typeface="Arial"/>
                <a:cs typeface="Arial"/>
                <a:sym typeface="Arial"/>
              </a:defRPr>
            </a:lvl1pPr>
            <a:lvl2pPr marL="914400" marR="0" lvl="1"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4" r:id="rId1"/>
    <p:sldLayoutId id="2147483660" r:id="rId2"/>
    <p:sldLayoutId id="2147483661" r:id="rId3"/>
    <p:sldLayoutId id="2147483662" r:id="rId4"/>
    <p:sldLayoutId id="2147483663" r:id="rId5"/>
    <p:sldLayoutId id="214748366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285750" y="200721"/>
            <a:ext cx="8572500" cy="10148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A7934B"/>
              </a:buClr>
              <a:buSzPts val="2700"/>
              <a:buFont typeface="Roboto"/>
              <a:buNone/>
              <a:defRPr sz="2700" b="1" i="0" u="none" strike="noStrike" cap="none">
                <a:solidFill>
                  <a:srgbClr val="A7934B"/>
                </a:solidFill>
                <a:latin typeface="Roboto"/>
                <a:ea typeface="Roboto"/>
                <a:cs typeface="Roboto"/>
                <a:sym typeface="Robot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5" name="Google Shape;75;p20"/>
          <p:cNvSpPr txBox="1">
            <a:spLocks noGrp="1"/>
          </p:cNvSpPr>
          <p:nvPr>
            <p:ph type="body" idx="1"/>
          </p:nvPr>
        </p:nvSpPr>
        <p:spPr>
          <a:xfrm>
            <a:off x="285750" y="1215485"/>
            <a:ext cx="8572500" cy="42260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003057"/>
              </a:buClr>
              <a:buSzPts val="1800"/>
              <a:buFont typeface="Arial"/>
              <a:buChar char="•"/>
              <a:defRPr sz="1800" b="0" i="0" u="none" strike="noStrike" cap="none">
                <a:solidFill>
                  <a:srgbClr val="003057"/>
                </a:solidFill>
                <a:latin typeface="Roboto"/>
                <a:ea typeface="Roboto"/>
                <a:cs typeface="Roboto"/>
                <a:sym typeface="Roboto"/>
              </a:defRPr>
            </a:lvl1pPr>
            <a:lvl2pPr marL="914400" marR="0" lvl="1" indent="-323850" algn="l" rtl="0">
              <a:lnSpc>
                <a:spcPct val="90000"/>
              </a:lnSpc>
              <a:spcBef>
                <a:spcPts val="400"/>
              </a:spcBef>
              <a:spcAft>
                <a:spcPts val="0"/>
              </a:spcAft>
              <a:buClr>
                <a:srgbClr val="003057"/>
              </a:buClr>
              <a:buSzPts val="1500"/>
              <a:buFont typeface="Arial"/>
              <a:buChar char="•"/>
              <a:defRPr sz="1500" b="0" i="0" u="none" strike="noStrike" cap="none">
                <a:solidFill>
                  <a:srgbClr val="003057"/>
                </a:solidFill>
                <a:latin typeface="Roboto"/>
                <a:ea typeface="Roboto"/>
                <a:cs typeface="Roboto"/>
                <a:sym typeface="Roboto"/>
              </a:defRPr>
            </a:lvl2pPr>
            <a:lvl3pPr marL="1371600" marR="0" lvl="2" indent="-317500" algn="l" rtl="0">
              <a:lnSpc>
                <a:spcPct val="90000"/>
              </a:lnSpc>
              <a:spcBef>
                <a:spcPts val="400"/>
              </a:spcBef>
              <a:spcAft>
                <a:spcPts val="0"/>
              </a:spcAft>
              <a:buClr>
                <a:srgbClr val="003057"/>
              </a:buClr>
              <a:buSzPts val="1400"/>
              <a:buFont typeface="Arial"/>
              <a:buChar char="•"/>
              <a:defRPr sz="1400" b="0" i="0" u="none" strike="noStrike" cap="none">
                <a:solidFill>
                  <a:srgbClr val="003057"/>
                </a:solidFill>
                <a:latin typeface="Roboto"/>
                <a:ea typeface="Roboto"/>
                <a:cs typeface="Roboto"/>
                <a:sym typeface="Roboto"/>
              </a:defRPr>
            </a:lvl3pPr>
            <a:lvl4pPr marL="1828800" marR="0" lvl="3" indent="-298450" algn="l" rtl="0">
              <a:lnSpc>
                <a:spcPct val="90000"/>
              </a:lnSpc>
              <a:spcBef>
                <a:spcPts val="400"/>
              </a:spcBef>
              <a:spcAft>
                <a:spcPts val="0"/>
              </a:spcAft>
              <a:buClr>
                <a:srgbClr val="003057"/>
              </a:buClr>
              <a:buSzPts val="1100"/>
              <a:buFont typeface="Arial"/>
              <a:buChar char="•"/>
              <a:defRPr sz="1100" b="0" i="0" u="none" strike="noStrike" cap="none">
                <a:solidFill>
                  <a:srgbClr val="003057"/>
                </a:solidFill>
                <a:latin typeface="Roboto"/>
                <a:ea typeface="Roboto"/>
                <a:cs typeface="Roboto"/>
                <a:sym typeface="Roboto"/>
              </a:defRPr>
            </a:lvl4pPr>
            <a:lvl5pPr marL="2286000" marR="0" lvl="4" indent="-279400" algn="l" rtl="0">
              <a:lnSpc>
                <a:spcPct val="90000"/>
              </a:lnSpc>
              <a:spcBef>
                <a:spcPts val="400"/>
              </a:spcBef>
              <a:spcAft>
                <a:spcPts val="0"/>
              </a:spcAft>
              <a:buClr>
                <a:srgbClr val="003057"/>
              </a:buClr>
              <a:buSzPts val="800"/>
              <a:buFont typeface="Arial"/>
              <a:buChar char="•"/>
              <a:defRPr sz="800" b="0" i="0" u="none" strike="noStrike" cap="none">
                <a:solidFill>
                  <a:srgbClr val="003057"/>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6" name="Google Shape;76;p20"/>
          <p:cNvSpPr txBox="1">
            <a:spLocks noGrp="1"/>
          </p:cNvSpPr>
          <p:nvPr>
            <p:ph type="dt" idx="10"/>
          </p:nvPr>
        </p:nvSpPr>
        <p:spPr>
          <a:xfrm>
            <a:off x="1056247" y="6182540"/>
            <a:ext cx="11601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C98"/>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7" name="Google Shape;77;p20"/>
          <p:cNvSpPr txBox="1">
            <a:spLocks noGrp="1"/>
          </p:cNvSpPr>
          <p:nvPr>
            <p:ph type="sldNum" idx="12"/>
          </p:nvPr>
        </p:nvSpPr>
        <p:spPr>
          <a:xfrm>
            <a:off x="285750" y="6182540"/>
            <a:ext cx="687300" cy="3652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900" b="0" i="0" u="none" strike="noStrike" cap="none">
                <a:solidFill>
                  <a:srgbClr val="888C98"/>
                </a:solidFill>
                <a:latin typeface="Roboto"/>
                <a:ea typeface="Roboto"/>
                <a:cs typeface="Roboto"/>
                <a:sym typeface="Roboto"/>
              </a:defRPr>
            </a:lvl1pPr>
            <a:lvl2pPr marL="0" marR="0" lvl="1" indent="0" algn="l" rtl="0">
              <a:spcBef>
                <a:spcPts val="0"/>
              </a:spcBef>
              <a:buNone/>
              <a:defRPr sz="900" b="0" i="0" u="none" strike="noStrike" cap="none">
                <a:solidFill>
                  <a:srgbClr val="888C98"/>
                </a:solidFill>
                <a:latin typeface="Roboto"/>
                <a:ea typeface="Roboto"/>
                <a:cs typeface="Roboto"/>
                <a:sym typeface="Roboto"/>
              </a:defRPr>
            </a:lvl2pPr>
            <a:lvl3pPr marL="0" marR="0" lvl="2" indent="0" algn="l" rtl="0">
              <a:spcBef>
                <a:spcPts val="0"/>
              </a:spcBef>
              <a:buNone/>
              <a:defRPr sz="900" b="0" i="0" u="none" strike="noStrike" cap="none">
                <a:solidFill>
                  <a:srgbClr val="888C98"/>
                </a:solidFill>
                <a:latin typeface="Roboto"/>
                <a:ea typeface="Roboto"/>
                <a:cs typeface="Roboto"/>
                <a:sym typeface="Roboto"/>
              </a:defRPr>
            </a:lvl3pPr>
            <a:lvl4pPr marL="0" marR="0" lvl="3" indent="0" algn="l" rtl="0">
              <a:spcBef>
                <a:spcPts val="0"/>
              </a:spcBef>
              <a:buNone/>
              <a:defRPr sz="900" b="0" i="0" u="none" strike="noStrike" cap="none">
                <a:solidFill>
                  <a:srgbClr val="888C98"/>
                </a:solidFill>
                <a:latin typeface="Roboto"/>
                <a:ea typeface="Roboto"/>
                <a:cs typeface="Roboto"/>
                <a:sym typeface="Roboto"/>
              </a:defRPr>
            </a:lvl4pPr>
            <a:lvl5pPr marL="0" marR="0" lvl="4" indent="0" algn="l" rtl="0">
              <a:spcBef>
                <a:spcPts val="0"/>
              </a:spcBef>
              <a:buNone/>
              <a:defRPr sz="900" b="0" i="0" u="none" strike="noStrike" cap="none">
                <a:solidFill>
                  <a:srgbClr val="888C98"/>
                </a:solidFill>
                <a:latin typeface="Roboto"/>
                <a:ea typeface="Roboto"/>
                <a:cs typeface="Roboto"/>
                <a:sym typeface="Roboto"/>
              </a:defRPr>
            </a:lvl5pPr>
            <a:lvl6pPr marL="0" marR="0" lvl="5" indent="0" algn="l" rtl="0">
              <a:spcBef>
                <a:spcPts val="0"/>
              </a:spcBef>
              <a:buNone/>
              <a:defRPr sz="900" b="0" i="0" u="none" strike="noStrike" cap="none">
                <a:solidFill>
                  <a:srgbClr val="888C98"/>
                </a:solidFill>
                <a:latin typeface="Roboto"/>
                <a:ea typeface="Roboto"/>
                <a:cs typeface="Roboto"/>
                <a:sym typeface="Roboto"/>
              </a:defRPr>
            </a:lvl6pPr>
            <a:lvl7pPr marL="0" marR="0" lvl="6" indent="0" algn="l" rtl="0">
              <a:spcBef>
                <a:spcPts val="0"/>
              </a:spcBef>
              <a:buNone/>
              <a:defRPr sz="900" b="0" i="0" u="none" strike="noStrike" cap="none">
                <a:solidFill>
                  <a:srgbClr val="888C98"/>
                </a:solidFill>
                <a:latin typeface="Roboto"/>
                <a:ea typeface="Roboto"/>
                <a:cs typeface="Roboto"/>
                <a:sym typeface="Roboto"/>
              </a:defRPr>
            </a:lvl7pPr>
            <a:lvl8pPr marL="0" marR="0" lvl="7" indent="0" algn="l" rtl="0">
              <a:spcBef>
                <a:spcPts val="0"/>
              </a:spcBef>
              <a:buNone/>
              <a:defRPr sz="900" b="0" i="0" u="none" strike="noStrike" cap="none">
                <a:solidFill>
                  <a:srgbClr val="888C98"/>
                </a:solidFill>
                <a:latin typeface="Roboto"/>
                <a:ea typeface="Roboto"/>
                <a:cs typeface="Roboto"/>
                <a:sym typeface="Roboto"/>
              </a:defRPr>
            </a:lvl8pPr>
            <a:lvl9pPr marL="0" marR="0" lvl="8" indent="0" algn="l" rtl="0">
              <a:spcBef>
                <a:spcPts val="0"/>
              </a:spcBef>
              <a:buNone/>
              <a:defRPr sz="900" b="0" i="0" u="none" strike="noStrike" cap="none">
                <a:solidFill>
                  <a:srgbClr val="888C98"/>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44DD9C-6CE3-4D48-A816-B01DD0C6AEB7}" type="datetimeFigureOut">
              <a:rPr lang="en-US" smtClean="0"/>
              <a:t>6/27/2023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D17F63-1606-EA47-8DF5-E3D8154833D5}" type="slidenum">
              <a:rPr lang="en-US" smtClean="0"/>
              <a:t>‹#›</a:t>
            </a:fld>
            <a:endParaRPr lang="en-US"/>
          </a:p>
        </p:txBody>
      </p:sp>
    </p:spTree>
    <p:extLst>
      <p:ext uri="{BB962C8B-B14F-4D97-AF65-F5344CB8AC3E}">
        <p14:creationId xmlns:p14="http://schemas.microsoft.com/office/powerpoint/2010/main" val="7399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s://isss.oie.gatech.edu/welcome-series"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uscis.gov/i-765" TargetMode="External"/><Relationship Id="rId2" Type="http://schemas.openxmlformats.org/officeDocument/2006/relationships/hyperlink" Target="https://www.uscis.gov/sites/default/files/document/forms/g-1055.pdf" TargetMode="External"/><Relationship Id="rId1" Type="http://schemas.openxmlformats.org/officeDocument/2006/relationships/slideLayout" Target="../slideLayouts/slideLayout2.xml"/><Relationship Id="rId6" Type="http://schemas.openxmlformats.org/officeDocument/2006/relationships/hyperlink" Target="https://www.uscis.gov/i-907" TargetMode="External"/><Relationship Id="rId5" Type="http://schemas.openxmlformats.org/officeDocument/2006/relationships/hyperlink" Target="https://www.uscis.gov/i-765-addresses" TargetMode="External"/><Relationship Id="rId4" Type="http://schemas.openxmlformats.org/officeDocument/2006/relationships/hyperlink" Target="https://www.uscis.gov/sites/default/files/document/forms/i-765.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Sheila.Schulte@ung.edu" TargetMode="External"/><Relationship Id="rId2" Type="http://schemas.openxmlformats.org/officeDocument/2006/relationships/image" Target="../media/image10.jpg"/><Relationship Id="rId1" Type="http://schemas.openxmlformats.org/officeDocument/2006/relationships/slideLayout" Target="../slideLayouts/slideLayout32.xml"/><Relationship Id="rId4" Type="http://schemas.openxmlformats.org/officeDocument/2006/relationships/hyperlink" Target="http://www.ung.edu/cge"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mailto:psc.studentead@uscis.djs.go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dhs.gov/case-assistance" TargetMode="External"/><Relationship Id="rId7" Type="http://schemas.openxmlformats.org/officeDocument/2006/relationships/hyperlink" Target="https://www.ice.gov/doclib/sevis/pdf/opt_policy_guidance_042010.pdf" TargetMode="External"/><Relationship Id="rId2" Type="http://schemas.openxmlformats.org/officeDocument/2006/relationships/hyperlink" Target="https://www.nafsa.org/system/files/resource-pdf/OPTresource2023.pdf" TargetMode="External"/><Relationship Id="rId1" Type="http://schemas.openxmlformats.org/officeDocument/2006/relationships/slideLayout" Target="../slideLayouts/slideLayout2.xml"/><Relationship Id="rId6" Type="http://schemas.openxmlformats.org/officeDocument/2006/relationships/hyperlink" Target="https://studyinthestates.dhs.gov/sevis-help-hub/student-records/fm-student-employment/planning-tool-for-post-completion-opt" TargetMode="External"/><Relationship Id="rId5" Type="http://schemas.openxmlformats.org/officeDocument/2006/relationships/hyperlink" Target="https://studyinthestates.dhs.gov/stem-opt-hub/additional-resources/eligible-cip-codes-for-the-stem-opt-extension" TargetMode="External"/><Relationship Id="rId4" Type="http://schemas.openxmlformats.org/officeDocument/2006/relationships/hyperlink" Target="https://studyinthestates.dhs.gov/stem-opt-hub"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9"/>
          <p:cNvSpPr txBox="1">
            <a:spLocks noGrp="1"/>
          </p:cNvSpPr>
          <p:nvPr>
            <p:ph type="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CISS Best Practices Workshop</a:t>
            </a:r>
            <a:endParaRPr/>
          </a:p>
        </p:txBody>
      </p:sp>
      <p:sp>
        <p:nvSpPr>
          <p:cNvPr id="133" name="Google Shape;133;p29"/>
          <p:cNvSpPr txBox="1">
            <a:spLocks noGrp="1"/>
          </p:cNvSpPr>
          <p:nvPr>
            <p:ph type="subTitle" idx="4294967295"/>
          </p:nvPr>
        </p:nvSpPr>
        <p:spPr>
          <a:xfrm>
            <a:off x="182880" y="4356244"/>
            <a:ext cx="8521700" cy="79375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June 29, 2023</a:t>
            </a:r>
            <a:endParaRPr dirty="0"/>
          </a:p>
        </p:txBody>
      </p:sp>
    </p:spTree>
    <p:extLst>
      <p:ext uri="{BB962C8B-B14F-4D97-AF65-F5344CB8AC3E}">
        <p14:creationId xmlns:p14="http://schemas.microsoft.com/office/powerpoint/2010/main" val="3854232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7694" y="1131094"/>
            <a:ext cx="6951945" cy="994172"/>
          </a:xfrm>
        </p:spPr>
        <p:txBody>
          <a:bodyPr>
            <a:normAutofit fontScale="90000"/>
          </a:bodyPr>
          <a:lstStyle/>
          <a:p>
            <a:r>
              <a:rPr lang="en-US" dirty="0"/>
              <a:t>Continuous Improvement is the Key</a:t>
            </a:r>
          </a:p>
        </p:txBody>
      </p:sp>
      <p:sp>
        <p:nvSpPr>
          <p:cNvPr id="3" name="Content Placeholder 2"/>
          <p:cNvSpPr>
            <a:spLocks noGrp="1"/>
          </p:cNvSpPr>
          <p:nvPr>
            <p:ph idx="1"/>
          </p:nvPr>
        </p:nvSpPr>
        <p:spPr>
          <a:xfrm>
            <a:off x="1897694" y="2226468"/>
            <a:ext cx="6951945" cy="3515932"/>
          </a:xfrm>
        </p:spPr>
        <p:txBody>
          <a:bodyPr>
            <a:normAutofit fontScale="92500" lnSpcReduction="10000"/>
          </a:bodyPr>
          <a:lstStyle/>
          <a:p>
            <a:pPr marL="0" inden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kern="100" dirty="0">
                <a:latin typeface="Calibri" panose="020F0502020204030204" pitchFamily="34" charset="0"/>
                <a:ea typeface="Calibri" panose="020F0502020204030204" pitchFamily="34" charset="0"/>
                <a:cs typeface="Times New Roman" panose="02020603050405020304" pitchFamily="18" charset="0"/>
              </a:rPr>
              <a:t>How does the international student orientation reflect your institution’s values and culture?</a:t>
            </a:r>
          </a:p>
          <a:p>
            <a:pPr marL="0" inden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kern="100" dirty="0">
                <a:latin typeface="Calibri" panose="020F0502020204030204" pitchFamily="34" charset="0"/>
                <a:ea typeface="Calibri" panose="020F0502020204030204" pitchFamily="34" charset="0"/>
                <a:cs typeface="Times New Roman" panose="02020603050405020304" pitchFamily="18" charset="0"/>
              </a:rPr>
              <a:t>What kind of student expectations are you setting during orientation programming?</a:t>
            </a:r>
          </a:p>
          <a:p>
            <a:pPr marL="0" inden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How do you evaluate </a:t>
            </a:r>
            <a:r>
              <a:rPr lang="en-US" kern="100" dirty="0">
                <a:latin typeface="Calibri" panose="020F0502020204030204" pitchFamily="34" charset="0"/>
                <a:ea typeface="Calibri" panose="020F0502020204030204" pitchFamily="34" charset="0"/>
                <a:cs typeface="Times New Roman" panose="02020603050405020304" pitchFamily="18" charset="0"/>
              </a:rPr>
              <a:t>or assess the program?</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586224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2"/>
          <p:cNvSpPr txBox="1">
            <a:spLocks noGrp="1"/>
          </p:cNvSpPr>
          <p:nvPr>
            <p:ph type="title"/>
          </p:nvPr>
        </p:nvSpPr>
        <p:spPr>
          <a:xfrm>
            <a:off x="1835331" y="2241913"/>
            <a:ext cx="6680100" cy="19464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Virtual Orientations</a:t>
            </a:r>
            <a:endParaRPr/>
          </a:p>
        </p:txBody>
      </p:sp>
      <p:sp>
        <p:nvSpPr>
          <p:cNvPr id="151" name="Google Shape;151;p32"/>
          <p:cNvSpPr txBox="1">
            <a:spLocks noGrp="1"/>
          </p:cNvSpPr>
          <p:nvPr>
            <p:ph type="body" idx="1"/>
          </p:nvPr>
        </p:nvSpPr>
        <p:spPr>
          <a:xfrm>
            <a:off x="1835331" y="4188278"/>
            <a:ext cx="6680100" cy="4695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 sz="1900"/>
              <a:t>Katie Patton, Georgia Tech</a:t>
            </a:r>
            <a:endParaRPr sz="1900"/>
          </a:p>
        </p:txBody>
      </p:sp>
    </p:spTree>
    <p:extLst>
      <p:ext uri="{BB962C8B-B14F-4D97-AF65-F5344CB8AC3E}">
        <p14:creationId xmlns:p14="http://schemas.microsoft.com/office/powerpoint/2010/main" val="167761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3"/>
          <p:cNvSpPr txBox="1">
            <a:spLocks noGrp="1"/>
          </p:cNvSpPr>
          <p:nvPr>
            <p:ph type="body" idx="1"/>
          </p:nvPr>
        </p:nvSpPr>
        <p:spPr>
          <a:xfrm>
            <a:off x="285750" y="1768864"/>
            <a:ext cx="8572500" cy="3169500"/>
          </a:xfrm>
          <a:prstGeom prst="rect">
            <a:avLst/>
          </a:prstGeom>
          <a:noFill/>
          <a:ln>
            <a:noFill/>
          </a:ln>
        </p:spPr>
        <p:txBody>
          <a:bodyPr spcFirstLastPara="1" wrap="square" lIns="68575" tIns="34275" rIns="68575" bIns="34275" anchor="t" anchorCtr="0">
            <a:normAutofit/>
          </a:bodyPr>
          <a:lstStyle/>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Expanding access</a:t>
            </a:r>
            <a:endParaRPr>
              <a:solidFill>
                <a:srgbClr val="595959"/>
              </a:solidFill>
              <a:latin typeface="Arial"/>
              <a:ea typeface="Arial"/>
              <a:cs typeface="Arial"/>
              <a:sym typeface="Arial"/>
            </a:endParaRPr>
          </a:p>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Increase in attendance and engagement</a:t>
            </a:r>
            <a:endParaRPr>
              <a:solidFill>
                <a:srgbClr val="595959"/>
              </a:solidFill>
              <a:latin typeface="Arial"/>
              <a:ea typeface="Arial"/>
              <a:cs typeface="Arial"/>
              <a:sym typeface="Arial"/>
            </a:endParaRPr>
          </a:p>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Recordings and slides available for viewing later</a:t>
            </a:r>
            <a:endParaRPr>
              <a:solidFill>
                <a:srgbClr val="595959"/>
              </a:solidFill>
              <a:latin typeface="Arial"/>
              <a:ea typeface="Arial"/>
              <a:cs typeface="Arial"/>
              <a:sym typeface="Arial"/>
            </a:endParaRPr>
          </a:p>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Use of questions to develop an FAQ</a:t>
            </a:r>
            <a:endParaRPr>
              <a:solidFill>
                <a:srgbClr val="595959"/>
              </a:solidFill>
              <a:latin typeface="Arial"/>
              <a:ea typeface="Arial"/>
              <a:cs typeface="Arial"/>
              <a:sym typeface="Arial"/>
            </a:endParaRPr>
          </a:p>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Benefits of continuing virtual/hybrid </a:t>
            </a:r>
            <a:endParaRPr/>
          </a:p>
        </p:txBody>
      </p:sp>
      <p:sp>
        <p:nvSpPr>
          <p:cNvPr id="157" name="Google Shape;157;p33"/>
          <p:cNvSpPr txBox="1">
            <a:spLocks noGrp="1"/>
          </p:cNvSpPr>
          <p:nvPr>
            <p:ph type="title"/>
          </p:nvPr>
        </p:nvSpPr>
        <p:spPr>
          <a:xfrm>
            <a:off x="285750" y="1007791"/>
            <a:ext cx="8572500" cy="7611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COVID-19: Restructuring the Delivery </a:t>
            </a:r>
            <a:endParaRPr/>
          </a:p>
        </p:txBody>
      </p:sp>
    </p:spTree>
    <p:extLst>
      <p:ext uri="{BB962C8B-B14F-4D97-AF65-F5344CB8AC3E}">
        <p14:creationId xmlns:p14="http://schemas.microsoft.com/office/powerpoint/2010/main" val="2391548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4"/>
          <p:cNvSpPr txBox="1">
            <a:spLocks noGrp="1"/>
          </p:cNvSpPr>
          <p:nvPr>
            <p:ph type="body" idx="1"/>
          </p:nvPr>
        </p:nvSpPr>
        <p:spPr>
          <a:xfrm>
            <a:off x="214313" y="1540960"/>
            <a:ext cx="6429300" cy="2377200"/>
          </a:xfrm>
          <a:prstGeom prst="rect">
            <a:avLst/>
          </a:prstGeom>
          <a:noFill/>
          <a:ln>
            <a:noFill/>
          </a:ln>
        </p:spPr>
        <p:txBody>
          <a:bodyPr spcFirstLastPara="1" wrap="square" lIns="68575" tIns="34275" rIns="68575" bIns="34275" anchor="t" anchorCtr="0">
            <a:normAutofit/>
          </a:bodyPr>
          <a:lstStyle/>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Communicating access information</a:t>
            </a:r>
            <a:endParaRPr>
              <a:solidFill>
                <a:srgbClr val="595959"/>
              </a:solidFill>
              <a:latin typeface="Arial"/>
              <a:ea typeface="Arial"/>
              <a:cs typeface="Arial"/>
              <a:sym typeface="Arial"/>
            </a:endParaRPr>
          </a:p>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Testing in advance</a:t>
            </a:r>
            <a:endParaRPr>
              <a:solidFill>
                <a:srgbClr val="595959"/>
              </a:solidFill>
              <a:latin typeface="Arial"/>
              <a:ea typeface="Arial"/>
              <a:cs typeface="Arial"/>
              <a:sym typeface="Arial"/>
            </a:endParaRPr>
          </a:p>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Staffing to moderate the Q&amp;A</a:t>
            </a:r>
            <a:endParaRPr>
              <a:solidFill>
                <a:srgbClr val="595959"/>
              </a:solidFill>
              <a:latin typeface="Arial"/>
              <a:ea typeface="Arial"/>
              <a:cs typeface="Arial"/>
              <a:sym typeface="Arial"/>
            </a:endParaRPr>
          </a:p>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Balancing regulatory volume with welcoming students</a:t>
            </a:r>
            <a:endParaRPr>
              <a:solidFill>
                <a:srgbClr val="595959"/>
              </a:solidFill>
              <a:latin typeface="Arial"/>
              <a:ea typeface="Arial"/>
              <a:cs typeface="Arial"/>
              <a:sym typeface="Arial"/>
            </a:endParaRPr>
          </a:p>
          <a:p>
            <a:pPr marL="520700" lvl="1" indent="-1778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Leveraging student leaders for a virtual help desk for general non-immigration questions</a:t>
            </a:r>
            <a:endParaRPr sz="1400">
              <a:solidFill>
                <a:srgbClr val="595959"/>
              </a:solidFill>
              <a:latin typeface="Arial"/>
              <a:ea typeface="Arial"/>
              <a:cs typeface="Arial"/>
              <a:sym typeface="Arial"/>
            </a:endParaRPr>
          </a:p>
          <a:p>
            <a:pPr marL="177800" lvl="0" indent="-203200" algn="l" rtl="0">
              <a:lnSpc>
                <a:spcPct val="115000"/>
              </a:lnSpc>
              <a:spcBef>
                <a:spcPts val="0"/>
              </a:spcBef>
              <a:spcAft>
                <a:spcPts val="0"/>
              </a:spcAft>
              <a:buClr>
                <a:srgbClr val="595959"/>
              </a:buClr>
              <a:buSzPts val="1800"/>
              <a:buChar char="•"/>
            </a:pPr>
            <a:r>
              <a:rPr lang="en">
                <a:solidFill>
                  <a:srgbClr val="595959"/>
                </a:solidFill>
                <a:latin typeface="Arial"/>
                <a:ea typeface="Arial"/>
                <a:cs typeface="Arial"/>
                <a:sym typeface="Arial"/>
              </a:rPr>
              <a:t>Engaging students	</a:t>
            </a:r>
            <a:endParaRPr/>
          </a:p>
        </p:txBody>
      </p:sp>
      <p:sp>
        <p:nvSpPr>
          <p:cNvPr id="163" name="Google Shape;163;p34"/>
          <p:cNvSpPr txBox="1">
            <a:spLocks noGrp="1"/>
          </p:cNvSpPr>
          <p:nvPr>
            <p:ph type="title"/>
          </p:nvPr>
        </p:nvSpPr>
        <p:spPr>
          <a:xfrm>
            <a:off x="214325" y="970150"/>
            <a:ext cx="8360400" cy="8982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Considerations When Offering Virtual Programming</a:t>
            </a:r>
            <a:endParaRPr/>
          </a:p>
          <a:p>
            <a:pPr marL="0" lvl="0" indent="0" algn="l" rtl="0">
              <a:lnSpc>
                <a:spcPct val="90000"/>
              </a:lnSpc>
              <a:spcBef>
                <a:spcPts val="0"/>
              </a:spcBef>
              <a:spcAft>
                <a:spcPts val="0"/>
              </a:spcAft>
              <a:buClr>
                <a:srgbClr val="A7934B"/>
              </a:buClr>
              <a:buSzPts val="2700"/>
              <a:buFont typeface="Roboto"/>
              <a:buNone/>
            </a:pPr>
            <a:endParaRPr/>
          </a:p>
        </p:txBody>
      </p:sp>
    </p:spTree>
    <p:extLst>
      <p:ext uri="{BB962C8B-B14F-4D97-AF65-F5344CB8AC3E}">
        <p14:creationId xmlns:p14="http://schemas.microsoft.com/office/powerpoint/2010/main" val="2595554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5"/>
          <p:cNvSpPr txBox="1">
            <a:spLocks noGrp="1"/>
          </p:cNvSpPr>
          <p:nvPr>
            <p:ph type="body" idx="1"/>
          </p:nvPr>
        </p:nvSpPr>
        <p:spPr>
          <a:xfrm>
            <a:off x="285751" y="1783585"/>
            <a:ext cx="4213200" cy="6180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SzPts val="1800"/>
              <a:buNone/>
            </a:pPr>
            <a:endParaRPr sz="1400" b="0">
              <a:solidFill>
                <a:srgbClr val="595959"/>
              </a:solidFill>
              <a:latin typeface="Arial"/>
              <a:ea typeface="Arial"/>
              <a:cs typeface="Arial"/>
              <a:sym typeface="Arial"/>
            </a:endParaRPr>
          </a:p>
          <a:p>
            <a:pPr marL="0" lvl="0" indent="0" algn="l" rtl="0">
              <a:lnSpc>
                <a:spcPct val="115000"/>
              </a:lnSpc>
              <a:spcBef>
                <a:spcPts val="0"/>
              </a:spcBef>
              <a:spcAft>
                <a:spcPts val="0"/>
              </a:spcAft>
              <a:buSzPts val="1800"/>
              <a:buNone/>
            </a:pPr>
            <a:r>
              <a:rPr lang="en" sz="1400" b="0">
                <a:solidFill>
                  <a:srgbClr val="595959"/>
                </a:solidFill>
                <a:latin typeface="Arial"/>
                <a:ea typeface="Arial"/>
                <a:cs typeface="Arial"/>
                <a:sym typeface="Arial"/>
              </a:rPr>
              <a:t>Nine virtual sessions:</a:t>
            </a:r>
            <a:endParaRPr/>
          </a:p>
        </p:txBody>
      </p:sp>
      <p:sp>
        <p:nvSpPr>
          <p:cNvPr id="169" name="Google Shape;169;p35"/>
          <p:cNvSpPr txBox="1">
            <a:spLocks noGrp="1"/>
          </p:cNvSpPr>
          <p:nvPr>
            <p:ph type="title"/>
          </p:nvPr>
        </p:nvSpPr>
        <p:spPr>
          <a:xfrm>
            <a:off x="285750" y="1007791"/>
            <a:ext cx="8572500" cy="7611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Georgia Tech’s Orientation Series</a:t>
            </a:r>
            <a:endParaRPr/>
          </a:p>
        </p:txBody>
      </p:sp>
      <p:sp>
        <p:nvSpPr>
          <p:cNvPr id="170" name="Google Shape;170;p35"/>
          <p:cNvSpPr txBox="1">
            <a:spLocks noGrp="1"/>
          </p:cNvSpPr>
          <p:nvPr>
            <p:ph type="body" idx="2"/>
          </p:nvPr>
        </p:nvSpPr>
        <p:spPr>
          <a:xfrm>
            <a:off x="285751" y="2416243"/>
            <a:ext cx="4213200" cy="2521800"/>
          </a:xfrm>
          <a:prstGeom prst="rect">
            <a:avLst/>
          </a:prstGeom>
        </p:spPr>
        <p:txBody>
          <a:bodyPr spcFirstLastPara="1" wrap="square" lIns="68575" tIns="34275" rIns="68575" bIns="34275" anchor="t" anchorCtr="0">
            <a:normAutofit lnSpcReduction="10000"/>
          </a:bodyPr>
          <a:lstStyle/>
          <a:p>
            <a:pPr marL="457200" lvl="0" indent="-317500" algn="l" rtl="0">
              <a:lnSpc>
                <a:spcPct val="115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Info session (related to I-20 issues and other general questions)</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Pre-arrival and check-in information</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Exchange pre-arrival webinar</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Health, safety, and wellness</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GT Traditions</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Maintenance of status (2 sessions)</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GT Undergraduate Orientation for Exchange Students</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Student panel</a:t>
            </a:r>
            <a:endParaRPr/>
          </a:p>
        </p:txBody>
      </p:sp>
      <p:sp>
        <p:nvSpPr>
          <p:cNvPr id="171" name="Google Shape;171;p35"/>
          <p:cNvSpPr txBox="1">
            <a:spLocks noGrp="1"/>
          </p:cNvSpPr>
          <p:nvPr>
            <p:ph type="body" idx="3"/>
          </p:nvPr>
        </p:nvSpPr>
        <p:spPr>
          <a:xfrm>
            <a:off x="4629150" y="1783585"/>
            <a:ext cx="4229100" cy="618000"/>
          </a:xfrm>
          <a:prstGeom prst="rect">
            <a:avLst/>
          </a:prstGeom>
        </p:spPr>
        <p:txBody>
          <a:bodyPr spcFirstLastPara="1" wrap="square" lIns="68575" tIns="34275" rIns="68575" bIns="34275" anchor="b" anchorCtr="0">
            <a:normAutofit/>
          </a:bodyPr>
          <a:lstStyle/>
          <a:p>
            <a:pPr marL="0" lvl="0" indent="0" algn="l" rtl="0">
              <a:lnSpc>
                <a:spcPct val="115000"/>
              </a:lnSpc>
              <a:spcBef>
                <a:spcPts val="0"/>
              </a:spcBef>
              <a:spcAft>
                <a:spcPts val="1200"/>
              </a:spcAft>
              <a:buNone/>
            </a:pPr>
            <a:r>
              <a:rPr lang="en" sz="1400" b="0">
                <a:solidFill>
                  <a:srgbClr val="595959"/>
                </a:solidFill>
                <a:latin typeface="Arial"/>
                <a:ea typeface="Arial"/>
                <a:cs typeface="Arial"/>
                <a:sym typeface="Arial"/>
              </a:rPr>
              <a:t>Three in-person sessions:</a:t>
            </a:r>
            <a:endParaRPr/>
          </a:p>
        </p:txBody>
      </p:sp>
      <p:sp>
        <p:nvSpPr>
          <p:cNvPr id="172" name="Google Shape;172;p35"/>
          <p:cNvSpPr txBox="1">
            <a:spLocks noGrp="1"/>
          </p:cNvSpPr>
          <p:nvPr>
            <p:ph type="body" idx="4"/>
          </p:nvPr>
        </p:nvSpPr>
        <p:spPr>
          <a:xfrm>
            <a:off x="4629150" y="2416243"/>
            <a:ext cx="4229100" cy="2521800"/>
          </a:xfrm>
          <a:prstGeom prst="rect">
            <a:avLst/>
          </a:prstGeom>
        </p:spPr>
        <p:txBody>
          <a:bodyPr spcFirstLastPara="1" wrap="square" lIns="68575" tIns="34275" rIns="68575" bIns="34275" anchor="t" anchorCtr="0">
            <a:normAutofit/>
          </a:bodyPr>
          <a:lstStyle/>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Welcome Party</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Campus Scavenger Hunt</a:t>
            </a:r>
            <a:endParaRPr sz="1400">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 sz="1400">
                <a:solidFill>
                  <a:srgbClr val="595959"/>
                </a:solidFill>
                <a:latin typeface="Arial"/>
                <a:ea typeface="Arial"/>
                <a:cs typeface="Arial"/>
                <a:sym typeface="Arial"/>
              </a:rPr>
              <a:t>Exchange Welcome Reception</a:t>
            </a:r>
            <a:endParaRPr/>
          </a:p>
        </p:txBody>
      </p:sp>
      <p:sp>
        <p:nvSpPr>
          <p:cNvPr id="173" name="Google Shape;173;p35"/>
          <p:cNvSpPr txBox="1"/>
          <p:nvPr/>
        </p:nvSpPr>
        <p:spPr>
          <a:xfrm>
            <a:off x="1794125" y="5273525"/>
            <a:ext cx="5375700" cy="5862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400"/>
              <a:t>For reference, visit: </a:t>
            </a:r>
            <a:r>
              <a:rPr lang="en" sz="1400" u="sng">
                <a:solidFill>
                  <a:srgbClr val="0097A7"/>
                </a:solidFill>
                <a:hlinkClick r:id="rId3">
                  <a:extLst>
                    <a:ext uri="{A12FA001-AC4F-418D-AE19-62706E023703}">
                      <ahyp:hlinkClr xmlns:ahyp="http://schemas.microsoft.com/office/drawing/2018/hyperlinkcolor" val="tx"/>
                    </a:ext>
                  </a:extLst>
                </a:hlinkClick>
              </a:rPr>
              <a:t>https://isss.oie.gatech.edu/welcome-series</a:t>
            </a:r>
            <a:endParaRPr sz="1400"/>
          </a:p>
        </p:txBody>
      </p:sp>
    </p:spTree>
    <p:extLst>
      <p:ext uri="{BB962C8B-B14F-4D97-AF65-F5344CB8AC3E}">
        <p14:creationId xmlns:p14="http://schemas.microsoft.com/office/powerpoint/2010/main" val="3900169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6"/>
          <p:cNvSpPr txBox="1">
            <a:spLocks noGrp="1"/>
          </p:cNvSpPr>
          <p:nvPr>
            <p:ph type="title"/>
          </p:nvPr>
        </p:nvSpPr>
        <p:spPr>
          <a:xfrm>
            <a:off x="311700" y="300810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New Orientation Technology</a:t>
            </a:r>
            <a:endParaRPr/>
          </a:p>
          <a:p>
            <a:pPr marL="0" lvl="0" indent="0" algn="ctr" rtl="0">
              <a:spcBef>
                <a:spcPts val="0"/>
              </a:spcBef>
              <a:spcAft>
                <a:spcPts val="0"/>
              </a:spcAft>
              <a:buNone/>
            </a:pPr>
            <a:r>
              <a:rPr lang="en"/>
              <a:t>Charlotte Roulet, GSU</a:t>
            </a:r>
            <a:endParaRPr/>
          </a:p>
        </p:txBody>
      </p:sp>
      <p:sp>
        <p:nvSpPr>
          <p:cNvPr id="2" name="Rectangle 1">
            <a:extLst>
              <a:ext uri="{FF2B5EF4-FFF2-40B4-BE49-F238E27FC236}">
                <a16:creationId xmlns:a16="http://schemas.microsoft.com/office/drawing/2014/main" id="{5E9005C9-DFFD-5832-DB55-DF07E2F76461}"/>
              </a:ext>
            </a:extLst>
          </p:cNvPr>
          <p:cNvSpPr/>
          <p:nvPr/>
        </p:nvSpPr>
        <p:spPr>
          <a:xfrm rot="19790420">
            <a:off x="2337767" y="2861625"/>
            <a:ext cx="4236770" cy="923330"/>
          </a:xfrm>
          <a:prstGeom prst="rect">
            <a:avLst/>
          </a:prstGeom>
        </p:spPr>
        <p:style>
          <a:lnRef idx="3">
            <a:schemeClr val="lt1"/>
          </a:lnRef>
          <a:fillRef idx="1">
            <a:schemeClr val="accent5"/>
          </a:fillRef>
          <a:effectRef idx="1">
            <a:schemeClr val="accent5"/>
          </a:effectRef>
          <a:fontRef idx="minor">
            <a:schemeClr val="lt1"/>
          </a:fontRef>
        </p:style>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CANCELED</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66997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7"/>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Breakout Rooms</a:t>
            </a:r>
            <a:endParaRPr/>
          </a:p>
        </p:txBody>
      </p:sp>
    </p:spTree>
    <p:extLst>
      <p:ext uri="{BB962C8B-B14F-4D97-AF65-F5344CB8AC3E}">
        <p14:creationId xmlns:p14="http://schemas.microsoft.com/office/powerpoint/2010/main" val="342871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8"/>
          <p:cNvSpPr txBox="1">
            <a:spLocks noGrp="1"/>
          </p:cNvSpPr>
          <p:nvPr>
            <p:ph type="title"/>
          </p:nvPr>
        </p:nvSpPr>
        <p:spPr>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Afternoon Presentations</a:t>
            </a:r>
            <a:br>
              <a:rPr lang="en" dirty="0"/>
            </a:br>
            <a:r>
              <a:rPr lang="en" dirty="0"/>
              <a:t>Welcome Back! </a:t>
            </a:r>
            <a:endParaRPr dirty="0"/>
          </a:p>
        </p:txBody>
      </p:sp>
    </p:spTree>
    <p:extLst>
      <p:ext uri="{BB962C8B-B14F-4D97-AF65-F5344CB8AC3E}">
        <p14:creationId xmlns:p14="http://schemas.microsoft.com/office/powerpoint/2010/main" val="1400311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9"/>
          <p:cNvSpPr txBox="1">
            <a:spLocks noGrp="1"/>
          </p:cNvSpPr>
          <p:nvPr>
            <p:ph type="title"/>
          </p:nvPr>
        </p:nvSpPr>
        <p:spPr>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CPT Best Practices</a:t>
            </a:r>
            <a:endParaRPr/>
          </a:p>
          <a:p>
            <a:pPr marL="0" lvl="0" indent="0" algn="ctr" rtl="0">
              <a:spcBef>
                <a:spcPts val="0"/>
              </a:spcBef>
              <a:spcAft>
                <a:spcPts val="0"/>
              </a:spcAft>
              <a:buNone/>
            </a:pPr>
            <a:r>
              <a:rPr lang="en"/>
              <a:t>Kristina Guinn, KSU</a:t>
            </a:r>
            <a:endParaRPr/>
          </a:p>
        </p:txBody>
      </p:sp>
    </p:spTree>
    <p:extLst>
      <p:ext uri="{BB962C8B-B14F-4D97-AF65-F5344CB8AC3E}">
        <p14:creationId xmlns:p14="http://schemas.microsoft.com/office/powerpoint/2010/main" val="2335058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59"/>
              <a:t>What is Curricular Practical Training (CPT) </a:t>
            </a:r>
            <a:endParaRPr sz="2020"/>
          </a:p>
        </p:txBody>
      </p:sp>
      <p:sp>
        <p:nvSpPr>
          <p:cNvPr id="199" name="Google Shape;199;p40"/>
          <p:cNvSpPr txBox="1">
            <a:spLocks noGrp="1"/>
          </p:cNvSpPr>
          <p:nvPr>
            <p:ph idx="1"/>
          </p:nvPr>
        </p:nvSpPr>
        <p:spPr>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Clr>
                <a:schemeClr val="dk1"/>
              </a:buClr>
              <a:buSzPts val="1100"/>
              <a:buFont typeface="Arial"/>
              <a:buNone/>
            </a:pPr>
            <a:r>
              <a:rPr lang="en" sz="2800">
                <a:solidFill>
                  <a:schemeClr val="dk1"/>
                </a:solidFill>
              </a:rPr>
              <a:t>•What does it look like in practice?</a:t>
            </a:r>
            <a:endParaRPr sz="280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a:solidFill>
                  <a:schemeClr val="dk1"/>
                </a:solidFill>
              </a:rPr>
              <a:t>•	Internships</a:t>
            </a:r>
            <a:endParaRPr sz="240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a:solidFill>
                  <a:schemeClr val="dk1"/>
                </a:solidFill>
              </a:rPr>
              <a:t>•	Practicums</a:t>
            </a:r>
            <a:endParaRPr sz="240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a:solidFill>
                  <a:schemeClr val="dk1"/>
                </a:solidFill>
              </a:rPr>
              <a:t>•	Thesis research</a:t>
            </a:r>
            <a:endParaRPr sz="240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a:solidFill>
                  <a:schemeClr val="dk1"/>
                </a:solidFill>
              </a:rPr>
              <a:t>•	Co-ops</a:t>
            </a:r>
            <a:endParaRPr sz="240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a:solidFill>
                  <a:schemeClr val="dk1"/>
                </a:solidFill>
              </a:rPr>
              <a:t>•	Guided study</a:t>
            </a:r>
            <a:endParaRPr sz="24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 sz="2800">
                <a:solidFill>
                  <a:schemeClr val="dk1"/>
                </a:solidFill>
              </a:rPr>
              <a:t>•Any “work” that is performed in executing the requirements of a class.</a:t>
            </a:r>
            <a:endParaRPr sz="2800">
              <a:solidFill>
                <a:schemeClr val="dk1"/>
              </a:solidFill>
            </a:endParaRPr>
          </a:p>
          <a:p>
            <a:pPr marL="0" lvl="0" indent="0" algn="l" rtl="0">
              <a:spcBef>
                <a:spcPts val="0"/>
              </a:spcBef>
              <a:spcAft>
                <a:spcPts val="1200"/>
              </a:spcAft>
              <a:buNone/>
            </a:pPr>
            <a:endParaRPr/>
          </a:p>
        </p:txBody>
      </p:sp>
    </p:spTree>
    <p:extLst>
      <p:ext uri="{BB962C8B-B14F-4D97-AF65-F5344CB8AC3E}">
        <p14:creationId xmlns:p14="http://schemas.microsoft.com/office/powerpoint/2010/main" val="1349088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1219200" y="274639"/>
            <a:ext cx="7467600" cy="1143000"/>
          </a:xfrm>
        </p:spPr>
        <p:txBody>
          <a:bodyPr spcFirstLastPara="1" lIns="91425" tIns="91425" rIns="91425" bIns="91425" anchor="ctr" anchorCtr="0">
            <a:normAutofit/>
          </a:bodyPr>
          <a:lstStyle/>
          <a:p>
            <a:pPr marL="0" lvl="0" indent="0" rtl="0">
              <a:spcBef>
                <a:spcPts val="0"/>
              </a:spcBef>
              <a:spcAft>
                <a:spcPts val="0"/>
              </a:spcAft>
              <a:buNone/>
            </a:pPr>
            <a:r>
              <a:rPr lang="en" dirty="0"/>
              <a:t>Welcome &amp; Agenda</a:t>
            </a:r>
            <a:endParaRPr lang="en-US" dirty="0"/>
          </a:p>
        </p:txBody>
      </p:sp>
      <p:sp>
        <p:nvSpPr>
          <p:cNvPr id="140" name="Google Shape;140;p30"/>
          <p:cNvSpPr txBox="1">
            <a:spLocks noGrp="1"/>
          </p:cNvSpPr>
          <p:nvPr>
            <p:ph sz="half" idx="2"/>
          </p:nvPr>
        </p:nvSpPr>
        <p:spPr>
          <a:xfrm>
            <a:off x="3794760" y="1225296"/>
            <a:ext cx="5230368" cy="5138927"/>
          </a:xfrm>
        </p:spPr>
        <p:txBody>
          <a:bodyPr spcFirstLastPara="1" lIns="91425" tIns="91425" rIns="91425" bIns="91425" anchorCtr="0">
            <a:normAutofit/>
          </a:bodyPr>
          <a:lstStyle/>
          <a:p>
            <a:pPr marL="0" lvl="0" indent="0" rtl="0">
              <a:lnSpc>
                <a:spcPct val="90000"/>
              </a:lnSpc>
              <a:spcBef>
                <a:spcPts val="1200"/>
              </a:spcBef>
              <a:spcAft>
                <a:spcPts val="0"/>
              </a:spcAft>
              <a:buClr>
                <a:schemeClr val="dk1"/>
              </a:buClr>
              <a:buSzPts val="275"/>
              <a:buFont typeface="Arial"/>
              <a:buNone/>
            </a:pPr>
            <a:r>
              <a:rPr lang="en-US" sz="1400" b="1" dirty="0">
                <a:highlight>
                  <a:srgbClr val="FFFFFF"/>
                </a:highlight>
              </a:rPr>
              <a:t>Orientation Best Practices</a:t>
            </a:r>
            <a:br>
              <a:rPr lang="en-US" sz="1400" b="1" dirty="0">
                <a:highlight>
                  <a:srgbClr val="FFFFFF"/>
                </a:highlight>
              </a:rPr>
            </a:br>
            <a:br>
              <a:rPr lang="en-US" sz="1400" b="1" dirty="0">
                <a:highlight>
                  <a:srgbClr val="FFFFFF"/>
                </a:highlight>
              </a:rPr>
            </a:br>
            <a:r>
              <a:rPr lang="en-US" sz="1400" dirty="0">
                <a:highlight>
                  <a:srgbClr val="FFFFFF"/>
                </a:highlight>
              </a:rPr>
              <a:t>9:00     Welcome</a:t>
            </a:r>
            <a:br>
              <a:rPr lang="en-US" sz="1400" dirty="0">
                <a:highlight>
                  <a:srgbClr val="FFFFFF"/>
                </a:highlight>
              </a:rPr>
            </a:br>
            <a:r>
              <a:rPr lang="en-US" sz="1400" dirty="0">
                <a:highlight>
                  <a:srgbClr val="FFFFFF"/>
                </a:highlight>
              </a:rPr>
              <a:t>9:05      Presentations:</a:t>
            </a:r>
            <a:br>
              <a:rPr lang="en-US" sz="1400" dirty="0">
                <a:highlight>
                  <a:srgbClr val="FFFFFF"/>
                </a:highlight>
              </a:rPr>
            </a:br>
            <a:r>
              <a:rPr lang="en-US" sz="1400" dirty="0">
                <a:highlight>
                  <a:srgbClr val="FFFFFF"/>
                </a:highlight>
              </a:rPr>
              <a:t>	1) Orientation Best Practices - Sheila 	Schulte, UNG</a:t>
            </a:r>
            <a:br>
              <a:rPr lang="en-US" sz="1400" dirty="0">
                <a:highlight>
                  <a:srgbClr val="FFFFFF"/>
                </a:highlight>
              </a:rPr>
            </a:br>
            <a:r>
              <a:rPr lang="en-US" sz="1400" dirty="0">
                <a:highlight>
                  <a:srgbClr val="FFFFFF"/>
                </a:highlight>
              </a:rPr>
              <a:t>	2) Virtual Orientations - Katie Patton, </a:t>
            </a:r>
            <a:r>
              <a:rPr lang="en-US" sz="1400" dirty="0" err="1">
                <a:highlight>
                  <a:srgbClr val="FFFFFF"/>
                </a:highlight>
              </a:rPr>
              <a:t>GaTech</a:t>
            </a:r>
            <a:br>
              <a:rPr lang="en-US" sz="1400" dirty="0">
                <a:highlight>
                  <a:srgbClr val="FFFFFF"/>
                </a:highlight>
              </a:rPr>
            </a:br>
            <a:r>
              <a:rPr lang="en-US" sz="1400" dirty="0">
                <a:highlight>
                  <a:srgbClr val="FFFFFF"/>
                </a:highlight>
              </a:rPr>
              <a:t>	3) </a:t>
            </a:r>
            <a:r>
              <a:rPr lang="en-US" sz="1400" strike="sngStrike" dirty="0">
                <a:highlight>
                  <a:srgbClr val="FFFFFF"/>
                </a:highlight>
              </a:rPr>
              <a:t>New Orientation Technology</a:t>
            </a:r>
            <a:br>
              <a:rPr lang="en-US" sz="1400" dirty="0">
                <a:highlight>
                  <a:srgbClr val="FFFFFF"/>
                </a:highlight>
              </a:rPr>
            </a:br>
            <a:r>
              <a:rPr lang="en-US" sz="1400" dirty="0">
                <a:highlight>
                  <a:srgbClr val="FFFFFF"/>
                </a:highlight>
              </a:rPr>
              <a:t>9:50       Breakout Rooms Per Topic</a:t>
            </a:r>
            <a:br>
              <a:rPr lang="en-US" sz="1400" dirty="0">
                <a:highlight>
                  <a:srgbClr val="FFFFFF"/>
                </a:highlight>
              </a:rPr>
            </a:br>
            <a:r>
              <a:rPr lang="en-US" sz="1400" dirty="0">
                <a:highlight>
                  <a:srgbClr val="FFFFFF"/>
                </a:highlight>
              </a:rPr>
              <a:t>10:30     Closing Remarks</a:t>
            </a:r>
            <a:br>
              <a:rPr lang="en-US" sz="1400" dirty="0">
                <a:highlight>
                  <a:srgbClr val="FFFFFF"/>
                </a:highlight>
              </a:rPr>
            </a:br>
            <a:r>
              <a:rPr lang="en-US" sz="1400" dirty="0">
                <a:highlight>
                  <a:srgbClr val="FFFFFF"/>
                </a:highlight>
              </a:rPr>
              <a:t>10:40     Break</a:t>
            </a:r>
          </a:p>
          <a:p>
            <a:pPr marL="0" lvl="0" indent="0" rtl="0">
              <a:lnSpc>
                <a:spcPct val="90000"/>
              </a:lnSpc>
              <a:spcBef>
                <a:spcPts val="1200"/>
              </a:spcBef>
              <a:spcAft>
                <a:spcPts val="0"/>
              </a:spcAft>
              <a:buClr>
                <a:schemeClr val="dk1"/>
              </a:buClr>
              <a:buSzPct val="27500"/>
              <a:buFont typeface="Arial"/>
              <a:buNone/>
            </a:pPr>
            <a:r>
              <a:rPr lang="en-US" sz="1400" b="1" dirty="0">
                <a:highlight>
                  <a:srgbClr val="FFFFFF"/>
                </a:highlight>
              </a:rPr>
              <a:t>Employment Best Practices</a:t>
            </a:r>
            <a:br>
              <a:rPr lang="en-US" sz="1400" b="1" dirty="0">
                <a:highlight>
                  <a:srgbClr val="FFFFFF"/>
                </a:highlight>
              </a:rPr>
            </a:br>
            <a:br>
              <a:rPr lang="en-US" sz="1400" b="1" dirty="0">
                <a:highlight>
                  <a:srgbClr val="FFFFFF"/>
                </a:highlight>
              </a:rPr>
            </a:br>
            <a:r>
              <a:rPr lang="en-US" sz="1400" dirty="0">
                <a:highlight>
                  <a:srgbClr val="FFFFFF"/>
                </a:highlight>
              </a:rPr>
              <a:t>1:00     Welcome</a:t>
            </a:r>
            <a:br>
              <a:rPr lang="en-US" sz="1400" dirty="0">
                <a:highlight>
                  <a:srgbClr val="FFFFFF"/>
                </a:highlight>
              </a:rPr>
            </a:br>
            <a:r>
              <a:rPr lang="en-US" sz="1400" dirty="0">
                <a:highlight>
                  <a:srgbClr val="FFFFFF"/>
                </a:highlight>
              </a:rPr>
              <a:t>1:05      Presentations:</a:t>
            </a:r>
            <a:br>
              <a:rPr lang="en-US" sz="1400" dirty="0">
                <a:highlight>
                  <a:srgbClr val="FFFFFF"/>
                </a:highlight>
              </a:rPr>
            </a:br>
            <a:r>
              <a:rPr lang="en-US" sz="1400" dirty="0">
                <a:highlight>
                  <a:srgbClr val="FFFFFF"/>
                </a:highlight>
              </a:rPr>
              <a:t>	1) CPT Best Practices - Kristina Guinn, KSU</a:t>
            </a:r>
            <a:br>
              <a:rPr lang="en-US" sz="1400" dirty="0">
                <a:highlight>
                  <a:srgbClr val="FFFFFF"/>
                </a:highlight>
              </a:rPr>
            </a:br>
            <a:r>
              <a:rPr lang="en-US" sz="1400" dirty="0">
                <a:highlight>
                  <a:srgbClr val="FFFFFF"/>
                </a:highlight>
              </a:rPr>
              <a:t>	2) OPT Best Practices - Robin Catmur, UGA</a:t>
            </a:r>
            <a:br>
              <a:rPr lang="en-US" sz="1400" dirty="0">
                <a:highlight>
                  <a:srgbClr val="FFFFFF"/>
                </a:highlight>
              </a:rPr>
            </a:br>
            <a:r>
              <a:rPr lang="en-US" sz="1400" dirty="0">
                <a:highlight>
                  <a:srgbClr val="FFFFFF"/>
                </a:highlight>
              </a:rPr>
              <a:t>	3) H-1B &amp; Post-OPT Employment Options - 	Drew 	Webster, GSU</a:t>
            </a:r>
            <a:br>
              <a:rPr lang="en-US" sz="1400" dirty="0">
                <a:highlight>
                  <a:srgbClr val="FFFFFF"/>
                </a:highlight>
              </a:rPr>
            </a:br>
            <a:r>
              <a:rPr lang="en-US" sz="1400" dirty="0">
                <a:highlight>
                  <a:srgbClr val="FFFFFF"/>
                </a:highlight>
              </a:rPr>
              <a:t>1:50    Breakout Rooms Per Topic</a:t>
            </a:r>
            <a:br>
              <a:rPr lang="en-US" sz="1400" dirty="0">
                <a:highlight>
                  <a:srgbClr val="FFFFFF"/>
                </a:highlight>
              </a:rPr>
            </a:br>
            <a:r>
              <a:rPr lang="en-US" sz="1400" dirty="0">
                <a:highlight>
                  <a:srgbClr val="FFFFFF"/>
                </a:highlight>
              </a:rPr>
              <a:t>2:30    Closing Remarks</a:t>
            </a:r>
          </a:p>
          <a:p>
            <a:pPr marL="0" lvl="0" indent="0" rtl="0">
              <a:lnSpc>
                <a:spcPct val="90000"/>
              </a:lnSpc>
              <a:spcBef>
                <a:spcPts val="1200"/>
              </a:spcBef>
              <a:spcAft>
                <a:spcPts val="1200"/>
              </a:spcAft>
              <a:buNone/>
            </a:pPr>
            <a:endParaRPr lang="en-US" sz="1100" dirty="0"/>
          </a:p>
        </p:txBody>
      </p:sp>
      <p:sp>
        <p:nvSpPr>
          <p:cNvPr id="146" name="Slide Number Placeholder 4">
            <a:extLst>
              <a:ext uri="{FF2B5EF4-FFF2-40B4-BE49-F238E27FC236}">
                <a16:creationId xmlns:a16="http://schemas.microsoft.com/office/drawing/2014/main" id="{0958AEA7-D092-BEB4-7A8F-E2DEE4C56609}"/>
              </a:ext>
            </a:extLst>
          </p:cNvPr>
          <p:cNvSpPr>
            <a:spLocks noGrp="1"/>
          </p:cNvSpPr>
          <p:nvPr>
            <p:ph type="sldNum" sz="quarter" idx="10"/>
          </p:nvPr>
        </p:nvSpPr>
        <p:spPr>
          <a:xfrm>
            <a:off x="8134674" y="6230113"/>
            <a:ext cx="552126" cy="366183"/>
          </a:xfrm>
        </p:spPr>
        <p:txBody>
          <a:bodyPr anchor="ctr">
            <a:normAutofit/>
          </a:bodyPr>
          <a:lstStyle/>
          <a:p>
            <a:pPr>
              <a:spcAft>
                <a:spcPts val="600"/>
              </a:spcAft>
            </a:pPr>
            <a:fld id="{64336152-522D-534E-A387-BE770A7CAF94}" type="slidenum">
              <a:rPr lang="en-US" smtClean="0"/>
              <a:pPr>
                <a:spcAft>
                  <a:spcPts val="600"/>
                </a:spcAft>
              </a:pPr>
              <a:t>2</a:t>
            </a:fld>
            <a:endParaRPr lang="en-US"/>
          </a:p>
        </p:txBody>
      </p:sp>
      <p:graphicFrame>
        <p:nvGraphicFramePr>
          <p:cNvPr id="142" name="Google Shape;139;p30">
            <a:extLst>
              <a:ext uri="{FF2B5EF4-FFF2-40B4-BE49-F238E27FC236}">
                <a16:creationId xmlns:a16="http://schemas.microsoft.com/office/drawing/2014/main" id="{5B72A2A3-B1BE-F245-601C-EA3D79E56D61}"/>
              </a:ext>
            </a:extLst>
          </p:cNvPr>
          <p:cNvGraphicFramePr>
            <a:graphicFrameLocks noGrp="1"/>
          </p:cNvGraphicFramePr>
          <p:nvPr>
            <p:ph sz="half" idx="1"/>
            <p:extLst>
              <p:ext uri="{D42A27DB-BD31-4B8C-83A1-F6EECF244321}">
                <p14:modId xmlns:p14="http://schemas.microsoft.com/office/powerpoint/2010/main" val="1129421834"/>
              </p:ext>
            </p:extLst>
          </p:nvPr>
        </p:nvGraphicFramePr>
        <p:xfrm>
          <a:off x="234696" y="1517905"/>
          <a:ext cx="3657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56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1"/>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4400"/>
              <a:t>Why does this matter?</a:t>
            </a:r>
            <a:endParaRPr/>
          </a:p>
        </p:txBody>
      </p:sp>
      <p:sp>
        <p:nvSpPr>
          <p:cNvPr id="205" name="Google Shape;205;p41"/>
          <p:cNvSpPr txBox="1">
            <a:spLocks noGrp="1"/>
          </p:cNvSpPr>
          <p:nvPr>
            <p:ph idx="1"/>
          </p:nvPr>
        </p:nvSpPr>
        <p:spPr>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Clr>
                <a:schemeClr val="dk1"/>
              </a:buClr>
              <a:buSzPct val="42307"/>
              <a:buFont typeface="Arial"/>
              <a:buNone/>
            </a:pPr>
            <a:r>
              <a:rPr lang="en" sz="2600">
                <a:solidFill>
                  <a:schemeClr val="dk1"/>
                </a:solidFill>
              </a:rPr>
              <a:t>•Institutional accreditation and reputation</a:t>
            </a:r>
            <a:endParaRPr sz="2600">
              <a:solidFill>
                <a:schemeClr val="dk1"/>
              </a:solidFill>
            </a:endParaRPr>
          </a:p>
          <a:p>
            <a:pPr marL="0" lvl="0" indent="0" algn="l" rtl="0">
              <a:lnSpc>
                <a:spcPct val="90000"/>
              </a:lnSpc>
              <a:spcBef>
                <a:spcPts val="1000"/>
              </a:spcBef>
              <a:spcAft>
                <a:spcPts val="0"/>
              </a:spcAft>
              <a:buClr>
                <a:schemeClr val="dk1"/>
              </a:buClr>
              <a:buSzPct val="42307"/>
              <a:buFont typeface="Arial"/>
              <a:buNone/>
            </a:pPr>
            <a:r>
              <a:rPr lang="en" sz="2600">
                <a:solidFill>
                  <a:schemeClr val="dk1"/>
                </a:solidFill>
              </a:rPr>
              <a:t>•Student’s current and future immigration statuses</a:t>
            </a:r>
            <a:endParaRPr sz="2600">
              <a:solidFill>
                <a:schemeClr val="dk1"/>
              </a:solidFill>
            </a:endParaRPr>
          </a:p>
          <a:p>
            <a:pPr marL="0" lvl="0" indent="0" algn="l" rtl="0">
              <a:lnSpc>
                <a:spcPct val="90000"/>
              </a:lnSpc>
              <a:spcBef>
                <a:spcPts val="1000"/>
              </a:spcBef>
              <a:spcAft>
                <a:spcPts val="0"/>
              </a:spcAft>
              <a:buNone/>
            </a:pPr>
            <a:r>
              <a:rPr lang="en" sz="2600">
                <a:solidFill>
                  <a:schemeClr val="dk1"/>
                </a:solidFill>
              </a:rPr>
              <a:t>•Practical Training eligibility</a:t>
            </a:r>
            <a:endParaRPr sz="2600">
              <a:solidFill>
                <a:schemeClr val="dk1"/>
              </a:solidFill>
            </a:endParaRPr>
          </a:p>
          <a:p>
            <a:pPr marL="0" lvl="0" indent="0" algn="l" rtl="0">
              <a:lnSpc>
                <a:spcPct val="90000"/>
              </a:lnSpc>
              <a:spcBef>
                <a:spcPts val="1000"/>
              </a:spcBef>
              <a:spcAft>
                <a:spcPts val="0"/>
              </a:spcAft>
              <a:buNone/>
            </a:pPr>
            <a:endParaRPr sz="2600">
              <a:solidFill>
                <a:schemeClr val="dk1"/>
              </a:solidFill>
            </a:endParaRPr>
          </a:p>
          <a:p>
            <a:pPr marL="0" lvl="0" indent="0" algn="l" rtl="0">
              <a:lnSpc>
                <a:spcPct val="90000"/>
              </a:lnSpc>
              <a:spcBef>
                <a:spcPts val="1000"/>
              </a:spcBef>
              <a:spcAft>
                <a:spcPts val="0"/>
              </a:spcAft>
              <a:buNone/>
            </a:pPr>
            <a:endParaRPr sz="2600">
              <a:solidFill>
                <a:schemeClr val="dk1"/>
              </a:solidFill>
            </a:endParaRPr>
          </a:p>
          <a:p>
            <a:pPr marL="0" lvl="0" indent="0" algn="ctr" rtl="0">
              <a:lnSpc>
                <a:spcPct val="90000"/>
              </a:lnSpc>
              <a:spcBef>
                <a:spcPts val="1000"/>
              </a:spcBef>
              <a:spcAft>
                <a:spcPts val="0"/>
              </a:spcAft>
              <a:buNone/>
            </a:pPr>
            <a:endParaRPr sz="3448">
              <a:solidFill>
                <a:schemeClr val="dk1"/>
              </a:solidFill>
            </a:endParaRPr>
          </a:p>
          <a:p>
            <a:pPr marL="0" lvl="0" indent="0" algn="l" rtl="0">
              <a:spcBef>
                <a:spcPts val="0"/>
              </a:spcBef>
              <a:spcAft>
                <a:spcPts val="0"/>
              </a:spcAft>
              <a:buNone/>
            </a:pPr>
            <a:endParaRPr/>
          </a:p>
          <a:p>
            <a:pPr marL="0" lvl="0" indent="0" algn="l" rtl="0">
              <a:spcBef>
                <a:spcPts val="1200"/>
              </a:spcBef>
              <a:spcAft>
                <a:spcPts val="1200"/>
              </a:spcAft>
              <a:buNone/>
            </a:pPr>
            <a:endParaRPr/>
          </a:p>
        </p:txBody>
      </p:sp>
    </p:spTree>
    <p:extLst>
      <p:ext uri="{BB962C8B-B14F-4D97-AF65-F5344CB8AC3E}">
        <p14:creationId xmlns:p14="http://schemas.microsoft.com/office/powerpoint/2010/main" val="1330996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950"/>
              <a:t>Recommendations</a:t>
            </a:r>
            <a:endParaRPr sz="3950"/>
          </a:p>
        </p:txBody>
      </p:sp>
      <p:sp>
        <p:nvSpPr>
          <p:cNvPr id="211" name="Google Shape;211;p42"/>
          <p:cNvSpPr txBox="1">
            <a:spLocks noGrp="1"/>
          </p:cNvSpPr>
          <p:nvPr>
            <p:ph idx="1"/>
          </p:nvPr>
        </p:nvSpPr>
        <p:spPr>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Clr>
                <a:schemeClr val="dk1"/>
              </a:buClr>
              <a:buSzPts val="1100"/>
              <a:buFont typeface="Arial"/>
              <a:buNone/>
            </a:pPr>
            <a:r>
              <a:rPr lang="en" sz="2800" dirty="0">
                <a:solidFill>
                  <a:schemeClr val="dk1"/>
                </a:solidFill>
              </a:rPr>
              <a:t>•Time, location and eligibility</a:t>
            </a:r>
            <a:endParaRPr sz="2800" dirty="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dirty="0">
                <a:solidFill>
                  <a:schemeClr val="dk1"/>
                </a:solidFill>
              </a:rPr>
              <a:t>•Fall + Spring semesters= one year</a:t>
            </a:r>
            <a:endParaRPr sz="2400" dirty="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dirty="0">
                <a:solidFill>
                  <a:schemeClr val="dk1"/>
                </a:solidFill>
              </a:rPr>
              <a:t>•Not immediately available for Change of 	Level students</a:t>
            </a:r>
            <a:endParaRPr sz="2400" dirty="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dirty="0">
                <a:solidFill>
                  <a:schemeClr val="dk1"/>
                </a:solidFill>
              </a:rPr>
              <a:t>•FT for official breaks only</a:t>
            </a:r>
            <a:endParaRPr sz="2400" dirty="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dirty="0">
                <a:solidFill>
                  <a:schemeClr val="dk1"/>
                </a:solidFill>
              </a:rPr>
              <a:t>•PT during required fall and spring; final semesters</a:t>
            </a:r>
            <a:endParaRPr sz="2400" dirty="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dirty="0">
                <a:solidFill>
                  <a:schemeClr val="dk1"/>
                </a:solidFill>
              </a:rPr>
              <a:t>•Maintain full course of study</a:t>
            </a:r>
            <a:endParaRPr sz="2400" dirty="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dirty="0">
                <a:solidFill>
                  <a:schemeClr val="dk1"/>
                </a:solidFill>
              </a:rPr>
              <a:t>•Be aware of out-of-town job offers</a:t>
            </a:r>
            <a:endParaRPr sz="2400" dirty="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dirty="0">
                <a:solidFill>
                  <a:schemeClr val="dk1"/>
                </a:solidFill>
              </a:rPr>
              <a:t>•Granted per semester</a:t>
            </a:r>
            <a:endParaRPr sz="2400" dirty="0">
              <a:solidFill>
                <a:schemeClr val="dk1"/>
              </a:solidFill>
            </a:endParaRPr>
          </a:p>
          <a:p>
            <a:pPr marL="0" lvl="0" indent="0" algn="l" rtl="0">
              <a:spcBef>
                <a:spcPts val="0"/>
              </a:spcBef>
              <a:spcAft>
                <a:spcPts val="1200"/>
              </a:spcAft>
              <a:buNone/>
            </a:pPr>
            <a:endParaRPr dirty="0"/>
          </a:p>
        </p:txBody>
      </p:sp>
    </p:spTree>
    <p:extLst>
      <p:ext uri="{BB962C8B-B14F-4D97-AF65-F5344CB8AC3E}">
        <p14:creationId xmlns:p14="http://schemas.microsoft.com/office/powerpoint/2010/main" val="279082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990"/>
              <a:buFont typeface="Arial"/>
              <a:buNone/>
            </a:pPr>
            <a:r>
              <a:rPr lang="en" sz="4400"/>
              <a:t>Recommendations (cont)</a:t>
            </a:r>
            <a:endParaRPr/>
          </a:p>
        </p:txBody>
      </p:sp>
      <p:sp>
        <p:nvSpPr>
          <p:cNvPr id="217" name="Google Shape;217;p43"/>
          <p:cNvSpPr txBox="1">
            <a:spLocks noGrp="1"/>
          </p:cNvSpPr>
          <p:nvPr>
            <p:ph idx="1"/>
          </p:nvPr>
        </p:nvSpPr>
        <p:spPr>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n" sz="2800" dirty="0">
                <a:solidFill>
                  <a:schemeClr val="dk1"/>
                </a:solidFill>
              </a:rPr>
              <a:t>•Ensuring it is “curricular”</a:t>
            </a:r>
            <a:endParaRPr sz="2800" dirty="0">
              <a:solidFill>
                <a:schemeClr val="dk1"/>
              </a:solidFill>
            </a:endParaRPr>
          </a:p>
          <a:p>
            <a:pPr marL="0" lvl="0" indent="457200" algn="l" rtl="0">
              <a:lnSpc>
                <a:spcPct val="90000"/>
              </a:lnSpc>
              <a:spcBef>
                <a:spcPts val="500"/>
              </a:spcBef>
              <a:spcAft>
                <a:spcPts val="0"/>
              </a:spcAft>
              <a:buNone/>
            </a:pPr>
            <a:r>
              <a:rPr lang="en" sz="2400" dirty="0">
                <a:solidFill>
                  <a:schemeClr val="dk1"/>
                </a:solidFill>
              </a:rPr>
              <a:t>•Academic program input</a:t>
            </a:r>
            <a:endParaRPr sz="2400" dirty="0">
              <a:solidFill>
                <a:schemeClr val="dk1"/>
              </a:solidFill>
            </a:endParaRPr>
          </a:p>
          <a:p>
            <a:pPr marL="457200" lvl="0" indent="457200" algn="l" rtl="0">
              <a:lnSpc>
                <a:spcPct val="90000"/>
              </a:lnSpc>
              <a:spcBef>
                <a:spcPts val="500"/>
              </a:spcBef>
              <a:spcAft>
                <a:spcPts val="0"/>
              </a:spcAft>
              <a:buNone/>
            </a:pPr>
            <a:r>
              <a:rPr lang="en" sz="2000" dirty="0">
                <a:solidFill>
                  <a:schemeClr val="dk1"/>
                </a:solidFill>
              </a:rPr>
              <a:t>•Developing policy with academic program</a:t>
            </a:r>
            <a:endParaRPr sz="2000" dirty="0">
              <a:solidFill>
                <a:schemeClr val="dk1"/>
              </a:solidFill>
            </a:endParaRPr>
          </a:p>
          <a:p>
            <a:pPr marL="457200" lvl="0" indent="457200" algn="l" rtl="0">
              <a:lnSpc>
                <a:spcPct val="90000"/>
              </a:lnSpc>
              <a:spcBef>
                <a:spcPts val="500"/>
              </a:spcBef>
              <a:spcAft>
                <a:spcPts val="0"/>
              </a:spcAft>
              <a:buNone/>
            </a:pPr>
            <a:r>
              <a:rPr lang="en" sz="2000" dirty="0">
                <a:solidFill>
                  <a:schemeClr val="dk1"/>
                </a:solidFill>
              </a:rPr>
              <a:t>•Regular reviews</a:t>
            </a:r>
            <a:endParaRPr sz="2000" dirty="0">
              <a:solidFill>
                <a:schemeClr val="dk1"/>
              </a:solidFill>
            </a:endParaRPr>
          </a:p>
          <a:p>
            <a:pPr marL="457200" lvl="0" indent="457200" algn="l" rtl="0">
              <a:lnSpc>
                <a:spcPct val="90000"/>
              </a:lnSpc>
              <a:spcBef>
                <a:spcPts val="500"/>
              </a:spcBef>
              <a:spcAft>
                <a:spcPts val="0"/>
              </a:spcAft>
              <a:buNone/>
            </a:pPr>
            <a:r>
              <a:rPr lang="en" sz="2000" dirty="0">
                <a:solidFill>
                  <a:schemeClr val="dk1"/>
                </a:solidFill>
              </a:rPr>
              <a:t>•Maintaining a list of courses commonly eligible for CPT</a:t>
            </a:r>
            <a:endParaRPr sz="2000" dirty="0">
              <a:solidFill>
                <a:schemeClr val="dk1"/>
              </a:solidFill>
            </a:endParaRPr>
          </a:p>
          <a:p>
            <a:pPr marL="0" lvl="0" indent="0" algn="l" rtl="0">
              <a:lnSpc>
                <a:spcPct val="90000"/>
              </a:lnSpc>
              <a:spcBef>
                <a:spcPts val="500"/>
              </a:spcBef>
              <a:spcAft>
                <a:spcPts val="0"/>
              </a:spcAft>
              <a:buNone/>
            </a:pPr>
            <a:endParaRPr sz="2400" dirty="0">
              <a:solidFill>
                <a:schemeClr val="dk1"/>
              </a:solidFill>
            </a:endParaRPr>
          </a:p>
          <a:p>
            <a:pPr marL="0" lvl="0" indent="457200" algn="l" rtl="0">
              <a:lnSpc>
                <a:spcPct val="90000"/>
              </a:lnSpc>
              <a:spcBef>
                <a:spcPts val="500"/>
              </a:spcBef>
              <a:spcAft>
                <a:spcPts val="0"/>
              </a:spcAft>
              <a:buNone/>
            </a:pPr>
            <a:r>
              <a:rPr lang="en" sz="2400" dirty="0">
                <a:solidFill>
                  <a:schemeClr val="dk1"/>
                </a:solidFill>
              </a:rPr>
              <a:t>•Course descriptions clearly indicate 	practical training component</a:t>
            </a:r>
            <a:endParaRPr sz="2400" dirty="0">
              <a:solidFill>
                <a:schemeClr val="dk1"/>
              </a:solidFill>
            </a:endParaRPr>
          </a:p>
          <a:p>
            <a:pPr marL="0" lvl="0" indent="457200" algn="l" rtl="0">
              <a:lnSpc>
                <a:spcPct val="90000"/>
              </a:lnSpc>
              <a:spcBef>
                <a:spcPts val="500"/>
              </a:spcBef>
              <a:spcAft>
                <a:spcPts val="0"/>
              </a:spcAft>
              <a:buNone/>
            </a:pPr>
            <a:r>
              <a:rPr lang="en" sz="2400" dirty="0">
                <a:solidFill>
                  <a:schemeClr val="dk1"/>
                </a:solidFill>
              </a:rPr>
              <a:t>•May not be suitable for courses within 	“minor”</a:t>
            </a:r>
            <a:endParaRPr sz="2400" dirty="0">
              <a:solidFill>
                <a:schemeClr val="dk1"/>
              </a:solidFill>
            </a:endParaRPr>
          </a:p>
          <a:p>
            <a:pPr marL="0" lvl="0" indent="457200" algn="l" rtl="0">
              <a:lnSpc>
                <a:spcPct val="90000"/>
              </a:lnSpc>
              <a:spcBef>
                <a:spcPts val="500"/>
              </a:spcBef>
              <a:spcAft>
                <a:spcPts val="0"/>
              </a:spcAft>
              <a:buNone/>
            </a:pPr>
            <a:r>
              <a:rPr lang="en" sz="2400" dirty="0">
                <a:solidFill>
                  <a:schemeClr val="dk1"/>
                </a:solidFill>
              </a:rPr>
              <a:t>•Consistency</a:t>
            </a:r>
            <a:endParaRPr sz="2400" dirty="0">
              <a:solidFill>
                <a:schemeClr val="dk1"/>
              </a:solidFill>
            </a:endParaRPr>
          </a:p>
          <a:p>
            <a:pPr marL="0" lvl="0" indent="0" algn="l" rtl="0">
              <a:lnSpc>
                <a:spcPct val="90000"/>
              </a:lnSpc>
              <a:spcBef>
                <a:spcPts val="500"/>
              </a:spcBef>
              <a:spcAft>
                <a:spcPts val="0"/>
              </a:spcAft>
              <a:buNone/>
            </a:pPr>
            <a:endParaRPr dirty="0"/>
          </a:p>
        </p:txBody>
      </p:sp>
    </p:spTree>
    <p:extLst>
      <p:ext uri="{BB962C8B-B14F-4D97-AF65-F5344CB8AC3E}">
        <p14:creationId xmlns:p14="http://schemas.microsoft.com/office/powerpoint/2010/main" val="3312606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990"/>
              <a:buFont typeface="Arial"/>
              <a:buNone/>
            </a:pPr>
            <a:r>
              <a:rPr lang="en" sz="4400"/>
              <a:t>Recommendations (cont)</a:t>
            </a:r>
            <a:endParaRPr sz="2920"/>
          </a:p>
          <a:p>
            <a:pPr marL="0" lvl="0" indent="0" algn="l" rtl="0">
              <a:spcBef>
                <a:spcPts val="0"/>
              </a:spcBef>
              <a:spcAft>
                <a:spcPts val="0"/>
              </a:spcAft>
              <a:buNone/>
            </a:pPr>
            <a:endParaRPr/>
          </a:p>
        </p:txBody>
      </p:sp>
      <p:sp>
        <p:nvSpPr>
          <p:cNvPr id="223" name="Google Shape;223;p44"/>
          <p:cNvSpPr txBox="1">
            <a:spLocks noGrp="1"/>
          </p:cNvSpPr>
          <p:nvPr>
            <p:ph idx="1"/>
          </p:nvPr>
        </p:nvSpPr>
        <p:spPr>
          <a:prstGeom prst="rect">
            <a:avLst/>
          </a:prstGeom>
        </p:spPr>
        <p:txBody>
          <a:bodyPr spcFirstLastPara="1" wrap="square" lIns="91425" tIns="91425" rIns="91425" bIns="91425" anchor="t" anchorCtr="0">
            <a:normAutofit fontScale="92500" lnSpcReduction="20000"/>
          </a:bodyPr>
          <a:lstStyle/>
          <a:p>
            <a:pPr marL="0" lvl="0" indent="0" algn="l" rtl="0">
              <a:lnSpc>
                <a:spcPct val="90000"/>
              </a:lnSpc>
              <a:spcBef>
                <a:spcPts val="1000"/>
              </a:spcBef>
              <a:spcAft>
                <a:spcPts val="0"/>
              </a:spcAft>
              <a:buClr>
                <a:schemeClr val="dk1"/>
              </a:buClr>
              <a:buSzPct val="34375"/>
              <a:buFont typeface="Arial"/>
              <a:buNone/>
            </a:pPr>
            <a:r>
              <a:rPr lang="en" sz="3200">
                <a:solidFill>
                  <a:schemeClr val="dk1"/>
                </a:solidFill>
              </a:rPr>
              <a:t>•Procedure within DSO’s Office</a:t>
            </a:r>
            <a:endParaRPr sz="3200">
              <a:solidFill>
                <a:schemeClr val="dk1"/>
              </a:solidFill>
            </a:endParaRPr>
          </a:p>
          <a:p>
            <a:pPr marL="0" lvl="0" indent="457200" algn="l" rtl="0">
              <a:lnSpc>
                <a:spcPct val="90000"/>
              </a:lnSpc>
              <a:spcBef>
                <a:spcPts val="500"/>
              </a:spcBef>
              <a:spcAft>
                <a:spcPts val="0"/>
              </a:spcAft>
              <a:buClr>
                <a:schemeClr val="dk1"/>
              </a:buClr>
              <a:buSzPct val="39285"/>
              <a:buFont typeface="Arial"/>
              <a:buNone/>
            </a:pPr>
            <a:r>
              <a:rPr lang="en" sz="2800">
                <a:solidFill>
                  <a:schemeClr val="dk1"/>
                </a:solidFill>
              </a:rPr>
              <a:t>•Consistent process for every international student</a:t>
            </a:r>
            <a:endParaRPr sz="2800">
              <a:solidFill>
                <a:schemeClr val="dk1"/>
              </a:solidFill>
            </a:endParaRPr>
          </a:p>
          <a:p>
            <a:pPr marL="457200" lvl="0" indent="457200" algn="l" rtl="0">
              <a:lnSpc>
                <a:spcPct val="90000"/>
              </a:lnSpc>
              <a:spcBef>
                <a:spcPts val="500"/>
              </a:spcBef>
              <a:spcAft>
                <a:spcPts val="0"/>
              </a:spcAft>
              <a:buClr>
                <a:schemeClr val="dk1"/>
              </a:buClr>
              <a:buSzPct val="45833"/>
              <a:buFont typeface="Arial"/>
              <a:buNone/>
            </a:pPr>
            <a:r>
              <a:rPr lang="en" sz="2400">
                <a:solidFill>
                  <a:schemeClr val="dk1"/>
                </a:solidFill>
              </a:rPr>
              <a:t>•Same procedure for everyone</a:t>
            </a:r>
            <a:endParaRPr sz="2400">
              <a:solidFill>
                <a:schemeClr val="dk1"/>
              </a:solidFill>
            </a:endParaRPr>
          </a:p>
          <a:p>
            <a:pPr marL="457200" lvl="0" indent="457200" algn="l" rtl="0">
              <a:lnSpc>
                <a:spcPct val="90000"/>
              </a:lnSpc>
              <a:spcBef>
                <a:spcPts val="500"/>
              </a:spcBef>
              <a:spcAft>
                <a:spcPts val="0"/>
              </a:spcAft>
              <a:buClr>
                <a:schemeClr val="dk1"/>
              </a:buClr>
              <a:buSzPct val="45833"/>
              <a:buFont typeface="Arial"/>
              <a:buNone/>
            </a:pPr>
            <a:r>
              <a:rPr lang="en" sz="2400">
                <a:solidFill>
                  <a:schemeClr val="dk1"/>
                </a:solidFill>
              </a:rPr>
              <a:t>•Use of immigration software programs</a:t>
            </a:r>
            <a:endParaRPr sz="2400">
              <a:solidFill>
                <a:schemeClr val="dk1"/>
              </a:solidFill>
            </a:endParaRPr>
          </a:p>
          <a:p>
            <a:pPr marL="0" lvl="0" indent="457200" algn="l" rtl="0">
              <a:lnSpc>
                <a:spcPct val="90000"/>
              </a:lnSpc>
              <a:spcBef>
                <a:spcPts val="500"/>
              </a:spcBef>
              <a:spcAft>
                <a:spcPts val="0"/>
              </a:spcAft>
              <a:buClr>
                <a:schemeClr val="dk1"/>
              </a:buClr>
              <a:buSzPct val="39285"/>
              <a:buFont typeface="Arial"/>
              <a:buNone/>
            </a:pPr>
            <a:r>
              <a:rPr lang="en" sz="2800">
                <a:solidFill>
                  <a:schemeClr val="dk1"/>
                </a:solidFill>
              </a:rPr>
              <a:t>•Publish instructions clearly</a:t>
            </a:r>
            <a:endParaRPr sz="2800">
              <a:solidFill>
                <a:schemeClr val="dk1"/>
              </a:solidFill>
            </a:endParaRPr>
          </a:p>
          <a:p>
            <a:pPr marL="0" lvl="0" indent="457200" algn="l" rtl="0">
              <a:lnSpc>
                <a:spcPct val="90000"/>
              </a:lnSpc>
              <a:spcBef>
                <a:spcPts val="500"/>
              </a:spcBef>
              <a:spcAft>
                <a:spcPts val="0"/>
              </a:spcAft>
              <a:buClr>
                <a:schemeClr val="dk1"/>
              </a:buClr>
              <a:buSzPct val="39285"/>
              <a:buFont typeface="Arial"/>
              <a:buNone/>
            </a:pPr>
            <a:r>
              <a:rPr lang="en" sz="2800">
                <a:solidFill>
                  <a:schemeClr val="dk1"/>
                </a:solidFill>
              </a:rPr>
              <a:t>•Publish policy clearly</a:t>
            </a:r>
            <a:endParaRPr sz="2800">
              <a:solidFill>
                <a:schemeClr val="dk1"/>
              </a:solidFill>
            </a:endParaRPr>
          </a:p>
          <a:p>
            <a:pPr marL="0" lvl="0" indent="457200" algn="l" rtl="0">
              <a:lnSpc>
                <a:spcPct val="90000"/>
              </a:lnSpc>
              <a:spcBef>
                <a:spcPts val="500"/>
              </a:spcBef>
              <a:spcAft>
                <a:spcPts val="0"/>
              </a:spcAft>
              <a:buClr>
                <a:schemeClr val="dk1"/>
              </a:buClr>
              <a:buSzPct val="39285"/>
              <a:buFont typeface="Arial"/>
              <a:buNone/>
            </a:pPr>
            <a:r>
              <a:rPr lang="en" sz="2800">
                <a:solidFill>
                  <a:schemeClr val="dk1"/>
                </a:solidFill>
              </a:rPr>
              <a:t>•Job offer letter</a:t>
            </a:r>
            <a:endParaRPr sz="2800">
              <a:solidFill>
                <a:schemeClr val="dk1"/>
              </a:solidFill>
            </a:endParaRPr>
          </a:p>
          <a:p>
            <a:pPr marL="0" lvl="0" indent="457200" algn="l" rtl="0">
              <a:lnSpc>
                <a:spcPct val="90000"/>
              </a:lnSpc>
              <a:spcBef>
                <a:spcPts val="500"/>
              </a:spcBef>
              <a:spcAft>
                <a:spcPts val="0"/>
              </a:spcAft>
              <a:buClr>
                <a:schemeClr val="dk1"/>
              </a:buClr>
              <a:buSzPct val="39285"/>
              <a:buFont typeface="Arial"/>
              <a:buNone/>
            </a:pPr>
            <a:r>
              <a:rPr lang="en" sz="2800">
                <a:solidFill>
                  <a:schemeClr val="dk1"/>
                </a:solidFill>
              </a:rPr>
              <a:t>•Academic department recommendation</a:t>
            </a:r>
            <a:endParaRPr sz="2800">
              <a:solidFill>
                <a:schemeClr val="dk1"/>
              </a:solidFill>
            </a:endParaRPr>
          </a:p>
          <a:p>
            <a:pPr marL="0" lvl="0" indent="457200" algn="l" rtl="0">
              <a:lnSpc>
                <a:spcPct val="90000"/>
              </a:lnSpc>
              <a:spcBef>
                <a:spcPts val="500"/>
              </a:spcBef>
              <a:spcAft>
                <a:spcPts val="0"/>
              </a:spcAft>
              <a:buClr>
                <a:schemeClr val="dk1"/>
              </a:buClr>
              <a:buSzPct val="39285"/>
              <a:buFont typeface="Arial"/>
              <a:buNone/>
            </a:pPr>
            <a:r>
              <a:rPr lang="en" sz="2800">
                <a:solidFill>
                  <a:schemeClr val="dk1"/>
                </a:solidFill>
              </a:rPr>
              <a:t>•Course enrollment</a:t>
            </a:r>
            <a:endParaRPr sz="2800">
              <a:solidFill>
                <a:schemeClr val="dk1"/>
              </a:solidFill>
            </a:endParaRPr>
          </a:p>
          <a:p>
            <a:pPr marL="0" lvl="0" indent="0" algn="l" rtl="0">
              <a:spcBef>
                <a:spcPts val="0"/>
              </a:spcBef>
              <a:spcAft>
                <a:spcPts val="1200"/>
              </a:spcAft>
              <a:buNone/>
            </a:pPr>
            <a:endParaRPr/>
          </a:p>
        </p:txBody>
      </p:sp>
    </p:spTree>
    <p:extLst>
      <p:ext uri="{BB962C8B-B14F-4D97-AF65-F5344CB8AC3E}">
        <p14:creationId xmlns:p14="http://schemas.microsoft.com/office/powerpoint/2010/main" val="722632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4400"/>
              <a:t>Recommendations (cont)</a:t>
            </a:r>
            <a:endParaRPr/>
          </a:p>
        </p:txBody>
      </p:sp>
      <p:sp>
        <p:nvSpPr>
          <p:cNvPr id="229" name="Google Shape;229;p45"/>
          <p:cNvSpPr txBox="1">
            <a:spLocks noGrp="1"/>
          </p:cNvSpPr>
          <p:nvPr>
            <p:ph idx="1"/>
          </p:nvPr>
        </p:nvSpPr>
        <p:spPr>
          <a:prstGeom prst="rect">
            <a:avLst/>
          </a:prstGeom>
        </p:spPr>
        <p:txBody>
          <a:bodyPr spcFirstLastPara="1" wrap="square" lIns="91425" tIns="91425" rIns="91425" bIns="91425" anchor="t" anchorCtr="0">
            <a:normAutofit fontScale="92500" lnSpcReduction="20000"/>
          </a:bodyPr>
          <a:lstStyle/>
          <a:p>
            <a:pPr marL="0" lvl="0" indent="0" algn="l" rtl="0">
              <a:lnSpc>
                <a:spcPct val="90000"/>
              </a:lnSpc>
              <a:spcBef>
                <a:spcPts val="1000"/>
              </a:spcBef>
              <a:spcAft>
                <a:spcPts val="0"/>
              </a:spcAft>
              <a:buClr>
                <a:schemeClr val="dk1"/>
              </a:buClr>
              <a:buSzPts val="1100"/>
              <a:buFont typeface="Arial"/>
              <a:buNone/>
            </a:pPr>
            <a:r>
              <a:rPr lang="en" sz="2800">
                <a:solidFill>
                  <a:schemeClr val="dk1"/>
                </a:solidFill>
              </a:rPr>
              <a:t>•Legal Review</a:t>
            </a:r>
            <a:endParaRPr sz="2800">
              <a:solidFill>
                <a:schemeClr val="dk1"/>
              </a:solidFill>
            </a:endParaRPr>
          </a:p>
          <a:p>
            <a:pPr marL="0" lvl="0" indent="457200" algn="l" rtl="0">
              <a:lnSpc>
                <a:spcPct val="90000"/>
              </a:lnSpc>
              <a:spcBef>
                <a:spcPts val="500"/>
              </a:spcBef>
              <a:spcAft>
                <a:spcPts val="0"/>
              </a:spcAft>
              <a:buClr>
                <a:schemeClr val="dk1"/>
              </a:buClr>
              <a:buSzPts val="1100"/>
              <a:buFont typeface="Arial"/>
              <a:buNone/>
            </a:pPr>
            <a:r>
              <a:rPr lang="en" sz="2400">
                <a:solidFill>
                  <a:schemeClr val="dk1"/>
                </a:solidFill>
              </a:rPr>
              <a:t>•Legal consultant</a:t>
            </a:r>
            <a:endParaRPr sz="2400">
              <a:solidFill>
                <a:schemeClr val="dk1"/>
              </a:solidFill>
            </a:endParaRPr>
          </a:p>
          <a:p>
            <a:pPr marL="457200" lvl="0" indent="0" algn="l" rtl="0">
              <a:lnSpc>
                <a:spcPct val="90000"/>
              </a:lnSpc>
              <a:spcBef>
                <a:spcPts val="500"/>
              </a:spcBef>
              <a:spcAft>
                <a:spcPts val="0"/>
              </a:spcAft>
              <a:buClr>
                <a:schemeClr val="dk1"/>
              </a:buClr>
              <a:buSzPts val="1100"/>
              <a:buFont typeface="Arial"/>
              <a:buNone/>
            </a:pPr>
            <a:r>
              <a:rPr lang="en" sz="2400">
                <a:solidFill>
                  <a:schemeClr val="dk1"/>
                </a:solidFill>
              </a:rPr>
              <a:t>•Review CPT interpretations from the lens of it’s curricular-ness, not a student’s need for employment.</a:t>
            </a:r>
            <a:endParaRPr sz="2400">
              <a:solidFill>
                <a:schemeClr val="dk1"/>
              </a:solidFill>
            </a:endParaRPr>
          </a:p>
          <a:p>
            <a:pPr marL="0" lvl="0" indent="0" algn="l" rtl="0">
              <a:spcBef>
                <a:spcPts val="0"/>
              </a:spcBef>
              <a:spcAft>
                <a:spcPts val="0"/>
              </a:spcAft>
              <a:buNone/>
            </a:pPr>
            <a:endParaRPr/>
          </a:p>
          <a:p>
            <a:pPr marL="0" lvl="0" indent="0" algn="l" rtl="0">
              <a:spcBef>
                <a:spcPts val="1200"/>
              </a:spcBef>
              <a:spcAft>
                <a:spcPts val="0"/>
              </a:spcAft>
              <a:buNone/>
            </a:pPr>
            <a:r>
              <a:rPr lang="en"/>
              <a:t>COMMON PROCEDURE: </a:t>
            </a:r>
            <a:endParaRPr/>
          </a:p>
          <a:p>
            <a:pPr marL="0" lvl="0" indent="0" algn="l" rtl="0">
              <a:spcBef>
                <a:spcPts val="1200"/>
              </a:spcBef>
              <a:spcAft>
                <a:spcPts val="0"/>
              </a:spcAft>
              <a:buNone/>
            </a:pPr>
            <a:r>
              <a:rPr lang="en"/>
              <a:t>Student submits: job offer letter + proof of course enrollment + Dept rec=</a:t>
            </a:r>
            <a:endParaRPr/>
          </a:p>
          <a:p>
            <a:pPr marL="0" lvl="0" indent="0" algn="l" rtl="0">
              <a:spcBef>
                <a:spcPts val="1200"/>
              </a:spcBef>
              <a:spcAft>
                <a:spcPts val="1200"/>
              </a:spcAft>
              <a:buNone/>
            </a:pPr>
            <a:r>
              <a:rPr lang="en"/>
              <a:t>Evaluated in DSO’s Office.</a:t>
            </a:r>
            <a:endParaRPr/>
          </a:p>
        </p:txBody>
      </p:sp>
    </p:spTree>
    <p:extLst>
      <p:ext uri="{BB962C8B-B14F-4D97-AF65-F5344CB8AC3E}">
        <p14:creationId xmlns:p14="http://schemas.microsoft.com/office/powerpoint/2010/main" val="1036495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20"/>
              <a:t>Thank you and remember:</a:t>
            </a:r>
            <a:endParaRPr sz="3420"/>
          </a:p>
        </p:txBody>
      </p:sp>
      <p:sp>
        <p:nvSpPr>
          <p:cNvPr id="235" name="Google Shape;235;p46"/>
          <p:cNvSpPr txBox="1">
            <a:spLocks noGrp="1"/>
          </p:cNvSpPr>
          <p:nvPr>
            <p:ph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solidFill>
                  <a:schemeClr val="dk1"/>
                </a:solidFill>
              </a:rPr>
              <a:t>Focus on the curricular aspect of training for creation and eligibility.</a:t>
            </a:r>
            <a:endParaRPr sz="2000">
              <a:solidFill>
                <a:schemeClr val="dk1"/>
              </a:solidFill>
            </a:endParaRPr>
          </a:p>
          <a:p>
            <a:pPr marL="0" lvl="0" indent="0" algn="ctr" rtl="0">
              <a:spcBef>
                <a:spcPts val="1200"/>
              </a:spcBef>
              <a:spcAft>
                <a:spcPts val="1200"/>
              </a:spcAft>
              <a:buNone/>
            </a:pPr>
            <a:r>
              <a:rPr lang="en" sz="2000">
                <a:solidFill>
                  <a:schemeClr val="dk1"/>
                </a:solidFill>
              </a:rPr>
              <a:t>CPT Policy Formation is important!</a:t>
            </a:r>
            <a:endParaRPr sz="2000">
              <a:solidFill>
                <a:schemeClr val="dk1"/>
              </a:solidFill>
            </a:endParaRPr>
          </a:p>
        </p:txBody>
      </p:sp>
    </p:spTree>
    <p:extLst>
      <p:ext uri="{BB962C8B-B14F-4D97-AF65-F5344CB8AC3E}">
        <p14:creationId xmlns:p14="http://schemas.microsoft.com/office/powerpoint/2010/main" val="1391729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1CD0-4916-4245-8400-66A9C5A60749}"/>
              </a:ext>
            </a:extLst>
          </p:cNvPr>
          <p:cNvSpPr>
            <a:spLocks noGrp="1"/>
          </p:cNvSpPr>
          <p:nvPr>
            <p:ph type="title"/>
          </p:nvPr>
        </p:nvSpPr>
        <p:spPr/>
        <p:txBody>
          <a:bodyPr>
            <a:normAutofit fontScale="90000"/>
          </a:bodyPr>
          <a:lstStyle/>
          <a:p>
            <a:r>
              <a:rPr lang="en-US" dirty="0"/>
              <a:t>Optional Practical training – OPT Best Practices</a:t>
            </a:r>
          </a:p>
        </p:txBody>
      </p:sp>
      <p:sp>
        <p:nvSpPr>
          <p:cNvPr id="3" name="Subtitle 2">
            <a:extLst>
              <a:ext uri="{FF2B5EF4-FFF2-40B4-BE49-F238E27FC236}">
                <a16:creationId xmlns:a16="http://schemas.microsoft.com/office/drawing/2014/main" id="{61574794-6935-42C4-9AB5-0873D0BB38B0}"/>
              </a:ext>
            </a:extLst>
          </p:cNvPr>
          <p:cNvSpPr>
            <a:spLocks noGrp="1"/>
          </p:cNvSpPr>
          <p:nvPr>
            <p:ph idx="4294967295"/>
          </p:nvPr>
        </p:nvSpPr>
        <p:spPr>
          <a:xfrm>
            <a:off x="2773680" y="4608576"/>
            <a:ext cx="3837432" cy="4044696"/>
          </a:xfrm>
          <a:prstGeom prst="rect">
            <a:avLst/>
          </a:prstGeom>
        </p:spPr>
        <p:txBody>
          <a:bodyPr/>
          <a:lstStyle/>
          <a:p>
            <a:pPr marL="0" indent="0">
              <a:buNone/>
            </a:pPr>
            <a:r>
              <a:rPr lang="en-US" dirty="0"/>
              <a:t>Robin Catmur-Smith</a:t>
            </a:r>
          </a:p>
          <a:p>
            <a:pPr marL="0" indent="0">
              <a:buNone/>
            </a:pPr>
            <a:r>
              <a:rPr lang="en-US" dirty="0"/>
              <a:t>University of Georgia</a:t>
            </a:r>
          </a:p>
        </p:txBody>
      </p:sp>
    </p:spTree>
    <p:extLst>
      <p:ext uri="{BB962C8B-B14F-4D97-AF65-F5344CB8AC3E}">
        <p14:creationId xmlns:p14="http://schemas.microsoft.com/office/powerpoint/2010/main" val="3683073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5DCF-26C9-4D5E-AF6D-3E0C0C996EE9}"/>
              </a:ext>
            </a:extLst>
          </p:cNvPr>
          <p:cNvSpPr>
            <a:spLocks noGrp="1"/>
          </p:cNvSpPr>
          <p:nvPr>
            <p:ph type="title"/>
          </p:nvPr>
        </p:nvSpPr>
        <p:spPr/>
        <p:txBody>
          <a:bodyPr/>
          <a:lstStyle/>
          <a:p>
            <a:r>
              <a:rPr lang="en-US" dirty="0"/>
              <a:t>OPT Regulations	</a:t>
            </a:r>
          </a:p>
        </p:txBody>
      </p:sp>
      <p:sp>
        <p:nvSpPr>
          <p:cNvPr id="3" name="Content Placeholder 2">
            <a:extLst>
              <a:ext uri="{FF2B5EF4-FFF2-40B4-BE49-F238E27FC236}">
                <a16:creationId xmlns:a16="http://schemas.microsoft.com/office/drawing/2014/main" id="{4B342FF7-1C02-4B0E-AA07-2753D110742C}"/>
              </a:ext>
            </a:extLst>
          </p:cNvPr>
          <p:cNvSpPr>
            <a:spLocks noGrp="1"/>
          </p:cNvSpPr>
          <p:nvPr>
            <p:ph idx="1"/>
          </p:nvPr>
        </p:nvSpPr>
        <p:spPr/>
        <p:txBody>
          <a:bodyPr>
            <a:normAutofit fontScale="62500" lnSpcReduction="20000"/>
          </a:bodyPr>
          <a:lstStyle/>
          <a:p>
            <a:r>
              <a:rPr lang="en-US" dirty="0"/>
              <a:t>8 CFR 214.2(f)(10)</a:t>
            </a:r>
          </a:p>
          <a:p>
            <a:r>
              <a:rPr lang="en-US" dirty="0">
                <a:solidFill>
                  <a:srgbClr val="000000"/>
                </a:solidFill>
                <a:latin typeface="Times New Roman" panose="02020603050405020304" pitchFamily="18" charset="0"/>
              </a:rPr>
              <a:t> </a:t>
            </a:r>
            <a:r>
              <a:rPr lang="en-US" i="1" dirty="0">
                <a:solidFill>
                  <a:srgbClr val="000000"/>
                </a:solidFill>
                <a:latin typeface="Times New Roman" panose="02020603050405020304" pitchFamily="18" charset="0"/>
              </a:rPr>
              <a:t>Practical training</a:t>
            </a:r>
            <a:r>
              <a:rPr lang="en-US" dirty="0">
                <a:solidFill>
                  <a:srgbClr val="000000"/>
                </a:solidFill>
                <a:latin typeface="Times New Roman" panose="02020603050405020304" pitchFamily="18" charset="0"/>
              </a:rPr>
              <a:t>. Practical training may be authorized to an F-1 student who has been </a:t>
            </a:r>
            <a:r>
              <a:rPr lang="en-US" dirty="0">
                <a:solidFill>
                  <a:srgbClr val="000000"/>
                </a:solidFill>
                <a:highlight>
                  <a:srgbClr val="FFFF00"/>
                </a:highlight>
                <a:latin typeface="Times New Roman" panose="02020603050405020304" pitchFamily="18" charset="0"/>
              </a:rPr>
              <a:t>lawfully enrolled on a full time basis</a:t>
            </a:r>
            <a:r>
              <a:rPr lang="en-US" dirty="0">
                <a:solidFill>
                  <a:srgbClr val="000000"/>
                </a:solidFill>
                <a:latin typeface="Times New Roman" panose="02020603050405020304" pitchFamily="18" charset="0"/>
              </a:rPr>
              <a:t>, in a Service-approved college, university, conservatory, or seminary </a:t>
            </a:r>
            <a:r>
              <a:rPr lang="en-US" dirty="0">
                <a:solidFill>
                  <a:srgbClr val="000000"/>
                </a:solidFill>
                <a:highlight>
                  <a:srgbClr val="FFFF00"/>
                </a:highlight>
                <a:latin typeface="Times New Roman" panose="02020603050405020304" pitchFamily="18" charset="0"/>
              </a:rPr>
              <a:t>for one full academic year</a:t>
            </a:r>
            <a:r>
              <a:rPr lang="en-US" dirty="0">
                <a:solidFill>
                  <a:srgbClr val="000000"/>
                </a:solidFill>
                <a:latin typeface="Times New Roman" panose="02020603050405020304" pitchFamily="18" charset="0"/>
              </a:rPr>
              <a:t>. This provision also includes students who, during their course of study, were enrolled in a study abroad program, if the student had spent at least one full academic term enrolled in a full course of study in the United States prior to studying abroad. </a:t>
            </a:r>
            <a:r>
              <a:rPr lang="en-US" dirty="0">
                <a:solidFill>
                  <a:srgbClr val="000000"/>
                </a:solidFill>
                <a:highlight>
                  <a:srgbClr val="FFFF00"/>
                </a:highlight>
                <a:latin typeface="Times New Roman" panose="02020603050405020304" pitchFamily="18" charset="0"/>
              </a:rPr>
              <a:t>A student may be authorized 12 months of practical training, and becomes eligible for another 12 months of practical training when he or she changes to a higher educational level</a:t>
            </a:r>
            <a:r>
              <a:rPr lang="en-US" dirty="0">
                <a:solidFill>
                  <a:srgbClr val="000000"/>
                </a:solidFill>
                <a:latin typeface="Times New Roman" panose="02020603050405020304" pitchFamily="18" charset="0"/>
              </a:rPr>
              <a:t>. Students in English language training programs are ineligible for practical training. An eligible student may request employment authorization for practical training in a position that is </a:t>
            </a:r>
            <a:r>
              <a:rPr lang="en-US" dirty="0">
                <a:solidFill>
                  <a:srgbClr val="000000"/>
                </a:solidFill>
                <a:highlight>
                  <a:srgbClr val="FFFF00"/>
                </a:highlight>
                <a:latin typeface="Times New Roman" panose="02020603050405020304" pitchFamily="18" charset="0"/>
              </a:rPr>
              <a:t>directly related to his or her major area of study</a:t>
            </a:r>
            <a:r>
              <a:rPr lang="en-US" dirty="0">
                <a:solidFill>
                  <a:srgbClr val="000000"/>
                </a:solidFill>
                <a:latin typeface="Times New Roman" panose="02020603050405020304" pitchFamily="18" charset="0"/>
              </a:rPr>
              <a:t>.</a:t>
            </a:r>
            <a:endParaRPr lang="en-US" dirty="0"/>
          </a:p>
        </p:txBody>
      </p:sp>
    </p:spTree>
    <p:extLst>
      <p:ext uri="{BB962C8B-B14F-4D97-AF65-F5344CB8AC3E}">
        <p14:creationId xmlns:p14="http://schemas.microsoft.com/office/powerpoint/2010/main" val="3706929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5B4B-DF50-41CA-A33A-9C82016738A0}"/>
              </a:ext>
            </a:extLst>
          </p:cNvPr>
          <p:cNvSpPr>
            <a:spLocks noGrp="1"/>
          </p:cNvSpPr>
          <p:nvPr>
            <p:ph type="title"/>
          </p:nvPr>
        </p:nvSpPr>
        <p:spPr/>
        <p:txBody>
          <a:bodyPr/>
          <a:lstStyle/>
          <a:p>
            <a:r>
              <a:rPr lang="en-US" dirty="0"/>
              <a:t>STEM OPT</a:t>
            </a:r>
          </a:p>
        </p:txBody>
      </p:sp>
      <p:sp>
        <p:nvSpPr>
          <p:cNvPr id="3" name="Content Placeholder 2">
            <a:extLst>
              <a:ext uri="{FF2B5EF4-FFF2-40B4-BE49-F238E27FC236}">
                <a16:creationId xmlns:a16="http://schemas.microsoft.com/office/drawing/2014/main" id="{5B1DA6BC-491C-41A0-AE55-E8D5FD2BD122}"/>
              </a:ext>
            </a:extLst>
          </p:cNvPr>
          <p:cNvSpPr>
            <a:spLocks noGrp="1"/>
          </p:cNvSpPr>
          <p:nvPr>
            <p:ph idx="1"/>
          </p:nvPr>
        </p:nvSpPr>
        <p:spPr/>
        <p:txBody>
          <a:bodyPr>
            <a:normAutofit fontScale="47500" lnSpcReduction="20000"/>
          </a:bodyPr>
          <a:lstStyle/>
          <a:p>
            <a:r>
              <a:rPr lang="en-US" dirty="0"/>
              <a:t>8 CFR 214.2(f)(10)(ii)(C)</a:t>
            </a:r>
          </a:p>
          <a:p>
            <a:r>
              <a:rPr lang="en-US" i="1" dirty="0">
                <a:solidFill>
                  <a:srgbClr val="000000"/>
                </a:solidFill>
                <a:latin typeface="Times New Roman" panose="02020603050405020304" pitchFamily="18" charset="0"/>
              </a:rPr>
              <a:t>24-month extension of post-completion OPT for a science, technology, engineering, or mathematics (STEM) degree.</a:t>
            </a:r>
            <a:r>
              <a:rPr lang="en-US" dirty="0">
                <a:solidFill>
                  <a:srgbClr val="000000"/>
                </a:solidFill>
                <a:latin typeface="Times New Roman" panose="02020603050405020304" pitchFamily="18" charset="0"/>
              </a:rPr>
              <a:t> Consistent with paragraph (f)(11)(i)(C) of this section, a qualified student may apply for an extension of OPT while in a valid period of post-completion OPT authorized under 8 CFR 274a.12(c)(3)(i)(B). </a:t>
            </a:r>
            <a:r>
              <a:rPr lang="en-US" dirty="0">
                <a:solidFill>
                  <a:srgbClr val="000000"/>
                </a:solidFill>
                <a:highlight>
                  <a:srgbClr val="FFFF00"/>
                </a:highlight>
                <a:latin typeface="Times New Roman" panose="02020603050405020304" pitchFamily="18" charset="0"/>
              </a:rPr>
              <a:t>An extension will be for 24 months for the first qualifying degree for which the student has completed all course requirements </a:t>
            </a:r>
            <a:r>
              <a:rPr lang="en-US" dirty="0">
                <a:solidFill>
                  <a:srgbClr val="000000"/>
                </a:solidFill>
                <a:latin typeface="Times New Roman" panose="02020603050405020304" pitchFamily="18" charset="0"/>
              </a:rPr>
              <a:t>(excluding thesis or equivalent), including any qualifying degree as part of a dual degree program, subject to the requirement in paragraph (f)(10)(ii)(C)(3) of this section that previously obtained degrees must have been conferred. </a:t>
            </a:r>
            <a:r>
              <a:rPr lang="en-US" dirty="0">
                <a:solidFill>
                  <a:srgbClr val="000000"/>
                </a:solidFill>
                <a:highlight>
                  <a:srgbClr val="FFFF00"/>
                </a:highlight>
                <a:latin typeface="Times New Roman" panose="02020603050405020304" pitchFamily="18" charset="0"/>
              </a:rPr>
              <a:t>If a student completes all such course requirements for another qualifying degree at a higher degree level than the first, the student may apply for a second 24- month extension of OPT </a:t>
            </a:r>
            <a:r>
              <a:rPr lang="en-US" dirty="0">
                <a:solidFill>
                  <a:srgbClr val="000000"/>
                </a:solidFill>
                <a:latin typeface="Times New Roman" panose="02020603050405020304" pitchFamily="18" charset="0"/>
              </a:rPr>
              <a:t>while in a valid period of post-completion OPT authorized under 8 CFR 274a.12(c)(3)(i)(B). In no event may a student be authorized for more than two lifetime STEM OPT extensions. A student who was granted a 17-month OPT extension under the rule issued at 73 FR 18944, whether or not such student requests an additional 7-month period of STEM OPT under 8 CFR 214.16, is considered to have been authorized for one STEM OPT extension, and may be eligible for only one more STEM OPT extension. Any subsequent application for an additional 24-month OPT extension under this paragraph (f)(10)(ii)(C) must be based on a degree at a higher degree level than the degree that was the basis for the student’s first OPT extension. In order to qualify for an extension of post-completion OPT based upon a STEM degree, all of the following requirements must be met.</a:t>
            </a:r>
            <a:endParaRPr lang="en-US" dirty="0"/>
          </a:p>
        </p:txBody>
      </p:sp>
    </p:spTree>
    <p:extLst>
      <p:ext uri="{BB962C8B-B14F-4D97-AF65-F5344CB8AC3E}">
        <p14:creationId xmlns:p14="http://schemas.microsoft.com/office/powerpoint/2010/main" val="2785561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6E6E-0CE5-4A0A-A2A2-354A128F4C56}"/>
              </a:ext>
            </a:extLst>
          </p:cNvPr>
          <p:cNvSpPr>
            <a:spLocks noGrp="1"/>
          </p:cNvSpPr>
          <p:nvPr>
            <p:ph type="title"/>
          </p:nvPr>
        </p:nvSpPr>
        <p:spPr/>
        <p:txBody>
          <a:bodyPr>
            <a:normAutofit fontScale="90000"/>
          </a:bodyPr>
          <a:lstStyle/>
          <a:p>
            <a:r>
              <a:rPr lang="en-US" dirty="0"/>
              <a:t>OPT – filing of I-765 application	</a:t>
            </a:r>
          </a:p>
        </p:txBody>
      </p:sp>
      <p:sp>
        <p:nvSpPr>
          <p:cNvPr id="3" name="Content Placeholder 2">
            <a:extLst>
              <a:ext uri="{FF2B5EF4-FFF2-40B4-BE49-F238E27FC236}">
                <a16:creationId xmlns:a16="http://schemas.microsoft.com/office/drawing/2014/main" id="{065CFA30-B79F-4472-8947-B01912BF3DD0}"/>
              </a:ext>
            </a:extLst>
          </p:cNvPr>
          <p:cNvSpPr>
            <a:spLocks noGrp="1"/>
          </p:cNvSpPr>
          <p:nvPr>
            <p:ph idx="1"/>
          </p:nvPr>
        </p:nvSpPr>
        <p:spPr/>
        <p:txBody>
          <a:bodyPr>
            <a:normAutofit fontScale="70000" lnSpcReduction="20000"/>
          </a:bodyPr>
          <a:lstStyle/>
          <a:p>
            <a:r>
              <a:rPr lang="en-US" dirty="0"/>
              <a:t>Filing fee: </a:t>
            </a:r>
            <a:r>
              <a:rPr lang="en-US" dirty="0">
                <a:hlinkClick r:id="rId2"/>
              </a:rPr>
              <a:t>https://www.uscis.gov/sites/default/files/document/forms/g-1055.pdf</a:t>
            </a:r>
            <a:r>
              <a:rPr lang="en-US" dirty="0"/>
              <a:t> (Currently $410.)</a:t>
            </a:r>
          </a:p>
          <a:p>
            <a:r>
              <a:rPr lang="en-US" dirty="0"/>
              <a:t>Online: </a:t>
            </a:r>
            <a:r>
              <a:rPr lang="en-US" dirty="0">
                <a:hlinkClick r:id="rId3"/>
              </a:rPr>
              <a:t>https://www.uscis.gov/i-765</a:t>
            </a:r>
            <a:r>
              <a:rPr lang="en-US" dirty="0"/>
              <a:t> </a:t>
            </a:r>
          </a:p>
          <a:p>
            <a:r>
              <a:rPr lang="en-US" dirty="0"/>
              <a:t>Paper : </a:t>
            </a:r>
            <a:r>
              <a:rPr lang="en-US" dirty="0">
                <a:hlinkClick r:id="rId4"/>
              </a:rPr>
              <a:t>https://www.uscis.gov/sites/default/files/document/forms/i-765.pdf</a:t>
            </a:r>
            <a:r>
              <a:rPr lang="en-US" dirty="0"/>
              <a:t>; ( current edition 10/31/2022)</a:t>
            </a:r>
          </a:p>
          <a:p>
            <a:pPr lvl="1"/>
            <a:r>
              <a:rPr lang="en-US" dirty="0"/>
              <a:t>Filing Addresses: </a:t>
            </a:r>
            <a:r>
              <a:rPr lang="en-US" dirty="0">
                <a:hlinkClick r:id="rId5"/>
              </a:rPr>
              <a:t>https://www.uscis.gov/i-765-addresses</a:t>
            </a:r>
            <a:r>
              <a:rPr lang="en-US" dirty="0"/>
              <a:t> </a:t>
            </a:r>
          </a:p>
          <a:p>
            <a:r>
              <a:rPr lang="en-US" dirty="0"/>
              <a:t>Wet signature on the I-765, or scanned copy of a wet signature</a:t>
            </a:r>
          </a:p>
          <a:p>
            <a:r>
              <a:rPr lang="en-US" dirty="0"/>
              <a:t>Premium Processing now available since April 2023: </a:t>
            </a:r>
            <a:r>
              <a:rPr lang="en-US" dirty="0">
                <a:hlinkClick r:id="rId6"/>
              </a:rPr>
              <a:t>https://www.uscis.gov/i-907</a:t>
            </a:r>
            <a:r>
              <a:rPr lang="en-US" dirty="0"/>
              <a:t> (additional $1500. fee)</a:t>
            </a:r>
          </a:p>
        </p:txBody>
      </p:sp>
    </p:spTree>
    <p:extLst>
      <p:ext uri="{BB962C8B-B14F-4D97-AF65-F5344CB8AC3E}">
        <p14:creationId xmlns:p14="http://schemas.microsoft.com/office/powerpoint/2010/main" val="316169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for ISSS Orientation</a:t>
            </a:r>
          </a:p>
        </p:txBody>
      </p:sp>
      <p:sp>
        <p:nvSpPr>
          <p:cNvPr id="3" name="Content Placeholder 2"/>
          <p:cNvSpPr>
            <a:spLocks noGrp="1"/>
          </p:cNvSpPr>
          <p:nvPr>
            <p:ph idx="1"/>
          </p:nvPr>
        </p:nvSpPr>
        <p:spPr>
          <a:xfrm>
            <a:off x="628650" y="2226469"/>
            <a:ext cx="7886700" cy="2745581"/>
          </a:xfrm>
        </p:spPr>
        <p:txBody>
          <a:bodyPr/>
          <a:lstStyle/>
          <a:p>
            <a:pPr marL="0" marR="0" indent="0">
              <a:lnSpc>
                <a:spcPct val="107000"/>
              </a:lnSpc>
              <a:spcBef>
                <a:spcPts val="0"/>
              </a:spcBef>
              <a:spcAft>
                <a:spcPts val="600"/>
              </a:spcAft>
              <a:buNone/>
            </a:pPr>
            <a:r>
              <a:rPr lang="en-US" sz="1500" kern="100" dirty="0">
                <a:effectLst/>
                <a:latin typeface="Calibri" panose="020F0502020204030204" pitchFamily="34" charset="0"/>
                <a:ea typeface="Calibri" panose="020F0502020204030204" pitchFamily="34" charset="0"/>
                <a:cs typeface="Times New Roman" panose="02020603050405020304" pitchFamily="18" charset="0"/>
              </a:rPr>
              <a:t>Sheila Schulte</a:t>
            </a:r>
          </a:p>
          <a:p>
            <a:pPr marL="0" marR="0" indent="0">
              <a:lnSpc>
                <a:spcPct val="107000"/>
              </a:lnSpc>
              <a:spcBef>
                <a:spcPts val="0"/>
              </a:spcBef>
              <a:spcAft>
                <a:spcPts val="60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Associate Vice President, International Programs</a:t>
            </a:r>
          </a:p>
          <a:p>
            <a:pPr marL="0" marR="0" indent="0">
              <a:lnSpc>
                <a:spcPct val="107000"/>
              </a:lnSpc>
              <a:spcBef>
                <a:spcPts val="0"/>
              </a:spcBef>
              <a:spcAft>
                <a:spcPts val="60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University of North Georgia</a:t>
            </a:r>
          </a:p>
          <a:p>
            <a:pPr marL="0" marR="0" indent="0">
              <a:lnSpc>
                <a:spcPct val="107000"/>
              </a:lnSpc>
              <a:spcBef>
                <a:spcPts val="0"/>
              </a:spcBef>
              <a:spcAft>
                <a:spcPts val="600"/>
              </a:spcAft>
              <a:buNone/>
            </a:pPr>
            <a:endParaRPr lang="en-US" sz="135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indent="0">
              <a:lnSpc>
                <a:spcPct val="107000"/>
              </a:lnSpc>
              <a:spcBef>
                <a:spcPts val="0"/>
              </a:spcBef>
              <a:spcAft>
                <a:spcPts val="600"/>
              </a:spcAft>
              <a:buNone/>
            </a:pPr>
            <a:endParaRPr lang="en-US" sz="135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endParaRPr>
          </a:p>
          <a:p>
            <a:pPr marL="0" marR="0" indent="0">
              <a:lnSpc>
                <a:spcPct val="107000"/>
              </a:lnSpc>
              <a:spcBef>
                <a:spcPts val="0"/>
              </a:spcBef>
              <a:spcAft>
                <a:spcPts val="600"/>
              </a:spcAft>
              <a:buNone/>
            </a:pPr>
            <a:r>
              <a:rPr lang="en-US" sz="135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Sheila.Schulte@ung.edu</a:t>
            </a: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600"/>
              </a:spcAft>
              <a:buNone/>
            </a:pPr>
            <a:r>
              <a:rPr lang="en-US" sz="135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www.ung.edu/cge</a:t>
            </a: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44709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3E15-A188-4A49-BF2B-186CEA68F6F9}"/>
              </a:ext>
            </a:extLst>
          </p:cNvPr>
          <p:cNvSpPr>
            <a:spLocks noGrp="1"/>
          </p:cNvSpPr>
          <p:nvPr>
            <p:ph type="title"/>
          </p:nvPr>
        </p:nvSpPr>
        <p:spPr/>
        <p:txBody>
          <a:bodyPr/>
          <a:lstStyle/>
          <a:p>
            <a:r>
              <a:rPr lang="en-US" dirty="0"/>
              <a:t>OPT Best Practices	</a:t>
            </a:r>
          </a:p>
        </p:txBody>
      </p:sp>
      <p:sp>
        <p:nvSpPr>
          <p:cNvPr id="3" name="Content Placeholder 2">
            <a:extLst>
              <a:ext uri="{FF2B5EF4-FFF2-40B4-BE49-F238E27FC236}">
                <a16:creationId xmlns:a16="http://schemas.microsoft.com/office/drawing/2014/main" id="{95EB53D3-9463-4D32-BFFE-D2331A73585E}"/>
              </a:ext>
            </a:extLst>
          </p:cNvPr>
          <p:cNvSpPr>
            <a:spLocks noGrp="1"/>
          </p:cNvSpPr>
          <p:nvPr>
            <p:ph idx="1"/>
          </p:nvPr>
        </p:nvSpPr>
        <p:spPr/>
        <p:txBody>
          <a:bodyPr>
            <a:normAutofit fontScale="55000" lnSpcReduction="20000"/>
          </a:bodyPr>
          <a:lstStyle/>
          <a:p>
            <a:r>
              <a:rPr lang="en-US" dirty="0"/>
              <a:t>Educating students about OPT and the application process</a:t>
            </a:r>
          </a:p>
          <a:p>
            <a:r>
              <a:rPr lang="en-US" dirty="0"/>
              <a:t>Policy development: </a:t>
            </a:r>
          </a:p>
          <a:p>
            <a:pPr lvl="1"/>
            <a:r>
              <a:rPr lang="en-US" dirty="0"/>
              <a:t>Recommendation and filing dates</a:t>
            </a:r>
          </a:p>
          <a:p>
            <a:pPr lvl="1"/>
            <a:r>
              <a:rPr lang="en-US" dirty="0"/>
              <a:t>Failure to complete the academic program</a:t>
            </a:r>
          </a:p>
          <a:p>
            <a:pPr lvl="1"/>
            <a:r>
              <a:rPr lang="en-US" dirty="0"/>
              <a:t>Unemployment time and SEVIS record terminations</a:t>
            </a:r>
          </a:p>
          <a:p>
            <a:pPr lvl="1"/>
            <a:r>
              <a:rPr lang="en-US" dirty="0"/>
              <a:t>Self-employment under OPT</a:t>
            </a:r>
          </a:p>
          <a:p>
            <a:r>
              <a:rPr lang="en-US" dirty="0"/>
              <a:t>Addresses: mailing and email - updates by student</a:t>
            </a:r>
          </a:p>
          <a:p>
            <a:r>
              <a:rPr lang="en-US" dirty="0"/>
              <a:t>STEM extensions</a:t>
            </a:r>
          </a:p>
          <a:p>
            <a:pPr lvl="1"/>
            <a:r>
              <a:rPr lang="en-US" dirty="0"/>
              <a:t>CIP code changes</a:t>
            </a:r>
          </a:p>
          <a:p>
            <a:pPr lvl="1"/>
            <a:r>
              <a:rPr lang="en-US" dirty="0"/>
              <a:t>Use of prior degree (Provide institutional accreditation) (Degree earned within 10 years of recommendation)</a:t>
            </a:r>
          </a:p>
          <a:p>
            <a:pPr lvl="1"/>
            <a:r>
              <a:rPr lang="en-US" dirty="0"/>
              <a:t>I-983 training Plan</a:t>
            </a:r>
          </a:p>
          <a:p>
            <a:r>
              <a:rPr lang="en-US" dirty="0"/>
              <a:t>Corrections to PSC: </a:t>
            </a:r>
            <a:r>
              <a:rPr lang="en-US" dirty="0">
                <a:hlinkClick r:id="rId2"/>
              </a:rPr>
              <a:t>psc.studentead@uscis.djs.gov</a:t>
            </a:r>
            <a:r>
              <a:rPr lang="en-US" dirty="0"/>
              <a:t> (do not share address with students!)</a:t>
            </a:r>
          </a:p>
          <a:p>
            <a:r>
              <a:rPr lang="en-US" dirty="0"/>
              <a:t>Cap gap extensions</a:t>
            </a:r>
          </a:p>
          <a:p>
            <a:endParaRPr lang="en-US" dirty="0"/>
          </a:p>
        </p:txBody>
      </p:sp>
    </p:spTree>
    <p:extLst>
      <p:ext uri="{BB962C8B-B14F-4D97-AF65-F5344CB8AC3E}">
        <p14:creationId xmlns:p14="http://schemas.microsoft.com/office/powerpoint/2010/main" val="2822261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3A71-E12F-4807-8B11-C3CC2B73C18E}"/>
              </a:ext>
            </a:extLst>
          </p:cNvPr>
          <p:cNvSpPr>
            <a:spLocks noGrp="1"/>
          </p:cNvSpPr>
          <p:nvPr>
            <p:ph type="title"/>
          </p:nvPr>
        </p:nvSpPr>
        <p:spPr/>
        <p:txBody>
          <a:bodyPr/>
          <a:lstStyle/>
          <a:p>
            <a:r>
              <a:rPr lang="en-US" dirty="0"/>
              <a:t>OPT Resources</a:t>
            </a:r>
          </a:p>
        </p:txBody>
      </p:sp>
      <p:sp>
        <p:nvSpPr>
          <p:cNvPr id="3" name="Content Placeholder 2">
            <a:extLst>
              <a:ext uri="{FF2B5EF4-FFF2-40B4-BE49-F238E27FC236}">
                <a16:creationId xmlns:a16="http://schemas.microsoft.com/office/drawing/2014/main" id="{4408F225-619F-4D68-8B79-889D2E8D5BE5}"/>
              </a:ext>
            </a:extLst>
          </p:cNvPr>
          <p:cNvSpPr>
            <a:spLocks noGrp="1"/>
          </p:cNvSpPr>
          <p:nvPr>
            <p:ph idx="1"/>
          </p:nvPr>
        </p:nvSpPr>
        <p:spPr/>
        <p:txBody>
          <a:bodyPr>
            <a:normAutofit fontScale="62500" lnSpcReduction="20000"/>
          </a:bodyPr>
          <a:lstStyle/>
          <a:p>
            <a:r>
              <a:rPr lang="en-US" dirty="0" err="1"/>
              <a:t>Nafsa</a:t>
            </a:r>
            <a:r>
              <a:rPr lang="en-US" dirty="0"/>
              <a:t>: </a:t>
            </a:r>
            <a:r>
              <a:rPr lang="en-US" dirty="0">
                <a:hlinkClick r:id="rId2"/>
              </a:rPr>
              <a:t>https://www.nafsa.org/system/files/resource-pdf/OPTresource2023.pdf</a:t>
            </a:r>
            <a:endParaRPr lang="en-US" dirty="0"/>
          </a:p>
          <a:p>
            <a:r>
              <a:rPr lang="en-US" dirty="0"/>
              <a:t>USCIS </a:t>
            </a:r>
            <a:r>
              <a:rPr lang="en-US" dirty="0" err="1"/>
              <a:t>Ombuds</a:t>
            </a:r>
            <a:r>
              <a:rPr lang="en-US" dirty="0"/>
              <a:t> office: </a:t>
            </a:r>
            <a:r>
              <a:rPr lang="en-US" dirty="0">
                <a:hlinkClick r:id="rId3"/>
              </a:rPr>
              <a:t>https://www.dhs.gov/case-assistance</a:t>
            </a:r>
            <a:endParaRPr lang="en-US" dirty="0"/>
          </a:p>
          <a:p>
            <a:r>
              <a:rPr lang="en-US" dirty="0"/>
              <a:t>Study in the States:</a:t>
            </a:r>
          </a:p>
          <a:p>
            <a:pPr lvl="1"/>
            <a:r>
              <a:rPr lang="en-US" dirty="0"/>
              <a:t>STEM OPT hub: </a:t>
            </a:r>
            <a:r>
              <a:rPr lang="en-US" dirty="0">
                <a:hlinkClick r:id="rId4"/>
              </a:rPr>
              <a:t>https://studyinthestates.dhs.gov/stem-opt-hub</a:t>
            </a:r>
            <a:r>
              <a:rPr lang="en-US" dirty="0"/>
              <a:t>     </a:t>
            </a:r>
          </a:p>
          <a:p>
            <a:pPr lvl="1"/>
            <a:r>
              <a:rPr lang="en-US" dirty="0"/>
              <a:t>Eligible STEM CIP codes: </a:t>
            </a:r>
            <a:r>
              <a:rPr lang="en-US" dirty="0">
                <a:hlinkClick r:id="rId5"/>
              </a:rPr>
              <a:t>https://studyinthestates.dhs.gov/stem-opt-hub/additional-resources/eligible-cip-codes-for-the-stem-opt-extension</a:t>
            </a:r>
            <a:endParaRPr lang="en-US" dirty="0"/>
          </a:p>
          <a:p>
            <a:pPr lvl="1"/>
            <a:r>
              <a:rPr lang="en-US" dirty="0"/>
              <a:t>OPT Planning Tool: </a:t>
            </a:r>
            <a:r>
              <a:rPr lang="en-US" dirty="0">
                <a:hlinkClick r:id="rId6"/>
              </a:rPr>
              <a:t>https://studyinthestates.dhs.gov/sevis-help-hub/student-records/fm-student-employment/planning-tool-for-post-completion-opt</a:t>
            </a:r>
            <a:endParaRPr lang="en-US" dirty="0"/>
          </a:p>
          <a:p>
            <a:r>
              <a:rPr lang="en-US" dirty="0"/>
              <a:t>OPT Resource (2010): </a:t>
            </a:r>
            <a:r>
              <a:rPr lang="en-US" dirty="0">
                <a:hlinkClick r:id="rId7"/>
              </a:rPr>
              <a:t>https://www.ice.gov/doclib/sevis/pdf/opt_policy_guidance_042010.pdf</a:t>
            </a:r>
            <a:r>
              <a:rPr lang="en-US" dirty="0"/>
              <a:t> </a:t>
            </a:r>
          </a:p>
          <a:p>
            <a:pPr marL="0" indent="0">
              <a:buNone/>
            </a:pPr>
            <a:endParaRPr lang="en-US" dirty="0"/>
          </a:p>
        </p:txBody>
      </p:sp>
    </p:spTree>
    <p:extLst>
      <p:ext uri="{BB962C8B-B14F-4D97-AF65-F5344CB8AC3E}">
        <p14:creationId xmlns:p14="http://schemas.microsoft.com/office/powerpoint/2010/main" val="1711858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8"/>
          <p:cNvSpPr txBox="1">
            <a:spLocks noGrp="1"/>
          </p:cNvSpPr>
          <p:nvPr>
            <p:ph type="title"/>
          </p:nvPr>
        </p:nvSpPr>
        <p:spPr>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H-1B &amp; Post-OPT Employment Options</a:t>
            </a:r>
            <a:endParaRPr/>
          </a:p>
          <a:p>
            <a:pPr marL="0" lvl="0" indent="0" algn="ctr" rtl="0">
              <a:spcBef>
                <a:spcPts val="0"/>
              </a:spcBef>
              <a:spcAft>
                <a:spcPts val="0"/>
              </a:spcAft>
              <a:buNone/>
            </a:pPr>
            <a:r>
              <a:rPr lang="en"/>
              <a:t>Drew Webster, GSU</a:t>
            </a:r>
            <a:endParaRPr/>
          </a:p>
        </p:txBody>
      </p:sp>
    </p:spTree>
    <p:extLst>
      <p:ext uri="{BB962C8B-B14F-4D97-AF65-F5344CB8AC3E}">
        <p14:creationId xmlns:p14="http://schemas.microsoft.com/office/powerpoint/2010/main" val="1427924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9"/>
          <p:cNvPicPr preferRelativeResize="0"/>
          <p:nvPr/>
        </p:nvPicPr>
        <p:blipFill>
          <a:blip r:embed="rId3">
            <a:alphaModFix/>
          </a:blip>
          <a:stretch>
            <a:fillRect/>
          </a:stretch>
        </p:blipFill>
        <p:spPr>
          <a:xfrm>
            <a:off x="-6" y="857237"/>
            <a:ext cx="9144000" cy="5143544"/>
          </a:xfrm>
          <a:prstGeom prst="rect">
            <a:avLst/>
          </a:prstGeom>
          <a:noFill/>
          <a:ln>
            <a:noFill/>
          </a:ln>
        </p:spPr>
      </p:pic>
    </p:spTree>
    <p:extLst>
      <p:ext uri="{BB962C8B-B14F-4D97-AF65-F5344CB8AC3E}">
        <p14:creationId xmlns:p14="http://schemas.microsoft.com/office/powerpoint/2010/main" val="1332880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50"/>
          <p:cNvPicPr preferRelativeResize="0"/>
          <p:nvPr/>
        </p:nvPicPr>
        <p:blipFill>
          <a:blip r:embed="rId3">
            <a:alphaModFix/>
          </a:blip>
          <a:stretch>
            <a:fillRect/>
          </a:stretch>
        </p:blipFill>
        <p:spPr>
          <a:xfrm>
            <a:off x="1" y="857219"/>
            <a:ext cx="9143922" cy="5143500"/>
          </a:xfrm>
          <a:prstGeom prst="rect">
            <a:avLst/>
          </a:prstGeom>
          <a:noFill/>
          <a:ln>
            <a:noFill/>
          </a:ln>
        </p:spPr>
      </p:pic>
    </p:spTree>
    <p:extLst>
      <p:ext uri="{BB962C8B-B14F-4D97-AF65-F5344CB8AC3E}">
        <p14:creationId xmlns:p14="http://schemas.microsoft.com/office/powerpoint/2010/main" val="3164407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51"/>
          <p:cNvPicPr preferRelativeResize="0"/>
          <p:nvPr/>
        </p:nvPicPr>
        <p:blipFill>
          <a:blip r:embed="rId3">
            <a:alphaModFix/>
          </a:blip>
          <a:stretch>
            <a:fillRect/>
          </a:stretch>
        </p:blipFill>
        <p:spPr>
          <a:xfrm>
            <a:off x="128016" y="859535"/>
            <a:ext cx="8897474" cy="4988815"/>
          </a:xfrm>
          <a:prstGeom prst="rect">
            <a:avLst/>
          </a:prstGeom>
          <a:noFill/>
          <a:ln>
            <a:noFill/>
          </a:ln>
        </p:spPr>
      </p:pic>
    </p:spTree>
    <p:extLst>
      <p:ext uri="{BB962C8B-B14F-4D97-AF65-F5344CB8AC3E}">
        <p14:creationId xmlns:p14="http://schemas.microsoft.com/office/powerpoint/2010/main" val="4265142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52"/>
          <p:cNvPicPr preferRelativeResize="0"/>
          <p:nvPr/>
        </p:nvPicPr>
        <p:blipFill>
          <a:blip r:embed="rId3">
            <a:alphaModFix/>
          </a:blip>
          <a:stretch>
            <a:fillRect/>
          </a:stretch>
        </p:blipFill>
        <p:spPr>
          <a:xfrm>
            <a:off x="152400" y="1009650"/>
            <a:ext cx="8873066" cy="4991100"/>
          </a:xfrm>
          <a:prstGeom prst="rect">
            <a:avLst/>
          </a:prstGeom>
          <a:noFill/>
          <a:ln>
            <a:noFill/>
          </a:ln>
        </p:spPr>
      </p:pic>
    </p:spTree>
    <p:extLst>
      <p:ext uri="{BB962C8B-B14F-4D97-AF65-F5344CB8AC3E}">
        <p14:creationId xmlns:p14="http://schemas.microsoft.com/office/powerpoint/2010/main" val="957272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53"/>
          <p:cNvPicPr preferRelativeResize="0"/>
          <p:nvPr/>
        </p:nvPicPr>
        <p:blipFill>
          <a:blip r:embed="rId3">
            <a:alphaModFix/>
          </a:blip>
          <a:stretch>
            <a:fillRect/>
          </a:stretch>
        </p:blipFill>
        <p:spPr>
          <a:xfrm>
            <a:off x="152400" y="900114"/>
            <a:ext cx="8991600" cy="5057763"/>
          </a:xfrm>
          <a:prstGeom prst="rect">
            <a:avLst/>
          </a:prstGeom>
          <a:noFill/>
          <a:ln>
            <a:noFill/>
          </a:ln>
        </p:spPr>
      </p:pic>
    </p:spTree>
    <p:extLst>
      <p:ext uri="{BB962C8B-B14F-4D97-AF65-F5344CB8AC3E}">
        <p14:creationId xmlns:p14="http://schemas.microsoft.com/office/powerpoint/2010/main" val="3341777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54"/>
          <p:cNvPicPr preferRelativeResize="0"/>
          <p:nvPr/>
        </p:nvPicPr>
        <p:blipFill>
          <a:blip r:embed="rId3">
            <a:alphaModFix/>
          </a:blip>
          <a:stretch>
            <a:fillRect/>
          </a:stretch>
        </p:blipFill>
        <p:spPr>
          <a:xfrm>
            <a:off x="393011" y="2029967"/>
            <a:ext cx="8357978" cy="3818383"/>
          </a:xfrm>
          <a:prstGeom prst="rect">
            <a:avLst/>
          </a:prstGeom>
          <a:noFill/>
          <a:ln>
            <a:noFill/>
          </a:ln>
        </p:spPr>
      </p:pic>
    </p:spTree>
    <p:extLst>
      <p:ext uri="{BB962C8B-B14F-4D97-AF65-F5344CB8AC3E}">
        <p14:creationId xmlns:p14="http://schemas.microsoft.com/office/powerpoint/2010/main" val="2334460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5"/>
          <p:cNvSpPr txBox="1">
            <a:spLocks noGrp="1"/>
          </p:cNvSpPr>
          <p:nvPr>
            <p:ph type="title"/>
          </p:nvPr>
        </p:nvSpPr>
        <p:spPr>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Breakout Rooms</a:t>
            </a:r>
            <a:endParaRPr/>
          </a:p>
        </p:txBody>
      </p:sp>
    </p:spTree>
    <p:extLst>
      <p:ext uri="{BB962C8B-B14F-4D97-AF65-F5344CB8AC3E}">
        <p14:creationId xmlns:p14="http://schemas.microsoft.com/office/powerpoint/2010/main" val="3363231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Sense of Belonging</a:t>
            </a:r>
          </a:p>
        </p:txBody>
      </p:sp>
      <p:sp>
        <p:nvSpPr>
          <p:cNvPr id="3" name="Content Placeholder 2"/>
          <p:cNvSpPr>
            <a:spLocks noGrp="1"/>
          </p:cNvSpPr>
          <p:nvPr>
            <p:ph idx="1"/>
          </p:nvPr>
        </p:nvSpPr>
        <p:spPr>
          <a:xfrm>
            <a:off x="628650" y="2226469"/>
            <a:ext cx="7886700" cy="2736187"/>
          </a:xfrm>
        </p:spPr>
        <p:txBody>
          <a:bodyPr/>
          <a:lstStyle/>
          <a:p>
            <a:pPr marL="0" marR="0">
              <a:lnSpc>
                <a:spcPct val="107000"/>
              </a:lnSpc>
              <a:spcBef>
                <a:spcPts val="0"/>
              </a:spcBef>
              <a:spcAft>
                <a:spcPts val="600"/>
              </a:spcAft>
            </a:pP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One of the main purposes of international student orientation is to create a sense of belonging for the new student.  </a:t>
            </a:r>
          </a:p>
          <a:p>
            <a:pPr marL="0" marR="0">
              <a:lnSpc>
                <a:spcPct val="107000"/>
              </a:lnSpc>
              <a:spcBef>
                <a:spcPts val="0"/>
              </a:spcBef>
              <a:spcAft>
                <a:spcPts val="600"/>
              </a:spcAft>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Please take a minute to choose a word or two to put into the chat on how you would define a sense of belonging.</a:t>
            </a:r>
          </a:p>
          <a:p>
            <a:endParaRPr lang="en-US" dirty="0"/>
          </a:p>
        </p:txBody>
      </p:sp>
    </p:spTree>
    <p:extLst>
      <p:ext uri="{BB962C8B-B14F-4D97-AF65-F5344CB8AC3E}">
        <p14:creationId xmlns:p14="http://schemas.microsoft.com/office/powerpoint/2010/main" val="794670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7967" y="4299348"/>
            <a:ext cx="7082621" cy="1499420"/>
          </a:xfrm>
        </p:spPr>
        <p:txBody>
          <a:bodyPr>
            <a:normAutofit fontScale="25000" lnSpcReduction="20000"/>
          </a:bodyPr>
          <a:lstStyle/>
          <a:p>
            <a:pPr marL="0" marR="0">
              <a:lnSpc>
                <a:spcPct val="107000"/>
              </a:lnSpc>
              <a:spcBef>
                <a:spcPts val="0"/>
              </a:spcBef>
              <a:spcAft>
                <a:spcPts val="600"/>
              </a:spcAft>
            </a:pPr>
            <a:r>
              <a:rPr lang="en-US" sz="4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soft aspects of belonging are relational and include feeling at home or feeling socially connected. Belonging, in this sense, is often defined simply as “a sense of ease with oneself and one’s surroundings” (May 2011, 368). At the heart of belonging is connectivity and the extent to which international students can establish ties—to a variety of constituents, within and beyond the institution. These ties provide an essential sense of community, attachment, and affiliation.”</a:t>
            </a:r>
          </a:p>
          <a:p>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350" kern="100" dirty="0">
              <a:latin typeface="Calibri" panose="020F0502020204030204" pitchFamily="34" charset="0"/>
              <a:ea typeface="Calibri" panose="020F0502020204030204" pitchFamily="34" charset="0"/>
              <a:cs typeface="Times New Roman" panose="02020603050405020304" pitchFamily="18" charset="0"/>
            </a:endParaRPr>
          </a:p>
          <a:p>
            <a:r>
              <a:rPr lang="en-US" sz="2550" kern="100" dirty="0">
                <a:effectLst/>
                <a:latin typeface="Calibri" panose="020F0502020204030204" pitchFamily="34" charset="0"/>
                <a:ea typeface="Calibri" panose="020F0502020204030204" pitchFamily="34" charset="0"/>
                <a:cs typeface="Times New Roman" panose="02020603050405020304" pitchFamily="18" charset="0"/>
              </a:rPr>
              <a:t>American Council on Education’s Publication: Towards Greater Inclusion and Success: A New Compact for International Students written by Chris. R. Glass, Kara A Godwin, and Robin </a:t>
            </a:r>
            <a:r>
              <a:rPr lang="en-US" sz="2550" kern="100" dirty="0" err="1">
                <a:effectLst/>
                <a:latin typeface="Calibri" panose="020F0502020204030204" pitchFamily="34" charset="0"/>
                <a:ea typeface="Calibri" panose="020F0502020204030204" pitchFamily="34" charset="0"/>
                <a:cs typeface="Times New Roman" panose="02020603050405020304" pitchFamily="18" charset="0"/>
              </a:rPr>
              <a:t>Matross</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 Helms in 2021</a:t>
            </a:r>
          </a:p>
          <a:p>
            <a:endParaRPr lang="en-US" dirty="0"/>
          </a:p>
        </p:txBody>
      </p:sp>
      <p:sp>
        <p:nvSpPr>
          <p:cNvPr id="5" name="Title 4">
            <a:extLst>
              <a:ext uri="{FF2B5EF4-FFF2-40B4-BE49-F238E27FC236}">
                <a16:creationId xmlns:a16="http://schemas.microsoft.com/office/drawing/2014/main" id="{778DD470-CA19-3333-E8CE-DE22268EC5CF}"/>
              </a:ext>
            </a:extLst>
          </p:cNvPr>
          <p:cNvSpPr>
            <a:spLocks noGrp="1"/>
          </p:cNvSpPr>
          <p:nvPr>
            <p:ph type="title"/>
          </p:nvPr>
        </p:nvSpPr>
        <p:spPr>
          <a:xfrm>
            <a:off x="423333" y="2139554"/>
            <a:ext cx="4148667" cy="665030"/>
          </a:xfrm>
        </p:spPr>
        <p:txBody>
          <a:bodyPr>
            <a:normAutofit fontScale="90000"/>
          </a:bodyPr>
          <a:lstStyle/>
          <a:p>
            <a:r>
              <a:rPr lang="en-US" dirty="0">
                <a:solidFill>
                  <a:schemeClr val="accent3"/>
                </a:solidFill>
                <a:latin typeface="+mn-lt"/>
              </a:rPr>
              <a:t>Soft Belonging</a:t>
            </a:r>
          </a:p>
        </p:txBody>
      </p:sp>
    </p:spTree>
    <p:extLst>
      <p:ext uri="{BB962C8B-B14F-4D97-AF65-F5344CB8AC3E}">
        <p14:creationId xmlns:p14="http://schemas.microsoft.com/office/powerpoint/2010/main" val="1006991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1101508"/>
            <a:ext cx="8002588" cy="1631108"/>
          </a:xfrm>
        </p:spPr>
        <p:txBody>
          <a:bodyPr>
            <a:normAutofit/>
          </a:bodyPr>
          <a:lstStyle/>
          <a:p>
            <a:r>
              <a:rPr lang="en-US" sz="4050" kern="1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Hard Belonging</a:t>
            </a:r>
            <a:endParaRPr lang="en-US" sz="4050" dirty="0">
              <a:solidFill>
                <a:schemeClr val="accent3"/>
              </a:solidFill>
            </a:endParaRPr>
          </a:p>
        </p:txBody>
      </p:sp>
      <p:sp>
        <p:nvSpPr>
          <p:cNvPr id="3" name="Text Placeholder 2"/>
          <p:cNvSpPr>
            <a:spLocks noGrp="1"/>
          </p:cNvSpPr>
          <p:nvPr>
            <p:ph type="body" idx="1"/>
          </p:nvPr>
        </p:nvSpPr>
        <p:spPr>
          <a:xfrm>
            <a:off x="1143000" y="4125384"/>
            <a:ext cx="5791200" cy="1447800"/>
          </a:xfrm>
        </p:spPr>
        <p:txBody>
          <a:bodyPr>
            <a:normAutofit fontScale="25000" lnSpcReduction="20000"/>
          </a:bodyPr>
          <a:lstStyle/>
          <a:p>
            <a:pPr marL="0" marR="0">
              <a:lnSpc>
                <a:spcPct val="107000"/>
              </a:lnSpc>
              <a:spcBef>
                <a:spcPts val="0"/>
              </a:spcBef>
              <a:spcAft>
                <a:spcPts val="600"/>
              </a:spcAft>
            </a:pPr>
            <a:r>
              <a:rPr lang="en-US" sz="6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“Belonging is not merely international students feeling welcomed or connected to an institution (Wang et al. 2014). It is more than being tolerated or feeling accepted. It requires international students’ voice and participation in campus life (Straker 2016). It necessitates full participation in—and recognition of—the vital role of international students in shaping the university’s living tradition (May 2011; Page and </a:t>
            </a:r>
            <a:r>
              <a:rPr lang="en-US" sz="6000" kern="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Chahboun</a:t>
            </a:r>
            <a:r>
              <a:rPr lang="en-US" sz="6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2019).”</a:t>
            </a:r>
          </a:p>
          <a:p>
            <a:pPr marL="0" marR="0">
              <a:lnSpc>
                <a:spcPct val="107000"/>
              </a:lnSpc>
              <a:spcBef>
                <a:spcPts val="0"/>
              </a:spcBef>
              <a:spcAft>
                <a:spcPts val="600"/>
              </a:spcAft>
            </a:pP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244172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29628"/>
            <a:ext cx="7886700" cy="1076794"/>
          </a:xfrm>
        </p:spPr>
        <p:txBody>
          <a:bodyPr/>
          <a:lstStyle/>
          <a:p>
            <a:r>
              <a:rPr lang="en-US" dirty="0"/>
              <a:t>Pre-Arrival Information</a:t>
            </a:r>
          </a:p>
        </p:txBody>
      </p:sp>
      <p:sp>
        <p:nvSpPr>
          <p:cNvPr id="3" name="Content Placeholder 2"/>
          <p:cNvSpPr>
            <a:spLocks noGrp="1"/>
          </p:cNvSpPr>
          <p:nvPr>
            <p:ph idx="1"/>
          </p:nvPr>
        </p:nvSpPr>
        <p:spPr>
          <a:xfrm>
            <a:off x="354564" y="2718707"/>
            <a:ext cx="8160787" cy="3042482"/>
          </a:xfrm>
        </p:spPr>
        <p:txBody>
          <a:bodyPr>
            <a:normAutofit fontScale="40000" lnSpcReduction="20000"/>
          </a:bodyPr>
          <a:lstStyle/>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What to bring with you in order to enter the US as an F-1, </a:t>
            </a: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what to expect at the Port of Entry (POE)</a:t>
            </a:r>
            <a:endParaRPr lang="en-US" sz="2550" kern="1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Emphasize the need to </a:t>
            </a: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check-in with the ISSS </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office upon arrival—need to provide information for SEVIS plus can answer any questions and provide guidance on next steps.</a:t>
            </a: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When, where to arrive</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  how to get from airport to campus?  Are there buddies or a pick up plan?  Or a map?</a:t>
            </a: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Housing information</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 on and off-campus options, expectations.</a:t>
            </a: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Information on orientation</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—school, international student orientation, and any specific departmental orientation for graduate students.</a:t>
            </a: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Transportation</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 buying a car and getting a US driver’s license, using the mass transit, bike share programs, etc.</a:t>
            </a: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Managing Money:  </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university payments, banking, etc.</a:t>
            </a: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Food:</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 Restaurants and residence hall cafeterias</a:t>
            </a: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Shopping</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 where to go to get essentials to set up room/apartment.  How will they get that sofa home?  What services are available for this?</a:t>
            </a:r>
          </a:p>
          <a:p>
            <a:pPr marL="257175" marR="0" lvl="0" indent="-257175">
              <a:lnSpc>
                <a:spcPct val="107000"/>
              </a:lnSpc>
              <a:spcBef>
                <a:spcPts val="0"/>
              </a:spcBef>
              <a:spcAft>
                <a:spcPts val="600"/>
              </a:spcAft>
              <a:buFont typeface="Wingdings 2" panose="05020102010507070707" pitchFamily="18" charset="2"/>
              <a:buChar char=""/>
              <a:tabLst>
                <a:tab pos="342900" algn="l"/>
              </a:tabLst>
            </a:pPr>
            <a:r>
              <a:rPr lang="en-US" sz="2550" b="1" kern="100" dirty="0">
                <a:effectLst/>
                <a:latin typeface="Calibri" panose="020F0502020204030204" pitchFamily="34" charset="0"/>
                <a:ea typeface="Calibri" panose="020F0502020204030204" pitchFamily="34" charset="0"/>
                <a:cs typeface="Times New Roman" panose="02020603050405020304" pitchFamily="18" charset="0"/>
              </a:rPr>
              <a:t>Health insurance and medical forms/policies</a:t>
            </a: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 are there any specific immunizations they will need before registration?  Is health insurance required?  Is it billed automatically or does the student need to find a policy?  </a:t>
            </a:r>
          </a:p>
          <a:p>
            <a:pPr marL="0" marR="0" indent="0">
              <a:lnSpc>
                <a:spcPct val="107000"/>
              </a:lnSpc>
              <a:spcBef>
                <a:spcPts val="0"/>
              </a:spcBef>
              <a:spcAft>
                <a:spcPts val="600"/>
              </a:spcAft>
              <a:buNone/>
            </a:pPr>
            <a:r>
              <a:rPr lang="en-US" sz="255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184322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932407"/>
            <a:ext cx="7886700" cy="573065"/>
          </a:xfrm>
        </p:spPr>
        <p:txBody>
          <a:bodyPr>
            <a:normAutofit fontScale="90000"/>
          </a:bodyPr>
          <a:lstStyle/>
          <a:p>
            <a:r>
              <a:rPr lang="en-US" dirty="0">
                <a:solidFill>
                  <a:schemeClr val="accent3"/>
                </a:solidFill>
              </a:rPr>
              <a:t>Orientation Modules</a:t>
            </a:r>
          </a:p>
        </p:txBody>
      </p:sp>
      <p:sp>
        <p:nvSpPr>
          <p:cNvPr id="3" name="Content Placeholder 2"/>
          <p:cNvSpPr>
            <a:spLocks noGrp="1"/>
          </p:cNvSpPr>
          <p:nvPr>
            <p:ph idx="1"/>
          </p:nvPr>
        </p:nvSpPr>
        <p:spPr>
          <a:xfrm>
            <a:off x="628650" y="1834281"/>
            <a:ext cx="7886700" cy="3184742"/>
          </a:xfrm>
        </p:spPr>
        <p:txBody>
          <a:bodyPr>
            <a:normAutofit fontScale="92500" lnSpcReduction="10000"/>
          </a:bodyPr>
          <a:lstStyle/>
          <a:p>
            <a:pPr marL="0" marR="0" lvl="0" indent="0">
              <a:lnSpc>
                <a:spcPct val="107000"/>
              </a:lnSpc>
              <a:spcBef>
                <a:spcPts val="0"/>
              </a:spcBef>
              <a:spcAft>
                <a:spcPts val="600"/>
              </a:spcAft>
              <a:buNone/>
              <a:tabLst>
                <a:tab pos="342900" algn="l"/>
              </a:tabLst>
            </a:pP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Health and Safety</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 counseling services, medical services, what to do in an emergency, campus police vs. city police, understanding the health insurance policy</a:t>
            </a:r>
          </a:p>
          <a:p>
            <a:pPr marL="0" marR="0" lvl="0" indent="0">
              <a:lnSpc>
                <a:spcPct val="107000"/>
              </a:lnSpc>
              <a:spcBef>
                <a:spcPts val="0"/>
              </a:spcBef>
              <a:spcAft>
                <a:spcPts val="600"/>
              </a:spcAft>
              <a:buNone/>
              <a:tabLst>
                <a:tab pos="342900" algn="l"/>
              </a:tabLst>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tabLst>
                <a:tab pos="342900" algn="l"/>
              </a:tabLst>
            </a:pP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F-1 Status, travel, and work options</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 and how to find out more details when you need them</a:t>
            </a:r>
          </a:p>
          <a:p>
            <a:pPr marL="0" marR="0" lvl="0" indent="0">
              <a:lnSpc>
                <a:spcPct val="107000"/>
              </a:lnSpc>
              <a:spcBef>
                <a:spcPts val="0"/>
              </a:spcBef>
              <a:spcAft>
                <a:spcPts val="600"/>
              </a:spcAft>
              <a:buNone/>
              <a:tabLst>
                <a:tab pos="342900" algn="l"/>
              </a:tabLst>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tabLst>
                <a:tab pos="342900" algn="l"/>
              </a:tabLst>
            </a:pP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Code of Conduct</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 includes plagiarism, classroom expectations, relationships with professors</a:t>
            </a:r>
          </a:p>
          <a:p>
            <a:pPr marL="0" marR="0" lvl="0" indent="0">
              <a:lnSpc>
                <a:spcPct val="107000"/>
              </a:lnSpc>
              <a:spcBef>
                <a:spcPts val="0"/>
              </a:spcBef>
              <a:spcAft>
                <a:spcPts val="600"/>
              </a:spcAft>
              <a:buNone/>
              <a:tabLst>
                <a:tab pos="342900" algn="l"/>
              </a:tabLst>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tabLst>
                <a:tab pos="342900" algn="l"/>
              </a:tabLst>
            </a:pP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Academic </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deadlines, understanding the registration system, next steps before classes begin</a:t>
            </a:r>
          </a:p>
          <a:p>
            <a:pPr marL="0" marR="0" lvl="0" indent="0">
              <a:lnSpc>
                <a:spcPct val="107000"/>
              </a:lnSpc>
              <a:spcBef>
                <a:spcPts val="0"/>
              </a:spcBef>
              <a:spcAft>
                <a:spcPts val="600"/>
              </a:spcAft>
              <a:buNone/>
              <a:tabLst>
                <a:tab pos="342900" algn="l"/>
              </a:tabLst>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tabLst>
                <a:tab pos="342900" algn="l"/>
              </a:tabLst>
            </a:pP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Student engagement</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 opportunities including religious info, cultural and nationality groups, art events, etc.</a:t>
            </a:r>
          </a:p>
          <a:p>
            <a:pPr marL="0" marR="0" lvl="0" indent="0">
              <a:lnSpc>
                <a:spcPct val="107000"/>
              </a:lnSpc>
              <a:spcBef>
                <a:spcPts val="0"/>
              </a:spcBef>
              <a:spcAft>
                <a:spcPts val="600"/>
              </a:spcAft>
              <a:buNone/>
              <a:tabLst>
                <a:tab pos="342900" algn="l"/>
              </a:tabLst>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tabLst>
                <a:tab pos="342900" algn="l"/>
              </a:tabLst>
            </a:pP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Social aspect/</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Adjusting to US culture</a:t>
            </a:r>
          </a:p>
          <a:p>
            <a:endParaRPr lang="en-US" dirty="0"/>
          </a:p>
        </p:txBody>
      </p:sp>
    </p:spTree>
    <p:extLst>
      <p:ext uri="{BB962C8B-B14F-4D97-AF65-F5344CB8AC3E}">
        <p14:creationId xmlns:p14="http://schemas.microsoft.com/office/powerpoint/2010/main" val="151121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7694" y="1131094"/>
            <a:ext cx="6951945" cy="994172"/>
          </a:xfrm>
        </p:spPr>
        <p:txBody>
          <a:bodyPr/>
          <a:lstStyle/>
          <a:p>
            <a:r>
              <a:rPr lang="en-US" dirty="0"/>
              <a:t>Context Matters</a:t>
            </a:r>
          </a:p>
        </p:txBody>
      </p:sp>
      <p:sp>
        <p:nvSpPr>
          <p:cNvPr id="3" name="Content Placeholder 2"/>
          <p:cNvSpPr>
            <a:spLocks noGrp="1"/>
          </p:cNvSpPr>
          <p:nvPr>
            <p:ph idx="1"/>
          </p:nvPr>
        </p:nvSpPr>
        <p:spPr>
          <a:xfrm>
            <a:off x="1897694" y="2226468"/>
            <a:ext cx="6951945" cy="3515932"/>
          </a:xfrm>
        </p:spPr>
        <p:txBody>
          <a:bodyPr>
            <a:normAutofit/>
          </a:bodyPr>
          <a:lstStyle/>
          <a:p>
            <a:pPr marL="0" marR="0">
              <a:lnSpc>
                <a:spcPct val="107000"/>
              </a:lnSpc>
              <a:spcBef>
                <a:spcPts val="0"/>
              </a:spcBef>
              <a:spcAft>
                <a:spcPts val="600"/>
              </a:spcAft>
            </a:pP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WHAT</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 to cover in orientation is Step One and equally</a:t>
            </a:r>
            <a:r>
              <a:rPr lang="en-US" sz="1350" kern="100" dirty="0">
                <a:latin typeface="Calibri" panose="020F0502020204030204" pitchFamily="34" charset="0"/>
                <a:ea typeface="Calibri" panose="020F0502020204030204" pitchFamily="34" charset="0"/>
                <a:cs typeface="Times New Roman" panose="02020603050405020304" pitchFamily="18" charset="0"/>
              </a:rPr>
              <a:t> </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important is thinking through the </a:t>
            </a: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HOW </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and the </a:t>
            </a: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WHEN</a:t>
            </a: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600"/>
              </a:spcAft>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600"/>
              </a:spcAft>
              <a:buNone/>
            </a:pPr>
            <a:r>
              <a:rPr lang="en-US" sz="1350" b="1" kern="100" dirty="0">
                <a:effectLst/>
                <a:latin typeface="Calibri" panose="020F0502020204030204" pitchFamily="34" charset="0"/>
                <a:ea typeface="Calibri" panose="020F0502020204030204" pitchFamily="34" charset="0"/>
                <a:cs typeface="Times New Roman" panose="02020603050405020304" pitchFamily="18" charset="0"/>
              </a:rPr>
              <a:t>What Happens at Your University?</a:t>
            </a: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Font typeface="Symbol" panose="05050102010706020507" pitchFamily="18" charset="2"/>
              <a:buChar char=""/>
            </a:pP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Are your students integrated into domestic student orientation?  What is covered in that orientation?</a:t>
            </a:r>
          </a:p>
          <a:p>
            <a:pPr marL="257175" marR="0" lvl="0" indent="-257175">
              <a:lnSpc>
                <a:spcPct val="107000"/>
              </a:lnSpc>
              <a:spcBef>
                <a:spcPts val="0"/>
              </a:spcBef>
              <a:spcAft>
                <a:spcPts val="0"/>
              </a:spcAft>
              <a:buFont typeface="Symbol" panose="05050102010706020507" pitchFamily="18" charset="2"/>
              <a:buChar char=""/>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Font typeface="Symbol" panose="05050102010706020507" pitchFamily="18" charset="2"/>
              <a:buChar char=""/>
            </a:pP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What is essential and how do you convey the essential vs. the non-essential? </a:t>
            </a:r>
          </a:p>
          <a:p>
            <a:pPr marL="257175" marR="0" lvl="0" indent="-257175">
              <a:lnSpc>
                <a:spcPct val="107000"/>
              </a:lnSpc>
              <a:spcBef>
                <a:spcPts val="0"/>
              </a:spcBef>
              <a:spcAft>
                <a:spcPts val="0"/>
              </a:spcAft>
              <a:buFont typeface="Symbol" panose="05050102010706020507" pitchFamily="18" charset="2"/>
              <a:buChar char=""/>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Font typeface="Symbol" panose="05050102010706020507" pitchFamily="18" charset="2"/>
              <a:buChar char=""/>
            </a:pP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Is orientation mandatory?</a:t>
            </a:r>
          </a:p>
          <a:p>
            <a:pPr marL="0" marR="0" lvl="0" indent="0">
              <a:lnSpc>
                <a:spcPct val="107000"/>
              </a:lnSpc>
              <a:spcBef>
                <a:spcPts val="0"/>
              </a:spcBef>
              <a:spcAft>
                <a:spcPts val="0"/>
              </a:spcAft>
              <a:buNone/>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0"/>
              </a:spcAft>
              <a:buFont typeface="Symbol" panose="05050102010706020507" pitchFamily="18" charset="2"/>
              <a:buChar char=""/>
            </a:pP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What is the timing?  Over one day, one week, the course of a semester?</a:t>
            </a:r>
          </a:p>
          <a:p>
            <a:pPr marL="0" marR="0" lvl="0" indent="0">
              <a:lnSpc>
                <a:spcPct val="107000"/>
              </a:lnSpc>
              <a:spcBef>
                <a:spcPts val="0"/>
              </a:spcBef>
              <a:spcAft>
                <a:spcPts val="0"/>
              </a:spcAft>
              <a:buNone/>
            </a:pPr>
            <a:endParaRPr lang="en-US" sz="1350" kern="100" dirty="0">
              <a:effectLst/>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nSpc>
                <a:spcPct val="107000"/>
              </a:lnSpc>
              <a:spcBef>
                <a:spcPts val="0"/>
              </a:spcBef>
              <a:spcAft>
                <a:spcPts val="600"/>
              </a:spcAft>
              <a:buFont typeface="Symbol" panose="05050102010706020507" pitchFamily="18" charset="2"/>
              <a:buChar char=""/>
            </a:pPr>
            <a:r>
              <a:rPr lang="en-US" sz="1350" kern="100" dirty="0">
                <a:effectLst/>
                <a:latin typeface="Calibri" panose="020F0502020204030204" pitchFamily="34" charset="0"/>
                <a:ea typeface="Calibri" panose="020F0502020204030204" pitchFamily="34" charset="0"/>
                <a:cs typeface="Times New Roman" panose="02020603050405020304" pitchFamily="18" charset="0"/>
              </a:rPr>
              <a:t>Are student peers involved?  How?</a:t>
            </a:r>
          </a:p>
          <a:p>
            <a:endParaRPr lang="en-US" dirty="0"/>
          </a:p>
        </p:txBody>
      </p:sp>
    </p:spTree>
    <p:extLst>
      <p:ext uri="{BB962C8B-B14F-4D97-AF65-F5344CB8AC3E}">
        <p14:creationId xmlns:p14="http://schemas.microsoft.com/office/powerpoint/2010/main" val="1551492886"/>
      </p:ext>
    </p:extLst>
  </p:cSld>
  <p:clrMapOvr>
    <a:masterClrMapping/>
  </p:clrMapOvr>
</p:sld>
</file>

<file path=ppt/theme/theme1.xml><?xml version="1.0" encoding="utf-8"?>
<a:theme xmlns:a="http://schemas.openxmlformats.org/drawingml/2006/main" name="Main title USG Standard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ondary slides USG Widescreen whi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ustom 2">
      <a:dk1>
        <a:srgbClr val="002F85"/>
      </a:dk1>
      <a:lt1>
        <a:srgbClr val="FEFFFF"/>
      </a:lt1>
      <a:dk2>
        <a:srgbClr val="002F85"/>
      </a:dk2>
      <a:lt2>
        <a:srgbClr val="FFC52D"/>
      </a:lt2>
      <a:accent1>
        <a:srgbClr val="30B0C7"/>
      </a:accent1>
      <a:accent2>
        <a:srgbClr val="EF3E29"/>
      </a:accent2>
      <a:accent3>
        <a:srgbClr val="E6D3BC"/>
      </a:accent3>
      <a:accent4>
        <a:srgbClr val="FFC52D"/>
      </a:accent4>
      <a:accent5>
        <a:srgbClr val="1C366C"/>
      </a:accent5>
      <a:accent6>
        <a:srgbClr val="15937C"/>
      </a:accent6>
      <a:hlink>
        <a:srgbClr val="1C366C"/>
      </a:hlink>
      <a:folHlink>
        <a:srgbClr val="30B0C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1536</TotalTime>
  <Words>2676</Words>
  <Application>Microsoft Office PowerPoint</Application>
  <PresentationFormat>On-screen Show (4:3)</PresentationFormat>
  <Paragraphs>220</Paragraphs>
  <Slides>39</Slides>
  <Notes>28</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39</vt:i4>
      </vt:variant>
    </vt:vector>
  </HeadingPairs>
  <TitlesOfParts>
    <vt:vector size="54" baseType="lpstr">
      <vt:lpstr>Arial</vt:lpstr>
      <vt:lpstr>Calibri</vt:lpstr>
      <vt:lpstr>Calibri Light</vt:lpstr>
      <vt:lpstr>Century</vt:lpstr>
      <vt:lpstr>Century Gothic</vt:lpstr>
      <vt:lpstr>Roboto</vt:lpstr>
      <vt:lpstr>Symbol</vt:lpstr>
      <vt:lpstr>Times New Roman</vt:lpstr>
      <vt:lpstr>Wingdings 2</vt:lpstr>
      <vt:lpstr>Main title USG Standard white</vt:lpstr>
      <vt:lpstr>Secondary slides USG Widescreen white</vt:lpstr>
      <vt:lpstr>Simple Light</vt:lpstr>
      <vt:lpstr>Title Page</vt:lpstr>
      <vt:lpstr>Content Page</vt:lpstr>
      <vt:lpstr>Office Theme</vt:lpstr>
      <vt:lpstr>CISS Best Practices Workshop</vt:lpstr>
      <vt:lpstr>Welcome &amp; Agenda</vt:lpstr>
      <vt:lpstr>Best Practices for ISSS Orientation</vt:lpstr>
      <vt:lpstr>Sense of Belonging</vt:lpstr>
      <vt:lpstr>Soft Belonging</vt:lpstr>
      <vt:lpstr>Hard Belonging</vt:lpstr>
      <vt:lpstr>Pre-Arrival Information</vt:lpstr>
      <vt:lpstr>Orientation Modules</vt:lpstr>
      <vt:lpstr>Context Matters</vt:lpstr>
      <vt:lpstr>Continuous Improvement is the Key</vt:lpstr>
      <vt:lpstr>Virtual Orientations</vt:lpstr>
      <vt:lpstr>COVID-19: Restructuring the Delivery </vt:lpstr>
      <vt:lpstr>Considerations When Offering Virtual Programming </vt:lpstr>
      <vt:lpstr>Georgia Tech’s Orientation Series</vt:lpstr>
      <vt:lpstr>New Orientation Technology Charlotte Roulet, GSU</vt:lpstr>
      <vt:lpstr>Breakout Rooms</vt:lpstr>
      <vt:lpstr>Afternoon Presentations Welcome Back! </vt:lpstr>
      <vt:lpstr>CPT Best Practices Kristina Guinn, KSU</vt:lpstr>
      <vt:lpstr>What is Curricular Practical Training (CPT) </vt:lpstr>
      <vt:lpstr>Why does this matter?</vt:lpstr>
      <vt:lpstr>Recommendations</vt:lpstr>
      <vt:lpstr>Recommendations (cont)</vt:lpstr>
      <vt:lpstr>Recommendations (cont) </vt:lpstr>
      <vt:lpstr>Recommendations (cont)</vt:lpstr>
      <vt:lpstr>Thank you and remember:</vt:lpstr>
      <vt:lpstr>Optional Practical training – OPT Best Practices</vt:lpstr>
      <vt:lpstr>OPT Regulations </vt:lpstr>
      <vt:lpstr>STEM OPT</vt:lpstr>
      <vt:lpstr>OPT – filing of I-765 application </vt:lpstr>
      <vt:lpstr>OPT Best Practices </vt:lpstr>
      <vt:lpstr>OPT Resources</vt:lpstr>
      <vt:lpstr>H-1B &amp; Post-OPT Employment Options Drew Webster, GSU</vt:lpstr>
      <vt:lpstr>PowerPoint Presentation</vt:lpstr>
      <vt:lpstr>PowerPoint Presentation</vt:lpstr>
      <vt:lpstr>PowerPoint Presentation</vt:lpstr>
      <vt:lpstr>PowerPoint Presentation</vt:lpstr>
      <vt:lpstr>PowerPoint Presentation</vt:lpstr>
      <vt:lpstr>PowerPoint Presentation</vt:lpstr>
      <vt:lpstr>Breakout Rooms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 PowerPoint Presentation Template</dc:title>
  <dc:subject/>
  <dc:creator>John Vanchella</dc:creator>
  <cp:keywords/>
  <dc:description/>
  <cp:lastModifiedBy>Tammy Rosner</cp:lastModifiedBy>
  <cp:revision>28</cp:revision>
  <dcterms:created xsi:type="dcterms:W3CDTF">2016-05-06T18:44:28Z</dcterms:created>
  <dcterms:modified xsi:type="dcterms:W3CDTF">2023-06-28T13:29:10Z</dcterms:modified>
  <cp:category/>
</cp:coreProperties>
</file>