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2" r:id="rId5"/>
  </p:sldMasterIdLst>
  <p:notesMasterIdLst>
    <p:notesMasterId r:id="rId22"/>
  </p:notesMasterIdLst>
  <p:handoutMasterIdLst>
    <p:handoutMasterId r:id="rId23"/>
  </p:handoutMasterIdLst>
  <p:sldIdLst>
    <p:sldId id="345" r:id="rId6"/>
    <p:sldId id="294" r:id="rId7"/>
    <p:sldId id="295" r:id="rId8"/>
    <p:sldId id="296" r:id="rId9"/>
    <p:sldId id="298" r:id="rId10"/>
    <p:sldId id="347" r:id="rId11"/>
    <p:sldId id="346" r:id="rId12"/>
    <p:sldId id="352" r:id="rId13"/>
    <p:sldId id="351" r:id="rId14"/>
    <p:sldId id="348" r:id="rId15"/>
    <p:sldId id="349" r:id="rId16"/>
    <p:sldId id="354" r:id="rId17"/>
    <p:sldId id="355" r:id="rId18"/>
    <p:sldId id="356" r:id="rId19"/>
    <p:sldId id="353" r:id="rId20"/>
    <p:sldId id="350" r:id="rId21"/>
  </p:sldIdLst>
  <p:sldSz cx="6858000" cy="51435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A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1428" y="78"/>
      </p:cViewPr>
      <p:guideLst>
        <p:guide orient="horz" pos="16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8B54E06-6754-4030-8A47-DDA95E43CA6F}" type="datetimeFigureOut">
              <a:rPr lang="en-US" smtClean="0"/>
              <a:t>7/21/2017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A7FFEF2-3EF3-4B12-BF45-5F1BBB731C61}" type="slidenum">
              <a:rPr lang="en-US" smtClean="0"/>
              <a:t>‹#›</a:t>
            </a:fld>
            <a:endParaRPr lang="en-US"/>
          </a:p>
        </p:txBody>
      </p:sp>
    </p:spTree>
    <p:extLst>
      <p:ext uri="{BB962C8B-B14F-4D97-AF65-F5344CB8AC3E}">
        <p14:creationId xmlns:p14="http://schemas.microsoft.com/office/powerpoint/2010/main" val="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C96B475-AB64-4942-B977-B83DEC34D619}" type="datetimeFigureOut">
              <a:rPr lang="en-US" smtClean="0"/>
              <a:t>7/21/2017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649AA11-CCF7-1344-ACF5-0A0EC4D36103}"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49AA11-CCF7-1344-ACF5-0A0EC4D36103}" type="slidenum">
              <a:rPr lang="en-US" smtClean="0"/>
              <a:t>1</a:t>
            </a:fld>
            <a:endParaRPr lang="en-US"/>
          </a:p>
        </p:txBody>
      </p:sp>
    </p:spTree>
    <p:extLst>
      <p:ext uri="{BB962C8B-B14F-4D97-AF65-F5344CB8AC3E}">
        <p14:creationId xmlns:p14="http://schemas.microsoft.com/office/powerpoint/2010/main" val="31396032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10</a:t>
            </a:fld>
            <a:endParaRPr lang="en-US"/>
          </a:p>
        </p:txBody>
      </p:sp>
    </p:spTree>
    <p:extLst>
      <p:ext uri="{BB962C8B-B14F-4D97-AF65-F5344CB8AC3E}">
        <p14:creationId xmlns:p14="http://schemas.microsoft.com/office/powerpoint/2010/main" val="2545781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11</a:t>
            </a:fld>
            <a:endParaRPr lang="en-US"/>
          </a:p>
        </p:txBody>
      </p:sp>
    </p:spTree>
    <p:extLst>
      <p:ext uri="{BB962C8B-B14F-4D97-AF65-F5344CB8AC3E}">
        <p14:creationId xmlns:p14="http://schemas.microsoft.com/office/powerpoint/2010/main" val="2790955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12</a:t>
            </a:fld>
            <a:endParaRPr lang="en-US"/>
          </a:p>
        </p:txBody>
      </p:sp>
    </p:spTree>
    <p:extLst>
      <p:ext uri="{BB962C8B-B14F-4D97-AF65-F5344CB8AC3E}">
        <p14:creationId xmlns:p14="http://schemas.microsoft.com/office/powerpoint/2010/main" val="3686419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13</a:t>
            </a:fld>
            <a:endParaRPr lang="en-US"/>
          </a:p>
        </p:txBody>
      </p:sp>
    </p:spTree>
    <p:extLst>
      <p:ext uri="{BB962C8B-B14F-4D97-AF65-F5344CB8AC3E}">
        <p14:creationId xmlns:p14="http://schemas.microsoft.com/office/powerpoint/2010/main" val="7580420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14</a:t>
            </a:fld>
            <a:endParaRPr lang="en-US"/>
          </a:p>
        </p:txBody>
      </p:sp>
    </p:spTree>
    <p:extLst>
      <p:ext uri="{BB962C8B-B14F-4D97-AF65-F5344CB8AC3E}">
        <p14:creationId xmlns:p14="http://schemas.microsoft.com/office/powerpoint/2010/main" val="9498401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15</a:t>
            </a:fld>
            <a:endParaRPr lang="en-US"/>
          </a:p>
        </p:txBody>
      </p:sp>
    </p:spTree>
    <p:extLst>
      <p:ext uri="{BB962C8B-B14F-4D97-AF65-F5344CB8AC3E}">
        <p14:creationId xmlns:p14="http://schemas.microsoft.com/office/powerpoint/2010/main" val="32017723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16</a:t>
            </a:fld>
            <a:endParaRPr lang="en-US"/>
          </a:p>
        </p:txBody>
      </p:sp>
    </p:spTree>
    <p:extLst>
      <p:ext uri="{BB962C8B-B14F-4D97-AF65-F5344CB8AC3E}">
        <p14:creationId xmlns:p14="http://schemas.microsoft.com/office/powerpoint/2010/main" val="1350042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2</a:t>
            </a:fld>
            <a:endParaRPr lang="en-US"/>
          </a:p>
        </p:txBody>
      </p:sp>
    </p:spTree>
    <p:extLst>
      <p:ext uri="{BB962C8B-B14F-4D97-AF65-F5344CB8AC3E}">
        <p14:creationId xmlns:p14="http://schemas.microsoft.com/office/powerpoint/2010/main" val="1515921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3</a:t>
            </a:fld>
            <a:endParaRPr lang="en-US"/>
          </a:p>
        </p:txBody>
      </p:sp>
    </p:spTree>
    <p:extLst>
      <p:ext uri="{BB962C8B-B14F-4D97-AF65-F5344CB8AC3E}">
        <p14:creationId xmlns:p14="http://schemas.microsoft.com/office/powerpoint/2010/main" val="1479450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4</a:t>
            </a:fld>
            <a:endParaRPr lang="en-US"/>
          </a:p>
        </p:txBody>
      </p:sp>
    </p:spTree>
    <p:extLst>
      <p:ext uri="{BB962C8B-B14F-4D97-AF65-F5344CB8AC3E}">
        <p14:creationId xmlns:p14="http://schemas.microsoft.com/office/powerpoint/2010/main" val="2615759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5</a:t>
            </a:fld>
            <a:endParaRPr lang="en-US"/>
          </a:p>
        </p:txBody>
      </p:sp>
    </p:spTree>
    <p:extLst>
      <p:ext uri="{BB962C8B-B14F-4D97-AF65-F5344CB8AC3E}">
        <p14:creationId xmlns:p14="http://schemas.microsoft.com/office/powerpoint/2010/main" val="2109519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6</a:t>
            </a:fld>
            <a:endParaRPr lang="en-US"/>
          </a:p>
        </p:txBody>
      </p:sp>
    </p:spTree>
    <p:extLst>
      <p:ext uri="{BB962C8B-B14F-4D97-AF65-F5344CB8AC3E}">
        <p14:creationId xmlns:p14="http://schemas.microsoft.com/office/powerpoint/2010/main" val="18605518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7</a:t>
            </a:fld>
            <a:endParaRPr lang="en-US"/>
          </a:p>
        </p:txBody>
      </p:sp>
    </p:spTree>
    <p:extLst>
      <p:ext uri="{BB962C8B-B14F-4D97-AF65-F5344CB8AC3E}">
        <p14:creationId xmlns:p14="http://schemas.microsoft.com/office/powerpoint/2010/main" val="2118815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8</a:t>
            </a:fld>
            <a:endParaRPr lang="en-US"/>
          </a:p>
        </p:txBody>
      </p:sp>
    </p:spTree>
    <p:extLst>
      <p:ext uri="{BB962C8B-B14F-4D97-AF65-F5344CB8AC3E}">
        <p14:creationId xmlns:p14="http://schemas.microsoft.com/office/powerpoint/2010/main" val="3186412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F85597-8147-4592-8DB1-7C0DA3B38FF6}" type="slidenum">
              <a:rPr lang="en-US" smtClean="0"/>
              <a:t>9</a:t>
            </a:fld>
            <a:endParaRPr lang="en-US"/>
          </a:p>
        </p:txBody>
      </p:sp>
    </p:spTree>
    <p:extLst>
      <p:ext uri="{BB962C8B-B14F-4D97-AF65-F5344CB8AC3E}">
        <p14:creationId xmlns:p14="http://schemas.microsoft.com/office/powerpoint/2010/main" val="1290950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101006" y="4672584"/>
            <a:ext cx="414094" cy="273844"/>
          </a:xfrm>
          <a:prstGeom prst="rect">
            <a:avLst/>
          </a:prstGeom>
        </p:spPr>
        <p:txBody>
          <a:bodyPr/>
          <a:lstStyle>
            <a:lvl1pPr>
              <a:defRPr>
                <a:latin typeface="Century Gothic"/>
                <a:cs typeface="Century Gothic"/>
              </a:defRPr>
            </a:lvl1pPr>
          </a:lstStyle>
          <a:p>
            <a:fld id="{71D9AF24-1D5A-A34D-AF9C-F6562BB8FCAA}" type="slidenum">
              <a:rPr lang="en-US" smtClean="0"/>
              <a:pPr/>
              <a:t>‹#›</a:t>
            </a:fld>
            <a:endParaRPr lang="en-US"/>
          </a:p>
        </p:txBody>
      </p:sp>
      <p:sp>
        <p:nvSpPr>
          <p:cNvPr id="13" name="Text Placeholder 12"/>
          <p:cNvSpPr>
            <a:spLocks noGrp="1"/>
          </p:cNvSpPr>
          <p:nvPr>
            <p:ph type="body" sz="quarter" idx="13" hasCustomPrompt="1"/>
          </p:nvPr>
        </p:nvSpPr>
        <p:spPr>
          <a:xfrm>
            <a:off x="438150" y="1562100"/>
            <a:ext cx="6267450" cy="2745782"/>
          </a:xfrm>
          <a:prstGeom prst="rect">
            <a:avLst/>
          </a:prstGeom>
        </p:spPr>
        <p:txBody>
          <a:bodyPr vert="horz" anchor="ctr" anchorCtr="0"/>
          <a:lstStyle>
            <a:lvl1pPr marL="0" indent="0" algn="ctr">
              <a:buFontTx/>
              <a:buNone/>
              <a:defRPr sz="2400">
                <a:latin typeface="Century Gothic"/>
                <a:cs typeface="Century Gothic"/>
              </a:defRPr>
            </a:lvl1pPr>
          </a:lstStyle>
          <a:p>
            <a:pPr lvl="0"/>
            <a:r>
              <a:rPr lang="en-US"/>
              <a:t>Title</a:t>
            </a:r>
            <a:br>
              <a:rPr lang="en-US"/>
            </a:br>
            <a:r>
              <a:rPr lang="en-US"/>
              <a:t> of </a:t>
            </a:r>
            <a:br>
              <a:rPr lang="en-US"/>
            </a:br>
            <a:r>
              <a:rPr lang="en-US"/>
              <a:t>Presentation</a:t>
            </a:r>
          </a:p>
        </p:txBody>
      </p:sp>
    </p:spTree>
    <p:extLst>
      <p:ext uri="{BB962C8B-B14F-4D97-AF65-F5344CB8AC3E}">
        <p14:creationId xmlns:p14="http://schemas.microsoft.com/office/powerpoint/2010/main" val="2448825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05979"/>
            <a:ext cx="5600700" cy="857250"/>
          </a:xfrm>
        </p:spPr>
        <p:txBody>
          <a:bodyPr/>
          <a:lstStyle/>
          <a:p>
            <a:r>
              <a:rPr lang="en-US"/>
              <a:t>Click to edit Master title style</a:t>
            </a:r>
          </a:p>
        </p:txBody>
      </p:sp>
      <p:sp>
        <p:nvSpPr>
          <p:cNvPr id="3" name="Content Placeholder 2"/>
          <p:cNvSpPr>
            <a:spLocks noGrp="1"/>
          </p:cNvSpPr>
          <p:nvPr>
            <p:ph idx="1"/>
          </p:nvPr>
        </p:nvSpPr>
        <p:spPr/>
        <p:txBody>
          <a:bodyPr/>
          <a:lstStyle>
            <a:lvl2pPr>
              <a:defRPr>
                <a:latin typeface="Century Gothic"/>
                <a:cs typeface="Century Gothic"/>
              </a:defRPr>
            </a:lvl2pPr>
            <a:lvl3pPr>
              <a:defRPr>
                <a:latin typeface="Century Gothic"/>
                <a:cs typeface="Century Gothic"/>
              </a:defRPr>
            </a:lvl3pPr>
            <a:lvl4pPr>
              <a:defRPr>
                <a:latin typeface="Century Gothic"/>
                <a:cs typeface="Century Gothic"/>
              </a:defRPr>
            </a:lvl4pPr>
            <a:lvl5pPr>
              <a:defRPr>
                <a:latin typeface="Century Gothic"/>
                <a:cs typeface="Century Gothi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p>
            <a:fld id="{64336152-522D-534E-A387-BE770A7CAF94}" type="slidenum">
              <a:rPr lang="en-US" smtClean="0"/>
              <a:pPr/>
              <a:t>‹#›</a:t>
            </a:fld>
            <a:endParaRPr lang="en-US"/>
          </a:p>
        </p:txBody>
      </p:sp>
    </p:spTree>
    <p:extLst>
      <p:ext uri="{BB962C8B-B14F-4D97-AF65-F5344CB8AC3E}">
        <p14:creationId xmlns:p14="http://schemas.microsoft.com/office/powerpoint/2010/main" val="755810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0100" y="1200151"/>
            <a:ext cx="2743200" cy="3257550"/>
          </a:xfrm>
        </p:spPr>
        <p:txBody>
          <a:bodyPr/>
          <a:lstStyle>
            <a:lvl1pPr>
              <a:defRPr sz="2100"/>
            </a:lvl1pPr>
            <a:lvl2pPr>
              <a:defRPr sz="1800">
                <a:latin typeface="Century Gothic"/>
                <a:cs typeface="Century Gothic"/>
              </a:defRPr>
            </a:lvl2pPr>
            <a:lvl3pPr>
              <a:defRPr sz="1500">
                <a:latin typeface="Century Gothic"/>
                <a:cs typeface="Century Gothic"/>
              </a:defRPr>
            </a:lvl3pPr>
            <a:lvl4pPr>
              <a:defRPr sz="1350">
                <a:latin typeface="Century Gothic"/>
                <a:cs typeface="Century Gothic"/>
              </a:defRPr>
            </a:lvl4pPr>
            <a:lvl5pPr>
              <a:defRPr sz="1350">
                <a:latin typeface="Century Gothic"/>
                <a:cs typeface="Century Gothic"/>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657600" y="1200150"/>
            <a:ext cx="2857500" cy="3257550"/>
          </a:xfrm>
        </p:spPr>
        <p:txBody>
          <a:bodyPr/>
          <a:lstStyle>
            <a:lvl1pPr>
              <a:defRPr sz="2100"/>
            </a:lvl1pPr>
            <a:lvl2pPr>
              <a:defRPr sz="1800">
                <a:latin typeface="Century Gothic"/>
                <a:cs typeface="Century Gothic"/>
              </a:defRPr>
            </a:lvl2pPr>
            <a:lvl3pPr>
              <a:defRPr sz="1500">
                <a:latin typeface="Century Gothic"/>
                <a:cs typeface="Century Gothic"/>
              </a:defRPr>
            </a:lvl3pPr>
            <a:lvl4pPr>
              <a:defRPr sz="1350">
                <a:latin typeface="Century Gothic"/>
                <a:cs typeface="Century Gothic"/>
              </a:defRPr>
            </a:lvl4pPr>
            <a:lvl5pPr>
              <a:defRPr sz="1350">
                <a:latin typeface="Century Gothic"/>
                <a:cs typeface="Century Gothic"/>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p>
            <a:fld id="{64336152-522D-534E-A387-BE770A7CAF94}" type="slidenum">
              <a:rPr lang="en-US" smtClean="0"/>
              <a:pPr/>
              <a:t>‹#›</a:t>
            </a:fld>
            <a:endParaRPr lang="en-US"/>
          </a:p>
        </p:txBody>
      </p:sp>
    </p:spTree>
    <p:extLst>
      <p:ext uri="{BB962C8B-B14F-4D97-AF65-F5344CB8AC3E}">
        <p14:creationId xmlns:p14="http://schemas.microsoft.com/office/powerpoint/2010/main" val="3234338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3600451"/>
            <a:ext cx="41148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344216" y="459581"/>
            <a:ext cx="41148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4" name="Text Placeholder 3"/>
          <p:cNvSpPr>
            <a:spLocks noGrp="1"/>
          </p:cNvSpPr>
          <p:nvPr>
            <p:ph type="body" sz="half" idx="2"/>
          </p:nvPr>
        </p:nvSpPr>
        <p:spPr>
          <a:xfrm>
            <a:off x="1344216" y="4025505"/>
            <a:ext cx="4114800" cy="4893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Slide Number Placeholder 4"/>
          <p:cNvSpPr>
            <a:spLocks noGrp="1"/>
          </p:cNvSpPr>
          <p:nvPr>
            <p:ph type="sldNum" sz="quarter" idx="10"/>
          </p:nvPr>
        </p:nvSpPr>
        <p:spPr/>
        <p:txBody>
          <a:bodyPr/>
          <a:lstStyle/>
          <a:p>
            <a:fld id="{64336152-522D-534E-A387-BE770A7CAF94}" type="slidenum">
              <a:rPr lang="en-US" smtClean="0"/>
              <a:pPr/>
              <a:t>‹#›</a:t>
            </a:fld>
            <a:endParaRPr lang="en-US"/>
          </a:p>
        </p:txBody>
      </p:sp>
    </p:spTree>
    <p:extLst>
      <p:ext uri="{BB962C8B-B14F-4D97-AF65-F5344CB8AC3E}">
        <p14:creationId xmlns:p14="http://schemas.microsoft.com/office/powerpoint/2010/main" val="1454077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0102" y="3305176"/>
            <a:ext cx="5570935" cy="1021556"/>
          </a:xfrm>
        </p:spPr>
        <p:txBody>
          <a:bodyPr anchor="t">
            <a:normAutofit/>
          </a:bodyPr>
          <a:lstStyle>
            <a:lvl1pPr algn="l">
              <a:defRPr sz="2400" b="1" cap="all"/>
            </a:lvl1pPr>
          </a:lstStyle>
          <a:p>
            <a:r>
              <a:rPr lang="en-US"/>
              <a:t>Click to edit Master title style</a:t>
            </a:r>
          </a:p>
        </p:txBody>
      </p:sp>
      <p:sp>
        <p:nvSpPr>
          <p:cNvPr id="3" name="Text Placeholder 2"/>
          <p:cNvSpPr>
            <a:spLocks noGrp="1"/>
          </p:cNvSpPr>
          <p:nvPr>
            <p:ph type="body" idx="1"/>
          </p:nvPr>
        </p:nvSpPr>
        <p:spPr>
          <a:xfrm>
            <a:off x="800102" y="2180035"/>
            <a:ext cx="5570935"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Slide Number Placeholder 3"/>
          <p:cNvSpPr>
            <a:spLocks noGrp="1"/>
          </p:cNvSpPr>
          <p:nvPr>
            <p:ph type="sldNum" sz="quarter" idx="10"/>
          </p:nvPr>
        </p:nvSpPr>
        <p:spPr/>
        <p:txBody>
          <a:bodyPr/>
          <a:lstStyle/>
          <a:p>
            <a:fld id="{64336152-522D-534E-A387-BE770A7CAF94}" type="slidenum">
              <a:rPr lang="en-US" smtClean="0"/>
              <a:pPr/>
              <a:t>‹#›</a:t>
            </a:fld>
            <a:endParaRPr lang="en-US"/>
          </a:p>
        </p:txBody>
      </p:sp>
    </p:spTree>
    <p:extLst>
      <p:ext uri="{BB962C8B-B14F-4D97-AF65-F5344CB8AC3E}">
        <p14:creationId xmlns:p14="http://schemas.microsoft.com/office/powerpoint/2010/main" val="1880292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7018" y="204787"/>
            <a:ext cx="2256235"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200400" y="204789"/>
            <a:ext cx="3314700" cy="4195762"/>
          </a:xfrm>
        </p:spPr>
        <p:txBody>
          <a:bodyPr/>
          <a:lstStyle>
            <a:lvl1pPr>
              <a:defRPr sz="2400"/>
            </a:lvl1pPr>
            <a:lvl2pPr>
              <a:defRPr sz="2100">
                <a:latin typeface="Century Gothic"/>
                <a:cs typeface="Century Gothic"/>
              </a:defRPr>
            </a:lvl2pPr>
            <a:lvl3pPr>
              <a:defRPr sz="1800">
                <a:latin typeface="Century Gothic"/>
                <a:cs typeface="Century Gothic"/>
              </a:defRPr>
            </a:lvl3pPr>
            <a:lvl4pPr>
              <a:defRPr sz="1500">
                <a:latin typeface="Century Gothic"/>
                <a:cs typeface="Century Gothic"/>
              </a:defRPr>
            </a:lvl4pPr>
            <a:lvl5pPr>
              <a:defRPr sz="1500">
                <a:latin typeface="Century Gothic"/>
                <a:cs typeface="Century Gothic"/>
              </a:defRPr>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87018" y="1076328"/>
            <a:ext cx="2256235" cy="3324225"/>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Slide Number Placeholder 4"/>
          <p:cNvSpPr>
            <a:spLocks noGrp="1"/>
          </p:cNvSpPr>
          <p:nvPr>
            <p:ph type="sldNum" sz="quarter" idx="10"/>
          </p:nvPr>
        </p:nvSpPr>
        <p:spPr/>
        <p:txBody>
          <a:bodyPr/>
          <a:lstStyle/>
          <a:p>
            <a:fld id="{64336152-522D-534E-A387-BE770A7CAF94}" type="slidenum">
              <a:rPr lang="en-US" smtClean="0"/>
              <a:pPr/>
              <a:t>‹#›</a:t>
            </a:fld>
            <a:endParaRPr lang="en-US"/>
          </a:p>
        </p:txBody>
      </p:sp>
    </p:spTree>
    <p:extLst>
      <p:ext uri="{BB962C8B-B14F-4D97-AF65-F5344CB8AC3E}">
        <p14:creationId xmlns:p14="http://schemas.microsoft.com/office/powerpoint/2010/main" val="2574035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597820"/>
            <a:ext cx="5829300" cy="1102519"/>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028700" y="2914650"/>
            <a:ext cx="4800600" cy="1314450"/>
          </a:xfrm>
          <a:prstGeom prst="rect">
            <a:avLst/>
          </a:prstGeo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Slide Number Placeholder 9"/>
          <p:cNvSpPr>
            <a:spLocks noGrp="1"/>
          </p:cNvSpPr>
          <p:nvPr>
            <p:ph type="sldNum" sz="quarter" idx="10"/>
          </p:nvPr>
        </p:nvSpPr>
        <p:spPr>
          <a:xfrm>
            <a:off x="6103620" y="4681165"/>
            <a:ext cx="411480" cy="274320"/>
          </a:xfrm>
          <a:prstGeom prst="rect">
            <a:avLst/>
          </a:prstGeom>
        </p:spPr>
        <p:txBody>
          <a:bodyPr/>
          <a:lstStyle>
            <a:lvl1pPr>
              <a:defRPr/>
            </a:lvl1pPr>
          </a:lstStyle>
          <a:p>
            <a:pPr>
              <a:defRPr/>
            </a:pPr>
            <a:fld id="{268BD3D0-FF0B-4D5A-9669-E554274CA720}" type="slidenum">
              <a:rPr lang="en-US"/>
              <a:pPr>
                <a:defRPr/>
              </a:pPr>
              <a:t>‹#›</a:t>
            </a:fld>
            <a:endParaRPr lang="en-US"/>
          </a:p>
        </p:txBody>
      </p:sp>
    </p:spTree>
    <p:extLst>
      <p:ext uri="{BB962C8B-B14F-4D97-AF65-F5344CB8AC3E}">
        <p14:creationId xmlns:p14="http://schemas.microsoft.com/office/powerpoint/2010/main" val="18160286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7765" y="146209"/>
            <a:ext cx="3918044" cy="1168685"/>
          </a:xfrm>
          <a:prstGeom prst="rect">
            <a:avLst/>
          </a:prstGeom>
        </p:spPr>
      </p:pic>
      <p:sp>
        <p:nvSpPr>
          <p:cNvPr id="10" name="Slide Number Placeholder 9"/>
          <p:cNvSpPr>
            <a:spLocks noGrp="1"/>
          </p:cNvSpPr>
          <p:nvPr>
            <p:ph type="sldNum" sz="quarter" idx="4"/>
          </p:nvPr>
        </p:nvSpPr>
        <p:spPr>
          <a:xfrm>
            <a:off x="6103620" y="4672585"/>
            <a:ext cx="414095" cy="274637"/>
          </a:xfrm>
          <a:prstGeom prst="rect">
            <a:avLst/>
          </a:prstGeom>
        </p:spPr>
        <p:txBody>
          <a:bodyPr vert="horz" lIns="91440" tIns="45720" rIns="91440" bIns="45720" rtlCol="0" anchor="ctr"/>
          <a:lstStyle>
            <a:lvl1pPr algn="r">
              <a:defRPr sz="900">
                <a:solidFill>
                  <a:schemeClr val="tx1"/>
                </a:solidFill>
                <a:latin typeface="Century Gothic"/>
                <a:cs typeface="Century Gothic"/>
              </a:defRPr>
            </a:lvl1pPr>
          </a:lstStyle>
          <a:p>
            <a:fld id="{2EB1E742-03DD-F248-985C-E3804B95EEE1}" type="slidenum">
              <a:rPr lang="en-US" smtClean="0"/>
              <a:pPr/>
              <a:t>‹#›</a:t>
            </a:fld>
            <a:endParaRPr lang="en-US"/>
          </a:p>
        </p:txBody>
      </p:sp>
    </p:spTree>
    <p:extLst>
      <p:ext uri="{BB962C8B-B14F-4D97-AF65-F5344CB8AC3E}">
        <p14:creationId xmlns:p14="http://schemas.microsoft.com/office/powerpoint/2010/main" val="862245659"/>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205979"/>
            <a:ext cx="5600700" cy="857250"/>
          </a:xfrm>
          <a:prstGeom prst="rect">
            <a:avLst/>
          </a:prstGeom>
        </p:spPr>
        <p:txBody>
          <a:bodyPr vert="horz" lIns="91440" tIns="45720" rIns="91440" bIns="45720" rtlCol="0" anchor="ctr">
            <a:normAutofit/>
          </a:bodyPr>
          <a:lstStyle/>
          <a:p>
            <a:r>
              <a:rPr lang="en-US"/>
              <a:t>Page Title</a:t>
            </a:r>
          </a:p>
        </p:txBody>
      </p:sp>
      <p:sp>
        <p:nvSpPr>
          <p:cNvPr id="3" name="Text Placeholder 2"/>
          <p:cNvSpPr>
            <a:spLocks noGrp="1"/>
          </p:cNvSpPr>
          <p:nvPr>
            <p:ph type="body" idx="1"/>
          </p:nvPr>
        </p:nvSpPr>
        <p:spPr>
          <a:xfrm>
            <a:off x="914400" y="1200151"/>
            <a:ext cx="5600700" cy="3143250"/>
          </a:xfrm>
          <a:prstGeom prst="rect">
            <a:avLst/>
          </a:prstGeom>
        </p:spPr>
        <p:txBody>
          <a:bodyPr vert="horz" lIns="91440" tIns="45720" rIns="91440" bIns="45720" rtlCol="0">
            <a:normAutofit/>
          </a:bodyPr>
          <a:lstStyle/>
          <a:p>
            <a:pPr lvl="0"/>
            <a:r>
              <a:rPr lang="en-US"/>
              <a:t>Click to add text</a:t>
            </a:r>
          </a:p>
        </p:txBody>
      </p:sp>
      <p:cxnSp>
        <p:nvCxnSpPr>
          <p:cNvPr id="9" name="Straight Connector 8"/>
          <p:cNvCxnSpPr/>
          <p:nvPr/>
        </p:nvCxnSpPr>
        <p:spPr>
          <a:xfrm flipV="1">
            <a:off x="144018" y="171450"/>
            <a:ext cx="0" cy="4305300"/>
          </a:xfrm>
          <a:prstGeom prst="line">
            <a:avLst/>
          </a:prstGeom>
          <a:ln>
            <a:solidFill>
              <a:srgbClr val="0038A8"/>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571500" y="4976622"/>
            <a:ext cx="6057900" cy="0"/>
          </a:xfrm>
          <a:prstGeom prst="line">
            <a:avLst/>
          </a:prstGeom>
          <a:ln>
            <a:solidFill>
              <a:srgbClr val="0038A8"/>
            </a:solidFill>
          </a:ln>
        </p:spPr>
        <p:style>
          <a:lnRef idx="2">
            <a:schemeClr val="accent1"/>
          </a:lnRef>
          <a:fillRef idx="0">
            <a:schemeClr val="accent1"/>
          </a:fillRef>
          <a:effectRef idx="1">
            <a:schemeClr val="accent1"/>
          </a:effectRef>
          <a:fontRef idx="minor">
            <a:schemeClr val="tx1"/>
          </a:fontRef>
        </p:style>
      </p:cxnSp>
      <p:pic>
        <p:nvPicPr>
          <p:cNvPr id="5" name="Picture 4"/>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14300" y="4481106"/>
            <a:ext cx="1885950" cy="562546"/>
          </a:xfrm>
          <a:prstGeom prst="rect">
            <a:avLst/>
          </a:prstGeom>
        </p:spPr>
      </p:pic>
      <p:sp>
        <p:nvSpPr>
          <p:cNvPr id="4" name="Slide Number Placeholder 3"/>
          <p:cNvSpPr>
            <a:spLocks noGrp="1"/>
          </p:cNvSpPr>
          <p:nvPr>
            <p:ph type="sldNum" sz="quarter" idx="4"/>
          </p:nvPr>
        </p:nvSpPr>
        <p:spPr>
          <a:xfrm>
            <a:off x="6101005" y="4672585"/>
            <a:ext cx="414095" cy="274637"/>
          </a:xfrm>
          <a:prstGeom prst="rect">
            <a:avLst/>
          </a:prstGeom>
        </p:spPr>
        <p:txBody>
          <a:bodyPr vert="horz" lIns="91440" tIns="45720" rIns="91440" bIns="45720" rtlCol="0" anchor="ctr"/>
          <a:lstStyle>
            <a:lvl1pPr algn="r">
              <a:defRPr sz="900">
                <a:solidFill>
                  <a:schemeClr val="tx1"/>
                </a:solidFill>
                <a:latin typeface="Century Gothic"/>
                <a:cs typeface="Century Gothic"/>
              </a:defRPr>
            </a:lvl1pPr>
          </a:lstStyle>
          <a:p>
            <a:fld id="{64336152-522D-534E-A387-BE770A7CAF94}" type="slidenum">
              <a:rPr lang="en-US" smtClean="0"/>
              <a:pPr/>
              <a:t>‹#›</a:t>
            </a:fld>
            <a:endParaRPr lang="en-US"/>
          </a:p>
        </p:txBody>
      </p:sp>
    </p:spTree>
    <p:extLst>
      <p:ext uri="{BB962C8B-B14F-4D97-AF65-F5344CB8AC3E}">
        <p14:creationId xmlns:p14="http://schemas.microsoft.com/office/powerpoint/2010/main" val="252787022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Lst>
  <p:hf hdr="0" ftr="0" dt="0"/>
  <p:txStyles>
    <p:titleStyle>
      <a:lvl1pPr marL="0" marR="0" indent="0" algn="ctr" defTabSz="685800" rtl="0" eaLnBrk="1" fontAlgn="auto" latinLnBrk="0" hangingPunct="1">
        <a:lnSpc>
          <a:spcPct val="100000"/>
        </a:lnSpc>
        <a:spcBef>
          <a:spcPct val="0"/>
        </a:spcBef>
        <a:spcAft>
          <a:spcPts val="0"/>
        </a:spcAft>
        <a:buClrTx/>
        <a:buSzTx/>
        <a:buFontTx/>
        <a:buNone/>
        <a:tabLst/>
        <a:defRPr sz="2700" kern="1200">
          <a:solidFill>
            <a:schemeClr val="tx1"/>
          </a:solidFill>
          <a:latin typeface="Century Gothic"/>
          <a:ea typeface="+mj-ea"/>
          <a:cs typeface="Century Gothic"/>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Century Gothic"/>
          <a:ea typeface="+mn-ea"/>
          <a:cs typeface="Century Gothic"/>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Century"/>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Century"/>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Century"/>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Century"/>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Lacey.Kondracki@usg.edu"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1386414"/>
            <a:ext cx="6858000" cy="2385192"/>
            <a:chOff x="0" y="991302"/>
            <a:chExt cx="9144000" cy="3180256"/>
          </a:xfrm>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94760" y="991302"/>
              <a:ext cx="1554480" cy="1706064"/>
            </a:xfrm>
            <a:prstGeom prst="rect">
              <a:avLst/>
            </a:prstGeom>
          </p:spPr>
        </p:pic>
        <p:sp>
          <p:nvSpPr>
            <p:cNvPr id="5" name="Rectangle 4"/>
            <p:cNvSpPr/>
            <p:nvPr/>
          </p:nvSpPr>
          <p:spPr>
            <a:xfrm>
              <a:off x="0" y="2644026"/>
              <a:ext cx="9144000" cy="1402124"/>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extLst>
                <p:ext uri="{D42A27DB-BD31-4B8C-83A1-F6EECF244321}">
                  <p14:modId xmlns:p14="http://schemas.microsoft.com/office/powerpoint/2010/main" val="1611146906"/>
                </p:ext>
              </p:extLst>
            </p:nvPr>
          </p:nvSpPr>
          <p:spPr>
            <a:xfrm>
              <a:off x="0" y="2577752"/>
              <a:ext cx="9144000" cy="1593806"/>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300" dirty="0">
                  <a:solidFill>
                    <a:schemeClr val="bg1"/>
                  </a:solidFill>
                </a:rPr>
                <a:t>The </a:t>
              </a:r>
              <a:r>
                <a:rPr lang="en-US" sz="3300" dirty="0" err="1">
                  <a:solidFill>
                    <a:schemeClr val="bg1"/>
                  </a:solidFill>
                </a:rPr>
                <a:t>Clery</a:t>
              </a:r>
              <a:r>
                <a:rPr lang="en-US" sz="3300" dirty="0">
                  <a:solidFill>
                    <a:schemeClr val="bg1"/>
                  </a:solidFill>
                </a:rPr>
                <a:t> Act &amp; Study Abroad Trips</a:t>
              </a:r>
              <a:endParaRPr lang="en-US" sz="3300" b="1" dirty="0">
                <a:solidFill>
                  <a:schemeClr val="bg1"/>
                </a:solidFill>
              </a:endParaRPr>
            </a:p>
          </p:txBody>
        </p:sp>
      </p:grpSp>
      <p:sp>
        <p:nvSpPr>
          <p:cNvPr id="7" name="Slide Number Placeholder 6"/>
          <p:cNvSpPr>
            <a:spLocks noGrp="1"/>
          </p:cNvSpPr>
          <p:nvPr>
            <p:ph type="sldNum" sz="quarter" idx="12"/>
          </p:nvPr>
        </p:nvSpPr>
        <p:spPr/>
        <p:txBody>
          <a:bodyPr/>
          <a:lstStyle/>
          <a:p>
            <a:fld id="{71D9AF24-1D5A-A34D-AF9C-F6562BB8FCAA}" type="slidenum">
              <a:rPr lang="en-US" smtClean="0"/>
              <a:pPr/>
              <a:t>1</a:t>
            </a:fld>
            <a:endParaRPr lang="en-US"/>
          </a:p>
        </p:txBody>
      </p:sp>
      <p:sp>
        <p:nvSpPr>
          <p:cNvPr id="2" name="Rectangle 1"/>
          <p:cNvSpPr/>
          <p:nvPr/>
        </p:nvSpPr>
        <p:spPr>
          <a:xfrm>
            <a:off x="163707" y="3795069"/>
            <a:ext cx="4902364" cy="692497"/>
          </a:xfrm>
          <a:prstGeom prst="rect">
            <a:avLst/>
          </a:prstGeom>
        </p:spPr>
        <p:txBody>
          <a:bodyPr wrap="square">
            <a:spAutoFit/>
          </a:bodyPr>
          <a:lstStyle/>
          <a:p>
            <a:r>
              <a:rPr lang="en-US" sz="1500" b="1" dirty="0"/>
              <a:t>Lacey E. Kondracki</a:t>
            </a:r>
            <a:endParaRPr lang="en-US" sz="1500" b="1" dirty="0"/>
          </a:p>
          <a:p>
            <a:r>
              <a:rPr lang="en-US" sz="1200" dirty="0"/>
              <a:t>Police Inspector / USG </a:t>
            </a:r>
            <a:r>
              <a:rPr lang="en-US" sz="1200" dirty="0" err="1"/>
              <a:t>Clery</a:t>
            </a:r>
            <a:r>
              <a:rPr lang="en-US" sz="1200" dirty="0"/>
              <a:t> Coordinator </a:t>
            </a:r>
            <a:endParaRPr lang="en-US" sz="1200" dirty="0"/>
          </a:p>
          <a:p>
            <a:r>
              <a:rPr lang="en-US" sz="1200" dirty="0"/>
              <a:t>Safety and Security</a:t>
            </a:r>
          </a:p>
        </p:txBody>
      </p:sp>
    </p:spTree>
    <p:extLst>
      <p:ext uri="{BB962C8B-B14F-4D97-AF65-F5344CB8AC3E}">
        <p14:creationId xmlns:p14="http://schemas.microsoft.com/office/powerpoint/2010/main" val="3041371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10</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a:latin typeface="Calibri" panose="020F0502020204030204" pitchFamily="34" charset="0"/>
              </a:rPr>
              <a:t>Study Abroad:  Homestay vs. Staying at Hotel / Campus</a:t>
            </a:r>
            <a:endParaRPr lang="en-US" b="1" dirty="0">
              <a:latin typeface="Calibri" panose="020F0502020204030204" pitchFamily="34" charset="0"/>
            </a:endParaRPr>
          </a:p>
        </p:txBody>
      </p:sp>
      <p:sp>
        <p:nvSpPr>
          <p:cNvPr id="9" name="Content Placeholder 2"/>
          <p:cNvSpPr txBox="1">
            <a:spLocks/>
          </p:cNvSpPr>
          <p:nvPr/>
        </p:nvSpPr>
        <p:spPr>
          <a:xfrm>
            <a:off x="722096" y="1795685"/>
            <a:ext cx="5600700" cy="1494998"/>
          </a:xfrm>
          <a:prstGeom prst="rect">
            <a:avLst/>
          </a:prstGeom>
        </p:spPr>
        <p:txBody>
          <a:bodyPr vert="horz" lIns="68580" tIns="34290" rIns="68580" bIns="3429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Century Gothic"/>
                <a:ea typeface="+mn-ea"/>
                <a:cs typeface="Century Gothic"/>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Gothic"/>
                <a:ea typeface="+mn-ea"/>
                <a:cs typeface="Century Gothic"/>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Gothic"/>
                <a:ea typeface="+mn-ea"/>
                <a:cs typeface="Century Gothic"/>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57175" lvl="1" indent="-257175">
              <a:lnSpc>
                <a:spcPct val="200000"/>
              </a:lnSpc>
              <a:spcBef>
                <a:spcPts val="0"/>
              </a:spcBef>
              <a:buFont typeface="Arial" panose="020B0604020202020204" pitchFamily="34" charset="0"/>
              <a:buChar char="•"/>
            </a:pPr>
            <a:r>
              <a:rPr lang="en-US" sz="1350" dirty="0">
                <a:effectLst>
                  <a:outerShdw blurRad="38100" dist="38100" dir="2700000" algn="tl">
                    <a:srgbClr val="000000">
                      <a:alpha val="43137"/>
                    </a:srgbClr>
                  </a:outerShdw>
                </a:effectLst>
                <a:latin typeface="Calibri" panose="020F0502020204030204" pitchFamily="34" charset="0"/>
              </a:rPr>
              <a:t>Contracts</a:t>
            </a:r>
          </a:p>
          <a:p>
            <a:pPr marL="257175" lvl="1" indent="-257175">
              <a:lnSpc>
                <a:spcPct val="200000"/>
              </a:lnSpc>
              <a:spcBef>
                <a:spcPts val="0"/>
              </a:spcBef>
              <a:buFont typeface="Arial" panose="020B0604020202020204" pitchFamily="34" charset="0"/>
              <a:buChar char="•"/>
            </a:pPr>
            <a:r>
              <a:rPr lang="en-US" sz="1350" dirty="0">
                <a:effectLst>
                  <a:outerShdw blurRad="38100" dist="38100" dir="2700000" algn="tl">
                    <a:srgbClr val="000000">
                      <a:alpha val="43137"/>
                    </a:srgbClr>
                  </a:outerShdw>
                </a:effectLst>
                <a:latin typeface="Calibri" panose="020F0502020204030204" pitchFamily="34" charset="0"/>
              </a:rPr>
              <a:t>“Significant Control”</a:t>
            </a:r>
          </a:p>
          <a:p>
            <a:pPr marL="257175" lvl="1" indent="-257175">
              <a:lnSpc>
                <a:spcPct val="200000"/>
              </a:lnSpc>
              <a:spcBef>
                <a:spcPts val="0"/>
              </a:spcBef>
              <a:buFont typeface="Arial" panose="020B0604020202020204" pitchFamily="34" charset="0"/>
              <a:buChar char="•"/>
            </a:pPr>
            <a:r>
              <a:rPr lang="en-US" sz="1350" dirty="0">
                <a:effectLst>
                  <a:outerShdw blurRad="38100" dist="38100" dir="2700000" algn="tl">
                    <a:srgbClr val="000000">
                      <a:alpha val="43137"/>
                    </a:srgbClr>
                  </a:outerShdw>
                </a:effectLst>
                <a:latin typeface="Calibri" panose="020F0502020204030204" pitchFamily="34" charset="0"/>
              </a:rPr>
              <a:t>Host Institutions Responsibilities </a:t>
            </a:r>
          </a:p>
          <a:p>
            <a:pPr lvl="1">
              <a:lnSpc>
                <a:spcPct val="150000"/>
              </a:lnSpc>
              <a:spcBef>
                <a:spcPts val="450"/>
              </a:spcBef>
              <a:spcAft>
                <a:spcPts val="450"/>
              </a:spcAft>
            </a:pPr>
            <a:endParaRPr lang="en-US" sz="900" dirty="0">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4200516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11</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a:latin typeface="Calibri" panose="020F0502020204030204" pitchFamily="34" charset="0"/>
              </a:rPr>
              <a:t>Know Your Role</a:t>
            </a:r>
            <a:endParaRPr lang="en-US" b="1" dirty="0">
              <a:latin typeface="Calibri" panose="020F0502020204030204" pitchFamily="34" charset="0"/>
            </a:endParaRPr>
          </a:p>
        </p:txBody>
      </p:sp>
      <p:sp>
        <p:nvSpPr>
          <p:cNvPr id="9" name="Content Placeholder 2"/>
          <p:cNvSpPr txBox="1">
            <a:spLocks/>
          </p:cNvSpPr>
          <p:nvPr/>
        </p:nvSpPr>
        <p:spPr>
          <a:xfrm>
            <a:off x="722096" y="1795685"/>
            <a:ext cx="5600700" cy="1494998"/>
          </a:xfrm>
          <a:prstGeom prst="rect">
            <a:avLst/>
          </a:prstGeom>
        </p:spPr>
        <p:txBody>
          <a:bodyPr vert="horz" lIns="68580" tIns="34290" rIns="68580" bIns="3429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Century Gothic"/>
                <a:ea typeface="+mn-ea"/>
                <a:cs typeface="Century Gothic"/>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Gothic"/>
                <a:ea typeface="+mn-ea"/>
                <a:cs typeface="Century Gothic"/>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Gothic"/>
                <a:ea typeface="+mn-ea"/>
                <a:cs typeface="Century Gothic"/>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57175" lvl="1" indent="-257175">
              <a:lnSpc>
                <a:spcPct val="200000"/>
              </a:lnSpc>
              <a:spcBef>
                <a:spcPts val="0"/>
              </a:spcBef>
              <a:buFont typeface="Arial" panose="020B0604020202020204" pitchFamily="34" charset="0"/>
              <a:buChar char="•"/>
            </a:pPr>
            <a:r>
              <a:rPr lang="en-US" sz="1350" dirty="0">
                <a:effectLst>
                  <a:outerShdw blurRad="38100" dist="38100" dir="2700000" algn="tl">
                    <a:srgbClr val="000000">
                      <a:alpha val="43137"/>
                    </a:srgbClr>
                  </a:outerShdw>
                </a:effectLst>
                <a:latin typeface="Calibri" panose="020F0502020204030204" pitchFamily="34" charset="0"/>
              </a:rPr>
              <a:t>Study Abroad Program Coordinator </a:t>
            </a:r>
          </a:p>
          <a:p>
            <a:pPr marL="257175" lvl="1" indent="-257175">
              <a:lnSpc>
                <a:spcPct val="200000"/>
              </a:lnSpc>
              <a:spcBef>
                <a:spcPts val="0"/>
              </a:spcBef>
              <a:buFont typeface="Arial" panose="020B0604020202020204" pitchFamily="34" charset="0"/>
              <a:buChar char="•"/>
            </a:pPr>
            <a:r>
              <a:rPr lang="en-US" sz="1350" dirty="0">
                <a:effectLst>
                  <a:outerShdw blurRad="38100" dist="38100" dir="2700000" algn="tl">
                    <a:srgbClr val="000000">
                      <a:alpha val="43137"/>
                    </a:srgbClr>
                  </a:outerShdw>
                </a:effectLst>
                <a:latin typeface="Calibri" panose="020F0502020204030204" pitchFamily="34" charset="0"/>
              </a:rPr>
              <a:t>Study Abroad Administrator / “Trip Facilitator or Chaperone”</a:t>
            </a:r>
          </a:p>
          <a:p>
            <a:pPr marL="257175" lvl="1" indent="-257175">
              <a:lnSpc>
                <a:spcPct val="200000"/>
              </a:lnSpc>
              <a:spcBef>
                <a:spcPts val="0"/>
              </a:spcBef>
              <a:buFont typeface="Arial" panose="020B0604020202020204" pitchFamily="34" charset="0"/>
              <a:buChar char="•"/>
            </a:pPr>
            <a:r>
              <a:rPr lang="en-US" sz="1350" dirty="0">
                <a:effectLst>
                  <a:outerShdw blurRad="38100" dist="38100" dir="2700000" algn="tl">
                    <a:srgbClr val="000000">
                      <a:alpha val="43137"/>
                    </a:srgbClr>
                  </a:outerShdw>
                </a:effectLst>
                <a:latin typeface="Calibri" panose="020F0502020204030204" pitchFamily="34" charset="0"/>
              </a:rPr>
              <a:t>Title IX vs. </a:t>
            </a:r>
            <a:r>
              <a:rPr lang="en-US" sz="1350" dirty="0" err="1">
                <a:effectLst>
                  <a:outerShdw blurRad="38100" dist="38100" dir="2700000" algn="tl">
                    <a:srgbClr val="000000">
                      <a:alpha val="43137"/>
                    </a:srgbClr>
                  </a:outerShdw>
                </a:effectLst>
                <a:latin typeface="Calibri" panose="020F0502020204030204" pitchFamily="34" charset="0"/>
              </a:rPr>
              <a:t>Clery</a:t>
            </a:r>
            <a:r>
              <a:rPr lang="en-US" sz="1350" dirty="0">
                <a:effectLst>
                  <a:outerShdw blurRad="38100" dist="38100" dir="2700000" algn="tl">
                    <a:srgbClr val="000000">
                      <a:alpha val="43137"/>
                    </a:srgbClr>
                  </a:outerShdw>
                </a:effectLst>
                <a:latin typeface="Calibri" panose="020F0502020204030204" pitchFamily="34" charset="0"/>
              </a:rPr>
              <a:t> </a:t>
            </a:r>
          </a:p>
          <a:p>
            <a:pPr marL="257175" lvl="1" indent="-257175">
              <a:lnSpc>
                <a:spcPct val="200000"/>
              </a:lnSpc>
              <a:spcBef>
                <a:spcPts val="0"/>
              </a:spcBef>
              <a:buFont typeface="Arial" panose="020B0604020202020204" pitchFamily="34" charset="0"/>
              <a:buChar char="•"/>
            </a:pPr>
            <a:r>
              <a:rPr lang="en-US" sz="1350" dirty="0">
                <a:effectLst>
                  <a:outerShdw blurRad="38100" dist="38100" dir="2700000" algn="tl">
                    <a:srgbClr val="000000">
                      <a:alpha val="43137"/>
                    </a:srgbClr>
                  </a:outerShdw>
                </a:effectLst>
                <a:latin typeface="Calibri" panose="020F0502020204030204" pitchFamily="34" charset="0"/>
              </a:rPr>
              <a:t>Foreign Public Safety Departments vs. Your Campus </a:t>
            </a:r>
          </a:p>
          <a:p>
            <a:pPr lvl="1">
              <a:lnSpc>
                <a:spcPct val="150000"/>
              </a:lnSpc>
              <a:spcBef>
                <a:spcPts val="450"/>
              </a:spcBef>
              <a:spcAft>
                <a:spcPts val="450"/>
              </a:spcAft>
            </a:pPr>
            <a:endParaRPr lang="en-US" sz="900" dirty="0">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193150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12</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a:latin typeface="Calibri" panose="020F0502020204030204" pitchFamily="34" charset="0"/>
              </a:rPr>
              <a:t>Know Your </a:t>
            </a:r>
            <a:r>
              <a:rPr lang="en-US" b="1" dirty="0" smtClean="0">
                <a:latin typeface="Calibri" panose="020F0502020204030204" pitchFamily="34" charset="0"/>
              </a:rPr>
              <a:t>Role- Campus Security Authority</a:t>
            </a:r>
            <a:endParaRPr lang="en-US" b="1" dirty="0">
              <a:latin typeface="Calibri" panose="020F0502020204030204" pitchFamily="34" charset="0"/>
            </a:endParaRPr>
          </a:p>
        </p:txBody>
      </p:sp>
      <p:sp>
        <p:nvSpPr>
          <p:cNvPr id="2" name="TextBox 1"/>
          <p:cNvSpPr txBox="1"/>
          <p:nvPr/>
        </p:nvSpPr>
        <p:spPr>
          <a:xfrm>
            <a:off x="505853" y="1986575"/>
            <a:ext cx="6033186" cy="1569660"/>
          </a:xfrm>
          <a:prstGeom prst="rect">
            <a:avLst/>
          </a:prstGeom>
          <a:noFill/>
        </p:spPr>
        <p:txBody>
          <a:bodyPr wrap="square" rtlCol="0">
            <a:spAutoFit/>
          </a:bodyPr>
          <a:lstStyle/>
          <a:p>
            <a:pPr algn="ctr"/>
            <a:r>
              <a:rPr lang="en-US" sz="1600" dirty="0"/>
              <a:t>The </a:t>
            </a:r>
            <a:r>
              <a:rPr lang="en-US" sz="1600" dirty="0" err="1"/>
              <a:t>Clery</a:t>
            </a:r>
            <a:r>
              <a:rPr lang="en-US" sz="1600" dirty="0"/>
              <a:t> Act defines a Campus Security Authority as any employee</a:t>
            </a:r>
            <a:r>
              <a:rPr lang="en-US" sz="1600" dirty="0" smtClean="0"/>
              <a:t>:</a:t>
            </a:r>
          </a:p>
          <a:p>
            <a:pPr algn="ctr"/>
            <a:endParaRPr lang="en-US" sz="1600" dirty="0"/>
          </a:p>
          <a:p>
            <a:pPr algn="ctr"/>
            <a:r>
              <a:rPr lang="en-US" sz="1600" dirty="0"/>
              <a:t>To whom crimes should be reported </a:t>
            </a:r>
            <a:endParaRPr lang="en-US" sz="1600" dirty="0" smtClean="0"/>
          </a:p>
          <a:p>
            <a:pPr algn="ctr"/>
            <a:r>
              <a:rPr lang="en-US" sz="1600" dirty="0" smtClean="0"/>
              <a:t>OR</a:t>
            </a:r>
          </a:p>
          <a:p>
            <a:pPr algn="ctr"/>
            <a:endParaRPr lang="en-US" sz="1600" dirty="0"/>
          </a:p>
          <a:p>
            <a:pPr algn="ctr"/>
            <a:r>
              <a:rPr lang="en-US" sz="1600" dirty="0"/>
              <a:t>Who has "significant </a:t>
            </a:r>
            <a:r>
              <a:rPr lang="en-US" sz="1600" dirty="0" smtClean="0"/>
              <a:t>responsibility” </a:t>
            </a:r>
            <a:r>
              <a:rPr lang="en-US" sz="1600" dirty="0"/>
              <a:t>for student and campus activities.</a:t>
            </a:r>
          </a:p>
        </p:txBody>
      </p:sp>
    </p:spTree>
    <p:extLst>
      <p:ext uri="{BB962C8B-B14F-4D97-AF65-F5344CB8AC3E}">
        <p14:creationId xmlns:p14="http://schemas.microsoft.com/office/powerpoint/2010/main" val="1198200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13</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a:latin typeface="Calibri" panose="020F0502020204030204" pitchFamily="34" charset="0"/>
              </a:rPr>
              <a:t>Know Your </a:t>
            </a:r>
            <a:r>
              <a:rPr lang="en-US" b="1" dirty="0" smtClean="0">
                <a:latin typeface="Calibri" panose="020F0502020204030204" pitchFamily="34" charset="0"/>
              </a:rPr>
              <a:t>Role- Campus Security Authority</a:t>
            </a:r>
            <a:endParaRPr lang="en-US" b="1" dirty="0">
              <a:latin typeface="Calibri" panose="020F0502020204030204" pitchFamily="34" charset="0"/>
            </a:endParaRPr>
          </a:p>
        </p:txBody>
      </p:sp>
      <p:sp>
        <p:nvSpPr>
          <p:cNvPr id="2" name="TextBox 1"/>
          <p:cNvSpPr txBox="1"/>
          <p:nvPr/>
        </p:nvSpPr>
        <p:spPr>
          <a:xfrm>
            <a:off x="505853" y="1965683"/>
            <a:ext cx="6033186" cy="2308324"/>
          </a:xfrm>
          <a:prstGeom prst="rect">
            <a:avLst/>
          </a:prstGeom>
          <a:noFill/>
        </p:spPr>
        <p:txBody>
          <a:bodyPr wrap="square" rtlCol="0">
            <a:spAutoFit/>
          </a:bodyPr>
          <a:lstStyle/>
          <a:p>
            <a:r>
              <a:rPr lang="en-US" dirty="0"/>
              <a:t>Campus Security Authorities are required to report crime statistics to Campus Police. Crimes reported to a Campus Security made "</a:t>
            </a:r>
            <a:r>
              <a:rPr lang="en-US" b="1" dirty="0"/>
              <a:t>in good faith</a:t>
            </a:r>
            <a:r>
              <a:rPr lang="en-US" dirty="0"/>
              <a:t>" need to be reported. "</a:t>
            </a:r>
            <a:r>
              <a:rPr lang="en-US" b="1" dirty="0"/>
              <a:t>In good faith</a:t>
            </a:r>
            <a:r>
              <a:rPr lang="en-US" dirty="0"/>
              <a:t>” means there is a reasonable basis for believing that the information is not simply rumor or hearsay. That is, there is little or no reason to doubt the validity of the information.</a:t>
            </a:r>
          </a:p>
          <a:p>
            <a:r>
              <a:rPr lang="en-US" dirty="0"/>
              <a:t>A crime can be reported by a victim, witness, third party, or even the offender</a:t>
            </a:r>
            <a:r>
              <a:rPr lang="en-US" dirty="0" smtClean="0"/>
              <a:t>.</a:t>
            </a:r>
            <a:endParaRPr lang="en-US" dirty="0"/>
          </a:p>
        </p:txBody>
      </p:sp>
    </p:spTree>
    <p:extLst>
      <p:ext uri="{BB962C8B-B14F-4D97-AF65-F5344CB8AC3E}">
        <p14:creationId xmlns:p14="http://schemas.microsoft.com/office/powerpoint/2010/main" val="2508818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14</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a:latin typeface="Calibri" panose="020F0502020204030204" pitchFamily="34" charset="0"/>
              </a:rPr>
              <a:t>Know Your </a:t>
            </a:r>
            <a:r>
              <a:rPr lang="en-US" b="1" dirty="0" smtClean="0">
                <a:latin typeface="Calibri" panose="020F0502020204030204" pitchFamily="34" charset="0"/>
              </a:rPr>
              <a:t>Role- Campus Security Authority</a:t>
            </a:r>
            <a:endParaRPr lang="en-US" b="1" dirty="0">
              <a:latin typeface="Calibri" panose="020F0502020204030204" pitchFamily="34" charset="0"/>
            </a:endParaRPr>
          </a:p>
        </p:txBody>
      </p:sp>
      <p:sp>
        <p:nvSpPr>
          <p:cNvPr id="2" name="TextBox 1"/>
          <p:cNvSpPr txBox="1"/>
          <p:nvPr/>
        </p:nvSpPr>
        <p:spPr>
          <a:xfrm>
            <a:off x="505853" y="1846752"/>
            <a:ext cx="6033186" cy="2862322"/>
          </a:xfrm>
          <a:prstGeom prst="rect">
            <a:avLst/>
          </a:prstGeom>
          <a:noFill/>
        </p:spPr>
        <p:txBody>
          <a:bodyPr wrap="square" rtlCol="0">
            <a:spAutoFit/>
          </a:bodyPr>
          <a:lstStyle/>
          <a:p>
            <a:pPr marL="285750" indent="-285750">
              <a:buFont typeface="Arial" panose="020B0604020202020204" pitchFamily="34" charset="0"/>
              <a:buChar char="•"/>
            </a:pPr>
            <a:r>
              <a:rPr lang="en-US" dirty="0"/>
              <a:t>Get the facts - When, what, where, who, etc.</a:t>
            </a:r>
          </a:p>
          <a:p>
            <a:pPr marL="285750" indent="-285750">
              <a:buFont typeface="Arial" panose="020B0604020202020204" pitchFamily="34" charset="0"/>
              <a:buChar char="•"/>
            </a:pPr>
            <a:r>
              <a:rPr lang="en-US" dirty="0"/>
              <a:t>Report all </a:t>
            </a:r>
            <a:r>
              <a:rPr lang="en-US" dirty="0" err="1"/>
              <a:t>Clery</a:t>
            </a:r>
            <a:r>
              <a:rPr lang="en-US" dirty="0"/>
              <a:t> Act related crimes immediately to the Campus Police Department so the campus can comply with timely warning policies and have accurate crime statistics for the annual security report</a:t>
            </a:r>
          </a:p>
          <a:p>
            <a:pPr marL="285750" indent="-285750">
              <a:buFont typeface="Arial" panose="020B0604020202020204" pitchFamily="34" charset="0"/>
              <a:buChar char="•"/>
            </a:pPr>
            <a:r>
              <a:rPr lang="en-US" dirty="0"/>
              <a:t>Inform victims of  their options, including confidential reporting options and offer referrals to resources (e.g., campus assistance programs or counseling service, if appropriate)</a:t>
            </a:r>
          </a:p>
          <a:p>
            <a:endParaRPr lang="en-US" dirty="0"/>
          </a:p>
        </p:txBody>
      </p:sp>
    </p:spTree>
    <p:extLst>
      <p:ext uri="{BB962C8B-B14F-4D97-AF65-F5344CB8AC3E}">
        <p14:creationId xmlns:p14="http://schemas.microsoft.com/office/powerpoint/2010/main" val="891789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15</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smtClean="0">
                <a:latin typeface="Calibri" panose="020F0502020204030204" pitchFamily="34" charset="0"/>
              </a:rPr>
              <a:t>Title IX vs. </a:t>
            </a:r>
            <a:r>
              <a:rPr lang="en-US" b="1" dirty="0" err="1" smtClean="0">
                <a:latin typeface="Calibri" panose="020F0502020204030204" pitchFamily="34" charset="0"/>
              </a:rPr>
              <a:t>Clery</a:t>
            </a:r>
            <a:endParaRPr lang="en-US" b="1" dirty="0">
              <a:latin typeface="Calibri" panose="020F050202020403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7113" y="1882530"/>
            <a:ext cx="4243774" cy="2836327"/>
          </a:xfrm>
          <a:prstGeom prst="rect">
            <a:avLst/>
          </a:prstGeom>
        </p:spPr>
      </p:pic>
    </p:spTree>
    <p:extLst>
      <p:ext uri="{BB962C8B-B14F-4D97-AF65-F5344CB8AC3E}">
        <p14:creationId xmlns:p14="http://schemas.microsoft.com/office/powerpoint/2010/main" val="2956772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16</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a:latin typeface="Calibri" panose="020F0502020204030204" pitchFamily="34" charset="0"/>
              </a:rPr>
              <a:t>Where To Find Me </a:t>
            </a:r>
            <a:r>
              <a:rPr lang="en-US" b="1" dirty="0">
                <a:latin typeface="Calibri" panose="020F0502020204030204" pitchFamily="34" charset="0"/>
                <a:sym typeface="Wingdings" panose="05000000000000000000" pitchFamily="2" charset="2"/>
              </a:rPr>
              <a:t> </a:t>
            </a:r>
            <a:endParaRPr lang="en-US" b="1" dirty="0">
              <a:latin typeface="Calibri" panose="020F0502020204030204" pitchFamily="34" charset="0"/>
            </a:endParaRPr>
          </a:p>
        </p:txBody>
      </p:sp>
      <p:sp>
        <p:nvSpPr>
          <p:cNvPr id="9" name="Content Placeholder 2"/>
          <p:cNvSpPr txBox="1">
            <a:spLocks/>
          </p:cNvSpPr>
          <p:nvPr/>
        </p:nvSpPr>
        <p:spPr>
          <a:xfrm>
            <a:off x="722096" y="1795685"/>
            <a:ext cx="5600700" cy="1494998"/>
          </a:xfrm>
          <a:prstGeom prst="rect">
            <a:avLst/>
          </a:prstGeom>
        </p:spPr>
        <p:txBody>
          <a:bodyPr vert="horz" lIns="68580" tIns="34290" rIns="68580" bIns="3429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Century Gothic"/>
                <a:ea typeface="+mn-ea"/>
                <a:cs typeface="Century Gothic"/>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Gothic"/>
                <a:ea typeface="+mn-ea"/>
                <a:cs typeface="Century Gothic"/>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Gothic"/>
                <a:ea typeface="+mn-ea"/>
                <a:cs typeface="Century Gothic"/>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57175" lvl="1" indent="-257175">
              <a:lnSpc>
                <a:spcPct val="200000"/>
              </a:lnSpc>
              <a:spcBef>
                <a:spcPts val="0"/>
              </a:spcBef>
              <a:buFont typeface="Arial" panose="020B0604020202020204" pitchFamily="34" charset="0"/>
              <a:buChar char="•"/>
            </a:pPr>
            <a:r>
              <a:rPr lang="en-US" sz="1350" dirty="0">
                <a:effectLst>
                  <a:outerShdw blurRad="38100" dist="38100" dir="2700000" algn="tl">
                    <a:srgbClr val="000000">
                      <a:alpha val="43137"/>
                    </a:srgbClr>
                  </a:outerShdw>
                </a:effectLst>
                <a:latin typeface="Calibri" panose="020F0502020204030204" pitchFamily="34" charset="0"/>
              </a:rPr>
              <a:t>Lacey E. Kondracki </a:t>
            </a:r>
          </a:p>
          <a:p>
            <a:pPr marL="257175" lvl="1" indent="-257175">
              <a:lnSpc>
                <a:spcPct val="200000"/>
              </a:lnSpc>
              <a:spcBef>
                <a:spcPts val="0"/>
              </a:spcBef>
              <a:buFont typeface="Arial" panose="020B0604020202020204" pitchFamily="34" charset="0"/>
              <a:buChar char="•"/>
            </a:pPr>
            <a:r>
              <a:rPr lang="en-US" sz="1350" dirty="0">
                <a:effectLst>
                  <a:outerShdw blurRad="38100" dist="38100" dir="2700000" algn="tl">
                    <a:srgbClr val="000000">
                      <a:alpha val="43137"/>
                    </a:srgbClr>
                  </a:outerShdw>
                </a:effectLst>
                <a:latin typeface="Calibri" panose="020F0502020204030204" pitchFamily="34" charset="0"/>
              </a:rPr>
              <a:t>404 – 962 – 3177</a:t>
            </a:r>
          </a:p>
          <a:p>
            <a:pPr marL="257175" lvl="1" indent="-257175">
              <a:lnSpc>
                <a:spcPct val="200000"/>
              </a:lnSpc>
              <a:spcBef>
                <a:spcPts val="0"/>
              </a:spcBef>
              <a:buFont typeface="Arial" panose="020B0604020202020204" pitchFamily="34" charset="0"/>
              <a:buChar char="•"/>
            </a:pPr>
            <a:r>
              <a:rPr lang="en-US" sz="1350" dirty="0">
                <a:effectLst>
                  <a:outerShdw blurRad="38100" dist="38100" dir="2700000" algn="tl">
                    <a:srgbClr val="000000">
                      <a:alpha val="43137"/>
                    </a:srgbClr>
                  </a:outerShdw>
                </a:effectLst>
                <a:latin typeface="Calibri" panose="020F0502020204030204" pitchFamily="34" charset="0"/>
                <a:hlinkClick r:id="rId3"/>
              </a:rPr>
              <a:t>Lacey.Kondracki@usg.edu</a:t>
            </a:r>
            <a:r>
              <a:rPr lang="en-US" sz="1350" dirty="0">
                <a:effectLst>
                  <a:outerShdw blurRad="38100" dist="38100" dir="2700000" algn="tl">
                    <a:srgbClr val="000000">
                      <a:alpha val="43137"/>
                    </a:srgbClr>
                  </a:outerShdw>
                </a:effectLst>
                <a:latin typeface="Calibri" panose="020F0502020204030204" pitchFamily="34" charset="0"/>
              </a:rPr>
              <a:t> </a:t>
            </a:r>
          </a:p>
          <a:p>
            <a:pPr lvl="1">
              <a:lnSpc>
                <a:spcPct val="150000"/>
              </a:lnSpc>
              <a:spcBef>
                <a:spcPts val="450"/>
              </a:spcBef>
              <a:spcAft>
                <a:spcPts val="450"/>
              </a:spcAft>
            </a:pPr>
            <a:endParaRPr lang="en-US" sz="900" dirty="0">
              <a:effectLst>
                <a:outerShdw blurRad="38100" dist="38100" dir="2700000" algn="tl">
                  <a:srgbClr val="000000">
                    <a:alpha val="43137"/>
                  </a:srgbClr>
                </a:outerShdw>
              </a:effectLst>
              <a:latin typeface="Calibri" panose="020F0502020204030204" pitchFamily="34" charset="0"/>
            </a:endParaRPr>
          </a:p>
        </p:txBody>
      </p:sp>
      <p:pic>
        <p:nvPicPr>
          <p:cNvPr id="2" name="Picture 1"/>
          <p:cNvPicPr>
            <a:picLocks noChangeAspect="1"/>
          </p:cNvPicPr>
          <p:nvPr/>
        </p:nvPicPr>
        <p:blipFill>
          <a:blip r:embed="rId4"/>
          <a:stretch>
            <a:fillRect/>
          </a:stretch>
        </p:blipFill>
        <p:spPr>
          <a:xfrm>
            <a:off x="3561449" y="2165017"/>
            <a:ext cx="2044400" cy="1834849"/>
          </a:xfrm>
          <a:prstGeom prst="rect">
            <a:avLst/>
          </a:prstGeom>
        </p:spPr>
      </p:pic>
    </p:spTree>
    <p:extLst>
      <p:ext uri="{BB962C8B-B14F-4D97-AF65-F5344CB8AC3E}">
        <p14:creationId xmlns:p14="http://schemas.microsoft.com/office/powerpoint/2010/main" val="857616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2096" y="1795685"/>
            <a:ext cx="5600700" cy="1494998"/>
          </a:xfrm>
        </p:spPr>
        <p:txBody>
          <a:bodyPr>
            <a:normAutofit/>
          </a:bodyPr>
          <a:lstStyle/>
          <a:p>
            <a:pPr>
              <a:lnSpc>
                <a:spcPct val="150000"/>
              </a:lnSpc>
              <a:spcBef>
                <a:spcPts val="450"/>
              </a:spcBef>
              <a:spcAft>
                <a:spcPts val="450"/>
              </a:spcAft>
            </a:pPr>
            <a:r>
              <a:rPr lang="en-US" sz="1500" dirty="0">
                <a:latin typeface="Calibri" panose="020F0502020204030204" pitchFamily="34" charset="0"/>
              </a:rPr>
              <a:t>The </a:t>
            </a:r>
            <a:r>
              <a:rPr lang="en-US" sz="1500" dirty="0" err="1">
                <a:latin typeface="Calibri" panose="020F0502020204030204" pitchFamily="34" charset="0"/>
              </a:rPr>
              <a:t>Clery</a:t>
            </a:r>
            <a:r>
              <a:rPr lang="en-US" sz="1500" dirty="0">
                <a:latin typeface="Calibri" panose="020F0502020204030204" pitchFamily="34" charset="0"/>
              </a:rPr>
              <a:t> Act – The Basics </a:t>
            </a:r>
          </a:p>
          <a:p>
            <a:pPr>
              <a:lnSpc>
                <a:spcPct val="150000"/>
              </a:lnSpc>
              <a:spcBef>
                <a:spcPts val="450"/>
              </a:spcBef>
              <a:spcAft>
                <a:spcPts val="450"/>
              </a:spcAft>
            </a:pPr>
            <a:r>
              <a:rPr lang="en-US" sz="1500" dirty="0">
                <a:latin typeface="Calibri" panose="020F0502020204030204" pitchFamily="34" charset="0"/>
              </a:rPr>
              <a:t>Study Abroad Trips According to The </a:t>
            </a:r>
            <a:r>
              <a:rPr lang="en-US" sz="1500" dirty="0" err="1">
                <a:latin typeface="Calibri" panose="020F0502020204030204" pitchFamily="34" charset="0"/>
              </a:rPr>
              <a:t>Clery</a:t>
            </a:r>
            <a:r>
              <a:rPr lang="en-US" sz="1500" dirty="0">
                <a:latin typeface="Calibri" panose="020F0502020204030204" pitchFamily="34" charset="0"/>
              </a:rPr>
              <a:t> Act </a:t>
            </a:r>
          </a:p>
          <a:p>
            <a:pPr>
              <a:lnSpc>
                <a:spcPct val="150000"/>
              </a:lnSpc>
              <a:spcBef>
                <a:spcPts val="450"/>
              </a:spcBef>
              <a:spcAft>
                <a:spcPts val="450"/>
              </a:spcAft>
            </a:pPr>
            <a:r>
              <a:rPr lang="en-US" sz="1500" dirty="0">
                <a:latin typeface="Calibri" panose="020F0502020204030204" pitchFamily="34" charset="0"/>
              </a:rPr>
              <a:t>What To Report and To Who?</a:t>
            </a:r>
            <a:endParaRPr lang="en-US" sz="1500" dirty="0">
              <a:latin typeface="Calibri" panose="020F0502020204030204" pitchFamily="34" charset="0"/>
            </a:endParaRPr>
          </a:p>
        </p:txBody>
      </p:sp>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Overview </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2</a:t>
            </a:fld>
            <a:endParaRPr lang="en-US"/>
          </a:p>
        </p:txBody>
      </p:sp>
    </p:spTree>
    <p:extLst>
      <p:ext uri="{BB962C8B-B14F-4D97-AF65-F5344CB8AC3E}">
        <p14:creationId xmlns:p14="http://schemas.microsoft.com/office/powerpoint/2010/main" val="3061468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343" y="1731535"/>
            <a:ext cx="5742663" cy="2125948"/>
          </a:xfrm>
        </p:spPr>
        <p:txBody>
          <a:bodyPr>
            <a:noAutofit/>
          </a:bodyPr>
          <a:lstStyle/>
          <a:p>
            <a:pPr>
              <a:spcBef>
                <a:spcPts val="450"/>
              </a:spcBef>
              <a:spcAft>
                <a:spcPts val="450"/>
              </a:spcAft>
            </a:pPr>
            <a:r>
              <a:rPr lang="en-US" sz="1500" dirty="0">
                <a:latin typeface="Calibri" panose="020F0502020204030204" pitchFamily="34" charset="0"/>
                <a:cs typeface="Calibri" panose="020F0502020204030204" pitchFamily="34" charset="0"/>
              </a:rPr>
              <a:t>20 U.S.C.  § 1092 (f)  Signed into law in 1990 </a:t>
            </a:r>
          </a:p>
          <a:p>
            <a:r>
              <a:rPr lang="en-US" sz="1500" dirty="0">
                <a:latin typeface="Calibri" panose="020F0502020204030204" pitchFamily="34" charset="0"/>
                <a:cs typeface="Calibri" panose="020F0502020204030204" pitchFamily="34" charset="0"/>
              </a:rPr>
              <a:t>Full Name “The Jeanne </a:t>
            </a:r>
            <a:r>
              <a:rPr lang="en-US" sz="1500" dirty="0" err="1">
                <a:latin typeface="Calibri" panose="020F0502020204030204" pitchFamily="34" charset="0"/>
                <a:cs typeface="Calibri" panose="020F0502020204030204" pitchFamily="34" charset="0"/>
              </a:rPr>
              <a:t>Clery</a:t>
            </a:r>
            <a:r>
              <a:rPr lang="en-US" sz="1500" dirty="0">
                <a:latin typeface="Calibri" panose="020F0502020204030204" pitchFamily="34" charset="0"/>
                <a:cs typeface="Calibri" panose="020F0502020204030204" pitchFamily="34" charset="0"/>
              </a:rPr>
              <a:t> Disclosure of </a:t>
            </a:r>
            <a:r>
              <a:rPr lang="en-US" sz="1500" dirty="0">
                <a:latin typeface="Calibri" panose="020F0502020204030204" pitchFamily="34" charset="0"/>
                <a:cs typeface="Calibri" panose="020F0502020204030204" pitchFamily="34" charset="0"/>
              </a:rPr>
              <a:t>Campus Security Policy </a:t>
            </a:r>
            <a:r>
              <a:rPr lang="en-US" sz="1500" dirty="0">
                <a:latin typeface="Calibri" panose="020F0502020204030204" pitchFamily="34" charset="0"/>
                <a:cs typeface="Calibri" panose="020F0502020204030204" pitchFamily="34" charset="0"/>
              </a:rPr>
              <a:t>and </a:t>
            </a:r>
            <a:r>
              <a:rPr lang="en-US" sz="1500" dirty="0">
                <a:latin typeface="Calibri" panose="020F0502020204030204" pitchFamily="34" charset="0"/>
                <a:cs typeface="Calibri" panose="020F0502020204030204" pitchFamily="34" charset="0"/>
              </a:rPr>
              <a:t>Campus Crime </a:t>
            </a:r>
            <a:r>
              <a:rPr lang="en-US" sz="1500" dirty="0">
                <a:latin typeface="Calibri" panose="020F0502020204030204" pitchFamily="34" charset="0"/>
                <a:cs typeface="Calibri" panose="020F0502020204030204" pitchFamily="34" charset="0"/>
              </a:rPr>
              <a:t>S</a:t>
            </a:r>
            <a:r>
              <a:rPr lang="en-US" sz="1500" dirty="0">
                <a:latin typeface="Calibri" panose="020F0502020204030204" pitchFamily="34" charset="0"/>
                <a:cs typeface="Calibri" panose="020F0502020204030204" pitchFamily="34" charset="0"/>
              </a:rPr>
              <a:t>tatistics Act</a:t>
            </a:r>
            <a:r>
              <a:rPr lang="en-US" sz="1500" dirty="0">
                <a:latin typeface="Calibri" panose="020F0502020204030204" pitchFamily="34" charset="0"/>
                <a:cs typeface="Calibri" panose="020F0502020204030204" pitchFamily="34" charset="0"/>
              </a:rPr>
              <a:t>”</a:t>
            </a:r>
          </a:p>
          <a:p>
            <a:r>
              <a:rPr lang="en-US" sz="1500" dirty="0">
                <a:latin typeface="Calibri" panose="020F0502020204030204" pitchFamily="34" charset="0"/>
                <a:cs typeface="Calibri" panose="020F0502020204030204" pitchFamily="34" charset="0"/>
              </a:rPr>
              <a:t>Monitored by the Department of Education </a:t>
            </a:r>
          </a:p>
          <a:p>
            <a:r>
              <a:rPr lang="en-US" sz="1500" dirty="0">
                <a:latin typeface="Calibri" panose="020F0502020204030204" pitchFamily="34" charset="0"/>
                <a:cs typeface="Calibri" panose="020F0502020204030204" pitchFamily="34" charset="0"/>
              </a:rPr>
              <a:t>Mandatory Requirements to include </a:t>
            </a:r>
            <a:r>
              <a:rPr lang="en-US" sz="1500" dirty="0">
                <a:latin typeface="Calibri" panose="020F0502020204030204" pitchFamily="34" charset="0"/>
                <a:cs typeface="Calibri" panose="020F0502020204030204" pitchFamily="34" charset="0"/>
              </a:rPr>
              <a:t>an </a:t>
            </a:r>
            <a:r>
              <a:rPr lang="en-US" sz="1500" dirty="0">
                <a:latin typeface="Calibri" panose="020F0502020204030204" pitchFamily="34" charset="0"/>
                <a:cs typeface="Calibri" panose="020F0502020204030204" pitchFamily="34" charset="0"/>
              </a:rPr>
              <a:t>Annual Report (Oct 1) , Crime Log, Timely </a:t>
            </a:r>
            <a:r>
              <a:rPr lang="en-US" sz="1500" dirty="0">
                <a:latin typeface="Calibri" panose="020F0502020204030204" pitchFamily="34" charset="0"/>
                <a:cs typeface="Calibri" panose="020F0502020204030204" pitchFamily="34" charset="0"/>
              </a:rPr>
              <a:t>Warnings/Emergency Notifications </a:t>
            </a:r>
            <a:r>
              <a:rPr lang="en-US" sz="1500" dirty="0">
                <a:latin typeface="Calibri" panose="020F0502020204030204" pitchFamily="34" charset="0"/>
                <a:cs typeface="Calibri" panose="020F0502020204030204" pitchFamily="34" charset="0"/>
              </a:rPr>
              <a:t>and Crime Statistics </a:t>
            </a:r>
          </a:p>
          <a:p>
            <a:pPr>
              <a:spcBef>
                <a:spcPts val="450"/>
              </a:spcBef>
              <a:spcAft>
                <a:spcPts val="450"/>
              </a:spcAft>
            </a:pPr>
            <a:endParaRPr lang="en-US" sz="1500" dirty="0">
              <a:latin typeface="Calibri" panose="020F0502020204030204" pitchFamily="34" charset="0"/>
            </a:endParaRPr>
          </a:p>
          <a:p>
            <a:pPr>
              <a:spcBef>
                <a:spcPts val="450"/>
              </a:spcBef>
              <a:spcAft>
                <a:spcPts val="450"/>
              </a:spcAft>
            </a:pPr>
            <a:endParaRPr lang="en-US" sz="1500" dirty="0">
              <a:latin typeface="Calibri" panose="020F0502020204030204" pitchFamily="34" charset="0"/>
            </a:endParaRPr>
          </a:p>
        </p:txBody>
      </p:sp>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 </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3</a:t>
            </a:fld>
            <a:endParaRPr lang="en-US"/>
          </a:p>
        </p:txBody>
      </p:sp>
    </p:spTree>
    <p:extLst>
      <p:ext uri="{BB962C8B-B14F-4D97-AF65-F5344CB8AC3E}">
        <p14:creationId xmlns:p14="http://schemas.microsoft.com/office/powerpoint/2010/main" val="3548381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173" y="1477420"/>
            <a:ext cx="6706827" cy="355569"/>
          </a:xfrm>
        </p:spPr>
        <p:txBody>
          <a:bodyPr>
            <a:normAutofit fontScale="62500" lnSpcReduction="20000"/>
          </a:bodyPr>
          <a:lstStyle/>
          <a:p>
            <a:pPr marL="0" indent="0" algn="ctr">
              <a:spcBef>
                <a:spcPts val="450"/>
              </a:spcBef>
              <a:spcAft>
                <a:spcPts val="450"/>
              </a:spcAft>
              <a:buNone/>
            </a:pPr>
            <a:r>
              <a:rPr lang="en-US" b="1" dirty="0" err="1" smtClean="0">
                <a:latin typeface="Calibri" panose="020F0502020204030204" pitchFamily="34" charset="0"/>
              </a:rPr>
              <a:t>Clery</a:t>
            </a:r>
            <a:r>
              <a:rPr lang="en-US" b="1" dirty="0" smtClean="0">
                <a:latin typeface="Calibri" panose="020F0502020204030204" pitchFamily="34" charset="0"/>
              </a:rPr>
              <a:t> Crimes</a:t>
            </a:r>
            <a:endParaRPr lang="en-US" b="1" dirty="0">
              <a:latin typeface="Calibri" panose="020F0502020204030204" pitchFamily="34" charset="0"/>
            </a:endParaRPr>
          </a:p>
          <a:p>
            <a:pPr marL="0" indent="0" algn="ctr">
              <a:spcBef>
                <a:spcPts val="450"/>
              </a:spcBef>
              <a:spcAft>
                <a:spcPts val="450"/>
              </a:spcAft>
              <a:buNone/>
            </a:pPr>
            <a:endParaRPr lang="en-US" dirty="0">
              <a:latin typeface="Calibri" panose="020F0502020204030204" pitchFamily="34" charset="0"/>
            </a:endParaRPr>
          </a:p>
          <a:p>
            <a:pPr marL="0" indent="0" algn="ctr">
              <a:buNone/>
            </a:pPr>
            <a:endParaRPr lang="en-US" dirty="0"/>
          </a:p>
          <a:p>
            <a:pPr marL="0" indent="0" algn="ctr">
              <a:buNone/>
            </a:pPr>
            <a:endParaRPr lang="en-US" dirty="0"/>
          </a:p>
          <a:p>
            <a:pPr marL="0" indent="0" algn="ctr">
              <a:buNone/>
            </a:pPr>
            <a:endParaRPr lang="en-US" dirty="0"/>
          </a:p>
        </p:txBody>
      </p:sp>
      <p:sp>
        <p:nvSpPr>
          <p:cNvPr id="6" name="Rectangle 5"/>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7"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	</a:t>
            </a:r>
            <a:endParaRPr lang="en-US" sz="2400" dirty="0">
              <a:solidFill>
                <a:schemeClr val="bg1"/>
              </a:solidFill>
            </a:endParaRPr>
          </a:p>
        </p:txBody>
      </p:sp>
      <p:sp>
        <p:nvSpPr>
          <p:cNvPr id="9" name="Slide Number Placeholder 8"/>
          <p:cNvSpPr>
            <a:spLocks noGrp="1"/>
          </p:cNvSpPr>
          <p:nvPr>
            <p:ph type="sldNum" sz="quarter" idx="10"/>
          </p:nvPr>
        </p:nvSpPr>
        <p:spPr/>
        <p:txBody>
          <a:bodyPr/>
          <a:lstStyle/>
          <a:p>
            <a:fld id="{64336152-522D-534E-A387-BE770A7CAF94}" type="slidenum">
              <a:rPr lang="en-US" smtClean="0"/>
              <a:pPr/>
              <a:t>4</a:t>
            </a:fld>
            <a:endParaRPr lang="en-US"/>
          </a:p>
        </p:txBody>
      </p:sp>
      <p:sp>
        <p:nvSpPr>
          <p:cNvPr id="4" name="Rectangle 3"/>
          <p:cNvSpPr/>
          <p:nvPr/>
        </p:nvSpPr>
        <p:spPr>
          <a:xfrm>
            <a:off x="649559" y="1731714"/>
            <a:ext cx="5974266" cy="2377574"/>
          </a:xfrm>
          <a:prstGeom prst="rect">
            <a:avLst/>
          </a:prstGeom>
        </p:spPr>
        <p:txBody>
          <a:bodyPr wrap="square">
            <a:spAutoFit/>
          </a:bodyPr>
          <a:lstStyle/>
          <a:p>
            <a:r>
              <a:rPr lang="en-US" sz="1350" dirty="0"/>
              <a:t>When specific crimes occur within the specific </a:t>
            </a:r>
            <a:r>
              <a:rPr lang="en-US" sz="1350" dirty="0" err="1"/>
              <a:t>C</a:t>
            </a:r>
            <a:r>
              <a:rPr lang="en-US" sz="1350" dirty="0" err="1" smtClean="0"/>
              <a:t>lery</a:t>
            </a:r>
            <a:r>
              <a:rPr lang="en-US" sz="1350" dirty="0" smtClean="0"/>
              <a:t> </a:t>
            </a:r>
            <a:r>
              <a:rPr lang="en-US" sz="1350" dirty="0"/>
              <a:t>geography:</a:t>
            </a:r>
          </a:p>
          <a:p>
            <a:pPr lvl="1"/>
            <a:r>
              <a:rPr lang="en-US" sz="1350" dirty="0" smtClean="0"/>
              <a:t>Murder &amp; Non-Negligent Manslaughter/ </a:t>
            </a:r>
            <a:r>
              <a:rPr lang="en-US" sz="1350" dirty="0"/>
              <a:t>Murder by </a:t>
            </a:r>
            <a:r>
              <a:rPr lang="en-US" sz="1350" dirty="0"/>
              <a:t>Negligence</a:t>
            </a:r>
            <a:endParaRPr lang="en-US" sz="1350" dirty="0"/>
          </a:p>
          <a:p>
            <a:pPr lvl="1"/>
            <a:r>
              <a:rPr lang="en-US" sz="1350" dirty="0"/>
              <a:t>Sex Offenses (Rape, Fondling, Incest, Statutory Rape)</a:t>
            </a:r>
          </a:p>
          <a:p>
            <a:pPr lvl="1"/>
            <a:r>
              <a:rPr lang="en-US" sz="1350" dirty="0"/>
              <a:t>Robbery</a:t>
            </a:r>
          </a:p>
          <a:p>
            <a:pPr lvl="1"/>
            <a:r>
              <a:rPr lang="en-US" sz="1350" dirty="0"/>
              <a:t>Aggravated Assault </a:t>
            </a:r>
          </a:p>
          <a:p>
            <a:pPr lvl="1"/>
            <a:r>
              <a:rPr lang="en-US" sz="1350" dirty="0"/>
              <a:t>Burglary </a:t>
            </a:r>
          </a:p>
          <a:p>
            <a:pPr lvl="1"/>
            <a:r>
              <a:rPr lang="en-US" sz="1350" dirty="0"/>
              <a:t>Motor Vehicle Theft </a:t>
            </a:r>
          </a:p>
          <a:p>
            <a:pPr lvl="1"/>
            <a:r>
              <a:rPr lang="en-US" sz="1350" dirty="0"/>
              <a:t>Arson</a:t>
            </a:r>
          </a:p>
          <a:p>
            <a:pPr lvl="1"/>
            <a:r>
              <a:rPr lang="en-US" sz="1350" dirty="0"/>
              <a:t>Hate Crimes</a:t>
            </a:r>
          </a:p>
          <a:p>
            <a:pPr lvl="1"/>
            <a:r>
              <a:rPr lang="en-US" sz="1350" dirty="0"/>
              <a:t>Liquor/ Weapons/ Drug Law Violations &amp; Referrals</a:t>
            </a:r>
          </a:p>
          <a:p>
            <a:pPr lvl="1"/>
            <a:r>
              <a:rPr lang="en-US" sz="1350" dirty="0"/>
              <a:t>VAWA Crimes: Dating Violence, Domestic Violence and Stalking </a:t>
            </a:r>
          </a:p>
        </p:txBody>
      </p:sp>
    </p:spTree>
    <p:extLst>
      <p:ext uri="{BB962C8B-B14F-4D97-AF65-F5344CB8AC3E}">
        <p14:creationId xmlns:p14="http://schemas.microsoft.com/office/powerpoint/2010/main" val="586033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5</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err="1">
                <a:latin typeface="Calibri" panose="020F0502020204030204" pitchFamily="34" charset="0"/>
              </a:rPr>
              <a:t>Clery</a:t>
            </a:r>
            <a:r>
              <a:rPr lang="en-US" b="1" dirty="0">
                <a:latin typeface="Calibri" panose="020F0502020204030204" pitchFamily="34" charset="0"/>
              </a:rPr>
              <a:t> Geography</a:t>
            </a:r>
            <a:endParaRPr lang="en-US" b="1" dirty="0">
              <a:latin typeface="Calibri" panose="020F0502020204030204" pitchFamily="34" charset="0"/>
            </a:endParaRPr>
          </a:p>
        </p:txBody>
      </p:sp>
      <p:sp>
        <p:nvSpPr>
          <p:cNvPr id="9" name="Content Placeholder 2"/>
          <p:cNvSpPr txBox="1">
            <a:spLocks/>
          </p:cNvSpPr>
          <p:nvPr/>
        </p:nvSpPr>
        <p:spPr>
          <a:xfrm>
            <a:off x="722096" y="1795685"/>
            <a:ext cx="5600700" cy="1494998"/>
          </a:xfrm>
          <a:prstGeom prst="rect">
            <a:avLst/>
          </a:prstGeom>
        </p:spPr>
        <p:txBody>
          <a:bodyPr vert="horz" lIns="68580" tIns="34290" rIns="68580" bIns="3429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Century Gothic"/>
                <a:ea typeface="+mn-ea"/>
                <a:cs typeface="Century Gothic"/>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Gothic"/>
                <a:ea typeface="+mn-ea"/>
                <a:cs typeface="Century Gothic"/>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Gothic"/>
                <a:ea typeface="+mn-ea"/>
                <a:cs typeface="Century Gothic"/>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spcBef>
                <a:spcPts val="450"/>
              </a:spcBef>
              <a:spcAft>
                <a:spcPts val="450"/>
              </a:spcAft>
            </a:pPr>
            <a:r>
              <a:rPr lang="en-US" sz="1350" b="1" dirty="0">
                <a:latin typeface="Calibri" panose="020F0502020204030204" pitchFamily="34" charset="0"/>
              </a:rPr>
              <a:t>On Campus (including Student Residence Halls)</a:t>
            </a:r>
          </a:p>
          <a:p>
            <a:pPr>
              <a:lnSpc>
                <a:spcPct val="150000"/>
              </a:lnSpc>
              <a:spcBef>
                <a:spcPts val="450"/>
              </a:spcBef>
              <a:spcAft>
                <a:spcPts val="450"/>
              </a:spcAft>
            </a:pPr>
            <a:r>
              <a:rPr lang="en-US" sz="1350" b="1" dirty="0">
                <a:latin typeface="Calibri" panose="020F0502020204030204" pitchFamily="34" charset="0"/>
              </a:rPr>
              <a:t>Public Property </a:t>
            </a:r>
          </a:p>
          <a:p>
            <a:pPr>
              <a:lnSpc>
                <a:spcPct val="150000"/>
              </a:lnSpc>
              <a:spcBef>
                <a:spcPts val="450"/>
              </a:spcBef>
              <a:spcAft>
                <a:spcPts val="450"/>
              </a:spcAft>
            </a:pPr>
            <a:r>
              <a:rPr lang="en-US" sz="1350" b="1" dirty="0">
                <a:latin typeface="Calibri" panose="020F0502020204030204" pitchFamily="34" charset="0"/>
              </a:rPr>
              <a:t>Non-Campus Property </a:t>
            </a:r>
          </a:p>
          <a:p>
            <a:pPr lvl="1">
              <a:lnSpc>
                <a:spcPct val="150000"/>
              </a:lnSpc>
              <a:spcBef>
                <a:spcPts val="450"/>
              </a:spcBef>
              <a:spcAft>
                <a:spcPts val="450"/>
              </a:spcAft>
            </a:pPr>
            <a:r>
              <a:rPr lang="en-US" sz="1050" i="1" dirty="0">
                <a:latin typeface="Calibri" panose="020F0502020204030204" pitchFamily="34" charset="0"/>
              </a:rPr>
              <a:t>“Any building or property owned or controlled by an institution that is used in direct support of, or in relation to, the institution’s educational purposes, is frequently used by students, and is not within the same reasonably contiguous geographic area of the institution”</a:t>
            </a:r>
            <a:endParaRPr lang="en-US" sz="1050" i="1" dirty="0">
              <a:latin typeface="Calibri" panose="020F0502020204030204" pitchFamily="34" charset="0"/>
            </a:endParaRPr>
          </a:p>
        </p:txBody>
      </p:sp>
    </p:spTree>
    <p:extLst>
      <p:ext uri="{BB962C8B-B14F-4D97-AF65-F5344CB8AC3E}">
        <p14:creationId xmlns:p14="http://schemas.microsoft.com/office/powerpoint/2010/main" val="4246189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6</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a:latin typeface="Calibri" panose="020F0502020204030204" pitchFamily="34" charset="0"/>
              </a:rPr>
              <a:t>Considerations To Make </a:t>
            </a:r>
            <a:endParaRPr lang="en-US" b="1" dirty="0">
              <a:latin typeface="Calibri" panose="020F0502020204030204" pitchFamily="34" charset="0"/>
            </a:endParaRPr>
          </a:p>
        </p:txBody>
      </p:sp>
      <p:sp>
        <p:nvSpPr>
          <p:cNvPr id="9" name="Content Placeholder 2"/>
          <p:cNvSpPr txBox="1">
            <a:spLocks/>
          </p:cNvSpPr>
          <p:nvPr/>
        </p:nvSpPr>
        <p:spPr>
          <a:xfrm>
            <a:off x="808593" y="2023906"/>
            <a:ext cx="5600700" cy="1494998"/>
          </a:xfrm>
          <a:prstGeom prst="rect">
            <a:avLst/>
          </a:prstGeom>
        </p:spPr>
        <p:txBody>
          <a:bodyPr vert="horz" lIns="68580" tIns="34290" rIns="68580" bIns="3429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Century Gothic"/>
                <a:ea typeface="+mn-ea"/>
                <a:cs typeface="Century Gothic"/>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Gothic"/>
                <a:ea typeface="+mn-ea"/>
                <a:cs typeface="Century Gothic"/>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Gothic"/>
                <a:ea typeface="+mn-ea"/>
                <a:cs typeface="Century Gothic"/>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1400" dirty="0">
                <a:effectLst>
                  <a:outerShdw blurRad="38100" dist="38100" dir="2700000" algn="tl">
                    <a:srgbClr val="000000">
                      <a:alpha val="43137"/>
                    </a:srgbClr>
                  </a:outerShdw>
                </a:effectLst>
                <a:latin typeface="Calibri" panose="020F0502020204030204" pitchFamily="34" charset="0"/>
              </a:rPr>
              <a:t>Repeated Use – </a:t>
            </a:r>
            <a:r>
              <a:rPr lang="en-US" sz="1400" dirty="0">
                <a:latin typeface="Calibri" panose="020F0502020204030204" pitchFamily="34" charset="0"/>
              </a:rPr>
              <a:t>Every Year &amp; Same Location (Hotel, Houses, </a:t>
            </a:r>
            <a:r>
              <a:rPr lang="en-US" sz="1400" dirty="0" err="1">
                <a:latin typeface="Calibri" panose="020F0502020204030204" pitchFamily="34" charset="0"/>
              </a:rPr>
              <a:t>etc</a:t>
            </a:r>
            <a:r>
              <a:rPr lang="en-US" sz="1400" dirty="0">
                <a:latin typeface="Calibri" panose="020F0502020204030204" pitchFamily="34" charset="0"/>
              </a:rPr>
              <a:t>) </a:t>
            </a:r>
          </a:p>
          <a:p>
            <a:pPr lvl="1">
              <a:spcBef>
                <a:spcPts val="0"/>
              </a:spcBef>
            </a:pPr>
            <a:r>
              <a:rPr lang="en-US" sz="1400" dirty="0">
                <a:latin typeface="Calibri" panose="020F0502020204030204" pitchFamily="34" charset="0"/>
              </a:rPr>
              <a:t>Location matters not the students going </a:t>
            </a:r>
          </a:p>
          <a:p>
            <a:pPr marL="342900" lvl="1" indent="0">
              <a:spcBef>
                <a:spcPts val="0"/>
              </a:spcBef>
              <a:buNone/>
            </a:pPr>
            <a:endParaRPr lang="en-US" sz="1400" dirty="0">
              <a:latin typeface="Calibri" panose="020F0502020204030204" pitchFamily="34" charset="0"/>
            </a:endParaRPr>
          </a:p>
          <a:p>
            <a:pPr marL="257175" lvl="1" indent="-257175">
              <a:spcBef>
                <a:spcPts val="0"/>
              </a:spcBef>
              <a:buFont typeface="Arial" panose="020B0604020202020204" pitchFamily="34" charset="0"/>
              <a:buChar char="•"/>
            </a:pPr>
            <a:r>
              <a:rPr lang="en-US" sz="1400" dirty="0">
                <a:effectLst>
                  <a:outerShdw blurRad="38100" dist="38100" dir="2700000" algn="tl">
                    <a:srgbClr val="000000">
                      <a:alpha val="43137"/>
                    </a:srgbClr>
                  </a:outerShdw>
                </a:effectLst>
                <a:latin typeface="Calibri" panose="020F0502020204030204" pitchFamily="34" charset="0"/>
              </a:rPr>
              <a:t>Short Stay Away Trips</a:t>
            </a:r>
          </a:p>
          <a:p>
            <a:pPr marL="0" lvl="1" indent="0">
              <a:spcBef>
                <a:spcPts val="0"/>
              </a:spcBef>
              <a:buNone/>
            </a:pPr>
            <a:endParaRPr lang="en-US" sz="1400" dirty="0">
              <a:effectLst>
                <a:outerShdw blurRad="38100" dist="38100" dir="2700000" algn="tl">
                  <a:srgbClr val="000000">
                    <a:alpha val="43137"/>
                  </a:srgbClr>
                </a:outerShdw>
              </a:effectLst>
              <a:latin typeface="Calibri" panose="020F0502020204030204" pitchFamily="34" charset="0"/>
            </a:endParaRPr>
          </a:p>
          <a:p>
            <a:pPr marL="257175" lvl="1" indent="-257175">
              <a:spcBef>
                <a:spcPts val="0"/>
              </a:spcBef>
              <a:buFont typeface="Arial" panose="020B0604020202020204" pitchFamily="34" charset="0"/>
              <a:buChar char="•"/>
            </a:pPr>
            <a:r>
              <a:rPr lang="en-US" sz="1400" dirty="0">
                <a:effectLst>
                  <a:outerShdw blurRad="38100" dist="38100" dir="2700000" algn="tl">
                    <a:srgbClr val="000000">
                      <a:alpha val="43137"/>
                    </a:srgbClr>
                  </a:outerShdw>
                </a:effectLst>
                <a:latin typeface="Calibri" panose="020F0502020204030204" pitchFamily="34" charset="0"/>
              </a:rPr>
              <a:t>“Traditional” Study Abroad Programs </a:t>
            </a:r>
          </a:p>
          <a:p>
            <a:pPr marL="257175" lvl="1" indent="-257175">
              <a:spcBef>
                <a:spcPts val="0"/>
              </a:spcBef>
              <a:buFont typeface="Arial" panose="020B0604020202020204" pitchFamily="34" charset="0"/>
              <a:buChar char="•"/>
            </a:pPr>
            <a:endParaRPr lang="en-US" sz="1050" dirty="0">
              <a:latin typeface="Calibri" panose="020F0502020204030204" pitchFamily="34" charset="0"/>
            </a:endParaRPr>
          </a:p>
          <a:p>
            <a:pPr lvl="1">
              <a:lnSpc>
                <a:spcPct val="150000"/>
              </a:lnSpc>
              <a:spcBef>
                <a:spcPts val="450"/>
              </a:spcBef>
              <a:spcAft>
                <a:spcPts val="450"/>
              </a:spcAft>
            </a:pPr>
            <a:endParaRPr lang="en-US" sz="900" dirty="0">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1018360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7</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smtClean="0">
                <a:latin typeface="Calibri" panose="020F0502020204030204" pitchFamily="34" charset="0"/>
              </a:rPr>
              <a:t>Non Campus Property – Off Campus Trips </a:t>
            </a:r>
            <a:endParaRPr lang="en-US" b="1" dirty="0">
              <a:latin typeface="Calibri" panose="020F0502020204030204" pitchFamily="34" charset="0"/>
            </a:endParaRPr>
          </a:p>
        </p:txBody>
      </p:sp>
      <p:sp>
        <p:nvSpPr>
          <p:cNvPr id="9" name="Content Placeholder 2"/>
          <p:cNvSpPr txBox="1">
            <a:spLocks/>
          </p:cNvSpPr>
          <p:nvPr/>
        </p:nvSpPr>
        <p:spPr>
          <a:xfrm>
            <a:off x="722096" y="1795685"/>
            <a:ext cx="5600700" cy="1494998"/>
          </a:xfrm>
          <a:prstGeom prst="rect">
            <a:avLst/>
          </a:prstGeom>
        </p:spPr>
        <p:txBody>
          <a:bodyPr vert="horz" lIns="68580" tIns="34290" rIns="68580" bIns="3429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Century Gothic"/>
                <a:ea typeface="+mn-ea"/>
                <a:cs typeface="Century Gothic"/>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Gothic"/>
                <a:ea typeface="+mn-ea"/>
                <a:cs typeface="Century Gothic"/>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Gothic"/>
                <a:ea typeface="+mn-ea"/>
                <a:cs typeface="Century Gothic"/>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spcBef>
                <a:spcPts val="450"/>
              </a:spcBef>
              <a:spcAft>
                <a:spcPts val="450"/>
              </a:spcAft>
            </a:pPr>
            <a:endParaRPr lang="en-US" sz="1200" dirty="0">
              <a:effectLst>
                <a:outerShdw blurRad="38100" dist="38100" dir="2700000" algn="tl">
                  <a:srgbClr val="000000">
                    <a:alpha val="43137"/>
                  </a:srgbClr>
                </a:outerShdw>
              </a:effectLst>
              <a:latin typeface="Calibri" panose="020F0502020204030204" pitchFamily="34" charset="0"/>
            </a:endParaRPr>
          </a:p>
        </p:txBody>
      </p:sp>
      <p:sp>
        <p:nvSpPr>
          <p:cNvPr id="2" name="TextBox 1"/>
          <p:cNvSpPr txBox="1"/>
          <p:nvPr/>
        </p:nvSpPr>
        <p:spPr>
          <a:xfrm>
            <a:off x="457200" y="2038865"/>
            <a:ext cx="6203092" cy="2031325"/>
          </a:xfrm>
          <a:prstGeom prst="rect">
            <a:avLst/>
          </a:prstGeom>
          <a:noFill/>
        </p:spPr>
        <p:txBody>
          <a:bodyPr wrap="square" rtlCol="0">
            <a:spAutoFit/>
          </a:bodyPr>
          <a:lstStyle/>
          <a:p>
            <a:r>
              <a:rPr lang="en-US" dirty="0"/>
              <a:t>Off-campus trips have been clarified as follows </a:t>
            </a:r>
            <a:r>
              <a:rPr lang="en-US" i="1" dirty="0"/>
              <a:t>“Repeated use of a location for school-sponsored trip- institution sponsors students on overnight trip every year and student in same hotel each year, then statistics for common areas and rooms used by students should be included as non-campus geography.” </a:t>
            </a:r>
            <a:r>
              <a:rPr lang="en-US" b="1" dirty="0"/>
              <a:t>The key is the use of the location by the institution not the number of days or if used by the same people.</a:t>
            </a:r>
            <a:r>
              <a:rPr lang="en-US" b="1" i="1" dirty="0"/>
              <a:t> </a:t>
            </a:r>
            <a:endParaRPr lang="en-US" b="1" dirty="0"/>
          </a:p>
        </p:txBody>
      </p:sp>
    </p:spTree>
    <p:extLst>
      <p:ext uri="{BB962C8B-B14F-4D97-AF65-F5344CB8AC3E}">
        <p14:creationId xmlns:p14="http://schemas.microsoft.com/office/powerpoint/2010/main" val="2526001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8</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smtClean="0">
                <a:latin typeface="Calibri" panose="020F0502020204030204" pitchFamily="34" charset="0"/>
              </a:rPr>
              <a:t>Non Campus Property – Short Stay Trips </a:t>
            </a:r>
            <a:endParaRPr lang="en-US" b="1" dirty="0">
              <a:latin typeface="Calibri" panose="020F0502020204030204" pitchFamily="34" charset="0"/>
            </a:endParaRPr>
          </a:p>
        </p:txBody>
      </p:sp>
      <p:sp>
        <p:nvSpPr>
          <p:cNvPr id="9" name="Content Placeholder 2"/>
          <p:cNvSpPr txBox="1">
            <a:spLocks/>
          </p:cNvSpPr>
          <p:nvPr/>
        </p:nvSpPr>
        <p:spPr>
          <a:xfrm>
            <a:off x="722096" y="1795685"/>
            <a:ext cx="5600700" cy="1494998"/>
          </a:xfrm>
          <a:prstGeom prst="rect">
            <a:avLst/>
          </a:prstGeom>
        </p:spPr>
        <p:txBody>
          <a:bodyPr vert="horz" lIns="68580" tIns="34290" rIns="68580" bIns="3429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Century Gothic"/>
                <a:ea typeface="+mn-ea"/>
                <a:cs typeface="Century Gothic"/>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Gothic"/>
                <a:ea typeface="+mn-ea"/>
                <a:cs typeface="Century Gothic"/>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Gothic"/>
                <a:ea typeface="+mn-ea"/>
                <a:cs typeface="Century Gothic"/>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spcBef>
                <a:spcPts val="450"/>
              </a:spcBef>
              <a:spcAft>
                <a:spcPts val="450"/>
              </a:spcAft>
            </a:pPr>
            <a:endParaRPr lang="en-US" sz="1200" dirty="0">
              <a:effectLst>
                <a:outerShdw blurRad="38100" dist="38100" dir="2700000" algn="tl">
                  <a:srgbClr val="000000">
                    <a:alpha val="43137"/>
                  </a:srgbClr>
                </a:outerShdw>
              </a:effectLst>
              <a:latin typeface="Calibri" panose="020F0502020204030204" pitchFamily="34" charset="0"/>
            </a:endParaRPr>
          </a:p>
        </p:txBody>
      </p:sp>
      <p:sp>
        <p:nvSpPr>
          <p:cNvPr id="2" name="TextBox 1"/>
          <p:cNvSpPr txBox="1"/>
          <p:nvPr/>
        </p:nvSpPr>
        <p:spPr>
          <a:xfrm>
            <a:off x="457200" y="2038865"/>
            <a:ext cx="6203092" cy="2246769"/>
          </a:xfrm>
          <a:prstGeom prst="rect">
            <a:avLst/>
          </a:prstGeom>
          <a:noFill/>
        </p:spPr>
        <p:txBody>
          <a:bodyPr wrap="square" rtlCol="0">
            <a:spAutoFit/>
          </a:bodyPr>
          <a:lstStyle/>
          <a:p>
            <a:r>
              <a:rPr lang="en-US" sz="1400" dirty="0"/>
              <a:t>Short stay away trips have been clarified as follows </a:t>
            </a:r>
            <a:r>
              <a:rPr lang="en-US" sz="1400" i="1" dirty="0"/>
              <a:t>“Institution sponsored short stay away trips of more than one night for its students, all locations used by students during the trip, controlled by the institution during the trip and used in support of educational purposes should be treated as non-campus property. Any classroom or housing space specified in the agreement between the institution and the third party providing the space would also be non-campus property. If a third party contractor entered into an agreement with institution to provide housing or classroom space then assumed that institution under control of space.”</a:t>
            </a:r>
            <a:r>
              <a:rPr lang="en-US" sz="1400" dirty="0"/>
              <a:t> </a:t>
            </a:r>
            <a:r>
              <a:rPr lang="en-US" sz="1400" b="1" dirty="0"/>
              <a:t>(An example of third party </a:t>
            </a:r>
            <a:r>
              <a:rPr lang="en-US" sz="1400" b="1" u="sng" dirty="0"/>
              <a:t>no</a:t>
            </a:r>
            <a:r>
              <a:rPr lang="en-US" sz="1400" b="1" dirty="0"/>
              <a:t> control would be a host institution making arrangements for your institution to stay somewhere during a </a:t>
            </a:r>
            <a:r>
              <a:rPr lang="en-US" sz="1400" b="1" dirty="0" smtClean="0"/>
              <a:t>trip)</a:t>
            </a:r>
            <a:endParaRPr lang="en-US" sz="1400" b="1" dirty="0"/>
          </a:p>
        </p:txBody>
      </p:sp>
    </p:spTree>
    <p:extLst>
      <p:ext uri="{BB962C8B-B14F-4D97-AF65-F5344CB8AC3E}">
        <p14:creationId xmlns:p14="http://schemas.microsoft.com/office/powerpoint/2010/main" val="2313418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894" y="762926"/>
            <a:ext cx="6671104" cy="59556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 name="Title 1"/>
          <p:cNvSpPr txBox="1">
            <a:spLocks/>
          </p:cNvSpPr>
          <p:nvPr/>
        </p:nvSpPr>
        <p:spPr>
          <a:xfrm>
            <a:off x="188770" y="798704"/>
            <a:ext cx="6671104" cy="642938"/>
          </a:xfrm>
          <a:prstGeom prst="rect">
            <a:avLst/>
          </a:prstGeom>
        </p:spPr>
        <p:txBody>
          <a:bodyPr vert="horz" lIns="68580" tIns="34290" rIns="68580" bIns="34290" rtlCol="0" anchor="ctr">
            <a:normAutofit/>
          </a:bodyPr>
          <a:lstStyle>
            <a:lvl1pPr marL="0" marR="0" indent="0" algn="l" defTabSz="914400" rtl="0" eaLnBrk="1" fontAlgn="auto" latinLnBrk="0" hangingPunct="1">
              <a:lnSpc>
                <a:spcPct val="100000"/>
              </a:lnSpc>
              <a:spcBef>
                <a:spcPct val="0"/>
              </a:spcBef>
              <a:spcAft>
                <a:spcPts val="0"/>
              </a:spcAft>
              <a:buClrTx/>
              <a:buSzTx/>
              <a:buFontTx/>
              <a:buNone/>
              <a:tabLst/>
              <a:defRPr sz="3600" b="1" kern="1200">
                <a:solidFill>
                  <a:schemeClr val="accent1"/>
                </a:solidFill>
                <a:latin typeface="Century Gothic"/>
                <a:ea typeface="+mj-ea"/>
                <a:cs typeface="Century Gothic"/>
              </a:defRPr>
            </a:lvl1pPr>
          </a:lstStyle>
          <a:p>
            <a:r>
              <a:rPr lang="en-US" sz="2400" dirty="0">
                <a:solidFill>
                  <a:schemeClr val="bg1"/>
                </a:solidFill>
              </a:rPr>
              <a:t>The </a:t>
            </a:r>
            <a:r>
              <a:rPr lang="en-US" sz="2400" dirty="0" err="1">
                <a:solidFill>
                  <a:schemeClr val="bg1"/>
                </a:solidFill>
              </a:rPr>
              <a:t>Clery</a:t>
            </a:r>
            <a:r>
              <a:rPr lang="en-US" sz="2400" dirty="0">
                <a:solidFill>
                  <a:schemeClr val="bg1"/>
                </a:solidFill>
              </a:rPr>
              <a:t> Act</a:t>
            </a:r>
            <a:endParaRPr lang="en-US" sz="2400" dirty="0">
              <a:solidFill>
                <a:schemeClr val="bg1"/>
              </a:solidFill>
            </a:endParaRPr>
          </a:p>
        </p:txBody>
      </p:sp>
      <p:sp>
        <p:nvSpPr>
          <p:cNvPr id="8" name="Slide Number Placeholder 7"/>
          <p:cNvSpPr>
            <a:spLocks noGrp="1"/>
          </p:cNvSpPr>
          <p:nvPr>
            <p:ph type="sldNum" sz="quarter" idx="10"/>
          </p:nvPr>
        </p:nvSpPr>
        <p:spPr/>
        <p:txBody>
          <a:bodyPr/>
          <a:lstStyle/>
          <a:p>
            <a:fld id="{64336152-522D-534E-A387-BE770A7CAF94}" type="slidenum">
              <a:rPr lang="en-US" smtClean="0"/>
              <a:pPr/>
              <a:t>9</a:t>
            </a:fld>
            <a:endParaRPr lang="en-US"/>
          </a:p>
        </p:txBody>
      </p:sp>
      <p:sp>
        <p:nvSpPr>
          <p:cNvPr id="7" name="Rectangle 6"/>
          <p:cNvSpPr/>
          <p:nvPr/>
        </p:nvSpPr>
        <p:spPr>
          <a:xfrm>
            <a:off x="1" y="1477420"/>
            <a:ext cx="6857999" cy="369332"/>
          </a:xfrm>
          <a:prstGeom prst="rect">
            <a:avLst/>
          </a:prstGeom>
        </p:spPr>
        <p:txBody>
          <a:bodyPr wrap="square">
            <a:spAutoFit/>
          </a:bodyPr>
          <a:lstStyle/>
          <a:p>
            <a:pPr algn="ctr"/>
            <a:r>
              <a:rPr lang="en-US" b="1" dirty="0">
                <a:latin typeface="Calibri" panose="020F0502020204030204" pitchFamily="34" charset="0"/>
              </a:rPr>
              <a:t>Owning vs. Controlling Space</a:t>
            </a:r>
            <a:endParaRPr lang="en-US" b="1" dirty="0">
              <a:latin typeface="Calibri" panose="020F0502020204030204" pitchFamily="34" charset="0"/>
            </a:endParaRPr>
          </a:p>
        </p:txBody>
      </p:sp>
      <p:sp>
        <p:nvSpPr>
          <p:cNvPr id="9" name="Content Placeholder 2"/>
          <p:cNvSpPr txBox="1">
            <a:spLocks/>
          </p:cNvSpPr>
          <p:nvPr/>
        </p:nvSpPr>
        <p:spPr>
          <a:xfrm>
            <a:off x="722096" y="1795685"/>
            <a:ext cx="5793004" cy="1494998"/>
          </a:xfrm>
          <a:prstGeom prst="rect">
            <a:avLst/>
          </a:prstGeom>
        </p:spPr>
        <p:txBody>
          <a:bodyPr vert="horz" lIns="68580" tIns="34290" rIns="68580" bIns="3429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Century Gothic"/>
                <a:ea typeface="+mn-ea"/>
                <a:cs typeface="Century Gothic"/>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Gothic"/>
                <a:ea typeface="+mn-ea"/>
                <a:cs typeface="Century Gothic"/>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Gothic"/>
                <a:ea typeface="+mn-ea"/>
                <a:cs typeface="Century Gothic"/>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spcBef>
                <a:spcPts val="450"/>
              </a:spcBef>
              <a:spcAft>
                <a:spcPts val="450"/>
              </a:spcAft>
            </a:pPr>
            <a:r>
              <a:rPr lang="en-US" sz="1400" dirty="0">
                <a:effectLst>
                  <a:outerShdw blurRad="38100" dist="38100" dir="2700000" algn="tl">
                    <a:srgbClr val="000000">
                      <a:alpha val="43137"/>
                    </a:srgbClr>
                  </a:outerShdw>
                </a:effectLst>
                <a:latin typeface="Calibri" panose="020F0502020204030204" pitchFamily="34" charset="0"/>
              </a:rPr>
              <a:t>Owning</a:t>
            </a:r>
            <a:r>
              <a:rPr lang="en-US" sz="1400" dirty="0">
                <a:latin typeface="Calibri" panose="020F0502020204030204" pitchFamily="34" charset="0"/>
              </a:rPr>
              <a:t> – disclose crime statistics that occur within that space at ANY time. </a:t>
            </a:r>
          </a:p>
          <a:p>
            <a:pPr>
              <a:lnSpc>
                <a:spcPct val="150000"/>
              </a:lnSpc>
              <a:spcBef>
                <a:spcPts val="450"/>
              </a:spcBef>
              <a:spcAft>
                <a:spcPts val="450"/>
              </a:spcAft>
            </a:pPr>
            <a:r>
              <a:rPr lang="en-US" sz="1400" dirty="0">
                <a:effectLst>
                  <a:outerShdw blurRad="38100" dist="38100" dir="2700000" algn="tl">
                    <a:srgbClr val="000000">
                      <a:alpha val="43137"/>
                    </a:srgbClr>
                  </a:outerShdw>
                </a:effectLst>
                <a:latin typeface="Calibri" panose="020F0502020204030204" pitchFamily="34" charset="0"/>
              </a:rPr>
              <a:t>Controlling</a:t>
            </a:r>
            <a:r>
              <a:rPr lang="en-US" sz="1400" dirty="0">
                <a:latin typeface="Calibri" panose="020F0502020204030204" pitchFamily="34" charset="0"/>
              </a:rPr>
              <a:t> – Informal or Formal Agreement – disclose crime statistics for the dates, times, space contracted for in the agreement</a:t>
            </a:r>
            <a:r>
              <a:rPr lang="en-US" sz="1400" i="1" dirty="0">
                <a:latin typeface="Calibri" panose="020F0502020204030204" pitchFamily="34" charset="0"/>
              </a:rPr>
              <a:t>. </a:t>
            </a:r>
          </a:p>
          <a:p>
            <a:pPr>
              <a:lnSpc>
                <a:spcPct val="150000"/>
              </a:lnSpc>
              <a:spcBef>
                <a:spcPts val="450"/>
              </a:spcBef>
              <a:spcAft>
                <a:spcPts val="450"/>
              </a:spcAft>
            </a:pPr>
            <a:r>
              <a:rPr lang="en-US" sz="1400" dirty="0">
                <a:effectLst>
                  <a:outerShdw blurRad="38100" dist="38100" dir="2700000" algn="tl">
                    <a:srgbClr val="000000">
                      <a:alpha val="43137"/>
                    </a:srgbClr>
                  </a:outerShdw>
                </a:effectLst>
                <a:latin typeface="Calibri" panose="020F0502020204030204" pitchFamily="34" charset="0"/>
              </a:rPr>
              <a:t>Space Vs. Program Agreements </a:t>
            </a:r>
            <a:r>
              <a:rPr lang="en-US" sz="1400" dirty="0">
                <a:latin typeface="Calibri" panose="020F0502020204030204" pitchFamily="34" charset="0"/>
              </a:rPr>
              <a:t>– Is your contract for the physical location or use of the program?</a:t>
            </a:r>
          </a:p>
          <a:p>
            <a:pPr>
              <a:lnSpc>
                <a:spcPct val="150000"/>
              </a:lnSpc>
              <a:spcBef>
                <a:spcPts val="450"/>
              </a:spcBef>
              <a:spcAft>
                <a:spcPts val="450"/>
              </a:spcAft>
            </a:pPr>
            <a:r>
              <a:rPr lang="en-US" sz="1400" dirty="0">
                <a:effectLst>
                  <a:outerShdw blurRad="38100" dist="38100" dir="2700000" algn="tl">
                    <a:srgbClr val="000000">
                      <a:alpha val="43137"/>
                    </a:srgbClr>
                  </a:outerShdw>
                </a:effectLst>
                <a:latin typeface="Calibri" panose="020F0502020204030204" pitchFamily="34" charset="0"/>
              </a:rPr>
              <a:t>Third Party Leasing Agreements</a:t>
            </a:r>
            <a:endParaRPr lang="en-US" sz="1400" dirty="0">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452124787"/>
      </p:ext>
    </p:extLst>
  </p:cSld>
  <p:clrMapOvr>
    <a:masterClrMapping/>
  </p:clrMapOvr>
</p:sld>
</file>

<file path=ppt/theme/theme1.xml><?xml version="1.0" encoding="utf-8"?>
<a:theme xmlns:a="http://schemas.openxmlformats.org/drawingml/2006/main" name="Widescreen white USG title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Widescreen white USG secondary slides">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3BCD1BBE40071468DC672A9DDBAF257" ma:contentTypeVersion="1" ma:contentTypeDescription="Create a new document." ma:contentTypeScope="" ma:versionID="92942a68aeff6726f4a0d584f00eb1d4">
  <xsd:schema xmlns:xsd="http://www.w3.org/2001/XMLSchema" xmlns:xs="http://www.w3.org/2001/XMLSchema" xmlns:p="http://schemas.microsoft.com/office/2006/metadata/properties" xmlns:ns1="http://schemas.microsoft.com/sharepoint/v3" targetNamespace="http://schemas.microsoft.com/office/2006/metadata/properties" ma:root="true" ma:fieldsID="e687cb40c4ae57bab6df47c727db7b22"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9" nillable="true" ma:displayName="Scheduling Start Date" ma:description="" ma:hidden="true" ma:internalName="PublishingStartDate">
      <xsd:simpleType>
        <xsd:restriction base="dms:Unknown"/>
      </xsd:simpleType>
    </xsd:element>
    <xsd:element name="PublishingExpirationDate" ma:index="10"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A2276F-930C-46E3-A1EC-83C9D534CFCF}">
  <ds:schemaRefs>
    <ds:schemaRef ds:uri="http://schemas.microsoft.com/sharepoint/v3/contenttype/forms"/>
  </ds:schemaRefs>
</ds:datastoreItem>
</file>

<file path=customXml/itemProps2.xml><?xml version="1.0" encoding="utf-8"?>
<ds:datastoreItem xmlns:ds="http://schemas.openxmlformats.org/officeDocument/2006/customXml" ds:itemID="{CC1089A5-A9A0-4845-AE0B-7D26F612E898}">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www.w3.org/XML/1998/namespace"/>
    <ds:schemaRef ds:uri="http://purl.org/dc/dcmitype/"/>
  </ds:schemaRefs>
</ds:datastoreItem>
</file>

<file path=customXml/itemProps3.xml><?xml version="1.0" encoding="utf-8"?>
<ds:datastoreItem xmlns:ds="http://schemas.openxmlformats.org/officeDocument/2006/customXml" ds:itemID="{00D89B7C-D8E9-4648-911A-100924B5E9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290</TotalTime>
  <Words>833</Words>
  <Application>Microsoft Office PowerPoint</Application>
  <PresentationFormat>Custom</PresentationFormat>
  <Paragraphs>121</Paragraphs>
  <Slides>16</Slides>
  <Notes>16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Century</vt:lpstr>
      <vt:lpstr>Century Gothic</vt:lpstr>
      <vt:lpstr>Wingdings</vt:lpstr>
      <vt:lpstr>Widescreen white USG title slides</vt:lpstr>
      <vt:lpstr>Widescreen white USG secondary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Annette Ogletree-McDougal</dc:creator>
  <cp:lastModifiedBy>Lacey E. Kondracki</cp:lastModifiedBy>
  <cp:revision>15</cp:revision>
  <dcterms:modified xsi:type="dcterms:W3CDTF">2017-07-21T14:49:16Z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0x01010053BCD1BBE40071468DC672A9DDBAF257</vt:lpwstr>
  </property>
</Properties>
</file>