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70" r:id="rId3"/>
    <p:sldId id="259" r:id="rId4"/>
    <p:sldId id="272" r:id="rId5"/>
    <p:sldId id="262" r:id="rId6"/>
    <p:sldId id="261" r:id="rId7"/>
    <p:sldId id="263" r:id="rId8"/>
    <p:sldId id="264" r:id="rId9"/>
    <p:sldId id="278" r:id="rId10"/>
    <p:sldId id="279" r:id="rId11"/>
    <p:sldId id="281" r:id="rId12"/>
    <p:sldId id="280" r:id="rId13"/>
    <p:sldId id="282"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scaleToFitPaper="1" frameSlides="1"/>
  <p:clrMru>
    <a:srgbClr val="13314D"/>
    <a:srgbClr val="557FDD"/>
    <a:srgbClr val="1E4495"/>
    <a:srgbClr val="C41F2D"/>
    <a:srgbClr val="8FABE9"/>
    <a:srgbClr val="2859C6"/>
    <a:srgbClr val="DD2B3C"/>
    <a:srgbClr val="3265D6"/>
    <a:srgbClr val="E45664"/>
    <a:srgbClr val="ED8F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458" autoAdjust="0"/>
  </p:normalViewPr>
  <p:slideViewPr>
    <p:cSldViewPr snapToGrid="0">
      <p:cViewPr varScale="1">
        <p:scale>
          <a:sx n="97" d="100"/>
          <a:sy n="97" d="100"/>
        </p:scale>
        <p:origin x="-344" y="-10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 Id="rId2"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5440694724108"/>
          <c:y val="0.0320185556353918"/>
          <c:w val="0.87268050584586"/>
          <c:h val="0.917850343008253"/>
        </c:manualLayout>
      </c:layout>
      <c:lineChart>
        <c:grouping val="standard"/>
        <c:varyColors val="0"/>
        <c:ser>
          <c:idx val="0"/>
          <c:order val="0"/>
          <c:tx>
            <c:strRef>
              <c:f>Sheet1!$C$1</c:f>
              <c:strCache>
                <c:ptCount val="1"/>
                <c:pt idx="0">
                  <c:v>% Change - IEP</c:v>
                </c:pt>
              </c:strCache>
            </c:strRef>
          </c:tx>
          <c:spPr>
            <a:ln w="44450">
              <a:solidFill>
                <a:schemeClr val="accent2"/>
              </a:solidFill>
              <a:prstDash val="dash"/>
            </a:ln>
          </c:spPr>
          <c:marker>
            <c:symbol val="circle"/>
            <c:size val="10"/>
            <c:spPr>
              <a:solidFill>
                <a:schemeClr val="accent2"/>
              </a:solidFill>
              <a:ln w="44450" cap="rnd">
                <a:solidFill>
                  <a:schemeClr val="accent2"/>
                </a:solidFill>
                <a:prstDash val="sysDot"/>
              </a:ln>
            </c:spPr>
          </c:marker>
          <c:cat>
            <c:strRef>
              <c:f>Sheet1!$A$2:$A$17</c:f>
              <c:strCache>
                <c:ptCount val="16"/>
                <c:pt idx="0">
                  <c:v>2000/01</c:v>
                </c:pt>
                <c:pt idx="1">
                  <c:v>2001/02</c:v>
                </c:pt>
                <c:pt idx="2">
                  <c:v>2002/03</c:v>
                </c:pt>
                <c:pt idx="3">
                  <c:v>2003/04</c:v>
                </c:pt>
                <c:pt idx="4">
                  <c:v>2004/05</c:v>
                </c:pt>
                <c:pt idx="5">
                  <c:v>2005/06</c:v>
                </c:pt>
                <c:pt idx="6">
                  <c:v>2006/07</c:v>
                </c:pt>
                <c:pt idx="7">
                  <c:v>2007/08</c:v>
                </c:pt>
                <c:pt idx="8">
                  <c:v>2008/09</c:v>
                </c:pt>
                <c:pt idx="9">
                  <c:v>2009/10</c:v>
                </c:pt>
                <c:pt idx="10">
                  <c:v>2010/11</c:v>
                </c:pt>
                <c:pt idx="11">
                  <c:v>2011/12</c:v>
                </c:pt>
                <c:pt idx="12">
                  <c:v>2012/13</c:v>
                </c:pt>
                <c:pt idx="13">
                  <c:v>2013/14</c:v>
                </c:pt>
                <c:pt idx="14">
                  <c:v>2014/15</c:v>
                </c:pt>
                <c:pt idx="15">
                  <c:v>2015/16</c:v>
                </c:pt>
              </c:strCache>
            </c:strRef>
          </c:cat>
          <c:val>
            <c:numRef>
              <c:f>Sheet1!$B$2:$B$17</c:f>
              <c:numCache>
                <c:formatCode>#,##0</c:formatCode>
                <c:ptCount val="16"/>
                <c:pt idx="0" formatCode="General">
                  <c:v>6.4</c:v>
                </c:pt>
                <c:pt idx="1">
                  <c:v>6.4</c:v>
                </c:pt>
                <c:pt idx="2">
                  <c:v>0.6</c:v>
                </c:pt>
                <c:pt idx="3">
                  <c:v>-2.4</c:v>
                </c:pt>
                <c:pt idx="4" formatCode="General">
                  <c:v>-1.3</c:v>
                </c:pt>
                <c:pt idx="5" formatCode="General">
                  <c:v>-0.05</c:v>
                </c:pt>
                <c:pt idx="6" formatCode="General">
                  <c:v>3.2</c:v>
                </c:pt>
                <c:pt idx="7" formatCode="General">
                  <c:v>7.0</c:v>
                </c:pt>
                <c:pt idx="8" formatCode="General">
                  <c:v>7.7</c:v>
                </c:pt>
                <c:pt idx="9" formatCode="General">
                  <c:v>2.9</c:v>
                </c:pt>
                <c:pt idx="10" formatCode="General">
                  <c:v>4.7</c:v>
                </c:pt>
                <c:pt idx="11" formatCode="General">
                  <c:v>5.7</c:v>
                </c:pt>
                <c:pt idx="12" formatCode="General">
                  <c:v>7.2</c:v>
                </c:pt>
                <c:pt idx="13" formatCode="General">
                  <c:v>8.1</c:v>
                </c:pt>
                <c:pt idx="14" formatCode="General">
                  <c:v>10.0</c:v>
                </c:pt>
                <c:pt idx="15" formatCode="General">
                  <c:v>7.1</c:v>
                </c:pt>
              </c:numCache>
            </c:numRef>
          </c:val>
          <c:smooth val="0"/>
          <c:extLst xmlns:c16r2="http://schemas.microsoft.com/office/drawing/2015/06/chart">
            <c:ext xmlns:c16="http://schemas.microsoft.com/office/drawing/2014/chart" uri="{C3380CC4-5D6E-409C-BE32-E72D297353CC}">
              <c16:uniqueId val="{00000000-A5EF-4A9F-BE3D-4F3D1F22BFA2}"/>
            </c:ext>
          </c:extLst>
        </c:ser>
        <c:ser>
          <c:idx val="1"/>
          <c:order val="1"/>
          <c:tx>
            <c:strRef>
              <c:f>Sheet1!#REF!</c:f>
              <c:strCache>
                <c:ptCount val="1"/>
                <c:pt idx="0">
                  <c:v>#REF!</c:v>
                </c:pt>
              </c:strCache>
            </c:strRef>
          </c:tx>
          <c:spPr>
            <a:ln w="44450" cap="sq" cmpd="sng">
              <a:solidFill>
                <a:schemeClr val="accent6"/>
              </a:solidFill>
              <a:prstDash val="sysDot"/>
            </a:ln>
          </c:spPr>
          <c:marker>
            <c:symbol val="circle"/>
            <c:size val="5"/>
            <c:spPr>
              <a:solidFill>
                <a:schemeClr val="accent6"/>
              </a:solidFill>
              <a:ln w="44450" cap="rnd">
                <a:solidFill>
                  <a:schemeClr val="accent6"/>
                </a:solidFill>
              </a:ln>
            </c:spPr>
          </c:marker>
          <c:cat>
            <c:strRef>
              <c:f>Sheet1!$A$2:$A$17</c:f>
              <c:strCache>
                <c:ptCount val="16"/>
                <c:pt idx="0">
                  <c:v>2000/01</c:v>
                </c:pt>
                <c:pt idx="1">
                  <c:v>2001/02</c:v>
                </c:pt>
                <c:pt idx="2">
                  <c:v>2002/03</c:v>
                </c:pt>
                <c:pt idx="3">
                  <c:v>2003/04</c:v>
                </c:pt>
                <c:pt idx="4">
                  <c:v>2004/05</c:v>
                </c:pt>
                <c:pt idx="5">
                  <c:v>2005/06</c:v>
                </c:pt>
                <c:pt idx="6">
                  <c:v>2006/07</c:v>
                </c:pt>
                <c:pt idx="7">
                  <c:v>2007/08</c:v>
                </c:pt>
                <c:pt idx="8">
                  <c:v>2008/09</c:v>
                </c:pt>
                <c:pt idx="9">
                  <c:v>2009/10</c:v>
                </c:pt>
                <c:pt idx="10">
                  <c:v>2010/11</c:v>
                </c:pt>
                <c:pt idx="11">
                  <c:v>2011/12</c:v>
                </c:pt>
                <c:pt idx="12">
                  <c:v>2012/13</c:v>
                </c:pt>
                <c:pt idx="13">
                  <c:v>2013/14</c:v>
                </c:pt>
                <c:pt idx="14">
                  <c:v>2014/15</c:v>
                </c:pt>
                <c:pt idx="15">
                  <c:v>2015/16</c:v>
                </c:pt>
              </c:strCache>
            </c:strRef>
          </c:cat>
          <c:val>
            <c:numRef>
              <c:f>Sheet1!$C$2:$C$17</c:f>
              <c:numCache>
                <c:formatCode>General</c:formatCode>
                <c:ptCount val="16"/>
                <c:pt idx="0">
                  <c:v>4.1</c:v>
                </c:pt>
                <c:pt idx="1">
                  <c:v>-7.7</c:v>
                </c:pt>
                <c:pt idx="2">
                  <c:v>-17.0</c:v>
                </c:pt>
                <c:pt idx="3">
                  <c:v>-15.0</c:v>
                </c:pt>
                <c:pt idx="4">
                  <c:v>7.5</c:v>
                </c:pt>
                <c:pt idx="5">
                  <c:v>6.9</c:v>
                </c:pt>
                <c:pt idx="6">
                  <c:v>30.0</c:v>
                </c:pt>
                <c:pt idx="7">
                  <c:v>15.3</c:v>
                </c:pt>
                <c:pt idx="8">
                  <c:v>10.3</c:v>
                </c:pt>
                <c:pt idx="9">
                  <c:v>-8.6</c:v>
                </c:pt>
                <c:pt idx="10">
                  <c:v>24.0</c:v>
                </c:pt>
                <c:pt idx="11">
                  <c:v>20.4</c:v>
                </c:pt>
                <c:pt idx="12">
                  <c:v>2.8</c:v>
                </c:pt>
                <c:pt idx="13">
                  <c:v>8.700000000000001</c:v>
                </c:pt>
                <c:pt idx="14" formatCode="0.0">
                  <c:v>13.3</c:v>
                </c:pt>
                <c:pt idx="15">
                  <c:v>-17.0</c:v>
                </c:pt>
              </c:numCache>
            </c:numRef>
          </c:val>
          <c:smooth val="1"/>
          <c:extLst xmlns:c16r2="http://schemas.microsoft.com/office/drawing/2015/06/chart">
            <c:ext xmlns:c16="http://schemas.microsoft.com/office/drawing/2014/chart" uri="{C3380CC4-5D6E-409C-BE32-E72D297353CC}">
              <c16:uniqueId val="{00000001-A5EF-4A9F-BE3D-4F3D1F22BFA2}"/>
            </c:ext>
          </c:extLst>
        </c:ser>
        <c:dLbls>
          <c:showLegendKey val="0"/>
          <c:showVal val="0"/>
          <c:showCatName val="0"/>
          <c:showSerName val="0"/>
          <c:showPercent val="0"/>
          <c:showBubbleSize val="0"/>
        </c:dLbls>
        <c:marker val="1"/>
        <c:smooth val="0"/>
        <c:axId val="-2125551608"/>
        <c:axId val="-2125826984"/>
      </c:lineChart>
      <c:catAx>
        <c:axId val="-2125551608"/>
        <c:scaling>
          <c:orientation val="minMax"/>
        </c:scaling>
        <c:delete val="0"/>
        <c:axPos val="b"/>
        <c:numFmt formatCode="General" sourceLinked="0"/>
        <c:majorTickMark val="none"/>
        <c:minorTickMark val="none"/>
        <c:tickLblPos val="low"/>
        <c:crossAx val="-2125826984"/>
        <c:crosses val="autoZero"/>
        <c:auto val="0"/>
        <c:lblAlgn val="ctr"/>
        <c:lblOffset val="100"/>
        <c:tickLblSkip val="3"/>
        <c:tickMarkSkip val="1"/>
        <c:noMultiLvlLbl val="0"/>
      </c:catAx>
      <c:valAx>
        <c:axId val="-2125826984"/>
        <c:scaling>
          <c:orientation val="minMax"/>
        </c:scaling>
        <c:delete val="0"/>
        <c:axPos val="l"/>
        <c:majorGridlines>
          <c:spPr>
            <a:ln>
              <a:noFill/>
            </a:ln>
          </c:spPr>
        </c:majorGridlines>
        <c:title>
          <c:tx>
            <c:rich>
              <a:bodyPr rot="-5400000" vert="horz"/>
              <a:lstStyle/>
              <a:p>
                <a:pPr>
                  <a:defRPr/>
                </a:pPr>
                <a:r>
                  <a:rPr lang="en-US"/>
                  <a:t>%</a:t>
                </a:r>
              </a:p>
            </c:rich>
          </c:tx>
          <c:layout/>
          <c:overlay val="0"/>
        </c:title>
        <c:numFmt formatCode="General" sourceLinked="1"/>
        <c:majorTickMark val="out"/>
        <c:minorTickMark val="none"/>
        <c:tickLblPos val="nextTo"/>
        <c:spPr>
          <a:ln>
            <a:noFill/>
          </a:ln>
        </c:spPr>
        <c:crossAx val="-2125551608"/>
        <c:crosses val="autoZero"/>
        <c:crossBetween val="between"/>
      </c:valAx>
      <c:spPr>
        <a:noFill/>
        <a:ln>
          <a:noFill/>
        </a:ln>
      </c:spPr>
    </c:plotArea>
    <c:plotVisOnly val="1"/>
    <c:dispBlanksAs val="gap"/>
    <c:showDLblsOverMax val="0"/>
  </c:chart>
  <c:spPr>
    <a:noFill/>
    <a:ln w="0">
      <a:noFill/>
    </a:ln>
  </c:spPr>
  <c:txPr>
    <a:bodyPr/>
    <a:lstStyle/>
    <a:p>
      <a:pPr>
        <a:defRPr sz="1800" b="1"/>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0.77689</cdr:x>
      <cdr:y>0.07289</cdr:y>
    </cdr:from>
    <cdr:to>
      <cdr:x>0.95871</cdr:x>
      <cdr:y>0.11859</cdr:y>
    </cdr:to>
    <cdr:sp macro="" textlink="">
      <cdr:nvSpPr>
        <cdr:cNvPr id="5" name="TextBox 4"/>
        <cdr:cNvSpPr txBox="1"/>
      </cdr:nvSpPr>
      <cdr:spPr>
        <a:xfrm xmlns:a="http://schemas.openxmlformats.org/drawingml/2006/main">
          <a:off x="6511915" y="364605"/>
          <a:ext cx="15240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A05A37-7AD6-CC46-B969-806AD1B47347}" type="datetimeFigureOut">
              <a:rPr lang="en-US" smtClean="0"/>
              <a:t>6/23/17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BC7FF32-866F-4049-8B0F-5FBF518E960F}" type="slidenum">
              <a:rPr lang="en-US" smtClean="0"/>
              <a:t>‹#›</a:t>
            </a:fld>
            <a:endParaRPr lang="en-US"/>
          </a:p>
        </p:txBody>
      </p:sp>
    </p:spTree>
    <p:extLst>
      <p:ext uri="{BB962C8B-B14F-4D97-AF65-F5344CB8AC3E}">
        <p14:creationId xmlns:p14="http://schemas.microsoft.com/office/powerpoint/2010/main" val="2191713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1FEB4D-A434-4D64-B5E8-7D29F1F46E98}" type="datetimeFigureOut">
              <a:rPr lang="en-US" smtClean="0"/>
              <a:t>6/23/17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77CDDD-A72F-4420-A04B-15556E79CA77}" type="slidenum">
              <a:rPr lang="en-US" smtClean="0"/>
              <a:t>‹#›</a:t>
            </a:fld>
            <a:endParaRPr lang="en-US"/>
          </a:p>
        </p:txBody>
      </p:sp>
    </p:spTree>
    <p:extLst>
      <p:ext uri="{BB962C8B-B14F-4D97-AF65-F5344CB8AC3E}">
        <p14:creationId xmlns:p14="http://schemas.microsoft.com/office/powerpoint/2010/main" val="143223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a:t>
            </a:fld>
            <a:endParaRPr lang="en-US"/>
          </a:p>
        </p:txBody>
      </p:sp>
    </p:spTree>
    <p:extLst>
      <p:ext uri="{BB962C8B-B14F-4D97-AF65-F5344CB8AC3E}">
        <p14:creationId xmlns:p14="http://schemas.microsoft.com/office/powerpoint/2010/main" val="601954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10</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dirty="0" smtClean="0">
                <a:solidFill>
                  <a:srgbClr val="002060"/>
                </a:solidFill>
              </a:rPr>
              <a:t>Assist in raising the visibility of the language programs	</a:t>
            </a:r>
          </a:p>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11</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Columbus State is the only AIRC program in GA</a:t>
            </a:r>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12</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Columbus State is the only AIRC </a:t>
            </a:r>
            <a:r>
              <a:rPr lang="en-US" smtClean="0"/>
              <a:t>program in GA</a:t>
            </a:r>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13</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14</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CHERYL’S SLIDE</a:t>
            </a:r>
          </a:p>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2</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We’ll be talking about IEPs but there are all types and we’ll mention short term and special</a:t>
            </a:r>
            <a:r>
              <a:rPr lang="en-US" baseline="0" dirty="0" smtClean="0"/>
              <a:t> and pathways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Interaction with the audience—find out where their IEPs “sit”: International Affairs, Academic department, provost’s </a:t>
            </a:r>
            <a:r>
              <a:rPr lang="en-US" baseline="0" dirty="0" err="1" smtClean="0"/>
              <a:t>offce</a:t>
            </a:r>
            <a:r>
              <a:rPr lang="en-US" baseline="0" dirty="0" smtClean="0"/>
              <a:t>, continuing or professional education,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3</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indent="-571500">
              <a:buFont typeface="Arial"/>
              <a:buChar char="•"/>
              <a:defRPr/>
            </a:pPr>
            <a:r>
              <a:rPr lang="en-US" altLang="en-US" sz="1200" dirty="0" smtClean="0">
                <a:solidFill>
                  <a:srgbClr val="002060"/>
                </a:solidFill>
              </a:rPr>
              <a:t>Other IEPs</a:t>
            </a:r>
          </a:p>
          <a:p>
            <a:pPr marL="571500" indent="-571500">
              <a:buFont typeface="Arial"/>
              <a:buChar char="•"/>
              <a:defRPr/>
            </a:pPr>
            <a:r>
              <a:rPr lang="en-US" altLang="en-US" sz="1200" dirty="0" smtClean="0">
                <a:solidFill>
                  <a:srgbClr val="002060"/>
                </a:solidFill>
              </a:rPr>
              <a:t>Clayton State University</a:t>
            </a:r>
          </a:p>
          <a:p>
            <a:pPr marL="571500" indent="-571500">
              <a:buFont typeface="Arial"/>
              <a:buChar char="•"/>
              <a:defRPr/>
            </a:pPr>
            <a:r>
              <a:rPr lang="en-US" altLang="en-US" sz="1200" dirty="0" smtClean="0">
                <a:solidFill>
                  <a:srgbClr val="002060"/>
                </a:solidFill>
              </a:rPr>
              <a:t>Savannah State </a:t>
            </a:r>
          </a:p>
          <a:p>
            <a:pPr marL="571500" indent="-571500">
              <a:buFont typeface="Arial"/>
              <a:buChar char="•"/>
              <a:defRPr/>
            </a:pPr>
            <a:r>
              <a:rPr lang="en-US" altLang="en-US" sz="1200" dirty="0" smtClean="0">
                <a:solidFill>
                  <a:srgbClr val="002060"/>
                </a:solidFill>
              </a:rPr>
              <a:t>Georgia Southwestern University</a:t>
            </a:r>
          </a:p>
          <a:p>
            <a:pPr marL="571500" indent="-571500">
              <a:buFont typeface="Arial"/>
              <a:buChar char="•"/>
              <a:defRPr/>
            </a:pPr>
            <a:r>
              <a:rPr lang="en-US" altLang="en-US" sz="1200" dirty="0" smtClean="0">
                <a:solidFill>
                  <a:srgbClr val="002060"/>
                </a:solidFill>
              </a:rPr>
              <a:t>Columbus</a:t>
            </a:r>
            <a:r>
              <a:rPr lang="en-US" altLang="en-US" sz="1200" baseline="0" dirty="0" smtClean="0">
                <a:solidFill>
                  <a:srgbClr val="002060"/>
                </a:solidFill>
              </a:rPr>
              <a:t> State</a:t>
            </a:r>
            <a:endParaRPr lang="en-US" altLang="en-US" sz="1200" dirty="0" smtClean="0">
              <a:solidFill>
                <a:srgbClr val="002060"/>
              </a:solidFill>
            </a:endParaRPr>
          </a:p>
          <a:p>
            <a:pPr marL="0" indent="0">
              <a:buFont typeface="Arial"/>
              <a:buNone/>
              <a:defRPr/>
            </a:pPr>
            <a:endParaRPr lang="en-US" altLang="en-US" sz="1200" dirty="0" smtClean="0">
              <a:solidFill>
                <a:srgbClr val="002060"/>
              </a:solidFill>
            </a:endParaRPr>
          </a:p>
          <a:p>
            <a:pPr marL="0" indent="0">
              <a:buFont typeface="Arial"/>
              <a:buNone/>
              <a:defRPr/>
            </a:pPr>
            <a:endParaRPr lang="en-US" altLang="en-US" sz="1200" dirty="0" smtClean="0">
              <a:solidFill>
                <a:srgbClr val="002060"/>
              </a:solidFill>
            </a:endParaRPr>
          </a:p>
          <a:p>
            <a:pPr marL="0" indent="0">
              <a:buFont typeface="Arial"/>
              <a:buNone/>
              <a:defRPr/>
            </a:pPr>
            <a:r>
              <a:rPr lang="en-US" altLang="en-US" sz="1200" dirty="0" smtClean="0">
                <a:solidFill>
                  <a:srgbClr val="002060"/>
                </a:solidFill>
              </a:rPr>
              <a:t>Knowing</a:t>
            </a:r>
            <a:r>
              <a:rPr lang="en-US" altLang="en-US" sz="1200" baseline="0" dirty="0" smtClean="0">
                <a:solidFill>
                  <a:srgbClr val="002060"/>
                </a:solidFill>
              </a:rPr>
              <a:t> more about our state and nationally…let’s move to talking about some of the trends</a:t>
            </a:r>
            <a:endParaRPr lang="en-US" altLang="en-US" sz="1200" dirty="0" smtClean="0">
              <a:solidFill>
                <a:srgbClr val="002060"/>
              </a:solidFill>
            </a:endParaRPr>
          </a:p>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4</a:t>
            </a:fld>
            <a:endParaRPr lang="en-US"/>
          </a:p>
        </p:txBody>
      </p:sp>
    </p:spTree>
    <p:extLst>
      <p:ext uri="{BB962C8B-B14F-4D97-AF65-F5344CB8AC3E}">
        <p14:creationId xmlns:p14="http://schemas.microsoft.com/office/powerpoint/2010/main" val="2701226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Focus on IEPs here</a:t>
            </a:r>
            <a:r>
              <a:rPr lang="en-US" baseline="0" dirty="0" smtClean="0"/>
              <a:t> because that’s the data from IIE…fortunate to collaborate with them every year on the Open Doors survey.  Challenging survey and there’s one for the international student at your institutions and if you have an idea.</a:t>
            </a:r>
          </a:p>
          <a:p>
            <a:endParaRPr lang="en-US" baseline="0" dirty="0" smtClean="0"/>
          </a:p>
          <a:p>
            <a:r>
              <a:rPr lang="en-US" baseline="0" dirty="0" smtClean="0"/>
              <a:t>There is the international student census data of accredited higher education institutions and the IEP survey for higher </a:t>
            </a:r>
            <a:r>
              <a:rPr lang="en-US" baseline="0" dirty="0" err="1" smtClean="0"/>
              <a:t>ed</a:t>
            </a:r>
            <a:r>
              <a:rPr lang="en-US" baseline="0" dirty="0" smtClean="0"/>
              <a:t> and independent providers (Calendar year).</a:t>
            </a:r>
          </a:p>
          <a:p>
            <a:endParaRPr lang="en-US" baseline="0" dirty="0" smtClean="0"/>
          </a:p>
          <a:p>
            <a:r>
              <a:rPr lang="en-US" baseline="0" dirty="0" smtClean="0"/>
              <a:t>This graph shows the strong need for IEPs to be nimble and flexible and to adjust to different ebbs and flows of the market. </a:t>
            </a:r>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5</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US</a:t>
            </a:r>
            <a:r>
              <a:rPr lang="en-US" baseline="0" dirty="0" smtClean="0"/>
              <a:t> higher education still highly valued, but there is a lot of competition for English language students (even China, Korea offer IEPs)</a:t>
            </a:r>
            <a:endParaRPr lang="en-US" dirty="0" smtClean="0"/>
          </a:p>
        </p:txBody>
      </p:sp>
      <p:sp>
        <p:nvSpPr>
          <p:cNvPr id="4" name="Slide Number Placeholder 3"/>
          <p:cNvSpPr>
            <a:spLocks noGrp="1"/>
          </p:cNvSpPr>
          <p:nvPr>
            <p:ph type="sldNum" sz="quarter" idx="10"/>
          </p:nvPr>
        </p:nvSpPr>
        <p:spPr/>
        <p:txBody>
          <a:bodyPr/>
          <a:lstStyle/>
          <a:p>
            <a:fld id="{2B77CDDD-A72F-4420-A04B-15556E79CA77}" type="slidenum">
              <a:rPr lang="en-US" smtClean="0"/>
              <a:t>6</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7</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each</a:t>
            </a:r>
            <a:r>
              <a:rPr lang="en-US" baseline="0" dirty="0" smtClean="0"/>
              <a:t> have our own experiences; there’s no magic formula; programs in a quandary</a:t>
            </a:r>
            <a:endParaRPr lang="en-US" dirty="0" smtClean="0"/>
          </a:p>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8</a:t>
            </a:fld>
            <a:endParaRPr lang="en-US"/>
          </a:p>
        </p:txBody>
      </p:sp>
    </p:spTree>
    <p:extLst>
      <p:ext uri="{BB962C8B-B14F-4D97-AF65-F5344CB8AC3E}">
        <p14:creationId xmlns:p14="http://schemas.microsoft.com/office/powerpoint/2010/main" val="2916495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7CDDD-A72F-4420-A04B-15556E79CA77}" type="slidenum">
              <a:rPr lang="en-US" smtClean="0"/>
              <a:t>9</a:t>
            </a:fld>
            <a:endParaRPr lang="en-US" dirty="0"/>
          </a:p>
        </p:txBody>
      </p:sp>
    </p:spTree>
    <p:extLst>
      <p:ext uri="{BB962C8B-B14F-4D97-AF65-F5344CB8AC3E}">
        <p14:creationId xmlns:p14="http://schemas.microsoft.com/office/powerpoint/2010/main" val="2916495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userDrawn="1"/>
        </p:nvSpPr>
        <p:spPr>
          <a:xfrm>
            <a:off x="3779532" y="6408987"/>
            <a:ext cx="1826546" cy="369332"/>
          </a:xfrm>
          <a:prstGeom prst="rect">
            <a:avLst/>
          </a:prstGeom>
          <a:noFill/>
        </p:spPr>
        <p:txBody>
          <a:bodyPr wrap="square" rtlCol="0">
            <a:spAutoFit/>
          </a:bodyPr>
          <a:lstStyle/>
          <a:p>
            <a:r>
              <a:rPr lang="en-US" dirty="0" smtClean="0">
                <a:solidFill>
                  <a:srgbClr val="C41F2D"/>
                </a:solidFill>
              </a:rPr>
              <a:t>#ENGLISHUSA</a:t>
            </a:r>
            <a:endParaRPr lang="en-US" dirty="0">
              <a:solidFill>
                <a:srgbClr val="C41F2D"/>
              </a:solidFill>
            </a:endParaRP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58915" y="6148328"/>
            <a:ext cx="320616" cy="260659"/>
          </a:xfrm>
          <a:prstGeom prst="rect">
            <a:avLst/>
          </a:prstGeom>
        </p:spPr>
      </p:pic>
      <p:sp>
        <p:nvSpPr>
          <p:cNvPr id="9" name="TextBox 8"/>
          <p:cNvSpPr txBox="1"/>
          <p:nvPr userDrawn="1"/>
        </p:nvSpPr>
        <p:spPr>
          <a:xfrm>
            <a:off x="3757895" y="6093991"/>
            <a:ext cx="1891606" cy="369332"/>
          </a:xfrm>
          <a:prstGeom prst="rect">
            <a:avLst/>
          </a:prstGeom>
          <a:noFill/>
        </p:spPr>
        <p:txBody>
          <a:bodyPr wrap="square" rtlCol="0">
            <a:spAutoFit/>
          </a:bodyPr>
          <a:lstStyle/>
          <a:p>
            <a:r>
              <a:rPr lang="en-US" dirty="0" smtClean="0">
                <a:solidFill>
                  <a:srgbClr val="1E4495"/>
                </a:solidFill>
              </a:rPr>
              <a:t>@</a:t>
            </a:r>
            <a:r>
              <a:rPr lang="en-US" dirty="0" err="1" smtClean="0">
                <a:solidFill>
                  <a:srgbClr val="1E4495"/>
                </a:solidFill>
              </a:rPr>
              <a:t>EUSAExecDirect</a:t>
            </a:r>
            <a:endParaRPr lang="en-US" dirty="0">
              <a:solidFill>
                <a:srgbClr val="1E4495"/>
              </a:solidFill>
            </a:endParaRPr>
          </a:p>
        </p:txBody>
      </p:sp>
    </p:spTree>
    <p:extLst>
      <p:ext uri="{BB962C8B-B14F-4D97-AF65-F5344CB8AC3E}">
        <p14:creationId xmlns:p14="http://schemas.microsoft.com/office/powerpoint/2010/main" val="998784502"/>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EE8006-3FC6-419C-87E4-477868B566CB}" type="datetimeFigureOut">
              <a:rPr lang="en-US" smtClean="0"/>
              <a:t>6/23/17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70A64-5190-4773-B9FE-341CB49B26BF}"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9" name="Rectangle 8"/>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2226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E8006-3FC6-419C-87E4-477868B566CB}" type="datetimeFigureOut">
              <a:rPr lang="en-US" smtClean="0"/>
              <a:t>6/23/17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70A64-5190-4773-B9FE-341CB49B26B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3307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E8006-3FC6-419C-87E4-477868B566CB}" type="datetimeFigureOut">
              <a:rPr lang="en-US" smtClean="0"/>
              <a:t>6/23/17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70A64-5190-4773-B9FE-341CB49B26B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956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0EE8006-3FC6-419C-87E4-477868B566CB}" type="datetimeFigureOut">
              <a:rPr lang="en-US" smtClean="0"/>
              <a:t>6/23/17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70A64-5190-4773-B9FE-341CB49B26B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userDrawn="1"/>
        </p:nvSpPr>
        <p:spPr>
          <a:xfrm>
            <a:off x="9911510" y="525519"/>
            <a:ext cx="1826546" cy="369332"/>
          </a:xfrm>
          <a:prstGeom prst="rect">
            <a:avLst/>
          </a:prstGeom>
          <a:noFill/>
        </p:spPr>
        <p:txBody>
          <a:bodyPr wrap="square" rtlCol="0">
            <a:spAutoFit/>
          </a:bodyPr>
          <a:lstStyle/>
          <a:p>
            <a:r>
              <a:rPr lang="en-US" dirty="0" smtClean="0">
                <a:solidFill>
                  <a:srgbClr val="C41F2D"/>
                </a:solidFill>
              </a:rPr>
              <a:t>#ENGLISHUSA</a:t>
            </a:r>
            <a:endParaRPr lang="en-US" dirty="0">
              <a:solidFill>
                <a:srgbClr val="C41F2D"/>
              </a:solidFill>
            </a:endParaRPr>
          </a:p>
        </p:txBody>
      </p:sp>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90893" y="264860"/>
            <a:ext cx="320616" cy="260659"/>
          </a:xfrm>
          <a:prstGeom prst="rect">
            <a:avLst/>
          </a:prstGeom>
        </p:spPr>
      </p:pic>
      <p:sp>
        <p:nvSpPr>
          <p:cNvPr id="23" name="TextBox 22"/>
          <p:cNvSpPr txBox="1"/>
          <p:nvPr userDrawn="1"/>
        </p:nvSpPr>
        <p:spPr>
          <a:xfrm>
            <a:off x="9889873" y="210523"/>
            <a:ext cx="1891606" cy="369332"/>
          </a:xfrm>
          <a:prstGeom prst="rect">
            <a:avLst/>
          </a:prstGeom>
          <a:noFill/>
        </p:spPr>
        <p:txBody>
          <a:bodyPr wrap="square" rtlCol="0">
            <a:spAutoFit/>
          </a:bodyPr>
          <a:lstStyle/>
          <a:p>
            <a:r>
              <a:rPr lang="en-US" dirty="0" smtClean="0">
                <a:solidFill>
                  <a:srgbClr val="1E4495"/>
                </a:solidFill>
              </a:rPr>
              <a:t>@</a:t>
            </a:r>
            <a:r>
              <a:rPr lang="en-US" dirty="0" err="1" smtClean="0">
                <a:solidFill>
                  <a:srgbClr val="1E4495"/>
                </a:solidFill>
              </a:rPr>
              <a:t>EUSAExecDirect</a:t>
            </a:r>
            <a:endParaRPr lang="en-US" dirty="0">
              <a:solidFill>
                <a:srgbClr val="1E4495"/>
              </a:solidFill>
            </a:endParaRPr>
          </a:p>
        </p:txBody>
      </p:sp>
    </p:spTree>
    <p:extLst>
      <p:ext uri="{BB962C8B-B14F-4D97-AF65-F5344CB8AC3E}">
        <p14:creationId xmlns:p14="http://schemas.microsoft.com/office/powerpoint/2010/main" val="3459058746"/>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E8006-3FC6-419C-87E4-477868B566CB}" type="datetimeFigureOut">
              <a:rPr lang="en-US" smtClean="0"/>
              <a:t>6/23/17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70A64-5190-4773-B9FE-341CB49B26B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userDrawn="1"/>
        </p:nvSpPr>
        <p:spPr>
          <a:xfrm>
            <a:off x="9911510" y="525519"/>
            <a:ext cx="1826546" cy="369332"/>
          </a:xfrm>
          <a:prstGeom prst="rect">
            <a:avLst/>
          </a:prstGeom>
          <a:noFill/>
        </p:spPr>
        <p:txBody>
          <a:bodyPr wrap="square" rtlCol="0">
            <a:spAutoFit/>
          </a:bodyPr>
          <a:lstStyle/>
          <a:p>
            <a:r>
              <a:rPr lang="en-US" dirty="0" smtClean="0">
                <a:solidFill>
                  <a:srgbClr val="C41F2D"/>
                </a:solidFill>
              </a:rPr>
              <a:t>#ENGLISHUSA</a:t>
            </a:r>
            <a:endParaRPr lang="en-US" dirty="0">
              <a:solidFill>
                <a:srgbClr val="C41F2D"/>
              </a:solidFill>
            </a:endParaRPr>
          </a:p>
        </p:txBody>
      </p:sp>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90893" y="264860"/>
            <a:ext cx="320616" cy="260659"/>
          </a:xfrm>
          <a:prstGeom prst="rect">
            <a:avLst/>
          </a:prstGeom>
        </p:spPr>
      </p:pic>
      <p:sp>
        <p:nvSpPr>
          <p:cNvPr id="23" name="TextBox 22"/>
          <p:cNvSpPr txBox="1"/>
          <p:nvPr userDrawn="1"/>
        </p:nvSpPr>
        <p:spPr>
          <a:xfrm>
            <a:off x="9889873" y="210523"/>
            <a:ext cx="1891606" cy="369332"/>
          </a:xfrm>
          <a:prstGeom prst="rect">
            <a:avLst/>
          </a:prstGeom>
          <a:noFill/>
        </p:spPr>
        <p:txBody>
          <a:bodyPr wrap="square" rtlCol="0">
            <a:spAutoFit/>
          </a:bodyPr>
          <a:lstStyle/>
          <a:p>
            <a:r>
              <a:rPr lang="en-US" dirty="0" smtClean="0">
                <a:solidFill>
                  <a:srgbClr val="1E4495"/>
                </a:solidFill>
              </a:rPr>
              <a:t>@</a:t>
            </a:r>
            <a:r>
              <a:rPr lang="en-US" dirty="0" err="1" smtClean="0">
                <a:solidFill>
                  <a:srgbClr val="1E4495"/>
                </a:solidFill>
              </a:rPr>
              <a:t>EUSAExecDirect</a:t>
            </a:r>
            <a:endParaRPr lang="en-US" dirty="0">
              <a:solidFill>
                <a:srgbClr val="1E4495"/>
              </a:solidFill>
            </a:endParaRPr>
          </a:p>
        </p:txBody>
      </p:sp>
    </p:spTree>
    <p:extLst>
      <p:ext uri="{BB962C8B-B14F-4D97-AF65-F5344CB8AC3E}">
        <p14:creationId xmlns:p14="http://schemas.microsoft.com/office/powerpoint/2010/main" val="1576878966"/>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EE8006-3FC6-419C-87E4-477868B566CB}" type="datetimeFigureOut">
              <a:rPr lang="en-US" smtClean="0"/>
              <a:t>6/23/17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70A64-5190-4773-B9FE-341CB49B26BF}"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8" name="Rectangle 7"/>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05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76790"/>
            <a:ext cx="12192000" cy="778918"/>
          </a:xfrm>
          <a:prstGeom prst="rect">
            <a:avLst/>
          </a:prstGeom>
        </p:spPr>
      </p:pic>
      <p:sp>
        <p:nvSpPr>
          <p:cNvPr id="23" name="Rectangle 22"/>
          <p:cNvSpPr/>
          <p:nvPr userDrawn="1"/>
        </p:nvSpPr>
        <p:spPr>
          <a:xfrm>
            <a:off x="-1669" y="6081144"/>
            <a:ext cx="916586" cy="422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27744"/>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380811"/>
            <a:ext cx="2743200" cy="365125"/>
          </a:xfrm>
        </p:spPr>
        <p:txBody>
          <a:bodyPr/>
          <a:lstStyle/>
          <a:p>
            <a:fld id="{F0EE8006-3FC6-419C-87E4-477868B566CB}" type="datetimeFigureOut">
              <a:rPr lang="en-US" smtClean="0"/>
              <a:t>6/23/17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70A64-5190-4773-B9FE-341CB49B26BF}" type="slidenum">
              <a:rPr lang="en-US" smtClean="0"/>
              <a:t>‹#›</a:t>
            </a:fld>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6083436"/>
            <a:ext cx="916626" cy="458313"/>
          </a:xfrm>
          <a:prstGeom prst="rect">
            <a:avLst/>
          </a:prstGeom>
        </p:spPr>
      </p:pic>
    </p:spTree>
    <p:extLst>
      <p:ext uri="{BB962C8B-B14F-4D97-AF65-F5344CB8AC3E}">
        <p14:creationId xmlns:p14="http://schemas.microsoft.com/office/powerpoint/2010/main" val="202958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English US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EE8006-3FC6-419C-87E4-477868B566CB}" type="datetimeFigureOut">
              <a:rPr lang="en-US" smtClean="0"/>
              <a:t>6/23/17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B70A64-5190-4773-B9FE-341CB49B26BF}"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11" name="Rectangle 10"/>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265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7" name="Rectangle 6"/>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3381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E8006-3FC6-419C-87E4-477868B566CB}" type="datetimeFigureOut">
              <a:rPr lang="en-US" smtClean="0"/>
              <a:t>6/23/17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B70A64-5190-4773-B9FE-341CB49B26BF}"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6" name="Rectangle 5"/>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336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0EE8006-3FC6-419C-87E4-477868B566CB}" type="datetimeFigureOut">
              <a:rPr lang="en-US" smtClean="0"/>
              <a:t>6/23/17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70A64-5190-4773-B9FE-341CB49B26BF}"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6149" y="5990623"/>
            <a:ext cx="1726567" cy="863284"/>
          </a:xfrm>
          <a:prstGeom prst="rect">
            <a:avLst/>
          </a:prstGeom>
        </p:spPr>
      </p:pic>
      <p:sp>
        <p:nvSpPr>
          <p:cNvPr id="9" name="Rectangle 8"/>
          <p:cNvSpPr/>
          <p:nvPr userDrawn="1"/>
        </p:nvSpPr>
        <p:spPr>
          <a:xfrm>
            <a:off x="101741" y="6096000"/>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916528" y="6087414"/>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8943475" y="6089361"/>
            <a:ext cx="647418" cy="643944"/>
          </a:xfrm>
          <a:prstGeom prst="rect">
            <a:avLst/>
          </a:prstGeom>
          <a:solidFill>
            <a:srgbClr val="ED8F98"/>
          </a:solidFill>
          <a:ln>
            <a:solidFill>
              <a:srgbClr val="ED8F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7359734" y="6089361"/>
            <a:ext cx="647418" cy="643944"/>
          </a:xfrm>
          <a:prstGeom prst="rect">
            <a:avLst/>
          </a:prstGeom>
          <a:solidFill>
            <a:srgbClr val="E45664"/>
          </a:solidFill>
          <a:ln>
            <a:solidFill>
              <a:srgbClr val="E456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776724" y="6087015"/>
            <a:ext cx="647418" cy="643944"/>
          </a:xfrm>
          <a:prstGeom prst="rect">
            <a:avLst/>
          </a:prstGeom>
          <a:solidFill>
            <a:srgbClr val="DD2B3C"/>
          </a:solidFill>
          <a:ln>
            <a:solidFill>
              <a:srgbClr val="DD2B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4186669" y="6091707"/>
            <a:ext cx="647418" cy="643944"/>
          </a:xfrm>
          <a:prstGeom prst="rect">
            <a:avLst/>
          </a:prstGeom>
          <a:solidFill>
            <a:srgbClr val="C41F2D"/>
          </a:solidFill>
          <a:ln>
            <a:solidFill>
              <a:srgbClr val="C41F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6546517" y="6089361"/>
            <a:ext cx="690111" cy="643944"/>
          </a:xfrm>
          <a:prstGeom prst="rect">
            <a:avLst/>
          </a:prstGeom>
          <a:solidFill>
            <a:srgbClr val="3265D6"/>
          </a:solidFill>
          <a:ln>
            <a:solidFill>
              <a:srgbClr val="326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9718116" y="6096000"/>
            <a:ext cx="690111" cy="643944"/>
          </a:xfrm>
          <a:prstGeom prst="rect">
            <a:avLst/>
          </a:prstGeom>
          <a:solidFill>
            <a:srgbClr val="8FABE9"/>
          </a:solidFill>
          <a:ln>
            <a:solidFill>
              <a:srgbClr val="8FAB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8130258" y="6089361"/>
            <a:ext cx="690111" cy="643944"/>
          </a:xfrm>
          <a:prstGeom prst="rect">
            <a:avLst/>
          </a:prstGeom>
          <a:solidFill>
            <a:srgbClr val="557FDD"/>
          </a:solidFill>
          <a:ln>
            <a:solidFill>
              <a:srgbClr val="557F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4961310" y="6087015"/>
            <a:ext cx="690111" cy="643944"/>
          </a:xfrm>
          <a:prstGeom prst="rect">
            <a:avLst/>
          </a:prstGeom>
          <a:solidFill>
            <a:srgbClr val="2859C6"/>
          </a:solidFill>
          <a:ln>
            <a:solidFill>
              <a:srgbClr val="2859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3360434" y="6087414"/>
            <a:ext cx="690111" cy="643944"/>
          </a:xfrm>
          <a:prstGeom prst="rect">
            <a:avLst/>
          </a:prstGeom>
          <a:solidFill>
            <a:srgbClr val="1E4495"/>
          </a:solidFill>
          <a:ln>
            <a:solidFill>
              <a:srgbClr val="1E44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10531333" y="6087015"/>
            <a:ext cx="647418" cy="643944"/>
          </a:xfrm>
          <a:prstGeom prst="rect">
            <a:avLst/>
          </a:prstGeom>
          <a:solidFill>
            <a:srgbClr val="F5C3C8"/>
          </a:solidFill>
          <a:ln>
            <a:solidFill>
              <a:srgbClr val="F5C3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11301857" y="6089361"/>
            <a:ext cx="690111" cy="643944"/>
          </a:xfrm>
          <a:prstGeom prst="rect">
            <a:avLst/>
          </a:prstGeom>
          <a:solidFill>
            <a:srgbClr val="C3D2F3"/>
          </a:solidFill>
          <a:ln>
            <a:solidFill>
              <a:srgbClr val="C3D2F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25053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E8006-3FC6-419C-87E4-477868B566CB}" type="datetimeFigureOut">
              <a:rPr lang="en-US" smtClean="0"/>
              <a:t>6/23/17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B70A64-5190-4773-B9FE-341CB49B26BF}" type="slidenum">
              <a:rPr lang="en-US" smtClean="0"/>
              <a:t>‹#›</a:t>
            </a:fld>
            <a:endParaRPr lang="en-US"/>
          </a:p>
        </p:txBody>
      </p:sp>
    </p:spTree>
    <p:extLst>
      <p:ext uri="{BB962C8B-B14F-4D97-AF65-F5344CB8AC3E}">
        <p14:creationId xmlns:p14="http://schemas.microsoft.com/office/powerpoint/2010/main" val="1029120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hyperlink" Target="mailto:execdirector@englishsua.org" TargetMode="External"/><Relationship Id="rId4" Type="http://schemas.openxmlformats.org/officeDocument/2006/relationships/hyperlink" Target="mailto:Bill.wallace@ua.edu" TargetMode="External"/><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10.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3076" y="429783"/>
            <a:ext cx="11040732" cy="2387600"/>
          </a:xfrm>
        </p:spPr>
        <p:txBody>
          <a:bodyPr>
            <a:noAutofit/>
          </a:bodyPr>
          <a:lstStyle/>
          <a:p>
            <a:r>
              <a:rPr lang="en-GB" sz="7200" b="1" dirty="0" smtClean="0">
                <a:solidFill>
                  <a:srgbClr val="1E4495"/>
                </a:solidFill>
                <a:latin typeface="Avenir Black"/>
                <a:cs typeface="Avenir Black"/>
              </a:rPr>
              <a:t>ESL Recruitment: Realities &amp; Strategies</a:t>
            </a:r>
            <a:endParaRPr lang="en-US" sz="7200" dirty="0">
              <a:latin typeface="Avenir Black"/>
              <a:cs typeface="Avenir Black"/>
            </a:endParaRPr>
          </a:p>
        </p:txBody>
      </p:sp>
      <p:sp>
        <p:nvSpPr>
          <p:cNvPr id="3" name="Subtitle 2"/>
          <p:cNvSpPr>
            <a:spLocks noGrp="1"/>
          </p:cNvSpPr>
          <p:nvPr>
            <p:ph type="subTitle" idx="1"/>
          </p:nvPr>
        </p:nvSpPr>
        <p:spPr>
          <a:xfrm>
            <a:off x="801616" y="3684022"/>
            <a:ext cx="10583138" cy="1956163"/>
          </a:xfrm>
        </p:spPr>
        <p:txBody>
          <a:bodyPr>
            <a:normAutofit fontScale="77500" lnSpcReduction="20000"/>
          </a:bodyPr>
          <a:lstStyle/>
          <a:p>
            <a:r>
              <a:rPr lang="en-US" sz="4300" dirty="0" smtClean="0">
                <a:solidFill>
                  <a:srgbClr val="557FDD"/>
                </a:solidFill>
              </a:rPr>
              <a:t>USG International Student Recruitment Resources Workshop</a:t>
            </a:r>
          </a:p>
          <a:p>
            <a:endParaRPr lang="en-US" sz="4300" dirty="0" smtClean="0">
              <a:solidFill>
                <a:srgbClr val="557FDD"/>
              </a:solidFill>
            </a:endParaRPr>
          </a:p>
          <a:p>
            <a:r>
              <a:rPr lang="en-US" sz="3200" dirty="0" smtClean="0">
                <a:solidFill>
                  <a:srgbClr val="557FDD"/>
                </a:solidFill>
              </a:rPr>
              <a:t>Cheryl Delk-Le Good, Executive Director, </a:t>
            </a:r>
            <a:r>
              <a:rPr lang="en-US" sz="3200" dirty="0" err="1" smtClean="0">
                <a:solidFill>
                  <a:srgbClr val="557FDD"/>
                </a:solidFill>
              </a:rPr>
              <a:t>EnglishUSA</a:t>
            </a:r>
            <a:endParaRPr lang="en-US" sz="3200" dirty="0" smtClean="0">
              <a:solidFill>
                <a:srgbClr val="557FDD"/>
              </a:solidFill>
            </a:endParaRPr>
          </a:p>
          <a:p>
            <a:r>
              <a:rPr lang="en-US" sz="3200" dirty="0" smtClean="0">
                <a:solidFill>
                  <a:srgbClr val="557FDD"/>
                </a:solidFill>
              </a:rPr>
              <a:t>Bill Wallace, Vice President for Advocacy, </a:t>
            </a:r>
            <a:r>
              <a:rPr lang="en-US" sz="3200" dirty="0" err="1" smtClean="0">
                <a:solidFill>
                  <a:srgbClr val="557FDD"/>
                </a:solidFill>
              </a:rPr>
              <a:t>EnglishUSA</a:t>
            </a:r>
            <a:endParaRPr lang="en-US" sz="3200" dirty="0" smtClean="0">
              <a:solidFill>
                <a:srgbClr val="557FDD"/>
              </a:solidFill>
            </a:endParaRPr>
          </a:p>
          <a:p>
            <a:endParaRPr lang="en-US" dirty="0"/>
          </a:p>
        </p:txBody>
      </p:sp>
    </p:spTree>
    <p:extLst>
      <p:ext uri="{BB962C8B-B14F-4D97-AF65-F5344CB8AC3E}">
        <p14:creationId xmlns:p14="http://schemas.microsoft.com/office/powerpoint/2010/main" val="307273457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GB" b="1" dirty="0" smtClean="0">
                <a:solidFill>
                  <a:schemeClr val="accent1">
                    <a:lumMod val="50000"/>
                  </a:schemeClr>
                </a:solidFill>
              </a:rPr>
              <a:t>Joint Recruitment Efforts</a:t>
            </a:r>
            <a:endParaRPr lang="en-US" b="1" dirty="0">
              <a:solidFill>
                <a:schemeClr val="accent1">
                  <a:lumMod val="50000"/>
                </a:schemeClr>
              </a:solidFill>
            </a:endParaRPr>
          </a:p>
        </p:txBody>
      </p:sp>
      <p:sp>
        <p:nvSpPr>
          <p:cNvPr id="6" name="Rectangle 5"/>
          <p:cNvSpPr/>
          <p:nvPr/>
        </p:nvSpPr>
        <p:spPr>
          <a:xfrm>
            <a:off x="917203" y="1018549"/>
            <a:ext cx="10385859" cy="5078314"/>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Long history of IEPs working with agents</a:t>
            </a:r>
          </a:p>
          <a:p>
            <a:pPr marL="571500" indent="-571500">
              <a:buFont typeface="Arial"/>
              <a:buChar char="•"/>
              <a:defRPr/>
            </a:pPr>
            <a:r>
              <a:rPr lang="en-US" altLang="en-US" sz="3600" dirty="0" smtClean="0">
                <a:solidFill>
                  <a:srgbClr val="002060"/>
                </a:solidFill>
              </a:rPr>
              <a:t>Student fairs &amp; workshops</a:t>
            </a:r>
          </a:p>
          <a:p>
            <a:pPr marL="571500" indent="-571500">
              <a:buFont typeface="Arial"/>
              <a:buChar char="•"/>
              <a:defRPr/>
            </a:pPr>
            <a:r>
              <a:rPr lang="en-US" altLang="en-US" sz="3600" dirty="0" smtClean="0">
                <a:solidFill>
                  <a:srgbClr val="002060"/>
                </a:solidFill>
              </a:rPr>
              <a:t>Collaborative language program &amp; academic program partnerships/agreements</a:t>
            </a:r>
          </a:p>
          <a:p>
            <a:pPr marL="571500" indent="-571500">
              <a:buFont typeface="Arial"/>
              <a:buChar char="•"/>
              <a:defRPr/>
            </a:pPr>
            <a:r>
              <a:rPr lang="en-US" altLang="en-US" sz="3600" dirty="0" smtClean="0">
                <a:solidFill>
                  <a:srgbClr val="002060"/>
                </a:solidFill>
              </a:rPr>
              <a:t>Joint meetings with sponsors, embassies, etc.  (language program administrators, sponsored student office, and </a:t>
            </a:r>
            <a:r>
              <a:rPr lang="en-US" altLang="en-US" sz="3600" dirty="0">
                <a:solidFill>
                  <a:srgbClr val="002060"/>
                </a:solidFill>
              </a:rPr>
              <a:t>f</a:t>
            </a:r>
            <a:r>
              <a:rPr lang="en-US" altLang="en-US" sz="3600" dirty="0" smtClean="0">
                <a:solidFill>
                  <a:srgbClr val="002060"/>
                </a:solidFill>
              </a:rPr>
              <a:t>aculty/deans)</a:t>
            </a:r>
          </a:p>
          <a:p>
            <a:pPr marL="571500" indent="-571500">
              <a:buFont typeface="Arial"/>
              <a:buChar char="•"/>
              <a:defRPr/>
            </a:pPr>
            <a:r>
              <a:rPr lang="en-US" altLang="en-US" sz="3600" dirty="0" smtClean="0">
                <a:solidFill>
                  <a:srgbClr val="002060"/>
                </a:solidFill>
              </a:rPr>
              <a:t>Shared marketing materials (language &amp; degree programs)</a:t>
            </a:r>
            <a:endParaRPr lang="en-US" altLang="en-US" sz="3600" dirty="0">
              <a:solidFill>
                <a:srgbClr val="002060"/>
              </a:solidFill>
            </a:endParaRPr>
          </a:p>
        </p:txBody>
      </p:sp>
    </p:spTree>
    <p:extLst>
      <p:ext uri="{BB962C8B-B14F-4D97-AF65-F5344CB8AC3E}">
        <p14:creationId xmlns:p14="http://schemas.microsoft.com/office/powerpoint/2010/main" val="9141854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70889"/>
            <a:ext cx="10515600" cy="1143935"/>
          </a:xfrm>
        </p:spPr>
        <p:txBody>
          <a:bodyPr/>
          <a:lstStyle/>
          <a:p>
            <a:r>
              <a:rPr lang="en-GB" b="1" dirty="0" smtClean="0">
                <a:solidFill>
                  <a:schemeClr val="accent1">
                    <a:lumMod val="50000"/>
                  </a:schemeClr>
                </a:solidFill>
              </a:rPr>
              <a:t>Campus Support for ESL/IEPs</a:t>
            </a:r>
            <a:endParaRPr lang="en-US" b="1" dirty="0">
              <a:solidFill>
                <a:schemeClr val="accent1">
                  <a:lumMod val="50000"/>
                </a:schemeClr>
              </a:solidFill>
            </a:endParaRPr>
          </a:p>
        </p:txBody>
      </p:sp>
      <p:sp>
        <p:nvSpPr>
          <p:cNvPr id="6" name="Rectangle 5"/>
          <p:cNvSpPr/>
          <p:nvPr/>
        </p:nvSpPr>
        <p:spPr>
          <a:xfrm>
            <a:off x="567764" y="1122442"/>
            <a:ext cx="11086353" cy="4524316"/>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Include language program personnel on campus committees/initiatives </a:t>
            </a:r>
          </a:p>
          <a:p>
            <a:pPr marL="571500" indent="-571500">
              <a:buFont typeface="Arial"/>
              <a:buChar char="•"/>
              <a:defRPr/>
            </a:pPr>
            <a:r>
              <a:rPr lang="en-US" altLang="en-US" sz="3600" dirty="0" smtClean="0">
                <a:solidFill>
                  <a:srgbClr val="002060"/>
                </a:solidFill>
              </a:rPr>
              <a:t>Provide IEPs sufficient autonomy</a:t>
            </a:r>
          </a:p>
          <a:p>
            <a:pPr marL="571500" indent="-571500">
              <a:buFont typeface="Arial"/>
              <a:buChar char="•"/>
              <a:defRPr/>
            </a:pPr>
            <a:r>
              <a:rPr lang="en-US" altLang="en-US" sz="3600" dirty="0" smtClean="0">
                <a:solidFill>
                  <a:srgbClr val="002060"/>
                </a:solidFill>
              </a:rPr>
              <a:t>Support specialized training, professional development, and networking opportunities in the field</a:t>
            </a:r>
          </a:p>
          <a:p>
            <a:pPr marL="571500" indent="-571500">
              <a:buFont typeface="Arial"/>
              <a:buChar char="•"/>
              <a:defRPr/>
            </a:pPr>
            <a:r>
              <a:rPr lang="en-US" altLang="en-US" sz="3600" dirty="0" smtClean="0">
                <a:solidFill>
                  <a:srgbClr val="002060"/>
                </a:solidFill>
              </a:rPr>
              <a:t>Recognize that ESL staff and faculty often serve as the initial spokespeople for multiple institutional units (e.g. housing, admissions, student accounts, etc.)</a:t>
            </a:r>
          </a:p>
        </p:txBody>
      </p:sp>
    </p:spTree>
    <p:extLst>
      <p:ext uri="{BB962C8B-B14F-4D97-AF65-F5344CB8AC3E}">
        <p14:creationId xmlns:p14="http://schemas.microsoft.com/office/powerpoint/2010/main" val="363991859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376" y="0"/>
            <a:ext cx="10515600" cy="1325563"/>
          </a:xfrm>
        </p:spPr>
        <p:txBody>
          <a:bodyPr/>
          <a:lstStyle/>
          <a:p>
            <a:r>
              <a:rPr lang="en-GB" b="1" dirty="0" smtClean="0">
                <a:solidFill>
                  <a:schemeClr val="accent1">
                    <a:lumMod val="50000"/>
                  </a:schemeClr>
                </a:solidFill>
              </a:rPr>
              <a:t>Resources for ESL</a:t>
            </a:r>
            <a:endParaRPr lang="en-US" b="1" dirty="0">
              <a:solidFill>
                <a:schemeClr val="accent1">
                  <a:lumMod val="50000"/>
                </a:schemeClr>
              </a:solidFill>
            </a:endParaRPr>
          </a:p>
        </p:txBody>
      </p:sp>
      <p:sp>
        <p:nvSpPr>
          <p:cNvPr id="6" name="Rectangle 5"/>
          <p:cNvSpPr/>
          <p:nvPr/>
        </p:nvSpPr>
        <p:spPr>
          <a:xfrm>
            <a:off x="1067917" y="938969"/>
            <a:ext cx="10735612" cy="5078314"/>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University partnerships (2+2, 2+1+2, etc.)</a:t>
            </a:r>
          </a:p>
          <a:p>
            <a:pPr marL="571500" indent="-571500">
              <a:buFont typeface="Arial"/>
              <a:buChar char="•"/>
              <a:defRPr/>
            </a:pPr>
            <a:r>
              <a:rPr lang="en-US" altLang="en-US" sz="3600" dirty="0" smtClean="0">
                <a:solidFill>
                  <a:srgbClr val="002060"/>
                </a:solidFill>
              </a:rPr>
              <a:t>Agreements &amp; relationships with individual departments</a:t>
            </a:r>
          </a:p>
          <a:p>
            <a:pPr marL="571500" indent="-571500">
              <a:buFont typeface="Arial"/>
              <a:buChar char="•"/>
              <a:defRPr/>
            </a:pPr>
            <a:r>
              <a:rPr lang="en-US" altLang="en-US" sz="3600" dirty="0" smtClean="0">
                <a:solidFill>
                  <a:srgbClr val="002060"/>
                </a:solidFill>
              </a:rPr>
              <a:t>Faculty relationships with partner institutions</a:t>
            </a:r>
          </a:p>
          <a:p>
            <a:pPr marL="571500" indent="-571500">
              <a:buFont typeface="Arial"/>
              <a:buChar char="•"/>
              <a:defRPr/>
            </a:pPr>
            <a:r>
              <a:rPr lang="en-US" altLang="en-US" sz="3600" dirty="0" smtClean="0">
                <a:solidFill>
                  <a:srgbClr val="002060"/>
                </a:solidFill>
              </a:rPr>
              <a:t>Alumni (language and degree programs</a:t>
            </a:r>
            <a:r>
              <a:rPr lang="en-US" altLang="en-US" sz="3600" smtClean="0">
                <a:solidFill>
                  <a:srgbClr val="002060"/>
                </a:solidFill>
              </a:rPr>
              <a:t>) </a:t>
            </a:r>
          </a:p>
          <a:p>
            <a:pPr marL="571500" indent="-571500">
              <a:buFont typeface="Arial"/>
              <a:buChar char="•"/>
              <a:defRPr/>
            </a:pPr>
            <a:r>
              <a:rPr lang="en-US" altLang="en-US" sz="3600" smtClean="0">
                <a:solidFill>
                  <a:srgbClr val="002060"/>
                </a:solidFill>
              </a:rPr>
              <a:t>Fulbright</a:t>
            </a:r>
            <a:r>
              <a:rPr lang="en-US" altLang="en-US" sz="3600" dirty="0">
                <a:solidFill>
                  <a:srgbClr val="002060"/>
                </a:solidFill>
              </a:rPr>
              <a:t>/IIE (language training)</a:t>
            </a:r>
          </a:p>
          <a:p>
            <a:pPr marL="571500" indent="-571500">
              <a:buFont typeface="Arial"/>
              <a:buChar char="•"/>
              <a:defRPr/>
            </a:pPr>
            <a:endParaRPr lang="en-US" altLang="en-US" sz="3600" dirty="0" smtClean="0">
              <a:solidFill>
                <a:srgbClr val="002060"/>
              </a:solidFill>
            </a:endParaRPr>
          </a:p>
          <a:p>
            <a:pPr marL="571500" indent="-571500">
              <a:buFont typeface="Arial"/>
              <a:buChar char="•"/>
              <a:defRPr/>
            </a:pPr>
            <a:endParaRPr lang="en-US" altLang="en-US" sz="3600" dirty="0" smtClean="0">
              <a:solidFill>
                <a:srgbClr val="002060"/>
              </a:solidFill>
            </a:endParaRPr>
          </a:p>
          <a:p>
            <a:pPr>
              <a:defRPr/>
            </a:pPr>
            <a:r>
              <a:rPr lang="en-US" altLang="en-US" sz="3600" dirty="0" smtClean="0">
                <a:solidFill>
                  <a:srgbClr val="002060"/>
                </a:solidFill>
              </a:rPr>
              <a:t>	</a:t>
            </a:r>
            <a:endParaRPr lang="en-US" altLang="en-US" sz="3600" dirty="0">
              <a:solidFill>
                <a:srgbClr val="002060"/>
              </a:solidFill>
            </a:endParaRPr>
          </a:p>
        </p:txBody>
      </p:sp>
    </p:spTree>
    <p:extLst>
      <p:ext uri="{BB962C8B-B14F-4D97-AF65-F5344CB8AC3E}">
        <p14:creationId xmlns:p14="http://schemas.microsoft.com/office/powerpoint/2010/main" val="423812836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376" y="0"/>
            <a:ext cx="10515600" cy="1325563"/>
          </a:xfrm>
        </p:spPr>
        <p:txBody>
          <a:bodyPr/>
          <a:lstStyle/>
          <a:p>
            <a:r>
              <a:rPr lang="en-GB" b="1" dirty="0" smtClean="0">
                <a:solidFill>
                  <a:schemeClr val="accent1">
                    <a:lumMod val="50000"/>
                  </a:schemeClr>
                </a:solidFill>
              </a:rPr>
              <a:t>Resources for ESL</a:t>
            </a:r>
            <a:endParaRPr lang="en-US" b="1" dirty="0">
              <a:solidFill>
                <a:schemeClr val="accent1">
                  <a:lumMod val="50000"/>
                </a:schemeClr>
              </a:solidFill>
            </a:endParaRPr>
          </a:p>
        </p:txBody>
      </p:sp>
      <p:sp>
        <p:nvSpPr>
          <p:cNvPr id="6" name="Rectangle 5"/>
          <p:cNvSpPr/>
          <p:nvPr/>
        </p:nvSpPr>
        <p:spPr>
          <a:xfrm>
            <a:off x="725698" y="888571"/>
            <a:ext cx="11177785" cy="6740308"/>
          </a:xfrm>
          <a:prstGeom prst="rect">
            <a:avLst/>
          </a:prstGeom>
        </p:spPr>
        <p:txBody>
          <a:bodyPr wrap="square">
            <a:spAutoFit/>
          </a:bodyPr>
          <a:lstStyle/>
          <a:p>
            <a:pPr marL="571500" lvl="0" indent="-571500">
              <a:buFont typeface="Arial"/>
              <a:buChar char="•"/>
              <a:defRPr/>
            </a:pPr>
            <a:r>
              <a:rPr lang="en-US" sz="3600" dirty="0" smtClean="0">
                <a:solidFill>
                  <a:srgbClr val="13314D"/>
                </a:solidFill>
              </a:rPr>
              <a:t>Agencies &amp; agent workshop organizations: IDP, ICEF, Study Travel, FPP, etc.</a:t>
            </a:r>
          </a:p>
          <a:p>
            <a:pPr marL="571500" lvl="0" indent="-571500">
              <a:buFont typeface="Arial"/>
              <a:buChar char="•"/>
              <a:defRPr/>
            </a:pPr>
            <a:r>
              <a:rPr lang="en-US" sz="3600" dirty="0" smtClean="0">
                <a:solidFill>
                  <a:srgbClr val="13314D"/>
                </a:solidFill>
              </a:rPr>
              <a:t>Agent/consultant agreements certification (AIRC)</a:t>
            </a:r>
          </a:p>
          <a:p>
            <a:pPr marL="571500" lvl="0" indent="-571500">
              <a:buFont typeface="Arial"/>
              <a:buChar char="•"/>
              <a:defRPr/>
            </a:pPr>
            <a:r>
              <a:rPr lang="en-US" sz="3600" dirty="0" err="1" smtClean="0">
                <a:solidFill>
                  <a:srgbClr val="13314D"/>
                </a:solidFill>
              </a:rPr>
              <a:t>EducationUSA</a:t>
            </a:r>
            <a:r>
              <a:rPr lang="en-US" sz="3600" dirty="0" smtClean="0">
                <a:solidFill>
                  <a:srgbClr val="13314D"/>
                </a:solidFill>
              </a:rPr>
              <a:t> (online resources, advisers, annual forum, regional fairs)</a:t>
            </a:r>
          </a:p>
          <a:p>
            <a:pPr marL="571500" lvl="0" indent="-571500">
              <a:buFont typeface="Arial"/>
              <a:buChar char="•"/>
              <a:defRPr/>
            </a:pPr>
            <a:r>
              <a:rPr lang="en-US" altLang="en-US" sz="3600" dirty="0" err="1" smtClean="0">
                <a:solidFill>
                  <a:srgbClr val="13314D"/>
                </a:solidFill>
              </a:rPr>
              <a:t>EnglishUSA</a:t>
            </a:r>
            <a:r>
              <a:rPr lang="en-US" altLang="en-US" sz="3600" dirty="0" smtClean="0">
                <a:solidFill>
                  <a:srgbClr val="13314D"/>
                </a:solidFill>
              </a:rPr>
              <a:t> &amp; UCIEP membership, conferences, resources</a:t>
            </a:r>
          </a:p>
          <a:p>
            <a:pPr marL="571500" indent="-571500">
              <a:buFont typeface="Arial"/>
              <a:buChar char="•"/>
              <a:defRPr/>
            </a:pPr>
            <a:r>
              <a:rPr lang="en-US" altLang="en-US" sz="3600" dirty="0" smtClean="0">
                <a:solidFill>
                  <a:srgbClr val="13314D"/>
                </a:solidFill>
              </a:rPr>
              <a:t>US Commercial Services (Study Georgia, webinars, market briefs, Gold Key services)</a:t>
            </a:r>
          </a:p>
          <a:p>
            <a:pPr marL="571500" indent="-571500">
              <a:buFont typeface="Arial"/>
              <a:buChar char="•"/>
              <a:defRPr/>
            </a:pPr>
            <a:endParaRPr lang="en-US" altLang="en-US" sz="3600" dirty="0" smtClean="0">
              <a:solidFill>
                <a:srgbClr val="002060"/>
              </a:solidFill>
            </a:endParaRPr>
          </a:p>
          <a:p>
            <a:pPr marL="571500" indent="-571500">
              <a:buFont typeface="Arial"/>
              <a:buChar char="•"/>
              <a:defRPr/>
            </a:pPr>
            <a:endParaRPr lang="en-US" altLang="en-US" sz="3600" dirty="0" smtClean="0">
              <a:solidFill>
                <a:srgbClr val="002060"/>
              </a:solidFill>
            </a:endParaRPr>
          </a:p>
          <a:p>
            <a:pPr>
              <a:defRPr/>
            </a:pPr>
            <a:r>
              <a:rPr lang="en-US" altLang="en-US" sz="3600" dirty="0" smtClean="0">
                <a:solidFill>
                  <a:srgbClr val="002060"/>
                </a:solidFill>
              </a:rPr>
              <a:t>	</a:t>
            </a:r>
            <a:endParaRPr lang="en-US" altLang="en-US" sz="3600" dirty="0">
              <a:solidFill>
                <a:srgbClr val="002060"/>
              </a:solidFill>
            </a:endParaRPr>
          </a:p>
        </p:txBody>
      </p:sp>
    </p:spTree>
    <p:extLst>
      <p:ext uri="{BB962C8B-B14F-4D97-AF65-F5344CB8AC3E}">
        <p14:creationId xmlns:p14="http://schemas.microsoft.com/office/powerpoint/2010/main" val="38159268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1">
                    <a:lumMod val="50000"/>
                  </a:schemeClr>
                </a:solidFill>
              </a:rPr>
              <a:t>Questions or Comments?</a:t>
            </a:r>
            <a:endParaRPr lang="en-US" b="1" dirty="0">
              <a:solidFill>
                <a:schemeClr val="accent1">
                  <a:lumMod val="50000"/>
                </a:schemeClr>
              </a:solidFill>
            </a:endParaRPr>
          </a:p>
        </p:txBody>
      </p:sp>
      <p:sp>
        <p:nvSpPr>
          <p:cNvPr id="3" name="Rectangle 2"/>
          <p:cNvSpPr/>
          <p:nvPr/>
        </p:nvSpPr>
        <p:spPr>
          <a:xfrm>
            <a:off x="817350" y="3434833"/>
            <a:ext cx="10782284" cy="2308324"/>
          </a:xfrm>
          <a:prstGeom prst="rect">
            <a:avLst/>
          </a:prstGeom>
        </p:spPr>
        <p:txBody>
          <a:bodyPr wrap="square">
            <a:spAutoFit/>
          </a:bodyPr>
          <a:lstStyle/>
          <a:p>
            <a:pPr marL="571500" indent="-571500">
              <a:buFont typeface="Arial"/>
              <a:buChar char="•"/>
            </a:pPr>
            <a:r>
              <a:rPr lang="en-US" sz="3600" dirty="0" smtClean="0">
                <a:hlinkClick r:id="rId3"/>
              </a:rPr>
              <a:t>execdirector</a:t>
            </a:r>
            <a:r>
              <a:rPr lang="en-US" sz="3600" smtClean="0">
                <a:hlinkClick r:id="rId3"/>
              </a:rPr>
              <a:t>@</a:t>
            </a:r>
            <a:r>
              <a:rPr lang="en-US" sz="3600" smtClean="0">
                <a:hlinkClick r:id="rId3"/>
              </a:rPr>
              <a:t>englishsusa.org</a:t>
            </a:r>
            <a:endParaRPr lang="en-US" sz="3600" dirty="0" smtClean="0"/>
          </a:p>
          <a:p>
            <a:pPr marL="571500" indent="-571500">
              <a:buFont typeface="Arial"/>
              <a:buChar char="•"/>
            </a:pPr>
            <a:endParaRPr lang="en-US" sz="3600" dirty="0" smtClean="0"/>
          </a:p>
          <a:p>
            <a:pPr marL="571500" indent="-571500">
              <a:buFont typeface="Arial"/>
              <a:buChar char="•"/>
            </a:pPr>
            <a:r>
              <a:rPr lang="en-US" sz="3600" dirty="0">
                <a:hlinkClick r:id="rId4"/>
              </a:rPr>
              <a:t>b</a:t>
            </a:r>
            <a:r>
              <a:rPr lang="en-US" sz="3600" dirty="0" smtClean="0">
                <a:hlinkClick r:id="rId4"/>
              </a:rPr>
              <a:t>ill.wallace@ua.edu</a:t>
            </a:r>
            <a:endParaRPr lang="en-US" altLang="en-US" sz="3600" dirty="0" smtClean="0">
              <a:solidFill>
                <a:srgbClr val="002060"/>
              </a:solidFill>
            </a:endParaRPr>
          </a:p>
          <a:p>
            <a:pPr>
              <a:defRPr/>
            </a:pPr>
            <a:r>
              <a:rPr lang="en-US" altLang="en-US" sz="3600" dirty="0" smtClean="0">
                <a:solidFill>
                  <a:srgbClr val="002060"/>
                </a:solidFill>
              </a:rPr>
              <a:t>	</a:t>
            </a:r>
            <a:endParaRPr lang="en-US" altLang="en-US" sz="3600" dirty="0">
              <a:solidFill>
                <a:srgbClr val="002060"/>
              </a:solidFill>
            </a:endParaRPr>
          </a:p>
        </p:txBody>
      </p:sp>
      <p:sp>
        <p:nvSpPr>
          <p:cNvPr id="4" name="Title 1"/>
          <p:cNvSpPr txBox="1">
            <a:spLocks/>
          </p:cNvSpPr>
          <p:nvPr/>
        </p:nvSpPr>
        <p:spPr>
          <a:xfrm>
            <a:off x="889808" y="211012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smtClean="0">
                <a:solidFill>
                  <a:schemeClr val="accent1">
                    <a:lumMod val="50000"/>
                  </a:schemeClr>
                </a:solidFill>
              </a:rPr>
              <a:t>Contact Us!</a:t>
            </a:r>
            <a:endParaRPr lang="en-US" b="1" dirty="0">
              <a:solidFill>
                <a:schemeClr val="accent1">
                  <a:lumMod val="50000"/>
                </a:schemeClr>
              </a:solidFill>
            </a:endParaRPr>
          </a:p>
        </p:txBody>
      </p:sp>
    </p:spTree>
    <p:extLst>
      <p:ext uri="{BB962C8B-B14F-4D97-AF65-F5344CB8AC3E}">
        <p14:creationId xmlns:p14="http://schemas.microsoft.com/office/powerpoint/2010/main" val="17878296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1">
                    <a:lumMod val="50000"/>
                  </a:schemeClr>
                </a:solidFill>
              </a:rPr>
              <a:t>Background</a:t>
            </a:r>
            <a:endParaRPr lang="en-US" b="1" dirty="0">
              <a:solidFill>
                <a:schemeClr val="accent1">
                  <a:lumMod val="50000"/>
                </a:schemeClr>
              </a:solidFill>
            </a:endParaRPr>
          </a:p>
        </p:txBody>
      </p:sp>
      <p:sp>
        <p:nvSpPr>
          <p:cNvPr id="6" name="Rectangle 5"/>
          <p:cNvSpPr/>
          <p:nvPr/>
        </p:nvSpPr>
        <p:spPr>
          <a:xfrm>
            <a:off x="998775" y="1449125"/>
            <a:ext cx="10782284" cy="2308324"/>
          </a:xfrm>
          <a:prstGeom prst="rect">
            <a:avLst/>
          </a:prstGeom>
        </p:spPr>
        <p:txBody>
          <a:bodyPr wrap="square">
            <a:spAutoFit/>
          </a:bodyPr>
          <a:lstStyle/>
          <a:p>
            <a:pPr marL="571500" indent="-571500">
              <a:buFont typeface="Arial"/>
              <a:buChar char="•"/>
            </a:pPr>
            <a:r>
              <a:rPr lang="en-US" sz="3600" dirty="0"/>
              <a:t>Cheryl Delk-Le Good, Executive Director, </a:t>
            </a:r>
            <a:r>
              <a:rPr lang="en-US" sz="3600" dirty="0" err="1" smtClean="0"/>
              <a:t>EnglishUSA</a:t>
            </a:r>
            <a:endParaRPr lang="en-US" sz="3600" dirty="0" smtClean="0"/>
          </a:p>
          <a:p>
            <a:pPr marL="571500" indent="-571500">
              <a:buFont typeface="Arial"/>
              <a:buChar char="•"/>
            </a:pPr>
            <a:r>
              <a:rPr lang="en-US" sz="3600" dirty="0" smtClean="0"/>
              <a:t>Bill </a:t>
            </a:r>
            <a:r>
              <a:rPr lang="en-US" sz="3600" dirty="0"/>
              <a:t>Wallace, Vice President for Advocacy, </a:t>
            </a:r>
            <a:r>
              <a:rPr lang="en-US" sz="3600" dirty="0" err="1"/>
              <a:t>EnglishUSA</a:t>
            </a:r>
            <a:endParaRPr lang="en-US" sz="3600" dirty="0"/>
          </a:p>
          <a:p>
            <a:pPr marL="571500" indent="-571500">
              <a:buFont typeface="Arial"/>
              <a:buChar char="•"/>
              <a:defRPr/>
            </a:pPr>
            <a:endParaRPr lang="en-US" altLang="en-US" sz="3600" dirty="0" smtClean="0">
              <a:solidFill>
                <a:srgbClr val="002060"/>
              </a:solidFill>
            </a:endParaRPr>
          </a:p>
          <a:p>
            <a:pPr>
              <a:defRPr/>
            </a:pPr>
            <a:r>
              <a:rPr lang="en-US" altLang="en-US" sz="3600" dirty="0" smtClean="0">
                <a:solidFill>
                  <a:srgbClr val="002060"/>
                </a:solidFill>
              </a:rPr>
              <a:t>	</a:t>
            </a:r>
            <a:endParaRPr lang="en-US" altLang="en-US" sz="3600" dirty="0">
              <a:solidFill>
                <a:srgbClr val="002060"/>
              </a:solidFill>
            </a:endParaRPr>
          </a:p>
        </p:txBody>
      </p:sp>
      <p:pic>
        <p:nvPicPr>
          <p:cNvPr id="4" name="Shape 46"/>
          <p:cNvPicPr preferRelativeResize="0"/>
          <p:nvPr/>
        </p:nvPicPr>
        <p:blipFill>
          <a:blip r:embed="rId3">
            <a:alphaModFix/>
          </a:blip>
          <a:stretch>
            <a:fillRect/>
          </a:stretch>
        </p:blipFill>
        <p:spPr>
          <a:xfrm>
            <a:off x="6335513" y="3162879"/>
            <a:ext cx="2249811" cy="1163546"/>
          </a:xfrm>
          <a:prstGeom prst="rect">
            <a:avLst/>
          </a:prstGeom>
          <a:noFill/>
          <a:ln>
            <a:noFill/>
          </a:ln>
        </p:spPr>
      </p:pic>
      <p:pic>
        <p:nvPicPr>
          <p:cNvPr id="5" name="Shape 47"/>
          <p:cNvPicPr preferRelativeResize="0"/>
          <p:nvPr/>
        </p:nvPicPr>
        <p:blipFill>
          <a:blip r:embed="rId4">
            <a:alphaModFix/>
          </a:blip>
          <a:stretch>
            <a:fillRect/>
          </a:stretch>
        </p:blipFill>
        <p:spPr>
          <a:xfrm>
            <a:off x="4112304" y="2707790"/>
            <a:ext cx="1346108" cy="1325055"/>
          </a:xfrm>
          <a:prstGeom prst="rect">
            <a:avLst/>
          </a:prstGeom>
          <a:noFill/>
          <a:ln>
            <a:noFill/>
          </a:ln>
        </p:spPr>
      </p:pic>
      <p:pic>
        <p:nvPicPr>
          <p:cNvPr id="7" name="Shape 48"/>
          <p:cNvPicPr preferRelativeResize="0"/>
          <p:nvPr/>
        </p:nvPicPr>
        <p:blipFill>
          <a:blip r:embed="rId5">
            <a:alphaModFix/>
          </a:blip>
          <a:stretch>
            <a:fillRect/>
          </a:stretch>
        </p:blipFill>
        <p:spPr>
          <a:xfrm>
            <a:off x="536128" y="4958997"/>
            <a:ext cx="2109992" cy="981319"/>
          </a:xfrm>
          <a:prstGeom prst="rect">
            <a:avLst/>
          </a:prstGeom>
          <a:noFill/>
          <a:ln>
            <a:noFill/>
          </a:ln>
        </p:spPr>
      </p:pic>
      <p:pic>
        <p:nvPicPr>
          <p:cNvPr id="8" name="Shape 50"/>
          <p:cNvPicPr preferRelativeResize="0"/>
          <p:nvPr/>
        </p:nvPicPr>
        <p:blipFill>
          <a:blip r:embed="rId6">
            <a:alphaModFix/>
          </a:blip>
          <a:stretch>
            <a:fillRect/>
          </a:stretch>
        </p:blipFill>
        <p:spPr>
          <a:xfrm>
            <a:off x="9502305" y="2999460"/>
            <a:ext cx="2334035" cy="852846"/>
          </a:xfrm>
          <a:prstGeom prst="rect">
            <a:avLst/>
          </a:prstGeom>
          <a:noFill/>
          <a:ln>
            <a:noFill/>
          </a:ln>
        </p:spPr>
      </p:pic>
      <p:pic>
        <p:nvPicPr>
          <p:cNvPr id="9" name="Shape 51"/>
          <p:cNvPicPr preferRelativeResize="0"/>
          <p:nvPr/>
        </p:nvPicPr>
        <p:blipFill>
          <a:blip r:embed="rId7">
            <a:alphaModFix/>
          </a:blip>
          <a:stretch>
            <a:fillRect/>
          </a:stretch>
        </p:blipFill>
        <p:spPr>
          <a:xfrm>
            <a:off x="5450477" y="4900019"/>
            <a:ext cx="2524656" cy="956163"/>
          </a:xfrm>
          <a:prstGeom prst="rect">
            <a:avLst/>
          </a:prstGeom>
          <a:noFill/>
          <a:ln>
            <a:noFill/>
          </a:ln>
        </p:spPr>
      </p:pic>
      <p:pic>
        <p:nvPicPr>
          <p:cNvPr id="10" name="Shape 52"/>
          <p:cNvPicPr preferRelativeResize="0"/>
          <p:nvPr/>
        </p:nvPicPr>
        <p:blipFill>
          <a:blip r:embed="rId8">
            <a:alphaModFix/>
          </a:blip>
          <a:stretch>
            <a:fillRect/>
          </a:stretch>
        </p:blipFill>
        <p:spPr>
          <a:xfrm>
            <a:off x="441770" y="3145505"/>
            <a:ext cx="2254035" cy="931807"/>
          </a:xfrm>
          <a:prstGeom prst="rect">
            <a:avLst/>
          </a:prstGeom>
          <a:noFill/>
          <a:ln>
            <a:noFill/>
          </a:ln>
        </p:spPr>
      </p:pic>
      <p:pic>
        <p:nvPicPr>
          <p:cNvPr id="3" name="Picture 2" descr="Screen Shot 2017-06-21 at 12.38.55 PM.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487306" y="4755900"/>
            <a:ext cx="1188119" cy="1029703"/>
          </a:xfrm>
          <a:prstGeom prst="rect">
            <a:avLst/>
          </a:prstGeom>
        </p:spPr>
      </p:pic>
      <p:pic>
        <p:nvPicPr>
          <p:cNvPr id="11" name="Picture 48" descr="Fcslogo_big"/>
          <p:cNvPicPr>
            <a:picLocks noGrp="1" noChangeAspect="1" noChangeArrowheads="1"/>
          </p:cNvPicPr>
          <p:nvPr>
            <p:ph sz="half" idx="4294967295"/>
          </p:nvPr>
        </p:nvPicPr>
        <p:blipFill>
          <a:blip r:embed="rId10">
            <a:extLst>
              <a:ext uri="{28A0092B-C50C-407E-A947-70E740481C1C}">
                <a14:useLocalDpi xmlns:a14="http://schemas.microsoft.com/office/drawing/2010/main" val="0"/>
              </a:ext>
            </a:extLst>
          </a:blip>
          <a:srcRect/>
          <a:stretch>
            <a:fillRect/>
          </a:stretch>
        </p:blipFill>
        <p:spPr>
          <a:xfrm>
            <a:off x="10357965" y="4333852"/>
            <a:ext cx="1165693" cy="1234263"/>
          </a:xfrm>
          <a:prstGeom prst="rect">
            <a:avLst/>
          </a:prstGeom>
        </p:spPr>
      </p:pic>
      <p:pic>
        <p:nvPicPr>
          <p:cNvPr id="12" name="Picture 11" descr="Screen Shot 2017-06-22 at 4.38.38 PM.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499631" y="4280181"/>
            <a:ext cx="2544629" cy="736603"/>
          </a:xfrm>
          <a:prstGeom prst="rect">
            <a:avLst/>
          </a:prstGeom>
        </p:spPr>
      </p:pic>
    </p:spTree>
    <p:extLst>
      <p:ext uri="{BB962C8B-B14F-4D97-AF65-F5344CB8AC3E}">
        <p14:creationId xmlns:p14="http://schemas.microsoft.com/office/powerpoint/2010/main" val="70584846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901"/>
            <a:ext cx="10515600" cy="1325563"/>
          </a:xfrm>
        </p:spPr>
        <p:txBody>
          <a:bodyPr/>
          <a:lstStyle/>
          <a:p>
            <a:r>
              <a:rPr lang="en-GB" b="1" dirty="0" smtClean="0">
                <a:solidFill>
                  <a:schemeClr val="accent1">
                    <a:lumMod val="50000"/>
                  </a:schemeClr>
                </a:solidFill>
              </a:rPr>
              <a:t>What We’ll Cover</a:t>
            </a:r>
            <a:endParaRPr lang="en-US" b="1" dirty="0">
              <a:solidFill>
                <a:schemeClr val="accent1">
                  <a:lumMod val="50000"/>
                </a:schemeClr>
              </a:solidFill>
            </a:endParaRPr>
          </a:p>
        </p:txBody>
      </p:sp>
      <p:sp>
        <p:nvSpPr>
          <p:cNvPr id="6" name="Rectangle 5"/>
          <p:cNvSpPr/>
          <p:nvPr/>
        </p:nvSpPr>
        <p:spPr>
          <a:xfrm>
            <a:off x="1306975" y="1426986"/>
            <a:ext cx="9905375" cy="4154984"/>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General information about ESL programs </a:t>
            </a:r>
          </a:p>
          <a:p>
            <a:pPr marL="1028700" lvl="1" indent="-571500">
              <a:buFont typeface="Wingdings" charset="2"/>
              <a:buChar char="v"/>
              <a:defRPr/>
            </a:pPr>
            <a:r>
              <a:rPr lang="en-US" altLang="en-US" sz="2800" dirty="0" smtClean="0">
                <a:solidFill>
                  <a:srgbClr val="002060"/>
                </a:solidFill>
              </a:rPr>
              <a:t>Types and sizes of programs, relationship within institution </a:t>
            </a:r>
          </a:p>
          <a:p>
            <a:pPr marL="1028700" lvl="1" indent="-571500">
              <a:buFont typeface="Wingdings" charset="2"/>
              <a:buChar char="v"/>
              <a:defRPr/>
            </a:pPr>
            <a:r>
              <a:rPr lang="en-US" altLang="en-US" sz="2800" dirty="0" smtClean="0">
                <a:solidFill>
                  <a:srgbClr val="002060"/>
                </a:solidFill>
              </a:rPr>
              <a:t>Language program “industry”</a:t>
            </a:r>
          </a:p>
          <a:p>
            <a:pPr marL="1028700" lvl="1" indent="-571500">
              <a:buFont typeface="Wingdings" charset="2"/>
              <a:buChar char="v"/>
              <a:defRPr/>
            </a:pPr>
            <a:endParaRPr lang="en-US" altLang="en-US" sz="2800" dirty="0">
              <a:solidFill>
                <a:srgbClr val="002060"/>
              </a:solidFill>
            </a:endParaRPr>
          </a:p>
          <a:p>
            <a:pPr marL="571500" indent="-571500">
              <a:buFont typeface="Arial"/>
              <a:buChar char="•"/>
              <a:defRPr/>
            </a:pPr>
            <a:r>
              <a:rPr lang="en-US" altLang="en-US" sz="3600" dirty="0" smtClean="0">
                <a:solidFill>
                  <a:srgbClr val="002060"/>
                </a:solidFill>
              </a:rPr>
              <a:t>Challenges with language program (IEP) enrollments </a:t>
            </a:r>
          </a:p>
          <a:p>
            <a:pPr>
              <a:defRPr/>
            </a:pPr>
            <a:endParaRPr lang="en-US" altLang="en-US" sz="3600" dirty="0" smtClean="0">
              <a:solidFill>
                <a:srgbClr val="002060"/>
              </a:solidFill>
            </a:endParaRPr>
          </a:p>
          <a:p>
            <a:pPr marL="571500" indent="-571500">
              <a:buFont typeface="Arial"/>
              <a:buChar char="•"/>
              <a:defRPr/>
            </a:pPr>
            <a:r>
              <a:rPr lang="en-US" altLang="en-US" sz="3600" dirty="0" smtClean="0">
                <a:solidFill>
                  <a:srgbClr val="002060"/>
                </a:solidFill>
              </a:rPr>
              <a:t>Strategies / Resources for Recruitment 	</a:t>
            </a:r>
            <a:endParaRPr lang="en-US" altLang="en-US" sz="3600" dirty="0">
              <a:solidFill>
                <a:srgbClr val="002060"/>
              </a:solidFill>
            </a:endParaRPr>
          </a:p>
        </p:txBody>
      </p:sp>
    </p:spTree>
    <p:extLst>
      <p:ext uri="{BB962C8B-B14F-4D97-AF65-F5344CB8AC3E}">
        <p14:creationId xmlns:p14="http://schemas.microsoft.com/office/powerpoint/2010/main" val="147717467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021015" y="58101"/>
            <a:ext cx="6539931" cy="6000954"/>
            <a:chOff x="3263900" y="728132"/>
            <a:chExt cx="5156199" cy="5173133"/>
          </a:xfrm>
        </p:grpSpPr>
        <p:sp>
          <p:nvSpPr>
            <p:cNvPr id="3" name="Oval 2"/>
            <p:cNvSpPr/>
            <p:nvPr/>
          </p:nvSpPr>
          <p:spPr>
            <a:xfrm>
              <a:off x="3263900" y="728132"/>
              <a:ext cx="5156199" cy="5173133"/>
            </a:xfrm>
            <a:prstGeom prst="ellipse">
              <a:avLst/>
            </a:prstGeom>
            <a:solidFill>
              <a:srgbClr val="1E44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665132" y="2098964"/>
              <a:ext cx="2404535" cy="2431471"/>
            </a:xfrm>
            <a:prstGeom prst="ellipse">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63900" y="2696552"/>
              <a:ext cx="1888067" cy="1223514"/>
            </a:xfrm>
            <a:prstGeom prst="rect">
              <a:avLst/>
            </a:prstGeom>
            <a:solidFill>
              <a:schemeClr val="bg1">
                <a:lumMod val="95000"/>
              </a:schemeClr>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Rectangle 6"/>
            <p:cNvSpPr/>
            <p:nvPr/>
          </p:nvSpPr>
          <p:spPr>
            <a:xfrm>
              <a:off x="3263901" y="3022600"/>
              <a:ext cx="1866900" cy="575733"/>
            </a:xfrm>
            <a:prstGeom prst="rect">
              <a:avLst/>
            </a:prstGeom>
            <a:solidFill>
              <a:schemeClr val="tx1">
                <a:lumMod val="75000"/>
                <a:lumOff val="25000"/>
              </a:schemeClr>
            </a:solidFill>
            <a:ln>
              <a:solidFill>
                <a:schemeClr val="tx1">
                  <a:lumMod val="75000"/>
                  <a:lumOff val="2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Oval 7"/>
            <p:cNvSpPr/>
            <p:nvPr/>
          </p:nvSpPr>
          <p:spPr>
            <a:xfrm>
              <a:off x="4936067" y="2413000"/>
              <a:ext cx="1811866" cy="1811867"/>
            </a:xfrm>
            <a:prstGeom prst="ellipse">
              <a:avLst/>
            </a:prstGeom>
            <a:solidFill>
              <a:schemeClr val="tx1">
                <a:lumMod val="75000"/>
                <a:lumOff val="25000"/>
              </a:schemeClr>
            </a:solidFill>
            <a:ln>
              <a:solidFill>
                <a:schemeClr val="tx1">
                  <a:lumMod val="75000"/>
                  <a:lumOff val="2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grpSp>
      <p:sp>
        <p:nvSpPr>
          <p:cNvPr id="9" name="TextBox 8"/>
          <p:cNvSpPr txBox="1"/>
          <p:nvPr/>
        </p:nvSpPr>
        <p:spPr>
          <a:xfrm>
            <a:off x="985546" y="2810332"/>
            <a:ext cx="4669769" cy="461665"/>
          </a:xfrm>
          <a:prstGeom prst="rect">
            <a:avLst/>
          </a:prstGeom>
          <a:noFill/>
        </p:spPr>
        <p:txBody>
          <a:bodyPr wrap="square" rtlCol="0">
            <a:spAutoFit/>
          </a:bodyPr>
          <a:lstStyle/>
          <a:p>
            <a:r>
              <a:rPr lang="en-GB" sz="2400" dirty="0">
                <a:solidFill>
                  <a:schemeClr val="bg1">
                    <a:lumMod val="95000"/>
                  </a:schemeClr>
                </a:solidFill>
              </a:rPr>
              <a:t>Key </a:t>
            </a:r>
            <a:r>
              <a:rPr lang="en-GB" sz="2400" dirty="0" smtClean="0">
                <a:solidFill>
                  <a:schemeClr val="bg1">
                    <a:lumMod val="95000"/>
                  </a:schemeClr>
                </a:solidFill>
              </a:rPr>
              <a:t>Facts about Members/Industry</a:t>
            </a:r>
          </a:p>
        </p:txBody>
      </p:sp>
      <p:sp>
        <p:nvSpPr>
          <p:cNvPr id="11" name="TextBox 10"/>
          <p:cNvSpPr txBox="1"/>
          <p:nvPr/>
        </p:nvSpPr>
        <p:spPr>
          <a:xfrm>
            <a:off x="1443996" y="1202277"/>
            <a:ext cx="1375333" cy="1015663"/>
          </a:xfrm>
          <a:prstGeom prst="rect">
            <a:avLst/>
          </a:prstGeom>
          <a:noFill/>
        </p:spPr>
        <p:txBody>
          <a:bodyPr wrap="square" rtlCol="0">
            <a:spAutoFit/>
          </a:bodyPr>
          <a:lstStyle/>
          <a:p>
            <a:r>
              <a:rPr lang="en-GB" sz="3000" b="1" dirty="0" smtClean="0">
                <a:solidFill>
                  <a:schemeClr val="bg1">
                    <a:lumMod val="95000"/>
                  </a:schemeClr>
                </a:solidFill>
              </a:rPr>
              <a:t>495</a:t>
            </a:r>
            <a:r>
              <a:rPr lang="en-GB" b="1" dirty="0" smtClean="0">
                <a:solidFill>
                  <a:schemeClr val="bg1">
                    <a:lumMod val="95000"/>
                  </a:schemeClr>
                </a:solidFill>
              </a:rPr>
              <a:t> </a:t>
            </a:r>
            <a:r>
              <a:rPr lang="en-GB" sz="1500" dirty="0">
                <a:solidFill>
                  <a:schemeClr val="bg1">
                    <a:lumMod val="95000"/>
                  </a:schemeClr>
                </a:solidFill>
              </a:rPr>
              <a:t>Member Programs</a:t>
            </a:r>
            <a:endParaRPr lang="en-US" sz="1500" dirty="0">
              <a:solidFill>
                <a:schemeClr val="bg1">
                  <a:lumMod val="95000"/>
                </a:schemeClr>
              </a:solidFill>
            </a:endParaRPr>
          </a:p>
        </p:txBody>
      </p:sp>
      <p:sp>
        <p:nvSpPr>
          <p:cNvPr id="13" name="TextBox 12"/>
          <p:cNvSpPr txBox="1"/>
          <p:nvPr/>
        </p:nvSpPr>
        <p:spPr>
          <a:xfrm>
            <a:off x="2505624" y="404518"/>
            <a:ext cx="1375333" cy="1046440"/>
          </a:xfrm>
          <a:prstGeom prst="rect">
            <a:avLst/>
          </a:prstGeom>
          <a:noFill/>
        </p:spPr>
        <p:txBody>
          <a:bodyPr wrap="square" rtlCol="0" anchor="t">
            <a:spAutoFit/>
          </a:bodyPr>
          <a:lstStyle/>
          <a:p>
            <a:r>
              <a:rPr lang="en-GB" sz="1500" dirty="0">
                <a:solidFill>
                  <a:schemeClr val="bg1">
                    <a:lumMod val="95000"/>
                  </a:schemeClr>
                </a:solidFill>
              </a:rPr>
              <a:t>Member Programs in </a:t>
            </a:r>
            <a:r>
              <a:rPr lang="en-GB" sz="3200" b="1" dirty="0">
                <a:solidFill>
                  <a:schemeClr val="bg1">
                    <a:lumMod val="95000"/>
                  </a:schemeClr>
                </a:solidFill>
              </a:rPr>
              <a:t>46</a:t>
            </a:r>
            <a:r>
              <a:rPr lang="en-GB" dirty="0">
                <a:solidFill>
                  <a:schemeClr val="bg1">
                    <a:lumMod val="95000"/>
                  </a:schemeClr>
                </a:solidFill>
              </a:rPr>
              <a:t> </a:t>
            </a:r>
            <a:r>
              <a:rPr lang="en-GB" sz="1500" dirty="0">
                <a:solidFill>
                  <a:schemeClr val="bg1">
                    <a:lumMod val="95000"/>
                  </a:schemeClr>
                </a:solidFill>
              </a:rPr>
              <a:t>States</a:t>
            </a:r>
            <a:endParaRPr lang="en-US" sz="1500" dirty="0">
              <a:solidFill>
                <a:schemeClr val="bg1">
                  <a:lumMod val="95000"/>
                </a:schemeClr>
              </a:solidFill>
            </a:endParaRPr>
          </a:p>
        </p:txBody>
      </p:sp>
      <p:sp>
        <p:nvSpPr>
          <p:cNvPr id="14" name="TextBox 13"/>
          <p:cNvSpPr txBox="1"/>
          <p:nvPr/>
        </p:nvSpPr>
        <p:spPr>
          <a:xfrm>
            <a:off x="3911684" y="0"/>
            <a:ext cx="1599118" cy="1477328"/>
          </a:xfrm>
          <a:prstGeom prst="rect">
            <a:avLst/>
          </a:prstGeom>
          <a:noFill/>
        </p:spPr>
        <p:txBody>
          <a:bodyPr wrap="square" rtlCol="0">
            <a:spAutoFit/>
          </a:bodyPr>
          <a:lstStyle/>
          <a:p>
            <a:r>
              <a:rPr lang="en-GB" sz="3200" b="1" dirty="0">
                <a:solidFill>
                  <a:schemeClr val="bg1">
                    <a:lumMod val="95000"/>
                  </a:schemeClr>
                </a:solidFill>
              </a:rPr>
              <a:t>55% </a:t>
            </a:r>
            <a:r>
              <a:rPr lang="en-GB" sz="1450" dirty="0">
                <a:solidFill>
                  <a:schemeClr val="bg1">
                    <a:lumMod val="95000"/>
                  </a:schemeClr>
                </a:solidFill>
              </a:rPr>
              <a:t>of Member programs are university/college- </a:t>
            </a:r>
          </a:p>
          <a:p>
            <a:r>
              <a:rPr lang="en-GB" sz="1450" dirty="0">
                <a:solidFill>
                  <a:schemeClr val="bg1">
                    <a:lumMod val="95000"/>
                  </a:schemeClr>
                </a:solidFill>
              </a:rPr>
              <a:t>governed</a:t>
            </a:r>
            <a:endParaRPr lang="en-US" sz="1450" dirty="0">
              <a:solidFill>
                <a:schemeClr val="bg1">
                  <a:lumMod val="95000"/>
                </a:schemeClr>
              </a:solidFill>
            </a:endParaRPr>
          </a:p>
        </p:txBody>
      </p:sp>
      <p:sp>
        <p:nvSpPr>
          <p:cNvPr id="16" name="TextBox 15"/>
          <p:cNvSpPr txBox="1"/>
          <p:nvPr/>
        </p:nvSpPr>
        <p:spPr>
          <a:xfrm>
            <a:off x="5832358" y="3055914"/>
            <a:ext cx="1634427" cy="1254189"/>
          </a:xfrm>
          <a:prstGeom prst="rect">
            <a:avLst/>
          </a:prstGeom>
          <a:noFill/>
        </p:spPr>
        <p:txBody>
          <a:bodyPr wrap="square" rtlCol="0">
            <a:spAutoFit/>
          </a:bodyPr>
          <a:lstStyle/>
          <a:p>
            <a:r>
              <a:rPr lang="en-GB" sz="3200" b="1" dirty="0">
                <a:solidFill>
                  <a:schemeClr val="bg1">
                    <a:lumMod val="95000"/>
                  </a:schemeClr>
                </a:solidFill>
              </a:rPr>
              <a:t>30% </a:t>
            </a:r>
            <a:r>
              <a:rPr lang="en-GB" sz="1450" dirty="0">
                <a:solidFill>
                  <a:schemeClr val="bg1">
                    <a:lumMod val="95000"/>
                  </a:schemeClr>
                </a:solidFill>
              </a:rPr>
              <a:t>privately owned and do not operate on a university campus</a:t>
            </a:r>
            <a:endParaRPr lang="en-US" sz="1450" dirty="0">
              <a:solidFill>
                <a:schemeClr val="bg1">
                  <a:lumMod val="95000"/>
                </a:schemeClr>
              </a:solidFill>
            </a:endParaRPr>
          </a:p>
        </p:txBody>
      </p:sp>
      <p:sp>
        <p:nvSpPr>
          <p:cNvPr id="17" name="TextBox 16"/>
          <p:cNvSpPr txBox="1"/>
          <p:nvPr/>
        </p:nvSpPr>
        <p:spPr>
          <a:xfrm>
            <a:off x="5645773" y="1142677"/>
            <a:ext cx="1822860" cy="1477328"/>
          </a:xfrm>
          <a:prstGeom prst="rect">
            <a:avLst/>
          </a:prstGeom>
          <a:noFill/>
        </p:spPr>
        <p:txBody>
          <a:bodyPr wrap="square" rtlCol="0">
            <a:spAutoFit/>
          </a:bodyPr>
          <a:lstStyle/>
          <a:p>
            <a:r>
              <a:rPr lang="en-GB" sz="3200" b="1" dirty="0">
                <a:solidFill>
                  <a:schemeClr val="bg1">
                    <a:lumMod val="95000"/>
                  </a:schemeClr>
                </a:solidFill>
              </a:rPr>
              <a:t>15% </a:t>
            </a:r>
          </a:p>
          <a:p>
            <a:r>
              <a:rPr lang="en-GB" sz="1450" dirty="0">
                <a:solidFill>
                  <a:schemeClr val="bg1">
                    <a:lumMod val="95000"/>
                  </a:schemeClr>
                </a:solidFill>
              </a:rPr>
              <a:t>are privately owned and operate on a university </a:t>
            </a:r>
          </a:p>
          <a:p>
            <a:r>
              <a:rPr lang="en-GB" sz="1450" dirty="0">
                <a:solidFill>
                  <a:schemeClr val="bg1">
                    <a:lumMod val="95000"/>
                  </a:schemeClr>
                </a:solidFill>
              </a:rPr>
              <a:t>campus</a:t>
            </a:r>
            <a:endParaRPr lang="en-US" sz="1450" dirty="0">
              <a:solidFill>
                <a:schemeClr val="bg1">
                  <a:lumMod val="95000"/>
                </a:schemeClr>
              </a:solidFill>
            </a:endParaRPr>
          </a:p>
        </p:txBody>
      </p:sp>
      <p:sp>
        <p:nvSpPr>
          <p:cNvPr id="20" name="TextBox 19"/>
          <p:cNvSpPr txBox="1"/>
          <p:nvPr/>
        </p:nvSpPr>
        <p:spPr>
          <a:xfrm>
            <a:off x="3100951" y="4758822"/>
            <a:ext cx="1777105" cy="1015663"/>
          </a:xfrm>
          <a:prstGeom prst="rect">
            <a:avLst/>
          </a:prstGeom>
          <a:noFill/>
        </p:spPr>
        <p:txBody>
          <a:bodyPr wrap="square" rtlCol="0">
            <a:spAutoFit/>
          </a:bodyPr>
          <a:lstStyle/>
          <a:p>
            <a:r>
              <a:rPr lang="en-GB" sz="3200" b="1" dirty="0">
                <a:solidFill>
                  <a:schemeClr val="bg1">
                    <a:lumMod val="95000"/>
                  </a:schemeClr>
                </a:solidFill>
              </a:rPr>
              <a:t>33% </a:t>
            </a:r>
            <a:r>
              <a:rPr lang="en-GB" sz="1400" dirty="0">
                <a:solidFill>
                  <a:schemeClr val="bg1">
                    <a:lumMod val="95000"/>
                  </a:schemeClr>
                </a:solidFill>
              </a:rPr>
              <a:t>of programs are ACCET accredited</a:t>
            </a:r>
            <a:endParaRPr lang="en-US" sz="1400" dirty="0">
              <a:solidFill>
                <a:schemeClr val="bg1">
                  <a:lumMod val="95000"/>
                </a:schemeClr>
              </a:solidFill>
            </a:endParaRPr>
          </a:p>
        </p:txBody>
      </p:sp>
      <p:sp>
        <p:nvSpPr>
          <p:cNvPr id="22" name="TextBox 21"/>
          <p:cNvSpPr txBox="1"/>
          <p:nvPr/>
        </p:nvSpPr>
        <p:spPr>
          <a:xfrm>
            <a:off x="1318758" y="3832983"/>
            <a:ext cx="2518048" cy="800219"/>
          </a:xfrm>
          <a:prstGeom prst="rect">
            <a:avLst/>
          </a:prstGeom>
          <a:noFill/>
        </p:spPr>
        <p:txBody>
          <a:bodyPr wrap="square" rtlCol="0" anchor="t">
            <a:spAutoFit/>
          </a:bodyPr>
          <a:lstStyle/>
          <a:p>
            <a:r>
              <a:rPr lang="en-GB" sz="3200" b="1" dirty="0">
                <a:solidFill>
                  <a:schemeClr val="bg1">
                    <a:lumMod val="95000"/>
                  </a:schemeClr>
                </a:solidFill>
              </a:rPr>
              <a:t>32% </a:t>
            </a:r>
            <a:r>
              <a:rPr lang="en-GB" sz="1400" dirty="0">
                <a:solidFill>
                  <a:schemeClr val="bg1">
                    <a:lumMod val="95000"/>
                  </a:schemeClr>
                </a:solidFill>
              </a:rPr>
              <a:t>of programs fall under regional accreditation</a:t>
            </a:r>
            <a:endParaRPr lang="en-US" sz="1400" dirty="0">
              <a:solidFill>
                <a:schemeClr val="bg1">
                  <a:lumMod val="95000"/>
                </a:schemeClr>
              </a:solidFill>
            </a:endParaRPr>
          </a:p>
        </p:txBody>
      </p:sp>
      <p:sp>
        <p:nvSpPr>
          <p:cNvPr id="19" name="AutoShape 6" descr="http://www.clipartbest.com/cliparts/Rcd/BnK/RcdBnKMc9.sv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4" name="Picture 10" descr="http://www.clker.com/cliparts/m/U/i/n/h/V/university-md.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5467350" y="733245"/>
            <a:ext cx="497353" cy="481288"/>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10" descr="http://www.clker.com/cliparts/m/U/i/n/h/V/university-md.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6597353" y="2211953"/>
            <a:ext cx="510404" cy="411064"/>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10" descr="http://www.clker.com/cliparts/m/U/i/n/h/V/university-md.png"/>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2190983" y="4773671"/>
            <a:ext cx="510404" cy="411064"/>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p:cNvSpPr txBox="1"/>
          <p:nvPr/>
        </p:nvSpPr>
        <p:spPr>
          <a:xfrm>
            <a:off x="4649236" y="4353276"/>
            <a:ext cx="1777105" cy="1015663"/>
          </a:xfrm>
          <a:prstGeom prst="rect">
            <a:avLst/>
          </a:prstGeom>
          <a:noFill/>
        </p:spPr>
        <p:txBody>
          <a:bodyPr wrap="square" rtlCol="0">
            <a:spAutoFit/>
          </a:bodyPr>
          <a:lstStyle/>
          <a:p>
            <a:r>
              <a:rPr lang="en-GB" sz="3200" b="1" dirty="0">
                <a:solidFill>
                  <a:schemeClr val="bg1">
                    <a:lumMod val="95000"/>
                  </a:schemeClr>
                </a:solidFill>
              </a:rPr>
              <a:t>34% </a:t>
            </a:r>
            <a:r>
              <a:rPr lang="en-GB" sz="1400" dirty="0">
                <a:solidFill>
                  <a:schemeClr val="bg1">
                    <a:lumMod val="95000"/>
                  </a:schemeClr>
                </a:solidFill>
              </a:rPr>
              <a:t>of programs are CEA accredited</a:t>
            </a:r>
            <a:endParaRPr lang="en-US" sz="1400" dirty="0">
              <a:solidFill>
                <a:schemeClr val="bg1">
                  <a:lumMod val="95000"/>
                </a:schemeClr>
              </a:solidFill>
            </a:endParaRPr>
          </a:p>
        </p:txBody>
      </p:sp>
      <p:pic>
        <p:nvPicPr>
          <p:cNvPr id="1046" name="Picture 22" descr="http://www.clipartbest.com/cliparts/dir/ojB/dirojBqyT.png"/>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76777" y="1367669"/>
            <a:ext cx="584191" cy="361322"/>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8142331" y="1435432"/>
            <a:ext cx="3539642" cy="2062103"/>
          </a:xfrm>
          <a:prstGeom prst="rect">
            <a:avLst/>
          </a:prstGeom>
        </p:spPr>
        <p:txBody>
          <a:bodyPr wrap="square">
            <a:spAutoFit/>
          </a:bodyPr>
          <a:lstStyle/>
          <a:p>
            <a:pPr>
              <a:defRPr/>
            </a:pPr>
            <a:r>
              <a:rPr lang="en-US" altLang="en-US" sz="1600" dirty="0" err="1" smtClean="0">
                <a:solidFill>
                  <a:srgbClr val="002060"/>
                </a:solidFill>
              </a:rPr>
              <a:t>EnglishUSA</a:t>
            </a:r>
            <a:r>
              <a:rPr lang="en-US" altLang="en-US" sz="1600" dirty="0" smtClean="0">
                <a:solidFill>
                  <a:srgbClr val="002060"/>
                </a:solidFill>
              </a:rPr>
              <a:t> Members</a:t>
            </a:r>
          </a:p>
          <a:p>
            <a:pPr marL="571500" indent="-571500">
              <a:buFont typeface="Arial"/>
              <a:buChar char="•"/>
              <a:defRPr/>
            </a:pPr>
            <a:r>
              <a:rPr lang="en-US" altLang="en-US" sz="1600" dirty="0" smtClean="0">
                <a:solidFill>
                  <a:srgbClr val="002060"/>
                </a:solidFill>
              </a:rPr>
              <a:t>University of North Georgia (CLE)</a:t>
            </a:r>
          </a:p>
          <a:p>
            <a:pPr marL="571500" indent="-571500">
              <a:buFont typeface="Arial"/>
              <a:buChar char="•"/>
              <a:defRPr/>
            </a:pPr>
            <a:r>
              <a:rPr lang="en-US" altLang="en-US" sz="1600" dirty="0" smtClean="0">
                <a:solidFill>
                  <a:srgbClr val="002060"/>
                </a:solidFill>
              </a:rPr>
              <a:t>Georgia State University (IEP)</a:t>
            </a:r>
          </a:p>
          <a:p>
            <a:pPr marL="571500" indent="-571500">
              <a:buFont typeface="Arial"/>
              <a:buChar char="•"/>
              <a:defRPr/>
            </a:pPr>
            <a:r>
              <a:rPr lang="en-US" altLang="en-US" sz="1600" dirty="0" smtClean="0">
                <a:solidFill>
                  <a:srgbClr val="002060"/>
                </a:solidFill>
              </a:rPr>
              <a:t>Georgia Tech (LI)</a:t>
            </a:r>
          </a:p>
          <a:p>
            <a:pPr marL="571500" indent="-571500">
              <a:buFont typeface="Arial"/>
              <a:buChar char="•"/>
              <a:defRPr/>
            </a:pPr>
            <a:r>
              <a:rPr lang="en-US" altLang="en-US" sz="1600" dirty="0" smtClean="0">
                <a:solidFill>
                  <a:srgbClr val="002060"/>
                </a:solidFill>
              </a:rPr>
              <a:t>Kennesaw State University (IEPC)</a:t>
            </a:r>
          </a:p>
          <a:p>
            <a:pPr marL="571500" indent="-571500">
              <a:buFont typeface="Arial"/>
              <a:buChar char="•"/>
              <a:defRPr/>
            </a:pPr>
            <a:r>
              <a:rPr lang="en-US" altLang="en-US" sz="1600" dirty="0" smtClean="0">
                <a:solidFill>
                  <a:srgbClr val="002060"/>
                </a:solidFill>
              </a:rPr>
              <a:t>Valdosta State University (ELI)</a:t>
            </a:r>
          </a:p>
          <a:p>
            <a:pPr marL="571500" indent="-571500">
              <a:buFont typeface="Arial"/>
              <a:buChar char="•"/>
              <a:defRPr/>
            </a:pPr>
            <a:endParaRPr lang="en-US" altLang="en-US" sz="1600" dirty="0">
              <a:solidFill>
                <a:srgbClr val="002060"/>
              </a:solidFill>
            </a:endParaRPr>
          </a:p>
          <a:p>
            <a:pPr marL="571500" indent="-571500">
              <a:buFont typeface="Arial"/>
              <a:buChar char="•"/>
              <a:defRPr/>
            </a:pPr>
            <a:endParaRPr lang="en-US" altLang="en-US" sz="1600" dirty="0" smtClean="0">
              <a:solidFill>
                <a:srgbClr val="002060"/>
              </a:solidFill>
            </a:endParaRPr>
          </a:p>
        </p:txBody>
      </p:sp>
    </p:spTree>
    <p:extLst>
      <p:ext uri="{BB962C8B-B14F-4D97-AF65-F5344CB8AC3E}">
        <p14:creationId xmlns:p14="http://schemas.microsoft.com/office/powerpoint/2010/main" val="74395448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9940"/>
            <a:ext cx="10515600" cy="1325563"/>
          </a:xfrm>
        </p:spPr>
        <p:txBody>
          <a:bodyPr/>
          <a:lstStyle/>
          <a:p>
            <a:r>
              <a:rPr lang="en-GB" b="1" dirty="0" smtClean="0">
                <a:solidFill>
                  <a:schemeClr val="accent1">
                    <a:lumMod val="50000"/>
                  </a:schemeClr>
                </a:solidFill>
              </a:rPr>
              <a:t>IEP Student vs. Int’l Student </a:t>
            </a:r>
            <a:r>
              <a:rPr lang="en-GB" b="1" dirty="0" err="1" smtClean="0">
                <a:solidFill>
                  <a:schemeClr val="accent1">
                    <a:lumMod val="50000"/>
                  </a:schemeClr>
                </a:solidFill>
              </a:rPr>
              <a:t>Enrollments</a:t>
            </a:r>
            <a:endParaRPr lang="en-US" b="1" dirty="0">
              <a:solidFill>
                <a:schemeClr val="accent1">
                  <a:lumMod val="50000"/>
                </a:schemeClr>
              </a:solidFill>
            </a:endParaRPr>
          </a:p>
        </p:txBody>
      </p:sp>
      <p:graphicFrame>
        <p:nvGraphicFramePr>
          <p:cNvPr id="5" name="Chart 4"/>
          <p:cNvGraphicFramePr/>
          <p:nvPr>
            <p:extLst>
              <p:ext uri="{D42A27DB-BD31-4B8C-83A1-F6EECF244321}">
                <p14:modId xmlns:p14="http://schemas.microsoft.com/office/powerpoint/2010/main" val="255164572"/>
              </p:ext>
            </p:extLst>
          </p:nvPr>
        </p:nvGraphicFramePr>
        <p:xfrm>
          <a:off x="645161" y="1275934"/>
          <a:ext cx="10655165" cy="428376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1"/>
          <p:cNvSpPr txBox="1"/>
          <p:nvPr/>
        </p:nvSpPr>
        <p:spPr>
          <a:xfrm>
            <a:off x="8541333" y="1122062"/>
            <a:ext cx="3047483" cy="9175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accent6"/>
                </a:solidFill>
                <a:effectLst/>
                <a:uLnTx/>
                <a:uFillTx/>
                <a:latin typeface="+mn-lt"/>
                <a:ea typeface="+mn-ea"/>
                <a:cs typeface="+mn-cs"/>
              </a:rPr>
              <a:t>% Change - IEP</a:t>
            </a:r>
          </a:p>
          <a:p>
            <a:pPr marL="0" marR="0" lvl="0" indent="0" algn="r" defTabSz="914400" eaLnBrk="1" fontAlgn="auto" latinLnBrk="0" hangingPunct="1">
              <a:lnSpc>
                <a:spcPct val="100000"/>
              </a:lnSpc>
              <a:spcBef>
                <a:spcPts val="0"/>
              </a:spcBef>
              <a:spcAft>
                <a:spcPts val="0"/>
              </a:spcAft>
              <a:buClrTx/>
              <a:buSzTx/>
              <a:buFontTx/>
              <a:buNone/>
              <a:tabLst/>
              <a:defRPr/>
            </a:pPr>
            <a:endParaRPr kumimoji="0" lang="en-US" sz="1100" b="0" i="0" u="none" strike="noStrike" kern="0" cap="none" spc="0" normalizeH="0" baseline="0" noProof="0" dirty="0">
              <a:ln>
                <a:noFill/>
              </a:ln>
              <a:solidFill>
                <a:srgbClr val="F15A23"/>
              </a:solidFill>
              <a:effectLst/>
              <a:uLnTx/>
              <a:uFillTx/>
              <a:latin typeface="+mn-lt"/>
              <a:ea typeface="+mn-ea"/>
              <a:cs typeface="+mn-cs"/>
            </a:endParaRPr>
          </a:p>
          <a:p>
            <a:pPr marL="0" marR="0" lvl="0" indent="0" algn="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accent2">
                    <a:lumMod val="75000"/>
                  </a:schemeClr>
                </a:solidFill>
                <a:effectLst/>
                <a:uLnTx/>
                <a:uFillTx/>
                <a:latin typeface="+mn-lt"/>
                <a:ea typeface="+mn-ea"/>
                <a:cs typeface="+mn-cs"/>
              </a:rPr>
              <a:t>% Change – All Int’l Students </a:t>
            </a:r>
          </a:p>
        </p:txBody>
      </p:sp>
      <p:pic>
        <p:nvPicPr>
          <p:cNvPr id="7" name="Picture 6" descr="Screen Shot 2017-06-21 at 12.50.49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263" y="5561961"/>
            <a:ext cx="1389428" cy="484684"/>
          </a:xfrm>
          <a:prstGeom prst="rect">
            <a:avLst/>
          </a:prstGeom>
        </p:spPr>
      </p:pic>
    </p:spTree>
    <p:extLst>
      <p:ext uri="{BB962C8B-B14F-4D97-AF65-F5344CB8AC3E}">
        <p14:creationId xmlns:p14="http://schemas.microsoft.com/office/powerpoint/2010/main" val="164002042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0772"/>
            <a:ext cx="10515600" cy="1325563"/>
          </a:xfrm>
        </p:spPr>
        <p:txBody>
          <a:bodyPr/>
          <a:lstStyle/>
          <a:p>
            <a:r>
              <a:rPr lang="en-GB" b="1" dirty="0" smtClean="0">
                <a:solidFill>
                  <a:schemeClr val="accent1">
                    <a:lumMod val="50000"/>
                  </a:schemeClr>
                </a:solidFill>
              </a:rPr>
              <a:t>Challenges with IEP/ESL </a:t>
            </a:r>
            <a:r>
              <a:rPr lang="en-GB" b="1" dirty="0" err="1" smtClean="0">
                <a:solidFill>
                  <a:schemeClr val="accent1">
                    <a:lumMod val="50000"/>
                  </a:schemeClr>
                </a:solidFill>
              </a:rPr>
              <a:t>Enrollments</a:t>
            </a:r>
            <a:endParaRPr lang="en-US" b="1" dirty="0">
              <a:solidFill>
                <a:schemeClr val="accent1">
                  <a:lumMod val="50000"/>
                </a:schemeClr>
              </a:solidFill>
            </a:endParaRPr>
          </a:p>
        </p:txBody>
      </p:sp>
      <p:sp>
        <p:nvSpPr>
          <p:cNvPr id="6" name="Rectangle 5"/>
          <p:cNvSpPr/>
          <p:nvPr/>
        </p:nvSpPr>
        <p:spPr>
          <a:xfrm>
            <a:off x="1368711" y="1119840"/>
            <a:ext cx="9905375" cy="6186310"/>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Change with source markets (e.g. government-sponsored programs for language training)</a:t>
            </a:r>
          </a:p>
          <a:p>
            <a:pPr marL="571500" indent="-571500">
              <a:buFont typeface="Arial"/>
              <a:buChar char="•"/>
              <a:defRPr/>
            </a:pPr>
            <a:r>
              <a:rPr lang="en-US" altLang="en-US" sz="3600" dirty="0" smtClean="0">
                <a:solidFill>
                  <a:srgbClr val="002060"/>
                </a:solidFill>
              </a:rPr>
              <a:t>Increased competition overseas/in-country</a:t>
            </a:r>
          </a:p>
          <a:p>
            <a:pPr marL="571500" indent="-571500">
              <a:buFont typeface="Arial"/>
              <a:buChar char="•"/>
              <a:defRPr/>
            </a:pPr>
            <a:r>
              <a:rPr lang="en-US" altLang="en-US" sz="3600" dirty="0">
                <a:solidFill>
                  <a:srgbClr val="002060"/>
                </a:solidFill>
              </a:rPr>
              <a:t>Exchange rate: US$</a:t>
            </a:r>
          </a:p>
          <a:p>
            <a:pPr marL="571500" indent="-571500">
              <a:buFont typeface="Arial"/>
              <a:buChar char="•"/>
              <a:defRPr/>
            </a:pPr>
            <a:r>
              <a:rPr lang="en-US" altLang="en-US" sz="3600" dirty="0" smtClean="0">
                <a:solidFill>
                  <a:srgbClr val="002060"/>
                </a:solidFill>
              </a:rPr>
              <a:t>Unstable US political climate / violence in the news/ effect on visa policies</a:t>
            </a:r>
          </a:p>
          <a:p>
            <a:pPr marL="571500" indent="-571500">
              <a:buFont typeface="Arial"/>
              <a:buChar char="•"/>
              <a:defRPr/>
            </a:pPr>
            <a:r>
              <a:rPr lang="en-US" altLang="en-US" sz="3600" dirty="0">
                <a:solidFill>
                  <a:srgbClr val="002060"/>
                </a:solidFill>
              </a:rPr>
              <a:t>Lack of </a:t>
            </a:r>
            <a:r>
              <a:rPr lang="en-US" altLang="en-US" sz="3600" dirty="0" smtClean="0">
                <a:solidFill>
                  <a:srgbClr val="002060"/>
                </a:solidFill>
              </a:rPr>
              <a:t>comprehensive institutional-level recruitment </a:t>
            </a:r>
            <a:r>
              <a:rPr lang="en-US" altLang="en-US" sz="3600" dirty="0">
                <a:solidFill>
                  <a:srgbClr val="002060"/>
                </a:solidFill>
              </a:rPr>
              <a:t>strategy</a:t>
            </a:r>
          </a:p>
          <a:p>
            <a:pPr marL="571500" indent="-571500">
              <a:buFont typeface="Arial"/>
              <a:buChar char="•"/>
              <a:defRPr/>
            </a:pPr>
            <a:r>
              <a:rPr lang="en-US" altLang="en-US" sz="3600" dirty="0">
                <a:solidFill>
                  <a:srgbClr val="002060"/>
                </a:solidFill>
              </a:rPr>
              <a:t>Institutional bureaucracy </a:t>
            </a:r>
          </a:p>
          <a:p>
            <a:pPr marL="571500" indent="-571500">
              <a:buFont typeface="Arial"/>
              <a:buChar char="•"/>
              <a:defRPr/>
            </a:pPr>
            <a:endParaRPr lang="en-US" altLang="en-US" sz="3600" dirty="0" smtClean="0">
              <a:solidFill>
                <a:srgbClr val="002060"/>
              </a:solidFill>
            </a:endParaRPr>
          </a:p>
          <a:p>
            <a:pPr marL="571500" indent="-571500">
              <a:buFont typeface="Arial"/>
              <a:buChar char="•"/>
              <a:defRPr/>
            </a:pPr>
            <a:endParaRPr lang="en-US" altLang="en-US" sz="3600" dirty="0" smtClean="0">
              <a:solidFill>
                <a:srgbClr val="002060"/>
              </a:solidFill>
            </a:endParaRPr>
          </a:p>
        </p:txBody>
      </p:sp>
    </p:spTree>
    <p:extLst>
      <p:ext uri="{BB962C8B-B14F-4D97-AF65-F5344CB8AC3E}">
        <p14:creationId xmlns:p14="http://schemas.microsoft.com/office/powerpoint/2010/main" val="16400204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670" y="368546"/>
            <a:ext cx="10778346" cy="1325563"/>
          </a:xfrm>
        </p:spPr>
        <p:txBody>
          <a:bodyPr>
            <a:normAutofit/>
          </a:bodyPr>
          <a:lstStyle/>
          <a:p>
            <a:r>
              <a:rPr lang="en-GB" sz="4000" b="1" dirty="0" smtClean="0"/>
              <a:t>Recruitment Advantages for Campus-Based English Language Programs </a:t>
            </a:r>
            <a:endParaRPr lang="en-US" sz="4000" b="1" dirty="0"/>
          </a:p>
        </p:txBody>
      </p:sp>
      <p:sp>
        <p:nvSpPr>
          <p:cNvPr id="6" name="Rectangle 5"/>
          <p:cNvSpPr/>
          <p:nvPr/>
        </p:nvSpPr>
        <p:spPr>
          <a:xfrm>
            <a:off x="1205763" y="1637214"/>
            <a:ext cx="9905375" cy="4401205"/>
          </a:xfrm>
          <a:prstGeom prst="rect">
            <a:avLst/>
          </a:prstGeom>
        </p:spPr>
        <p:txBody>
          <a:bodyPr wrap="square">
            <a:spAutoFit/>
          </a:bodyPr>
          <a:lstStyle/>
          <a:p>
            <a:pPr marL="571500" indent="-571500">
              <a:buFont typeface="Arial"/>
              <a:buChar char="•"/>
              <a:defRPr/>
            </a:pPr>
            <a:r>
              <a:rPr lang="en-US" altLang="en-US" sz="2800" dirty="0" smtClean="0">
                <a:solidFill>
                  <a:srgbClr val="002060"/>
                </a:solidFill>
              </a:rPr>
              <a:t>Campus location (part of larger institution)</a:t>
            </a:r>
          </a:p>
          <a:p>
            <a:pPr marL="571500" indent="-571500">
              <a:buFont typeface="Arial"/>
              <a:buChar char="•"/>
              <a:defRPr/>
            </a:pPr>
            <a:r>
              <a:rPr lang="en-US" altLang="en-US" sz="2800" dirty="0" smtClean="0">
                <a:solidFill>
                  <a:srgbClr val="002060"/>
                </a:solidFill>
              </a:rPr>
              <a:t>Shared resources &amp; governance</a:t>
            </a:r>
          </a:p>
          <a:p>
            <a:pPr marL="571500" indent="-571500">
              <a:buFont typeface="Arial"/>
              <a:buChar char="•"/>
              <a:defRPr/>
            </a:pPr>
            <a:r>
              <a:rPr lang="en-US" altLang="en-US" sz="2800" dirty="0" smtClean="0">
                <a:solidFill>
                  <a:srgbClr val="002060"/>
                </a:solidFill>
              </a:rPr>
              <a:t>High level of student services</a:t>
            </a:r>
          </a:p>
          <a:p>
            <a:pPr marL="571500" indent="-571500">
              <a:buFont typeface="Arial"/>
              <a:buChar char="•"/>
              <a:defRPr/>
            </a:pPr>
            <a:r>
              <a:rPr lang="en-US" altLang="en-US" sz="2800" dirty="0" smtClean="0">
                <a:solidFill>
                  <a:srgbClr val="002060"/>
                </a:solidFill>
              </a:rPr>
              <a:t>Academic setting and culture</a:t>
            </a:r>
          </a:p>
          <a:p>
            <a:pPr marL="571500" indent="-571500">
              <a:buFont typeface="Arial"/>
              <a:buChar char="•"/>
              <a:defRPr/>
            </a:pPr>
            <a:r>
              <a:rPr lang="en-US" altLang="en-US" sz="2800" dirty="0" smtClean="0">
                <a:solidFill>
                  <a:srgbClr val="002060"/>
                </a:solidFill>
              </a:rPr>
              <a:t>Conditional admission opportunity</a:t>
            </a:r>
          </a:p>
          <a:p>
            <a:pPr marL="571500" indent="-571500">
              <a:buFont typeface="Arial"/>
              <a:buChar char="•"/>
              <a:defRPr/>
            </a:pPr>
            <a:r>
              <a:rPr lang="en-US" altLang="en-US" sz="2800" dirty="0" smtClean="0">
                <a:solidFill>
                  <a:srgbClr val="002060"/>
                </a:solidFill>
              </a:rPr>
              <a:t>Concurrent enrollment opportunity</a:t>
            </a:r>
          </a:p>
          <a:p>
            <a:pPr marL="571500" indent="-571500">
              <a:buFont typeface="Arial"/>
              <a:buChar char="•"/>
              <a:defRPr/>
            </a:pPr>
            <a:r>
              <a:rPr lang="en-US" altLang="en-US" sz="2800" dirty="0" smtClean="0">
                <a:solidFill>
                  <a:srgbClr val="002060"/>
                </a:solidFill>
              </a:rPr>
              <a:t>Rising popularity of pathway programs</a:t>
            </a:r>
          </a:p>
          <a:p>
            <a:pPr marL="571500" indent="-571500">
              <a:buFont typeface="Arial"/>
              <a:buChar char="•"/>
              <a:defRPr/>
            </a:pPr>
            <a:r>
              <a:rPr lang="en-US" altLang="en-US" sz="2800" dirty="0" smtClean="0">
                <a:solidFill>
                  <a:srgbClr val="002060"/>
                </a:solidFill>
              </a:rPr>
              <a:t>Connection to academic departments for specialized programs</a:t>
            </a:r>
          </a:p>
          <a:p>
            <a:pPr marL="571500" indent="-571500">
              <a:buFont typeface="Arial"/>
              <a:buChar char="•"/>
              <a:defRPr/>
            </a:pPr>
            <a:r>
              <a:rPr lang="en-US" altLang="en-US" sz="2800" dirty="0" smtClean="0">
                <a:solidFill>
                  <a:srgbClr val="000000"/>
                </a:solidFill>
              </a:rPr>
              <a:t>ESL students: ambassadors for institutions</a:t>
            </a:r>
          </a:p>
          <a:p>
            <a:pPr>
              <a:defRPr/>
            </a:pPr>
            <a:r>
              <a:rPr lang="en-US" altLang="en-US" sz="2800" dirty="0" smtClean="0">
                <a:solidFill>
                  <a:srgbClr val="002060"/>
                </a:solidFill>
              </a:rPr>
              <a:t>	</a:t>
            </a:r>
            <a:endParaRPr lang="en-US" altLang="en-US" sz="2800" dirty="0">
              <a:solidFill>
                <a:srgbClr val="002060"/>
              </a:solidFill>
            </a:endParaRPr>
          </a:p>
        </p:txBody>
      </p:sp>
    </p:spTree>
    <p:extLst>
      <p:ext uri="{BB962C8B-B14F-4D97-AF65-F5344CB8AC3E}">
        <p14:creationId xmlns:p14="http://schemas.microsoft.com/office/powerpoint/2010/main" val="16400204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chemeClr val="accent1">
                    <a:lumMod val="50000"/>
                  </a:schemeClr>
                </a:solidFill>
              </a:rPr>
              <a:t>ESL/IEP Recruitment Strategies &amp; Resources</a:t>
            </a:r>
            <a:endParaRPr lang="en-US" b="1" dirty="0">
              <a:solidFill>
                <a:schemeClr val="accent1">
                  <a:lumMod val="50000"/>
                </a:schemeClr>
              </a:solidFill>
            </a:endParaRPr>
          </a:p>
        </p:txBody>
      </p:sp>
      <p:sp>
        <p:nvSpPr>
          <p:cNvPr id="6" name="Rectangle 5"/>
          <p:cNvSpPr/>
          <p:nvPr/>
        </p:nvSpPr>
        <p:spPr>
          <a:xfrm>
            <a:off x="1306975" y="1773391"/>
            <a:ext cx="9905375" cy="2862322"/>
          </a:xfrm>
          <a:prstGeom prst="rect">
            <a:avLst/>
          </a:prstGeom>
        </p:spPr>
        <p:txBody>
          <a:bodyPr wrap="square">
            <a:spAutoFit/>
          </a:bodyPr>
          <a:lstStyle/>
          <a:p>
            <a:pPr marL="571500" indent="-571500">
              <a:buFont typeface="Arial"/>
              <a:buChar char="•"/>
              <a:defRPr/>
            </a:pPr>
            <a:r>
              <a:rPr lang="en-US" altLang="en-US" sz="3600" dirty="0" smtClean="0">
                <a:solidFill>
                  <a:srgbClr val="000000"/>
                </a:solidFill>
              </a:rPr>
              <a:t>Flexibility &amp; innovation</a:t>
            </a:r>
            <a:endParaRPr lang="en-US" altLang="en-US" sz="3600" dirty="0">
              <a:solidFill>
                <a:srgbClr val="000000"/>
              </a:solidFill>
            </a:endParaRPr>
          </a:p>
          <a:p>
            <a:pPr marL="571500" indent="-571500">
              <a:buFont typeface="Arial"/>
              <a:buChar char="•"/>
              <a:defRPr/>
            </a:pPr>
            <a:r>
              <a:rPr lang="en-US" altLang="en-US" sz="3600" dirty="0" smtClean="0">
                <a:solidFill>
                  <a:srgbClr val="000000"/>
                </a:solidFill>
              </a:rPr>
              <a:t>Joint recruitment efforts</a:t>
            </a:r>
          </a:p>
          <a:p>
            <a:pPr marL="571500" indent="-571500">
              <a:buFont typeface="Arial"/>
              <a:buChar char="•"/>
              <a:defRPr/>
            </a:pPr>
            <a:r>
              <a:rPr lang="en-US" altLang="en-US" sz="3600" dirty="0" smtClean="0">
                <a:solidFill>
                  <a:srgbClr val="000000"/>
                </a:solidFill>
              </a:rPr>
              <a:t>Campus support for ESL</a:t>
            </a:r>
          </a:p>
          <a:p>
            <a:pPr marL="571500" indent="-571500">
              <a:buFont typeface="Arial"/>
              <a:buChar char="•"/>
              <a:defRPr/>
            </a:pPr>
            <a:r>
              <a:rPr lang="en-US" altLang="en-US" sz="3600" dirty="0">
                <a:solidFill>
                  <a:srgbClr val="000000"/>
                </a:solidFill>
              </a:rPr>
              <a:t>Resources </a:t>
            </a:r>
          </a:p>
          <a:p>
            <a:pPr>
              <a:defRPr/>
            </a:pPr>
            <a:endParaRPr lang="en-US" altLang="en-US" sz="3600" dirty="0" smtClean="0">
              <a:solidFill>
                <a:srgbClr val="FF0000"/>
              </a:solidFill>
            </a:endParaRPr>
          </a:p>
        </p:txBody>
      </p:sp>
    </p:spTree>
    <p:extLst>
      <p:ext uri="{BB962C8B-B14F-4D97-AF65-F5344CB8AC3E}">
        <p14:creationId xmlns:p14="http://schemas.microsoft.com/office/powerpoint/2010/main" val="164002042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8358" y="224009"/>
            <a:ext cx="10515600" cy="1325563"/>
          </a:xfrm>
        </p:spPr>
        <p:txBody>
          <a:bodyPr/>
          <a:lstStyle/>
          <a:p>
            <a:r>
              <a:rPr lang="en-GB" b="1" dirty="0" smtClean="0">
                <a:solidFill>
                  <a:schemeClr val="accent1">
                    <a:lumMod val="50000"/>
                  </a:schemeClr>
                </a:solidFill>
              </a:rPr>
              <a:t>Flexibility &amp; Innovation</a:t>
            </a:r>
            <a:endParaRPr lang="en-US" b="1" dirty="0">
              <a:solidFill>
                <a:schemeClr val="accent1">
                  <a:lumMod val="50000"/>
                </a:schemeClr>
              </a:solidFill>
            </a:endParaRPr>
          </a:p>
        </p:txBody>
      </p:sp>
      <p:sp>
        <p:nvSpPr>
          <p:cNvPr id="6" name="Rectangle 5"/>
          <p:cNvSpPr/>
          <p:nvPr/>
        </p:nvSpPr>
        <p:spPr>
          <a:xfrm>
            <a:off x="1353591" y="1239163"/>
            <a:ext cx="9905375" cy="4524316"/>
          </a:xfrm>
          <a:prstGeom prst="rect">
            <a:avLst/>
          </a:prstGeom>
        </p:spPr>
        <p:txBody>
          <a:bodyPr wrap="square">
            <a:spAutoFit/>
          </a:bodyPr>
          <a:lstStyle/>
          <a:p>
            <a:pPr marL="571500" indent="-571500">
              <a:buFont typeface="Arial"/>
              <a:buChar char="•"/>
              <a:defRPr/>
            </a:pPr>
            <a:r>
              <a:rPr lang="en-US" altLang="en-US" sz="3600" dirty="0" smtClean="0">
                <a:solidFill>
                  <a:srgbClr val="002060"/>
                </a:solidFill>
              </a:rPr>
              <a:t>Response to market changes</a:t>
            </a:r>
          </a:p>
          <a:p>
            <a:pPr marL="1028700" lvl="1" indent="-571500">
              <a:buFont typeface="Arial"/>
              <a:buChar char="•"/>
              <a:defRPr/>
            </a:pPr>
            <a:r>
              <a:rPr lang="en-US" altLang="en-US" sz="3600" dirty="0" smtClean="0">
                <a:solidFill>
                  <a:srgbClr val="002060"/>
                </a:solidFill>
              </a:rPr>
              <a:t>Short-term programs</a:t>
            </a:r>
          </a:p>
          <a:p>
            <a:pPr marL="1028700" lvl="1" indent="-571500">
              <a:buFont typeface="Arial"/>
              <a:buChar char="•"/>
              <a:defRPr/>
            </a:pPr>
            <a:r>
              <a:rPr lang="en-US" altLang="en-US" sz="3600" dirty="0" smtClean="0">
                <a:solidFill>
                  <a:srgbClr val="002060"/>
                </a:solidFill>
              </a:rPr>
              <a:t>Special &amp; customized programs related to academic and/or professional goals</a:t>
            </a:r>
          </a:p>
          <a:p>
            <a:pPr marL="571500" indent="-571500">
              <a:buFont typeface="Arial"/>
              <a:buChar char="•"/>
              <a:defRPr/>
            </a:pPr>
            <a:r>
              <a:rPr lang="en-US" altLang="en-US" sz="3600" dirty="0" smtClean="0">
                <a:solidFill>
                  <a:srgbClr val="002060"/>
                </a:solidFill>
              </a:rPr>
              <a:t>Adaptation of programs to ‘other’ academic &amp; professional calendars </a:t>
            </a:r>
          </a:p>
          <a:p>
            <a:pPr marL="571500" indent="-571500">
              <a:buFont typeface="Arial"/>
              <a:buChar char="•"/>
              <a:defRPr/>
            </a:pPr>
            <a:r>
              <a:rPr lang="en-US" altLang="en-US" sz="3600" dirty="0" smtClean="0">
                <a:solidFill>
                  <a:srgbClr val="002060"/>
                </a:solidFill>
              </a:rPr>
              <a:t>Self-supporting nature &amp; entrepreneurial endeavors</a:t>
            </a:r>
          </a:p>
        </p:txBody>
      </p:sp>
    </p:spTree>
    <p:extLst>
      <p:ext uri="{BB962C8B-B14F-4D97-AF65-F5344CB8AC3E}">
        <p14:creationId xmlns:p14="http://schemas.microsoft.com/office/powerpoint/2010/main" val="174091075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10074</TotalTime>
  <Words>870</Words>
  <Application>Microsoft Macintosh PowerPoint</Application>
  <PresentationFormat>Custom</PresentationFormat>
  <Paragraphs>140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ESL Recruitment: Realities &amp; Strategies</vt:lpstr>
      <vt:lpstr>Background</vt:lpstr>
      <vt:lpstr>What We’ll Cover</vt:lpstr>
      <vt:lpstr>PowerPoint Presentation</vt:lpstr>
      <vt:lpstr>IEP Student vs. Int’l Student Enrollments</vt:lpstr>
      <vt:lpstr>Challenges with IEP/ESL Enrollments</vt:lpstr>
      <vt:lpstr>Recruitment Advantages for Campus-Based English Language Programs </vt:lpstr>
      <vt:lpstr>ESL/IEP Recruitment Strategies &amp; Resources</vt:lpstr>
      <vt:lpstr>Flexibility &amp; Innovation</vt:lpstr>
      <vt:lpstr>Joint Recruitment Efforts</vt:lpstr>
      <vt:lpstr>Campus Support for ESL/IEPs</vt:lpstr>
      <vt:lpstr>Resources for ESL</vt:lpstr>
      <vt:lpstr>Resources for ESL</vt:lpstr>
      <vt:lpstr>Questions or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Symonds</dc:creator>
  <cp:lastModifiedBy>Cheryl Delk Le Good</cp:lastModifiedBy>
  <cp:revision>147</cp:revision>
  <cp:lastPrinted>2017-03-20T17:02:12Z</cp:lastPrinted>
  <dcterms:created xsi:type="dcterms:W3CDTF">2016-05-26T13:41:11Z</dcterms:created>
  <dcterms:modified xsi:type="dcterms:W3CDTF">2017-06-23T18:15:26Z</dcterms:modified>
</cp:coreProperties>
</file>