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1" r:id="rId4"/>
    <p:sldId id="275" r:id="rId5"/>
    <p:sldId id="263" r:id="rId6"/>
    <p:sldId id="276" r:id="rId7"/>
    <p:sldId id="277" r:id="rId8"/>
    <p:sldId id="278" r:id="rId9"/>
    <p:sldId id="279" r:id="rId10"/>
    <p:sldId id="280" r:id="rId11"/>
  </p:sldIdLst>
  <p:sldSz cx="12188825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74" autoAdjust="0"/>
  </p:normalViewPr>
  <p:slideViewPr>
    <p:cSldViewPr>
      <p:cViewPr varScale="1">
        <p:scale>
          <a:sx n="89" d="100"/>
          <a:sy n="89" d="100"/>
        </p:scale>
        <p:origin x="90" y="30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6/21/2017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6/21/2017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6/21/2017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/>
              <a:pPr/>
              <a:t>6/21/2017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EducationUSA Forum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by Jason Wynn &amp; Sarah Speir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Yearly EducationUSA Forum? 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EducationUSA?</a:t>
            </a:r>
            <a:endParaRPr lang="en-US" dirty="0"/>
          </a:p>
          <a:p>
            <a:r>
              <a:rPr lang="en-US" dirty="0" smtClean="0"/>
              <a:t>What is the event we are referring to?</a:t>
            </a:r>
            <a:endParaRPr lang="en-US" dirty="0"/>
          </a:p>
          <a:p>
            <a:r>
              <a:rPr lang="en-US" dirty="0" smtClean="0"/>
              <a:t>What did we get from the event? Is it worth going to?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012" y="4013440"/>
            <a:ext cx="1781175" cy="1857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864" y="4013440"/>
            <a:ext cx="3071961" cy="3199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97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807" y="2514600"/>
            <a:ext cx="9753600" cy="2209799"/>
          </a:xfrm>
        </p:spPr>
        <p:txBody>
          <a:bodyPr>
            <a:noAutofit/>
          </a:bodyPr>
          <a:lstStyle/>
          <a:p>
            <a:r>
              <a:rPr lang="en-US" sz="2800" cap="none" dirty="0" smtClean="0"/>
              <a:t>“A </a:t>
            </a:r>
            <a:r>
              <a:rPr lang="en-US" sz="2800" cap="none" dirty="0"/>
              <a:t>U.S. Department of State network of over 400 international student advising centers in more than 170 countries. </a:t>
            </a:r>
            <a:r>
              <a:rPr lang="en-US" sz="2800" b="1" cap="none" dirty="0"/>
              <a:t>EducationUSA</a:t>
            </a:r>
            <a:r>
              <a:rPr lang="en-US" sz="2800" cap="none" dirty="0"/>
              <a:t> is officially a branch in the Office of Global Educational Programs in the Bureau of Educational and Cultural Affairs (ECA</a:t>
            </a:r>
            <a:r>
              <a:rPr lang="en-US" sz="2800" cap="none" dirty="0" smtClean="0"/>
              <a:t>)”</a:t>
            </a:r>
            <a:endParaRPr lang="en-US" sz="280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What is EducationUSA? 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212" y="533400"/>
            <a:ext cx="2266950" cy="1133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183" y="4724399"/>
            <a:ext cx="2180466" cy="175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150" y="1981200"/>
            <a:ext cx="9753600" cy="4114799"/>
          </a:xfrm>
        </p:spPr>
        <p:txBody>
          <a:bodyPr anchor="t">
            <a:noAutofit/>
          </a:bodyPr>
          <a:lstStyle/>
          <a:p>
            <a:r>
              <a:rPr lang="en-US" sz="2800" cap="none" dirty="0"/>
              <a:t>Department of State’s Bureau of Educational and Cultural Affairs  </a:t>
            </a:r>
            <a:br>
              <a:rPr lang="en-US" sz="2800" cap="none" dirty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/>
              <a:t>					REACS</a:t>
            </a:r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800" cap="none" dirty="0" smtClean="0"/>
              <a:t>                                                                    </a:t>
            </a:r>
            <a:br>
              <a:rPr lang="en-US" sz="2800" cap="none" dirty="0" smtClean="0"/>
            </a:br>
            <a:r>
              <a:rPr lang="en-US" sz="2800" cap="none" dirty="0"/>
              <a:t> </a:t>
            </a:r>
            <a:r>
              <a:rPr lang="en-US" sz="2800" cap="none" dirty="0" smtClean="0"/>
              <a:t>                                                                    EducationUSA</a:t>
            </a:r>
            <a:br>
              <a:rPr lang="en-US" sz="2800" cap="none" dirty="0" smtClean="0"/>
            </a:br>
            <a:r>
              <a:rPr lang="en-US" sz="2800" cap="none" dirty="0"/>
              <a:t> </a:t>
            </a:r>
            <a:r>
              <a:rPr lang="en-US" sz="2800" cap="none" dirty="0" smtClean="0"/>
              <a:t>                                                                    Advisors</a:t>
            </a:r>
            <a:endParaRPr lang="en-US" sz="280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Who Puts on the Education USA Forum 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137" y="526482"/>
            <a:ext cx="2266950" cy="1133475"/>
          </a:xfrm>
          <a:prstGeom prst="rect">
            <a:avLst/>
          </a:prstGeom>
        </p:spPr>
      </p:pic>
      <p:cxnSp>
        <p:nvCxnSpPr>
          <p:cNvPr id="7" name="Elbow Connector 6"/>
          <p:cNvCxnSpPr/>
          <p:nvPr/>
        </p:nvCxnSpPr>
        <p:spPr>
          <a:xfrm>
            <a:off x="4722812" y="2514600"/>
            <a:ext cx="914400" cy="914400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>
            <a:off x="7161212" y="3429000"/>
            <a:ext cx="914400" cy="914400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Up Arrow Callout 12"/>
          <p:cNvSpPr/>
          <p:nvPr/>
        </p:nvSpPr>
        <p:spPr>
          <a:xfrm>
            <a:off x="4951412" y="3657600"/>
            <a:ext cx="3429000" cy="3048000"/>
          </a:xfrm>
          <a:prstGeom prst="up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algn="ctr"/>
            <a:r>
              <a:rPr lang="en-US" sz="1600" dirty="0" smtClean="0"/>
              <a:t>Sub-Saharan Africa</a:t>
            </a:r>
          </a:p>
          <a:p>
            <a:pPr algn="ctr"/>
            <a:r>
              <a:rPr lang="en-US" sz="1600" dirty="0" smtClean="0"/>
              <a:t>East Asia and Pacific</a:t>
            </a:r>
          </a:p>
          <a:p>
            <a:pPr algn="ctr"/>
            <a:r>
              <a:rPr lang="en-US" sz="1600" dirty="0" smtClean="0"/>
              <a:t>Europe and Eurasia</a:t>
            </a:r>
          </a:p>
          <a:p>
            <a:pPr algn="ctr"/>
            <a:r>
              <a:rPr lang="en-US" sz="1600" dirty="0" smtClean="0"/>
              <a:t>Middle East and N Africa</a:t>
            </a:r>
          </a:p>
          <a:p>
            <a:pPr algn="ctr"/>
            <a:r>
              <a:rPr lang="en-US" sz="1600" dirty="0" smtClean="0"/>
              <a:t>South and Central Asia</a:t>
            </a:r>
          </a:p>
          <a:p>
            <a:pPr algn="ctr"/>
            <a:r>
              <a:rPr lang="en-US" sz="1600" dirty="0" smtClean="0"/>
              <a:t>Western Hemisphere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150" y="1981200"/>
            <a:ext cx="9753600" cy="4114799"/>
          </a:xfrm>
        </p:spPr>
        <p:txBody>
          <a:bodyPr anchor="t">
            <a:noAutofit/>
          </a:bodyPr>
          <a:lstStyle/>
          <a:p>
            <a:r>
              <a:rPr lang="en-US" sz="2800" cap="none" dirty="0" smtClean="0"/>
              <a:t>Help U.S. colleges &amp; universities interested in recruiting, enrolling, and supporting international students. </a:t>
            </a: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800" cap="none" dirty="0" smtClean="0"/>
              <a:t>Show them how to use/better use EducationUSA resources.  </a:t>
            </a:r>
            <a:endParaRPr lang="en-US" sz="280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What is the purpose of the EducationUSA Forum? 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70" y="381000"/>
            <a:ext cx="22669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5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150" y="1981200"/>
            <a:ext cx="9753600" cy="4648200"/>
          </a:xfrm>
        </p:spPr>
        <p:txBody>
          <a:bodyPr anchor="t">
            <a:noAutofit/>
          </a:bodyPr>
          <a:lstStyle/>
          <a:p>
            <a:r>
              <a:rPr lang="en-US" sz="2800" cap="none" dirty="0" smtClean="0"/>
              <a:t>Keynote Speakers 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Skills Labs (social media strategy, enrollment management strategy, Communication with International students)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Sessions by EducationUSA, university and other government officials (SEVP)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Global Showcase</a:t>
            </a:r>
            <a:br>
              <a:rPr lang="en-US" sz="2800" cap="none" dirty="0" smtClean="0"/>
            </a:br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800" cap="none" dirty="0" smtClean="0"/>
              <a:t>One-on-one Networking w/EducationUSA Advisors</a:t>
            </a: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endParaRPr lang="en-US" sz="280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What events would one expect at The Forum? 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70" y="381000"/>
            <a:ext cx="22669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0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150" y="1981200"/>
            <a:ext cx="9753600" cy="4114799"/>
          </a:xfrm>
        </p:spPr>
        <p:txBody>
          <a:bodyPr anchor="t">
            <a:noAutofit/>
          </a:bodyPr>
          <a:lstStyle/>
          <a:p>
            <a:r>
              <a:rPr lang="en-US" sz="2800" cap="none" dirty="0" smtClean="0"/>
              <a:t>Latest information on sponsored programs (e.g. status of SACM, BSMP, etc.)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Social Media “Skills Lab” 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SEVP and DOS Updates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Current Mobility Trends and Numbers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 </a:t>
            </a:r>
            <a:r>
              <a:rPr lang="en-US" sz="2800" cap="none" dirty="0"/>
              <a:t/>
            </a:r>
            <a:br>
              <a:rPr lang="en-US" sz="2800" cap="none" dirty="0"/>
            </a:br>
            <a:endParaRPr lang="en-US" sz="280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What did we take away from the event? 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70" y="381000"/>
            <a:ext cx="22669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00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150" y="1981200"/>
            <a:ext cx="9753600" cy="4114799"/>
          </a:xfrm>
        </p:spPr>
        <p:txBody>
          <a:bodyPr anchor="t">
            <a:noAutofit/>
          </a:bodyPr>
          <a:lstStyle/>
          <a:p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800" cap="none" dirty="0" smtClean="0"/>
              <a:t>New staff needing training and engagement with EducationUSA. 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Those with small budgets that need to do armchair recruitment. 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Those looking for lower-budget fairs. </a:t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Senior staff looking for country connections/new partnerships. </a:t>
            </a: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 </a:t>
            </a:r>
            <a:r>
              <a:rPr lang="en-US" sz="2800" cap="none" dirty="0"/>
              <a:t/>
            </a:r>
            <a:br>
              <a:rPr lang="en-US" sz="2800" cap="none" dirty="0"/>
            </a:br>
            <a:endParaRPr lang="en-US" sz="280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Who might this event be good for? 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70" y="381000"/>
            <a:ext cx="22669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9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150" y="1981200"/>
            <a:ext cx="9753600" cy="4114799"/>
          </a:xfrm>
        </p:spPr>
        <p:txBody>
          <a:bodyPr anchor="t">
            <a:noAutofit/>
          </a:bodyPr>
          <a:lstStyle/>
          <a:p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800" cap="none" dirty="0"/>
              <a:t/>
            </a:r>
            <a:br>
              <a:rPr lang="en-US" sz="2800" cap="none" dirty="0"/>
            </a:br>
            <a:r>
              <a:rPr lang="en-US" sz="2800" cap="none" dirty="0" smtClean="0"/>
              <a:t> </a:t>
            </a:r>
            <a:r>
              <a:rPr lang="en-US" sz="2800" cap="none" dirty="0"/>
              <a:t/>
            </a:r>
            <a:br>
              <a:rPr lang="en-US" sz="2800" cap="none" dirty="0"/>
            </a:br>
            <a:endParaRPr lang="en-US" sz="2800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Questions? 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70" y="381000"/>
            <a:ext cx="2266950" cy="1133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511" y="765700"/>
            <a:ext cx="4706302" cy="60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47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 World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007AB78-8AA3-48FB-9A6F-F33600BC4B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0</TotalTime>
  <Words>173</Words>
  <Application>Microsoft Office PowerPoint</Application>
  <PresentationFormat>Custom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Continental World 16x9</vt:lpstr>
      <vt:lpstr>EducationUSA Forum</vt:lpstr>
      <vt:lpstr>Yearly EducationUSA Forum? </vt:lpstr>
      <vt:lpstr>“A U.S. Department of State network of over 400 international student advising centers in more than 170 countries. EducationUSA is officially a branch in the Office of Global Educational Programs in the Bureau of Educational and Cultural Affairs (ECA)”</vt:lpstr>
      <vt:lpstr>Department of State’s Bureau of Educational and Cultural Affairs         REACS                                                                                                                                           EducationUSA                                                                      Advisors</vt:lpstr>
      <vt:lpstr>Help U.S. colleges &amp; universities interested in recruiting, enrolling, and supporting international students.   Show them how to use/better use EducationUSA resources.  </vt:lpstr>
      <vt:lpstr>Keynote Speakers   Skills Labs (social media strategy, enrollment management strategy, Communication with International students)  Sessions by EducationUSA, university and other government officials (SEVP)  Global Showcase  One-on-one Networking w/EducationUSA Advisors   </vt:lpstr>
      <vt:lpstr>Latest information on sponsored programs (e.g. status of SACM, BSMP, etc.)  Social Media “Skills Lab”   SEVP and DOS Updates  Current Mobility Trends and Numbers    </vt:lpstr>
      <vt:lpstr> New staff needing training and engagement with EducationUSA.   Those with small budgets that need to do armchair recruitment.   Those looking for lower-budget fairs.   Senior staff looking for country connections/new partnerships.    </vt:lpstr>
      <vt:lpstr>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2017-06-19T00:08:00Z</dcterms:created>
  <dcterms:modified xsi:type="dcterms:W3CDTF">2017-06-21T20:51:37Z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</Properties>
</file>