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1"/>
  </p:sldMasterIdLst>
  <p:notesMasterIdLst>
    <p:notesMasterId r:id="rId33"/>
  </p:notesMasterIdLst>
  <p:sldIdLst>
    <p:sldId id="256" r:id="rId2"/>
    <p:sldId id="296" r:id="rId3"/>
    <p:sldId id="297" r:id="rId4"/>
    <p:sldId id="299" r:id="rId5"/>
    <p:sldId id="303" r:id="rId6"/>
    <p:sldId id="309" r:id="rId7"/>
    <p:sldId id="294" r:id="rId8"/>
    <p:sldId id="257" r:id="rId9"/>
    <p:sldId id="259" r:id="rId10"/>
    <p:sldId id="260" r:id="rId11"/>
    <p:sldId id="273" r:id="rId12"/>
    <p:sldId id="258" r:id="rId13"/>
    <p:sldId id="325" r:id="rId14"/>
    <p:sldId id="311" r:id="rId15"/>
    <p:sldId id="313" r:id="rId16"/>
    <p:sldId id="307" r:id="rId17"/>
    <p:sldId id="314" r:id="rId18"/>
    <p:sldId id="308" r:id="rId19"/>
    <p:sldId id="262" r:id="rId20"/>
    <p:sldId id="300" r:id="rId21"/>
    <p:sldId id="304" r:id="rId22"/>
    <p:sldId id="305" r:id="rId23"/>
    <p:sldId id="315" r:id="rId24"/>
    <p:sldId id="320" r:id="rId25"/>
    <p:sldId id="317" r:id="rId26"/>
    <p:sldId id="319" r:id="rId27"/>
    <p:sldId id="322" r:id="rId28"/>
    <p:sldId id="293" r:id="rId29"/>
    <p:sldId id="324" r:id="rId30"/>
    <p:sldId id="326" r:id="rId31"/>
    <p:sldId id="301" r:id="rId32"/>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Lucida Grande" pitchFamily="-101" charset="0"/>
        <a:ea typeface="Geneva" pitchFamily="-101" charset="-128"/>
        <a:cs typeface="+mn-cs"/>
      </a:defRPr>
    </a:lvl1pPr>
    <a:lvl2pPr marL="457200" algn="l" defTabSz="457200" rtl="0" eaLnBrk="0" fontAlgn="base" hangingPunct="0">
      <a:spcBef>
        <a:spcPct val="0"/>
      </a:spcBef>
      <a:spcAft>
        <a:spcPct val="0"/>
      </a:spcAft>
      <a:defRPr kern="1200">
        <a:solidFill>
          <a:schemeClr val="tx1"/>
        </a:solidFill>
        <a:latin typeface="Lucida Grande" pitchFamily="-101" charset="0"/>
        <a:ea typeface="Geneva" pitchFamily="-101" charset="-128"/>
        <a:cs typeface="+mn-cs"/>
      </a:defRPr>
    </a:lvl2pPr>
    <a:lvl3pPr marL="914400" algn="l" defTabSz="457200" rtl="0" eaLnBrk="0" fontAlgn="base" hangingPunct="0">
      <a:spcBef>
        <a:spcPct val="0"/>
      </a:spcBef>
      <a:spcAft>
        <a:spcPct val="0"/>
      </a:spcAft>
      <a:defRPr kern="1200">
        <a:solidFill>
          <a:schemeClr val="tx1"/>
        </a:solidFill>
        <a:latin typeface="Lucida Grande" pitchFamily="-101" charset="0"/>
        <a:ea typeface="Geneva" pitchFamily="-101" charset="-128"/>
        <a:cs typeface="+mn-cs"/>
      </a:defRPr>
    </a:lvl3pPr>
    <a:lvl4pPr marL="1371600" algn="l" defTabSz="457200" rtl="0" eaLnBrk="0" fontAlgn="base" hangingPunct="0">
      <a:spcBef>
        <a:spcPct val="0"/>
      </a:spcBef>
      <a:spcAft>
        <a:spcPct val="0"/>
      </a:spcAft>
      <a:defRPr kern="1200">
        <a:solidFill>
          <a:schemeClr val="tx1"/>
        </a:solidFill>
        <a:latin typeface="Lucida Grande" pitchFamily="-101" charset="0"/>
        <a:ea typeface="Geneva" pitchFamily="-101" charset="-128"/>
        <a:cs typeface="+mn-cs"/>
      </a:defRPr>
    </a:lvl4pPr>
    <a:lvl5pPr marL="1828800" algn="l" defTabSz="457200" rtl="0" eaLnBrk="0" fontAlgn="base" hangingPunct="0">
      <a:spcBef>
        <a:spcPct val="0"/>
      </a:spcBef>
      <a:spcAft>
        <a:spcPct val="0"/>
      </a:spcAft>
      <a:defRPr kern="1200">
        <a:solidFill>
          <a:schemeClr val="tx1"/>
        </a:solidFill>
        <a:latin typeface="Lucida Grande" pitchFamily="-101" charset="0"/>
        <a:ea typeface="Geneva" pitchFamily="-101" charset="-128"/>
        <a:cs typeface="+mn-cs"/>
      </a:defRPr>
    </a:lvl5pPr>
    <a:lvl6pPr marL="2286000" algn="l" defTabSz="914400" rtl="0" eaLnBrk="1" latinLnBrk="0" hangingPunct="1">
      <a:defRPr kern="1200">
        <a:solidFill>
          <a:schemeClr val="tx1"/>
        </a:solidFill>
        <a:latin typeface="Lucida Grande" pitchFamily="-101" charset="0"/>
        <a:ea typeface="Geneva" pitchFamily="-101" charset="-128"/>
        <a:cs typeface="+mn-cs"/>
      </a:defRPr>
    </a:lvl6pPr>
    <a:lvl7pPr marL="2743200" algn="l" defTabSz="914400" rtl="0" eaLnBrk="1" latinLnBrk="0" hangingPunct="1">
      <a:defRPr kern="1200">
        <a:solidFill>
          <a:schemeClr val="tx1"/>
        </a:solidFill>
        <a:latin typeface="Lucida Grande" pitchFamily="-101" charset="0"/>
        <a:ea typeface="Geneva" pitchFamily="-101" charset="-128"/>
        <a:cs typeface="+mn-cs"/>
      </a:defRPr>
    </a:lvl7pPr>
    <a:lvl8pPr marL="3200400" algn="l" defTabSz="914400" rtl="0" eaLnBrk="1" latinLnBrk="0" hangingPunct="1">
      <a:defRPr kern="1200">
        <a:solidFill>
          <a:schemeClr val="tx1"/>
        </a:solidFill>
        <a:latin typeface="Lucida Grande" pitchFamily="-101" charset="0"/>
        <a:ea typeface="Geneva" pitchFamily="-101" charset="-128"/>
        <a:cs typeface="+mn-cs"/>
      </a:defRPr>
    </a:lvl8pPr>
    <a:lvl9pPr marL="3657600" algn="l" defTabSz="914400" rtl="0" eaLnBrk="1" latinLnBrk="0" hangingPunct="1">
      <a:defRPr kern="1200">
        <a:solidFill>
          <a:schemeClr val="tx1"/>
        </a:solidFill>
        <a:latin typeface="Lucida Grande" pitchFamily="-101" charset="0"/>
        <a:ea typeface="Geneva" pitchFamily="-10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5"/>
    <a:srgbClr val="3F5A67"/>
    <a:srgbClr val="DBEEF4"/>
    <a:srgbClr val="F7923F"/>
    <a:srgbClr val="F79646"/>
    <a:srgbClr val="D4E0E5"/>
    <a:srgbClr val="92D050"/>
    <a:srgbClr val="C00000"/>
    <a:srgbClr val="000000"/>
    <a:srgbClr val="F5E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96" autoAdjust="0"/>
  </p:normalViewPr>
  <p:slideViewPr>
    <p:cSldViewPr snapToGrid="0" snapToObjects="1">
      <p:cViewPr varScale="1">
        <p:scale>
          <a:sx n="73" d="100"/>
          <a:sy n="73" d="100"/>
        </p:scale>
        <p:origin x="-1037"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E4FF5-8162-48B0-B30C-0D253AEA4B2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56A39B73-ABAE-4091-A81E-FB7C8199E19C}">
      <dgm:prSet phldrT="[Text]" custT="1"/>
      <dgm:spPr>
        <a:solidFill>
          <a:srgbClr val="FFAA55"/>
        </a:solidFill>
        <a:ln>
          <a:noFill/>
        </a:ln>
      </dgm:spPr>
      <dgm:t>
        <a:bodyPr/>
        <a:lstStyle/>
        <a:p>
          <a:r>
            <a:rPr lang="en-US" sz="1600" dirty="0">
              <a:latin typeface="Futura Std Medium"/>
            </a:rPr>
            <a:t>Which departments have travelers?   </a:t>
          </a:r>
        </a:p>
      </dgm:t>
    </dgm:pt>
    <dgm:pt modelId="{4F5F0B49-BC4E-46EA-B647-7A6E73A77B1F}" type="parTrans" cxnId="{839B2080-997F-45EF-82ED-BE4594756716}">
      <dgm:prSet/>
      <dgm:spPr/>
      <dgm:t>
        <a:bodyPr/>
        <a:lstStyle/>
        <a:p>
          <a:endParaRPr lang="en-US"/>
        </a:p>
      </dgm:t>
    </dgm:pt>
    <dgm:pt modelId="{BD27E322-A5AB-48D0-93E9-EF781CF9B134}" type="sibTrans" cxnId="{839B2080-997F-45EF-82ED-BE4594756716}">
      <dgm:prSet/>
      <dgm:spPr/>
      <dgm:t>
        <a:bodyPr/>
        <a:lstStyle/>
        <a:p>
          <a:endParaRPr lang="en-US"/>
        </a:p>
      </dgm:t>
    </dgm:pt>
    <dgm:pt modelId="{65953121-BB7A-4FF6-992B-CECFA64E93D7}">
      <dgm:prSet phldrT="[Text]" custT="1"/>
      <dgm:spPr>
        <a:solidFill>
          <a:srgbClr val="FFAA55"/>
        </a:solidFill>
        <a:ln>
          <a:noFill/>
        </a:ln>
      </dgm:spPr>
      <dgm:t>
        <a:bodyPr/>
        <a:lstStyle/>
        <a:p>
          <a:r>
            <a:rPr lang="en-US" sz="1800" dirty="0">
              <a:latin typeface="Futura Std Medium"/>
            </a:rPr>
            <a:t>Who is the right contact? </a:t>
          </a:r>
        </a:p>
      </dgm:t>
    </dgm:pt>
    <dgm:pt modelId="{5D0FBFB9-0888-4CBD-833B-269FB66008BC}" type="parTrans" cxnId="{EE337B23-6A98-4236-8F50-567FCBC757E7}">
      <dgm:prSet/>
      <dgm:spPr/>
      <dgm:t>
        <a:bodyPr/>
        <a:lstStyle/>
        <a:p>
          <a:endParaRPr lang="en-US"/>
        </a:p>
      </dgm:t>
    </dgm:pt>
    <dgm:pt modelId="{91FE1699-6A0B-45F5-8F66-FAD49AB5808B}" type="sibTrans" cxnId="{EE337B23-6A98-4236-8F50-567FCBC757E7}">
      <dgm:prSet/>
      <dgm:spPr/>
      <dgm:t>
        <a:bodyPr/>
        <a:lstStyle/>
        <a:p>
          <a:endParaRPr lang="en-US"/>
        </a:p>
      </dgm:t>
    </dgm:pt>
    <dgm:pt modelId="{4F8EC868-C1F6-4C83-B0EB-FF20E964800A}">
      <dgm:prSet phldrT="[Text]"/>
      <dgm:spPr>
        <a:solidFill>
          <a:srgbClr val="FFAA55"/>
        </a:solidFill>
        <a:ln>
          <a:noFill/>
        </a:ln>
      </dgm:spPr>
      <dgm:t>
        <a:bodyPr/>
        <a:lstStyle/>
        <a:p>
          <a:r>
            <a:rPr lang="en-US" dirty="0"/>
            <a:t>Can info be accessed remotely? </a:t>
          </a:r>
        </a:p>
      </dgm:t>
    </dgm:pt>
    <dgm:pt modelId="{F51126CA-3EBE-4D7E-AD4A-E1710E4902D2}" type="parTrans" cxnId="{5CA2EB3E-D5CA-40A3-BB22-8A1916227418}">
      <dgm:prSet/>
      <dgm:spPr/>
      <dgm:t>
        <a:bodyPr/>
        <a:lstStyle/>
        <a:p>
          <a:endParaRPr lang="en-US"/>
        </a:p>
      </dgm:t>
    </dgm:pt>
    <dgm:pt modelId="{758874FF-C8F7-46FA-9B88-E67C200814A4}" type="sibTrans" cxnId="{5CA2EB3E-D5CA-40A3-BB22-8A1916227418}">
      <dgm:prSet/>
      <dgm:spPr/>
      <dgm:t>
        <a:bodyPr/>
        <a:lstStyle/>
        <a:p>
          <a:endParaRPr lang="en-US"/>
        </a:p>
      </dgm:t>
    </dgm:pt>
    <dgm:pt modelId="{69947FEE-2DB7-4ED4-89DE-03AE9F73B620}">
      <dgm:prSet phldrT="[Text]"/>
      <dgm:spPr/>
      <dgm:t>
        <a:bodyPr/>
        <a:lstStyle/>
        <a:p>
          <a:pPr>
            <a:lnSpc>
              <a:spcPct val="100000"/>
            </a:lnSpc>
          </a:pPr>
          <a:r>
            <a:rPr lang="en-US" b="1" dirty="0">
              <a:solidFill>
                <a:schemeClr val="bg1"/>
              </a:solidFill>
              <a:latin typeface="Futura Std Medium"/>
            </a:rPr>
            <a:t>Delay in Response</a:t>
          </a:r>
        </a:p>
        <a:p>
          <a:pPr>
            <a:lnSpc>
              <a:spcPct val="100000"/>
            </a:lnSpc>
          </a:pPr>
          <a:r>
            <a:rPr lang="en-US" b="1" dirty="0">
              <a:solidFill>
                <a:schemeClr val="bg1"/>
              </a:solidFill>
              <a:latin typeface="Futura Std Medium"/>
            </a:rPr>
            <a:t>Incomplete Information</a:t>
          </a:r>
        </a:p>
      </dgm:t>
    </dgm:pt>
    <dgm:pt modelId="{A271F69F-6AD8-4537-A1E1-73C11670836B}" type="parTrans" cxnId="{BDB8F77E-292D-474A-9546-5AED114F3C56}">
      <dgm:prSet/>
      <dgm:spPr/>
      <dgm:t>
        <a:bodyPr/>
        <a:lstStyle/>
        <a:p>
          <a:endParaRPr lang="en-US"/>
        </a:p>
      </dgm:t>
    </dgm:pt>
    <dgm:pt modelId="{BC73FA25-E688-4590-A81F-E5F1BAF0DACF}" type="sibTrans" cxnId="{BDB8F77E-292D-474A-9546-5AED114F3C56}">
      <dgm:prSet/>
      <dgm:spPr/>
      <dgm:t>
        <a:bodyPr/>
        <a:lstStyle/>
        <a:p>
          <a:endParaRPr lang="en-US"/>
        </a:p>
      </dgm:t>
    </dgm:pt>
    <dgm:pt modelId="{1D567FEC-8C93-4126-930F-E3A93DF168EA}" type="pres">
      <dgm:prSet presAssocID="{C16E4FF5-8162-48B0-B30C-0D253AEA4B2D}" presName="Name0" presStyleCnt="0">
        <dgm:presLayoutVars>
          <dgm:chMax val="4"/>
          <dgm:resizeHandles val="exact"/>
        </dgm:presLayoutVars>
      </dgm:prSet>
      <dgm:spPr/>
      <dgm:t>
        <a:bodyPr/>
        <a:lstStyle/>
        <a:p>
          <a:endParaRPr lang="en-US"/>
        </a:p>
      </dgm:t>
    </dgm:pt>
    <dgm:pt modelId="{3DDA4D5D-4E2E-4B0D-961E-667E7760244D}" type="pres">
      <dgm:prSet presAssocID="{C16E4FF5-8162-48B0-B30C-0D253AEA4B2D}" presName="ellipse" presStyleLbl="trBgShp" presStyleIdx="0" presStyleCnt="1"/>
      <dgm:spPr/>
    </dgm:pt>
    <dgm:pt modelId="{014A96BD-877D-4425-B408-5FC80EA0BFDC}" type="pres">
      <dgm:prSet presAssocID="{C16E4FF5-8162-48B0-B30C-0D253AEA4B2D}" presName="arrow1" presStyleLbl="fgShp" presStyleIdx="0" presStyleCnt="1" custLinFactNeighborX="2532" custLinFactNeighborY="41901"/>
      <dgm:spPr/>
    </dgm:pt>
    <dgm:pt modelId="{1E95E05A-DEB6-467D-86E9-A2AA5A0A7AE1}" type="pres">
      <dgm:prSet presAssocID="{C16E4FF5-8162-48B0-B30C-0D253AEA4B2D}" presName="rectangle" presStyleLbl="revTx" presStyleIdx="0" presStyleCnt="1" custLinFactNeighborX="1292" custLinFactNeighborY="35190">
        <dgm:presLayoutVars>
          <dgm:bulletEnabled val="1"/>
        </dgm:presLayoutVars>
      </dgm:prSet>
      <dgm:spPr/>
      <dgm:t>
        <a:bodyPr/>
        <a:lstStyle/>
        <a:p>
          <a:endParaRPr lang="en-US"/>
        </a:p>
      </dgm:t>
    </dgm:pt>
    <dgm:pt modelId="{1EBA8062-8FA6-46EC-BE86-0C62DE99533F}" type="pres">
      <dgm:prSet presAssocID="{65953121-BB7A-4FF6-992B-CECFA64E93D7}" presName="item1" presStyleLbl="node1" presStyleIdx="0" presStyleCnt="3">
        <dgm:presLayoutVars>
          <dgm:bulletEnabled val="1"/>
        </dgm:presLayoutVars>
      </dgm:prSet>
      <dgm:spPr/>
      <dgm:t>
        <a:bodyPr/>
        <a:lstStyle/>
        <a:p>
          <a:endParaRPr lang="en-US"/>
        </a:p>
      </dgm:t>
    </dgm:pt>
    <dgm:pt modelId="{F282311B-C531-4567-8AD7-83C2D3C194FF}" type="pres">
      <dgm:prSet presAssocID="{4F8EC868-C1F6-4C83-B0EB-FF20E964800A}" presName="item2" presStyleLbl="node1" presStyleIdx="1" presStyleCnt="3">
        <dgm:presLayoutVars>
          <dgm:bulletEnabled val="1"/>
        </dgm:presLayoutVars>
      </dgm:prSet>
      <dgm:spPr/>
      <dgm:t>
        <a:bodyPr/>
        <a:lstStyle/>
        <a:p>
          <a:endParaRPr lang="en-US"/>
        </a:p>
      </dgm:t>
    </dgm:pt>
    <dgm:pt modelId="{C07975AE-6EB4-4656-8021-C1AB0B37C57B}" type="pres">
      <dgm:prSet presAssocID="{69947FEE-2DB7-4ED4-89DE-03AE9F73B620}" presName="item3" presStyleLbl="node1" presStyleIdx="2" presStyleCnt="3" custScaleX="126848" custScaleY="112439" custLinFactNeighborX="21801" custLinFactNeighborY="-12395">
        <dgm:presLayoutVars>
          <dgm:bulletEnabled val="1"/>
        </dgm:presLayoutVars>
      </dgm:prSet>
      <dgm:spPr/>
      <dgm:t>
        <a:bodyPr/>
        <a:lstStyle/>
        <a:p>
          <a:endParaRPr lang="en-US"/>
        </a:p>
      </dgm:t>
    </dgm:pt>
    <dgm:pt modelId="{D999AC26-391E-41CB-884E-B9D751B1D55B}" type="pres">
      <dgm:prSet presAssocID="{C16E4FF5-8162-48B0-B30C-0D253AEA4B2D}" presName="funnel" presStyleLbl="trAlignAcc1" presStyleIdx="0" presStyleCnt="1" custLinFactNeighborX="1627" custLinFactNeighborY="-2839"/>
      <dgm:spPr/>
    </dgm:pt>
  </dgm:ptLst>
  <dgm:cxnLst>
    <dgm:cxn modelId="{F8BEDBC9-93B6-4BA8-88FB-AE88DFB97EFD}" type="presOf" srcId="{65953121-BB7A-4FF6-992B-CECFA64E93D7}" destId="{F282311B-C531-4567-8AD7-83C2D3C194FF}" srcOrd="0" destOrd="0" presId="urn:microsoft.com/office/officeart/2005/8/layout/funnel1"/>
    <dgm:cxn modelId="{AAC79DEF-9449-4E49-A69F-9B198B09883C}" type="presOf" srcId="{56A39B73-ABAE-4091-A81E-FB7C8199E19C}" destId="{C07975AE-6EB4-4656-8021-C1AB0B37C57B}" srcOrd="0" destOrd="0" presId="urn:microsoft.com/office/officeart/2005/8/layout/funnel1"/>
    <dgm:cxn modelId="{057D1974-FE9E-4E10-8B02-E3CFC486D970}" type="presOf" srcId="{4F8EC868-C1F6-4C83-B0EB-FF20E964800A}" destId="{1EBA8062-8FA6-46EC-BE86-0C62DE99533F}" srcOrd="0" destOrd="0" presId="urn:microsoft.com/office/officeart/2005/8/layout/funnel1"/>
    <dgm:cxn modelId="{BDB8F77E-292D-474A-9546-5AED114F3C56}" srcId="{C16E4FF5-8162-48B0-B30C-0D253AEA4B2D}" destId="{69947FEE-2DB7-4ED4-89DE-03AE9F73B620}" srcOrd="3" destOrd="0" parTransId="{A271F69F-6AD8-4537-A1E1-73C11670836B}" sibTransId="{BC73FA25-E688-4590-A81F-E5F1BAF0DACF}"/>
    <dgm:cxn modelId="{5CA2EB3E-D5CA-40A3-BB22-8A1916227418}" srcId="{C16E4FF5-8162-48B0-B30C-0D253AEA4B2D}" destId="{4F8EC868-C1F6-4C83-B0EB-FF20E964800A}" srcOrd="2" destOrd="0" parTransId="{F51126CA-3EBE-4D7E-AD4A-E1710E4902D2}" sibTransId="{758874FF-C8F7-46FA-9B88-E67C200814A4}"/>
    <dgm:cxn modelId="{839B2080-997F-45EF-82ED-BE4594756716}" srcId="{C16E4FF5-8162-48B0-B30C-0D253AEA4B2D}" destId="{56A39B73-ABAE-4091-A81E-FB7C8199E19C}" srcOrd="0" destOrd="0" parTransId="{4F5F0B49-BC4E-46EA-B647-7A6E73A77B1F}" sibTransId="{BD27E322-A5AB-48D0-93E9-EF781CF9B134}"/>
    <dgm:cxn modelId="{EE337B23-6A98-4236-8F50-567FCBC757E7}" srcId="{C16E4FF5-8162-48B0-B30C-0D253AEA4B2D}" destId="{65953121-BB7A-4FF6-992B-CECFA64E93D7}" srcOrd="1" destOrd="0" parTransId="{5D0FBFB9-0888-4CBD-833B-269FB66008BC}" sibTransId="{91FE1699-6A0B-45F5-8F66-FAD49AB5808B}"/>
    <dgm:cxn modelId="{524E04FC-1174-4F79-BFB6-0BE7C0A2FCA1}" type="presOf" srcId="{C16E4FF5-8162-48B0-B30C-0D253AEA4B2D}" destId="{1D567FEC-8C93-4126-930F-E3A93DF168EA}" srcOrd="0" destOrd="0" presId="urn:microsoft.com/office/officeart/2005/8/layout/funnel1"/>
    <dgm:cxn modelId="{78BC3934-2CDD-49E4-8F67-F441E267DB7E}" type="presOf" srcId="{69947FEE-2DB7-4ED4-89DE-03AE9F73B620}" destId="{1E95E05A-DEB6-467D-86E9-A2AA5A0A7AE1}" srcOrd="0" destOrd="0" presId="urn:microsoft.com/office/officeart/2005/8/layout/funnel1"/>
    <dgm:cxn modelId="{19D15E77-A258-4277-816E-072A03145483}" type="presParOf" srcId="{1D567FEC-8C93-4126-930F-E3A93DF168EA}" destId="{3DDA4D5D-4E2E-4B0D-961E-667E7760244D}" srcOrd="0" destOrd="0" presId="urn:microsoft.com/office/officeart/2005/8/layout/funnel1"/>
    <dgm:cxn modelId="{69A1E91F-D0E7-4279-B562-5AE58C0CB8D2}" type="presParOf" srcId="{1D567FEC-8C93-4126-930F-E3A93DF168EA}" destId="{014A96BD-877D-4425-B408-5FC80EA0BFDC}" srcOrd="1" destOrd="0" presId="urn:microsoft.com/office/officeart/2005/8/layout/funnel1"/>
    <dgm:cxn modelId="{9530D37C-0736-430D-B4E7-74635DA571ED}" type="presParOf" srcId="{1D567FEC-8C93-4126-930F-E3A93DF168EA}" destId="{1E95E05A-DEB6-467D-86E9-A2AA5A0A7AE1}" srcOrd="2" destOrd="0" presId="urn:microsoft.com/office/officeart/2005/8/layout/funnel1"/>
    <dgm:cxn modelId="{365E8BFF-F74B-4C73-B55E-1595D170643C}" type="presParOf" srcId="{1D567FEC-8C93-4126-930F-E3A93DF168EA}" destId="{1EBA8062-8FA6-46EC-BE86-0C62DE99533F}" srcOrd="3" destOrd="0" presId="urn:microsoft.com/office/officeart/2005/8/layout/funnel1"/>
    <dgm:cxn modelId="{8679EDA3-54FE-448B-903C-B5CDCEFA1BD7}" type="presParOf" srcId="{1D567FEC-8C93-4126-930F-E3A93DF168EA}" destId="{F282311B-C531-4567-8AD7-83C2D3C194FF}" srcOrd="4" destOrd="0" presId="urn:microsoft.com/office/officeart/2005/8/layout/funnel1"/>
    <dgm:cxn modelId="{DD0B39B0-DBC9-4D98-80F0-44DB93CFCB31}" type="presParOf" srcId="{1D567FEC-8C93-4126-930F-E3A93DF168EA}" destId="{C07975AE-6EB4-4656-8021-C1AB0B37C57B}" srcOrd="5" destOrd="0" presId="urn:microsoft.com/office/officeart/2005/8/layout/funnel1"/>
    <dgm:cxn modelId="{090A1CA6-AF10-44B1-BC94-867F794ABFF9}" type="presParOf" srcId="{1D567FEC-8C93-4126-930F-E3A93DF168EA}" destId="{D999AC26-391E-41CB-884E-B9D751B1D55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F62FF5-E5DD-44BE-8919-81827FDC0B75}"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944901E6-F950-4CDB-8310-474421CAE884}">
      <dgm:prSet phldrT="[Text]"/>
      <dgm:spPr/>
      <dgm:t>
        <a:bodyPr/>
        <a:lstStyle/>
        <a:p>
          <a:r>
            <a:rPr lang="en-US">
              <a:latin typeface="Futura Std Medium"/>
            </a:rPr>
            <a:t>Initiate internal communication plan</a:t>
          </a:r>
          <a:endParaRPr lang="en-US" dirty="0"/>
        </a:p>
      </dgm:t>
    </dgm:pt>
    <dgm:pt modelId="{93F71FD5-BAB5-4ADE-A0C8-860E331A26F0}" type="parTrans" cxnId="{BA5C3DAA-AC3C-4FC8-B578-0C8995E4D0B5}">
      <dgm:prSet/>
      <dgm:spPr/>
      <dgm:t>
        <a:bodyPr/>
        <a:lstStyle/>
        <a:p>
          <a:endParaRPr lang="en-US"/>
        </a:p>
      </dgm:t>
    </dgm:pt>
    <dgm:pt modelId="{2F7589A6-DBF1-4F26-84B5-C518BC64BD5D}" type="sibTrans" cxnId="{BA5C3DAA-AC3C-4FC8-B578-0C8995E4D0B5}">
      <dgm:prSet/>
      <dgm:spPr/>
      <dgm:t>
        <a:bodyPr/>
        <a:lstStyle/>
        <a:p>
          <a:endParaRPr lang="en-US"/>
        </a:p>
      </dgm:t>
    </dgm:pt>
    <dgm:pt modelId="{05CA967C-3443-4469-8C10-5323E75349DA}">
      <dgm:prSet/>
      <dgm:spPr/>
      <dgm:t>
        <a:bodyPr/>
        <a:lstStyle/>
        <a:p>
          <a:r>
            <a:rPr lang="en-US">
              <a:latin typeface="Futura Std Medium"/>
            </a:rPr>
            <a:t>Review roles and responsibility of Response Team</a:t>
          </a:r>
          <a:endParaRPr lang="en-US" dirty="0">
            <a:latin typeface="Futura Std Medium"/>
          </a:endParaRPr>
        </a:p>
      </dgm:t>
    </dgm:pt>
    <dgm:pt modelId="{087C521E-CDDD-4AC3-B8A2-38F095003E96}" type="parTrans" cxnId="{B4424713-4E23-4857-89E2-C8158A400217}">
      <dgm:prSet/>
      <dgm:spPr/>
      <dgm:t>
        <a:bodyPr/>
        <a:lstStyle/>
        <a:p>
          <a:endParaRPr lang="en-US"/>
        </a:p>
      </dgm:t>
    </dgm:pt>
    <dgm:pt modelId="{C553FE62-4CB0-4D1C-8159-38144741F43B}" type="sibTrans" cxnId="{B4424713-4E23-4857-89E2-C8158A400217}">
      <dgm:prSet/>
      <dgm:spPr/>
      <dgm:t>
        <a:bodyPr/>
        <a:lstStyle/>
        <a:p>
          <a:endParaRPr lang="en-US"/>
        </a:p>
      </dgm:t>
    </dgm:pt>
    <dgm:pt modelId="{F1CA7C1E-A9E2-4935-A6B4-775C77ECAE3D}">
      <dgm:prSet/>
      <dgm:spPr/>
      <dgm:t>
        <a:bodyPr/>
        <a:lstStyle/>
        <a:p>
          <a:r>
            <a:rPr lang="en-US" dirty="0">
              <a:latin typeface="Futura Std Medium"/>
            </a:rPr>
            <a:t>Access the travel registry or travel monitoring system</a:t>
          </a:r>
        </a:p>
      </dgm:t>
    </dgm:pt>
    <dgm:pt modelId="{FDCCEF90-902A-49ED-AB17-9719DD401DEC}" type="parTrans" cxnId="{510B5412-2BA6-40EA-A7F6-4125150EC067}">
      <dgm:prSet/>
      <dgm:spPr/>
      <dgm:t>
        <a:bodyPr/>
        <a:lstStyle/>
        <a:p>
          <a:endParaRPr lang="en-US"/>
        </a:p>
      </dgm:t>
    </dgm:pt>
    <dgm:pt modelId="{2E9A263F-94C5-4647-A938-100BA6313C08}" type="sibTrans" cxnId="{510B5412-2BA6-40EA-A7F6-4125150EC067}">
      <dgm:prSet/>
      <dgm:spPr/>
      <dgm:t>
        <a:bodyPr/>
        <a:lstStyle/>
        <a:p>
          <a:endParaRPr lang="en-US"/>
        </a:p>
      </dgm:t>
    </dgm:pt>
    <dgm:pt modelId="{F26B85D7-AF25-4385-879E-1DBF9E07F365}">
      <dgm:prSet/>
      <dgm:spPr/>
      <dgm:t>
        <a:bodyPr/>
        <a:lstStyle/>
        <a:p>
          <a:r>
            <a:rPr lang="en-US" dirty="0">
              <a:latin typeface="Futura Std Medium"/>
            </a:rPr>
            <a:t>Obtain credible incident briefing and advice  </a:t>
          </a:r>
        </a:p>
      </dgm:t>
    </dgm:pt>
    <dgm:pt modelId="{FF89D40F-5808-4930-8AC9-6E96FAD01BDC}" type="parTrans" cxnId="{30C1E376-16AD-409F-86F4-CEA69725D456}">
      <dgm:prSet/>
      <dgm:spPr/>
      <dgm:t>
        <a:bodyPr/>
        <a:lstStyle/>
        <a:p>
          <a:endParaRPr lang="en-US"/>
        </a:p>
      </dgm:t>
    </dgm:pt>
    <dgm:pt modelId="{B4444860-C2A7-4059-932B-1826C41977B9}" type="sibTrans" cxnId="{30C1E376-16AD-409F-86F4-CEA69725D456}">
      <dgm:prSet/>
      <dgm:spPr/>
      <dgm:t>
        <a:bodyPr/>
        <a:lstStyle/>
        <a:p>
          <a:endParaRPr lang="en-US"/>
        </a:p>
      </dgm:t>
    </dgm:pt>
    <dgm:pt modelId="{E903646E-2243-4A9B-8EC1-336CD607A4F3}">
      <dgm:prSet/>
      <dgm:spPr/>
      <dgm:t>
        <a:bodyPr/>
        <a:lstStyle/>
        <a:p>
          <a:r>
            <a:rPr lang="en-US" dirty="0">
              <a:latin typeface="Futura Std Medium"/>
            </a:rPr>
            <a:t>Activate documented contacts in other departments to request info</a:t>
          </a:r>
        </a:p>
      </dgm:t>
    </dgm:pt>
    <dgm:pt modelId="{308005D2-97C7-4F4F-A19B-47A82A253E73}" type="parTrans" cxnId="{F692250B-8982-4291-B6B0-DD124362C763}">
      <dgm:prSet/>
      <dgm:spPr/>
      <dgm:t>
        <a:bodyPr/>
        <a:lstStyle/>
        <a:p>
          <a:endParaRPr lang="en-US"/>
        </a:p>
      </dgm:t>
    </dgm:pt>
    <dgm:pt modelId="{13E0339D-A31E-4549-97E6-E56122DB0C09}" type="sibTrans" cxnId="{F692250B-8982-4291-B6B0-DD124362C763}">
      <dgm:prSet/>
      <dgm:spPr/>
      <dgm:t>
        <a:bodyPr/>
        <a:lstStyle/>
        <a:p>
          <a:endParaRPr lang="en-US"/>
        </a:p>
      </dgm:t>
    </dgm:pt>
    <dgm:pt modelId="{142649C2-3154-4620-AF9C-8A070A2E27A3}">
      <dgm:prSet/>
      <dgm:spPr/>
      <dgm:t>
        <a:bodyPr/>
        <a:lstStyle/>
        <a:p>
          <a:r>
            <a:rPr lang="en-US">
              <a:latin typeface="Futura Std Medium"/>
            </a:rPr>
            <a:t>Activate your assistance company</a:t>
          </a:r>
          <a:endParaRPr lang="en-US" dirty="0">
            <a:latin typeface="Futura Std Medium"/>
          </a:endParaRPr>
        </a:p>
      </dgm:t>
    </dgm:pt>
    <dgm:pt modelId="{0C2937F8-CEF5-4BA5-97F8-F1AF724B887B}" type="parTrans" cxnId="{C7C37940-3467-415B-B6EF-2F1AC34F3EEB}">
      <dgm:prSet/>
      <dgm:spPr/>
      <dgm:t>
        <a:bodyPr/>
        <a:lstStyle/>
        <a:p>
          <a:endParaRPr lang="en-US"/>
        </a:p>
      </dgm:t>
    </dgm:pt>
    <dgm:pt modelId="{8CD4B18A-2357-4EB5-B559-11DEF16FE81B}" type="sibTrans" cxnId="{C7C37940-3467-415B-B6EF-2F1AC34F3EEB}">
      <dgm:prSet/>
      <dgm:spPr/>
      <dgm:t>
        <a:bodyPr/>
        <a:lstStyle/>
        <a:p>
          <a:endParaRPr lang="en-US"/>
        </a:p>
      </dgm:t>
    </dgm:pt>
    <dgm:pt modelId="{04C5D722-83D7-4D0C-B4AD-ADD8686419BF}" type="pres">
      <dgm:prSet presAssocID="{CCF62FF5-E5DD-44BE-8919-81827FDC0B75}" presName="diagram" presStyleCnt="0">
        <dgm:presLayoutVars>
          <dgm:dir/>
          <dgm:resizeHandles val="exact"/>
        </dgm:presLayoutVars>
      </dgm:prSet>
      <dgm:spPr/>
      <dgm:t>
        <a:bodyPr/>
        <a:lstStyle/>
        <a:p>
          <a:endParaRPr lang="en-US"/>
        </a:p>
      </dgm:t>
    </dgm:pt>
    <dgm:pt modelId="{D7C6BC1A-267A-4474-841B-8E968EF57C8B}" type="pres">
      <dgm:prSet presAssocID="{944901E6-F950-4CDB-8310-474421CAE884}" presName="node" presStyleLbl="node1" presStyleIdx="0" presStyleCnt="6" custLinFactNeighborX="-11108" custLinFactNeighborY="-41">
        <dgm:presLayoutVars>
          <dgm:bulletEnabled val="1"/>
        </dgm:presLayoutVars>
      </dgm:prSet>
      <dgm:spPr/>
      <dgm:t>
        <a:bodyPr/>
        <a:lstStyle/>
        <a:p>
          <a:endParaRPr lang="en-US"/>
        </a:p>
      </dgm:t>
    </dgm:pt>
    <dgm:pt modelId="{729A7FC5-363C-4DB7-A0D6-AE92AA04962C}" type="pres">
      <dgm:prSet presAssocID="{2F7589A6-DBF1-4F26-84B5-C518BC64BD5D}" presName="sibTrans" presStyleCnt="0"/>
      <dgm:spPr/>
    </dgm:pt>
    <dgm:pt modelId="{38F37E27-CCEB-4756-A281-A054325E6A5D}" type="pres">
      <dgm:prSet presAssocID="{05CA967C-3443-4469-8C10-5323E75349DA}" presName="node" presStyleLbl="node1" presStyleIdx="1" presStyleCnt="6" custLinFactNeighborX="7797" custLinFactNeighborY="-41">
        <dgm:presLayoutVars>
          <dgm:bulletEnabled val="1"/>
        </dgm:presLayoutVars>
      </dgm:prSet>
      <dgm:spPr/>
      <dgm:t>
        <a:bodyPr/>
        <a:lstStyle/>
        <a:p>
          <a:endParaRPr lang="en-US"/>
        </a:p>
      </dgm:t>
    </dgm:pt>
    <dgm:pt modelId="{8580BAA4-949D-4936-86C7-4E10D6C709B4}" type="pres">
      <dgm:prSet presAssocID="{C553FE62-4CB0-4D1C-8159-38144741F43B}" presName="sibTrans" presStyleCnt="0"/>
      <dgm:spPr/>
    </dgm:pt>
    <dgm:pt modelId="{CD5F9DAB-726E-486C-AA7F-702D2348E2C3}" type="pres">
      <dgm:prSet presAssocID="{F1CA7C1E-A9E2-4935-A6B4-775C77ECAE3D}" presName="node" presStyleLbl="node1" presStyleIdx="2" presStyleCnt="6" custLinFactNeighborX="-11108" custLinFactNeighborY="0">
        <dgm:presLayoutVars>
          <dgm:bulletEnabled val="1"/>
        </dgm:presLayoutVars>
      </dgm:prSet>
      <dgm:spPr/>
      <dgm:t>
        <a:bodyPr/>
        <a:lstStyle/>
        <a:p>
          <a:endParaRPr lang="en-US"/>
        </a:p>
      </dgm:t>
    </dgm:pt>
    <dgm:pt modelId="{1FCD5994-1607-4C8F-A3F7-79606ADFFEAF}" type="pres">
      <dgm:prSet presAssocID="{2E9A263F-94C5-4647-A938-100BA6313C08}" presName="sibTrans" presStyleCnt="0"/>
      <dgm:spPr/>
    </dgm:pt>
    <dgm:pt modelId="{3D1B144F-3347-4DFC-B16E-951B6F3F02CF}" type="pres">
      <dgm:prSet presAssocID="{E903646E-2243-4A9B-8EC1-336CD607A4F3}" presName="node" presStyleLbl="node1" presStyleIdx="3" presStyleCnt="6" custLinFactNeighborX="7797" custLinFactNeighborY="0">
        <dgm:presLayoutVars>
          <dgm:bulletEnabled val="1"/>
        </dgm:presLayoutVars>
      </dgm:prSet>
      <dgm:spPr/>
      <dgm:t>
        <a:bodyPr/>
        <a:lstStyle/>
        <a:p>
          <a:endParaRPr lang="en-US"/>
        </a:p>
      </dgm:t>
    </dgm:pt>
    <dgm:pt modelId="{C464EA20-41AB-4560-BAA2-AE4755788A95}" type="pres">
      <dgm:prSet presAssocID="{13E0339D-A31E-4549-97E6-E56122DB0C09}" presName="sibTrans" presStyleCnt="0"/>
      <dgm:spPr/>
    </dgm:pt>
    <dgm:pt modelId="{6196A6CF-C4D6-4611-B938-6933C1AC415E}" type="pres">
      <dgm:prSet presAssocID="{142649C2-3154-4620-AF9C-8A070A2E27A3}" presName="node" presStyleLbl="node1" presStyleIdx="4" presStyleCnt="6" custLinFactNeighborX="-11108" custLinFactNeighborY="878">
        <dgm:presLayoutVars>
          <dgm:bulletEnabled val="1"/>
        </dgm:presLayoutVars>
      </dgm:prSet>
      <dgm:spPr/>
      <dgm:t>
        <a:bodyPr/>
        <a:lstStyle/>
        <a:p>
          <a:endParaRPr lang="en-US"/>
        </a:p>
      </dgm:t>
    </dgm:pt>
    <dgm:pt modelId="{94FD28AE-821D-4092-ABB7-883E6340C47D}" type="pres">
      <dgm:prSet presAssocID="{8CD4B18A-2357-4EB5-B559-11DEF16FE81B}" presName="sibTrans" presStyleCnt="0"/>
      <dgm:spPr/>
    </dgm:pt>
    <dgm:pt modelId="{475687D6-1F6E-4E0F-B51A-571C282ACAFC}" type="pres">
      <dgm:prSet presAssocID="{F26B85D7-AF25-4385-879E-1DBF9E07F365}" presName="node" presStyleLbl="node1" presStyleIdx="5" presStyleCnt="6" custLinFactNeighborX="7797" custLinFactNeighborY="41">
        <dgm:presLayoutVars>
          <dgm:bulletEnabled val="1"/>
        </dgm:presLayoutVars>
      </dgm:prSet>
      <dgm:spPr/>
      <dgm:t>
        <a:bodyPr/>
        <a:lstStyle/>
        <a:p>
          <a:endParaRPr lang="en-US"/>
        </a:p>
      </dgm:t>
    </dgm:pt>
  </dgm:ptLst>
  <dgm:cxnLst>
    <dgm:cxn modelId="{BA5C3DAA-AC3C-4FC8-B578-0C8995E4D0B5}" srcId="{CCF62FF5-E5DD-44BE-8919-81827FDC0B75}" destId="{944901E6-F950-4CDB-8310-474421CAE884}" srcOrd="0" destOrd="0" parTransId="{93F71FD5-BAB5-4ADE-A0C8-860E331A26F0}" sibTransId="{2F7589A6-DBF1-4F26-84B5-C518BC64BD5D}"/>
    <dgm:cxn modelId="{2C211EF3-241E-4B40-BAF8-9FB059668138}" type="presOf" srcId="{F26B85D7-AF25-4385-879E-1DBF9E07F365}" destId="{475687D6-1F6E-4E0F-B51A-571C282ACAFC}" srcOrd="0" destOrd="0" presId="urn:microsoft.com/office/officeart/2005/8/layout/default"/>
    <dgm:cxn modelId="{30C1E376-16AD-409F-86F4-CEA69725D456}" srcId="{CCF62FF5-E5DD-44BE-8919-81827FDC0B75}" destId="{F26B85D7-AF25-4385-879E-1DBF9E07F365}" srcOrd="5" destOrd="0" parTransId="{FF89D40F-5808-4930-8AC9-6E96FAD01BDC}" sibTransId="{B4444860-C2A7-4059-932B-1826C41977B9}"/>
    <dgm:cxn modelId="{5028CBA5-89CB-4E8A-B4F5-4E46435277B8}" type="presOf" srcId="{CCF62FF5-E5DD-44BE-8919-81827FDC0B75}" destId="{04C5D722-83D7-4D0C-B4AD-ADD8686419BF}" srcOrd="0" destOrd="0" presId="urn:microsoft.com/office/officeart/2005/8/layout/default"/>
    <dgm:cxn modelId="{F692250B-8982-4291-B6B0-DD124362C763}" srcId="{CCF62FF5-E5DD-44BE-8919-81827FDC0B75}" destId="{E903646E-2243-4A9B-8EC1-336CD607A4F3}" srcOrd="3" destOrd="0" parTransId="{308005D2-97C7-4F4F-A19B-47A82A253E73}" sibTransId="{13E0339D-A31E-4549-97E6-E56122DB0C09}"/>
    <dgm:cxn modelId="{510B5412-2BA6-40EA-A7F6-4125150EC067}" srcId="{CCF62FF5-E5DD-44BE-8919-81827FDC0B75}" destId="{F1CA7C1E-A9E2-4935-A6B4-775C77ECAE3D}" srcOrd="2" destOrd="0" parTransId="{FDCCEF90-902A-49ED-AB17-9719DD401DEC}" sibTransId="{2E9A263F-94C5-4647-A938-100BA6313C08}"/>
    <dgm:cxn modelId="{74466E9F-BD8E-444F-AA64-120A764F5BDF}" type="presOf" srcId="{F1CA7C1E-A9E2-4935-A6B4-775C77ECAE3D}" destId="{CD5F9DAB-726E-486C-AA7F-702D2348E2C3}" srcOrd="0" destOrd="0" presId="urn:microsoft.com/office/officeart/2005/8/layout/default"/>
    <dgm:cxn modelId="{24ED17E1-9071-475F-9582-A1A11FD9C383}" type="presOf" srcId="{E903646E-2243-4A9B-8EC1-336CD607A4F3}" destId="{3D1B144F-3347-4DFC-B16E-951B6F3F02CF}" srcOrd="0" destOrd="0" presId="urn:microsoft.com/office/officeart/2005/8/layout/default"/>
    <dgm:cxn modelId="{0FFE3C40-8123-4741-A3E9-3972990A3D40}" type="presOf" srcId="{142649C2-3154-4620-AF9C-8A070A2E27A3}" destId="{6196A6CF-C4D6-4611-B938-6933C1AC415E}" srcOrd="0" destOrd="0" presId="urn:microsoft.com/office/officeart/2005/8/layout/default"/>
    <dgm:cxn modelId="{B1C88E1D-E4F3-4EE9-A370-48830D20ED64}" type="presOf" srcId="{05CA967C-3443-4469-8C10-5323E75349DA}" destId="{38F37E27-CCEB-4756-A281-A054325E6A5D}" srcOrd="0" destOrd="0" presId="urn:microsoft.com/office/officeart/2005/8/layout/default"/>
    <dgm:cxn modelId="{B4424713-4E23-4857-89E2-C8158A400217}" srcId="{CCF62FF5-E5DD-44BE-8919-81827FDC0B75}" destId="{05CA967C-3443-4469-8C10-5323E75349DA}" srcOrd="1" destOrd="0" parTransId="{087C521E-CDDD-4AC3-B8A2-38F095003E96}" sibTransId="{C553FE62-4CB0-4D1C-8159-38144741F43B}"/>
    <dgm:cxn modelId="{1B4C5CAF-A151-46AF-BD76-F4D01EF45481}" type="presOf" srcId="{944901E6-F950-4CDB-8310-474421CAE884}" destId="{D7C6BC1A-267A-4474-841B-8E968EF57C8B}" srcOrd="0" destOrd="0" presId="urn:microsoft.com/office/officeart/2005/8/layout/default"/>
    <dgm:cxn modelId="{C7C37940-3467-415B-B6EF-2F1AC34F3EEB}" srcId="{CCF62FF5-E5DD-44BE-8919-81827FDC0B75}" destId="{142649C2-3154-4620-AF9C-8A070A2E27A3}" srcOrd="4" destOrd="0" parTransId="{0C2937F8-CEF5-4BA5-97F8-F1AF724B887B}" sibTransId="{8CD4B18A-2357-4EB5-B559-11DEF16FE81B}"/>
    <dgm:cxn modelId="{842B01F2-F65C-4A68-B1D9-53B5CA3ABE0A}" type="presParOf" srcId="{04C5D722-83D7-4D0C-B4AD-ADD8686419BF}" destId="{D7C6BC1A-267A-4474-841B-8E968EF57C8B}" srcOrd="0" destOrd="0" presId="urn:microsoft.com/office/officeart/2005/8/layout/default"/>
    <dgm:cxn modelId="{457947AC-F398-4B4D-BC0C-CD77E4C026F3}" type="presParOf" srcId="{04C5D722-83D7-4D0C-B4AD-ADD8686419BF}" destId="{729A7FC5-363C-4DB7-A0D6-AE92AA04962C}" srcOrd="1" destOrd="0" presId="urn:microsoft.com/office/officeart/2005/8/layout/default"/>
    <dgm:cxn modelId="{DB8099FB-5E70-4617-8486-2DC6918F59D1}" type="presParOf" srcId="{04C5D722-83D7-4D0C-B4AD-ADD8686419BF}" destId="{38F37E27-CCEB-4756-A281-A054325E6A5D}" srcOrd="2" destOrd="0" presId="urn:microsoft.com/office/officeart/2005/8/layout/default"/>
    <dgm:cxn modelId="{15AAAEA0-B66D-43BA-88EA-00BC2E54DECC}" type="presParOf" srcId="{04C5D722-83D7-4D0C-B4AD-ADD8686419BF}" destId="{8580BAA4-949D-4936-86C7-4E10D6C709B4}" srcOrd="3" destOrd="0" presId="urn:microsoft.com/office/officeart/2005/8/layout/default"/>
    <dgm:cxn modelId="{0F65128A-4A21-4ADD-83E7-E6A4A4FE19EE}" type="presParOf" srcId="{04C5D722-83D7-4D0C-B4AD-ADD8686419BF}" destId="{CD5F9DAB-726E-486C-AA7F-702D2348E2C3}" srcOrd="4" destOrd="0" presId="urn:microsoft.com/office/officeart/2005/8/layout/default"/>
    <dgm:cxn modelId="{4B423E8C-6688-42E4-8043-4BA74DB341C7}" type="presParOf" srcId="{04C5D722-83D7-4D0C-B4AD-ADD8686419BF}" destId="{1FCD5994-1607-4C8F-A3F7-79606ADFFEAF}" srcOrd="5" destOrd="0" presId="urn:microsoft.com/office/officeart/2005/8/layout/default"/>
    <dgm:cxn modelId="{34223BE4-8F29-4172-A09A-46A63044DA92}" type="presParOf" srcId="{04C5D722-83D7-4D0C-B4AD-ADD8686419BF}" destId="{3D1B144F-3347-4DFC-B16E-951B6F3F02CF}" srcOrd="6" destOrd="0" presId="urn:microsoft.com/office/officeart/2005/8/layout/default"/>
    <dgm:cxn modelId="{ADA5007D-B186-4CA8-9735-E82CBA22BC34}" type="presParOf" srcId="{04C5D722-83D7-4D0C-B4AD-ADD8686419BF}" destId="{C464EA20-41AB-4560-BAA2-AE4755788A95}" srcOrd="7" destOrd="0" presId="urn:microsoft.com/office/officeart/2005/8/layout/default"/>
    <dgm:cxn modelId="{F1771AE5-BB28-4E31-8297-76666F233674}" type="presParOf" srcId="{04C5D722-83D7-4D0C-B4AD-ADD8686419BF}" destId="{6196A6CF-C4D6-4611-B938-6933C1AC415E}" srcOrd="8" destOrd="0" presId="urn:microsoft.com/office/officeart/2005/8/layout/default"/>
    <dgm:cxn modelId="{23D311E4-DB6A-416C-84A3-DF61E965EE16}" type="presParOf" srcId="{04C5D722-83D7-4D0C-B4AD-ADD8686419BF}" destId="{94FD28AE-821D-4092-ABB7-883E6340C47D}" srcOrd="9" destOrd="0" presId="urn:microsoft.com/office/officeart/2005/8/layout/default"/>
    <dgm:cxn modelId="{3450A4F1-AB6B-4C03-82E6-DEE195D584D0}" type="presParOf" srcId="{04C5D722-83D7-4D0C-B4AD-ADD8686419BF}" destId="{475687D6-1F6E-4E0F-B51A-571C282ACAF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A4D5D-4E2E-4B0D-961E-667E7760244D}">
      <dsp:nvSpPr>
        <dsp:cNvPr id="0" name=""/>
        <dsp:cNvSpPr/>
      </dsp:nvSpPr>
      <dsp:spPr>
        <a:xfrm>
          <a:off x="1199869" y="752955"/>
          <a:ext cx="4384793" cy="15227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A96BD-877D-4425-B408-5FC80EA0BFDC}">
      <dsp:nvSpPr>
        <dsp:cNvPr id="0" name=""/>
        <dsp:cNvSpPr/>
      </dsp:nvSpPr>
      <dsp:spPr>
        <a:xfrm>
          <a:off x="2995697" y="4709608"/>
          <a:ext cx="849766" cy="543850"/>
        </a:xfrm>
        <a:prstGeom prst="downArrow">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5E05A-DEB6-467D-86E9-A2AA5A0A7AE1}">
      <dsp:nvSpPr>
        <dsp:cNvPr id="0" name=""/>
        <dsp:cNvSpPr/>
      </dsp:nvSpPr>
      <dsp:spPr>
        <a:xfrm>
          <a:off x="1412324" y="5275648"/>
          <a:ext cx="4078877" cy="10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100000"/>
            </a:lnSpc>
            <a:spcBef>
              <a:spcPct val="0"/>
            </a:spcBef>
            <a:spcAft>
              <a:spcPct val="35000"/>
            </a:spcAft>
          </a:pPr>
          <a:r>
            <a:rPr lang="en-US" sz="2100" b="1" kern="1200" dirty="0">
              <a:solidFill>
                <a:schemeClr val="bg1"/>
              </a:solidFill>
              <a:latin typeface="Futura Std Medium"/>
            </a:rPr>
            <a:t>Delay in Response</a:t>
          </a:r>
        </a:p>
        <a:p>
          <a:pPr lvl="0" algn="ctr" defTabSz="933450">
            <a:lnSpc>
              <a:spcPct val="100000"/>
            </a:lnSpc>
            <a:spcBef>
              <a:spcPct val="0"/>
            </a:spcBef>
            <a:spcAft>
              <a:spcPct val="35000"/>
            </a:spcAft>
          </a:pPr>
          <a:r>
            <a:rPr lang="en-US" sz="2100" b="1" kern="1200" dirty="0">
              <a:solidFill>
                <a:schemeClr val="bg1"/>
              </a:solidFill>
              <a:latin typeface="Futura Std Medium"/>
            </a:rPr>
            <a:t>Incomplete Information</a:t>
          </a:r>
        </a:p>
      </dsp:txBody>
      <dsp:txXfrm>
        <a:off x="1412324" y="5275648"/>
        <a:ext cx="4078877" cy="1019719"/>
      </dsp:txXfrm>
    </dsp:sp>
    <dsp:sp modelId="{1EBA8062-8FA6-46EC-BE86-0C62DE99533F}">
      <dsp:nvSpPr>
        <dsp:cNvPr id="0" name=""/>
        <dsp:cNvSpPr/>
      </dsp:nvSpPr>
      <dsp:spPr>
        <a:xfrm>
          <a:off x="2794031" y="2393344"/>
          <a:ext cx="1529579" cy="1529579"/>
        </a:xfrm>
        <a:prstGeom prst="ellipse">
          <a:avLst/>
        </a:prstGeom>
        <a:solidFill>
          <a:srgbClr val="FFAA55"/>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Can info be accessed remotely? </a:t>
          </a:r>
        </a:p>
      </dsp:txBody>
      <dsp:txXfrm>
        <a:off x="3018033" y="2617346"/>
        <a:ext cx="1081575" cy="1081575"/>
      </dsp:txXfrm>
    </dsp:sp>
    <dsp:sp modelId="{F282311B-C531-4567-8AD7-83C2D3C194FF}">
      <dsp:nvSpPr>
        <dsp:cNvPr id="0" name=""/>
        <dsp:cNvSpPr/>
      </dsp:nvSpPr>
      <dsp:spPr>
        <a:xfrm>
          <a:off x="1699532" y="1245819"/>
          <a:ext cx="1529579" cy="1529579"/>
        </a:xfrm>
        <a:prstGeom prst="ellipse">
          <a:avLst/>
        </a:prstGeom>
        <a:solidFill>
          <a:srgbClr val="FFAA55"/>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Futura Std Medium"/>
            </a:rPr>
            <a:t>Who is the right contact? </a:t>
          </a:r>
        </a:p>
      </dsp:txBody>
      <dsp:txXfrm>
        <a:off x="1923534" y="1469821"/>
        <a:ext cx="1081575" cy="1081575"/>
      </dsp:txXfrm>
    </dsp:sp>
    <dsp:sp modelId="{C07975AE-6EB4-4656-8021-C1AB0B37C57B}">
      <dsp:nvSpPr>
        <dsp:cNvPr id="0" name=""/>
        <dsp:cNvSpPr/>
      </dsp:nvSpPr>
      <dsp:spPr>
        <a:xfrm>
          <a:off x="3391234" y="591278"/>
          <a:ext cx="1940240" cy="1719843"/>
        </a:xfrm>
        <a:prstGeom prst="ellipse">
          <a:avLst/>
        </a:prstGeom>
        <a:solidFill>
          <a:srgbClr val="FFAA55"/>
        </a:solid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Futura Std Medium"/>
            </a:rPr>
            <a:t>Which departments have travelers?   </a:t>
          </a:r>
        </a:p>
      </dsp:txBody>
      <dsp:txXfrm>
        <a:off x="3675376" y="843143"/>
        <a:ext cx="1371956" cy="1216113"/>
      </dsp:txXfrm>
    </dsp:sp>
    <dsp:sp modelId="{D999AC26-391E-41CB-884E-B9D751B1D55B}">
      <dsp:nvSpPr>
        <dsp:cNvPr id="0" name=""/>
        <dsp:cNvSpPr/>
      </dsp:nvSpPr>
      <dsp:spPr>
        <a:xfrm>
          <a:off x="1097143" y="457927"/>
          <a:ext cx="4758690" cy="380695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6BC1A-267A-4474-841B-8E968EF57C8B}">
      <dsp:nvSpPr>
        <dsp:cNvPr id="0" name=""/>
        <dsp:cNvSpPr/>
      </dsp:nvSpPr>
      <dsp:spPr>
        <a:xfrm>
          <a:off x="841661" y="0"/>
          <a:ext cx="2031503" cy="1218902"/>
        </a:xfrm>
        <a:prstGeom prst="rect">
          <a:avLst/>
        </a:prstGeom>
        <a:solidFill>
          <a:schemeClr val="accent1">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Futura Std Medium"/>
            </a:rPr>
            <a:t>Initiate internal communication plan</a:t>
          </a:r>
          <a:endParaRPr lang="en-US" sz="1600" kern="1200" dirty="0"/>
        </a:p>
      </dsp:txBody>
      <dsp:txXfrm>
        <a:off x="841661" y="0"/>
        <a:ext cx="2031503" cy="1218902"/>
      </dsp:txXfrm>
    </dsp:sp>
    <dsp:sp modelId="{38F37E27-CCEB-4756-A281-A054325E6A5D}">
      <dsp:nvSpPr>
        <dsp:cNvPr id="0" name=""/>
        <dsp:cNvSpPr/>
      </dsp:nvSpPr>
      <dsp:spPr>
        <a:xfrm>
          <a:off x="3460371" y="0"/>
          <a:ext cx="2031503" cy="1218902"/>
        </a:xfrm>
        <a:prstGeom prst="rect">
          <a:avLst/>
        </a:prstGeom>
        <a:solidFill>
          <a:schemeClr val="accent1">
            <a:shade val="80000"/>
            <a:hueOff val="37614"/>
            <a:satOff val="-3584"/>
            <a:lumOff val="691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Futura Std Medium"/>
            </a:rPr>
            <a:t>Review roles and responsibility of Response Team</a:t>
          </a:r>
          <a:endParaRPr lang="en-US" sz="1600" kern="1200" dirty="0">
            <a:latin typeface="Futura Std Medium"/>
          </a:endParaRPr>
        </a:p>
      </dsp:txBody>
      <dsp:txXfrm>
        <a:off x="3460371" y="0"/>
        <a:ext cx="2031503" cy="1218902"/>
      </dsp:txXfrm>
    </dsp:sp>
    <dsp:sp modelId="{CD5F9DAB-726E-486C-AA7F-702D2348E2C3}">
      <dsp:nvSpPr>
        <dsp:cNvPr id="0" name=""/>
        <dsp:cNvSpPr/>
      </dsp:nvSpPr>
      <dsp:spPr>
        <a:xfrm>
          <a:off x="841661" y="1422548"/>
          <a:ext cx="2031503" cy="1218902"/>
        </a:xfrm>
        <a:prstGeom prst="rect">
          <a:avLst/>
        </a:prstGeom>
        <a:solidFill>
          <a:schemeClr val="accent1">
            <a:shade val="80000"/>
            <a:hueOff val="75227"/>
            <a:satOff val="-7168"/>
            <a:lumOff val="1383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Futura Std Medium"/>
            </a:rPr>
            <a:t>Access the travel registry or travel monitoring system</a:t>
          </a:r>
        </a:p>
      </dsp:txBody>
      <dsp:txXfrm>
        <a:off x="841661" y="1422548"/>
        <a:ext cx="2031503" cy="1218902"/>
      </dsp:txXfrm>
    </dsp:sp>
    <dsp:sp modelId="{3D1B144F-3347-4DFC-B16E-951B6F3F02CF}">
      <dsp:nvSpPr>
        <dsp:cNvPr id="0" name=""/>
        <dsp:cNvSpPr/>
      </dsp:nvSpPr>
      <dsp:spPr>
        <a:xfrm>
          <a:off x="3460371" y="1422548"/>
          <a:ext cx="2031503" cy="1218902"/>
        </a:xfrm>
        <a:prstGeom prst="rect">
          <a:avLst/>
        </a:prstGeom>
        <a:solidFill>
          <a:schemeClr val="accent1">
            <a:shade val="80000"/>
            <a:hueOff val="112841"/>
            <a:satOff val="-10753"/>
            <a:lumOff val="2075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Futura Std Medium"/>
            </a:rPr>
            <a:t>Activate documented contacts in other departments to request info</a:t>
          </a:r>
        </a:p>
      </dsp:txBody>
      <dsp:txXfrm>
        <a:off x="3460371" y="1422548"/>
        <a:ext cx="2031503" cy="1218902"/>
      </dsp:txXfrm>
    </dsp:sp>
    <dsp:sp modelId="{6196A6CF-C4D6-4611-B938-6933C1AC415E}">
      <dsp:nvSpPr>
        <dsp:cNvPr id="0" name=""/>
        <dsp:cNvSpPr/>
      </dsp:nvSpPr>
      <dsp:spPr>
        <a:xfrm>
          <a:off x="841661" y="2845097"/>
          <a:ext cx="2031503" cy="1218902"/>
        </a:xfrm>
        <a:prstGeom prst="rect">
          <a:avLst/>
        </a:prstGeom>
        <a:solidFill>
          <a:schemeClr val="accent1">
            <a:shade val="80000"/>
            <a:hueOff val="150455"/>
            <a:satOff val="-14337"/>
            <a:lumOff val="2766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Futura Std Medium"/>
            </a:rPr>
            <a:t>Activate your assistance company</a:t>
          </a:r>
          <a:endParaRPr lang="en-US" sz="1600" kern="1200" dirty="0">
            <a:latin typeface="Futura Std Medium"/>
          </a:endParaRPr>
        </a:p>
      </dsp:txBody>
      <dsp:txXfrm>
        <a:off x="841661" y="2845097"/>
        <a:ext cx="2031503" cy="1218902"/>
      </dsp:txXfrm>
    </dsp:sp>
    <dsp:sp modelId="{475687D6-1F6E-4E0F-B51A-571C282ACAFC}">
      <dsp:nvSpPr>
        <dsp:cNvPr id="0" name=""/>
        <dsp:cNvSpPr/>
      </dsp:nvSpPr>
      <dsp:spPr>
        <a:xfrm>
          <a:off x="3460371" y="2845097"/>
          <a:ext cx="2031503" cy="1218902"/>
        </a:xfrm>
        <a:prstGeom prst="rect">
          <a:avLst/>
        </a:prstGeom>
        <a:solidFill>
          <a:schemeClr val="accent1">
            <a:shade val="80000"/>
            <a:hueOff val="188069"/>
            <a:satOff val="-17921"/>
            <a:lumOff val="34584"/>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Futura Std Medium"/>
            </a:rPr>
            <a:t>Obtain credible incident briefing and advice  </a:t>
          </a:r>
        </a:p>
      </dsp:txBody>
      <dsp:txXfrm>
        <a:off x="3460371" y="2845097"/>
        <a:ext cx="2031503" cy="1218902"/>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Lucida Grande" pitchFamily="-108" charset="0"/>
                <a:ea typeface="Geneva" pitchFamily="-108" charset="-128"/>
                <a:cs typeface="Geneva" pitchFamily="-108"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F125BD25-AC80-485D-B66A-B276D6341CB8}" type="datetime1">
              <a:rPr lang="en-US" altLang="en-US"/>
              <a:pPr>
                <a:defRPr/>
              </a:pPr>
              <a:t>7/19/2017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Lucida Grande" pitchFamily="-108" charset="0"/>
                <a:ea typeface="Geneva" pitchFamily="-108" charset="-128"/>
                <a:cs typeface="Geneva" pitchFamily="-108"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774F5F84-C5C7-4946-96D0-C118EA2B2297}" type="slidenum">
              <a:rPr lang="en-US" altLang="en-US"/>
              <a:pPr/>
              <a:t>‹#›</a:t>
            </a:fld>
            <a:endParaRPr lang="en-US" altLang="en-US"/>
          </a:p>
        </p:txBody>
      </p:sp>
    </p:spTree>
    <p:extLst>
      <p:ext uri="{BB962C8B-B14F-4D97-AF65-F5344CB8AC3E}">
        <p14:creationId xmlns:p14="http://schemas.microsoft.com/office/powerpoint/2010/main" val="168947018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pitchFamily="-103" charset="-128"/>
        <a:cs typeface="Geneva" pitchFamily="-103"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10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pitchFamily="-10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pitchFamily="-10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pitchFamily="-10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ea typeface="Geneva" pitchFamily="-101" charset="-128"/>
              </a:rPr>
              <a:t>Speaking points:</a:t>
            </a:r>
          </a:p>
          <a:p>
            <a:pPr eaLnBrk="1" hangingPunct="1">
              <a:spcBef>
                <a:spcPct val="0"/>
              </a:spcBef>
            </a:pPr>
            <a:endParaRPr lang="en-US" altLang="en-US" dirty="0">
              <a:ea typeface="Geneva" pitchFamily="-101" charset="-128"/>
            </a:endParaRPr>
          </a:p>
          <a:p>
            <a:pPr eaLnBrk="1" hangingPunct="1">
              <a:spcBef>
                <a:spcPct val="0"/>
              </a:spcBef>
            </a:pPr>
            <a:r>
              <a:rPr lang="en-US" altLang="en-US" dirty="0">
                <a:ea typeface="Geneva" pitchFamily="-101" charset="-128"/>
              </a:rPr>
              <a:t>Thank you for joining us!</a:t>
            </a:r>
          </a:p>
          <a:p>
            <a:pPr eaLnBrk="1" hangingPunct="1">
              <a:spcBef>
                <a:spcPct val="0"/>
              </a:spcBef>
            </a:pPr>
            <a:r>
              <a:rPr lang="en-US" altLang="en-US" dirty="0">
                <a:ea typeface="Geneva" pitchFamily="-101" charset="-128"/>
              </a:rPr>
              <a:t>Introductions/Welcome</a:t>
            </a:r>
          </a:p>
          <a:p>
            <a:pPr eaLnBrk="1" hangingPunct="1">
              <a:spcBef>
                <a:spcPct val="0"/>
              </a:spcBef>
            </a:pPr>
            <a:endParaRPr lang="en-US" altLang="en-US" dirty="0">
              <a:ea typeface="Geneva" pitchFamily="-101"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101" charset="0"/>
                <a:ea typeface="Geneva" pitchFamily="-101" charset="-128"/>
              </a:defRPr>
            </a:lvl1pPr>
            <a:lvl2pPr marL="38652428" indent="-38186541">
              <a:spcBef>
                <a:spcPct val="30000"/>
              </a:spcBef>
              <a:defRPr sz="1200">
                <a:solidFill>
                  <a:schemeClr val="tx1"/>
                </a:solidFill>
                <a:latin typeface="Calibri" pitchFamily="-101" charset="0"/>
                <a:ea typeface="Geneva" pitchFamily="-101" charset="-128"/>
              </a:defRPr>
            </a:lvl2pPr>
            <a:lvl3pPr marL="1164717" indent="-232943">
              <a:spcBef>
                <a:spcPct val="30000"/>
              </a:spcBef>
              <a:defRPr sz="1200">
                <a:solidFill>
                  <a:schemeClr val="tx1"/>
                </a:solidFill>
                <a:latin typeface="Calibri" pitchFamily="-101" charset="0"/>
                <a:ea typeface="Geneva" pitchFamily="-101" charset="-128"/>
              </a:defRPr>
            </a:lvl3pPr>
            <a:lvl4pPr marL="1630604" indent="-232943">
              <a:spcBef>
                <a:spcPct val="30000"/>
              </a:spcBef>
              <a:defRPr sz="1200">
                <a:solidFill>
                  <a:schemeClr val="tx1"/>
                </a:solidFill>
                <a:latin typeface="Calibri" pitchFamily="-101" charset="0"/>
                <a:ea typeface="Geneva" pitchFamily="-101" charset="-128"/>
              </a:defRPr>
            </a:lvl4pPr>
            <a:lvl5pPr marL="2096491" indent="-232943">
              <a:spcBef>
                <a:spcPct val="30000"/>
              </a:spcBef>
              <a:defRPr sz="1200">
                <a:solidFill>
                  <a:schemeClr val="tx1"/>
                </a:solidFill>
                <a:latin typeface="Calibri" pitchFamily="-101" charset="0"/>
                <a:ea typeface="Geneva" pitchFamily="-101" charset="-128"/>
              </a:defRPr>
            </a:lvl5pPr>
            <a:lvl6pPr marL="2562377" indent="-232943" defTabSz="465887" eaLnBrk="0" fontAlgn="base" hangingPunct="0">
              <a:spcBef>
                <a:spcPct val="30000"/>
              </a:spcBef>
              <a:spcAft>
                <a:spcPct val="0"/>
              </a:spcAft>
              <a:defRPr sz="1200">
                <a:solidFill>
                  <a:schemeClr val="tx1"/>
                </a:solidFill>
                <a:latin typeface="Calibri" pitchFamily="-101" charset="0"/>
                <a:ea typeface="Geneva" pitchFamily="-101" charset="-128"/>
              </a:defRPr>
            </a:lvl6pPr>
            <a:lvl7pPr marL="3028264" indent="-232943" defTabSz="465887" eaLnBrk="0" fontAlgn="base" hangingPunct="0">
              <a:spcBef>
                <a:spcPct val="30000"/>
              </a:spcBef>
              <a:spcAft>
                <a:spcPct val="0"/>
              </a:spcAft>
              <a:defRPr sz="1200">
                <a:solidFill>
                  <a:schemeClr val="tx1"/>
                </a:solidFill>
                <a:latin typeface="Calibri" pitchFamily="-101" charset="0"/>
                <a:ea typeface="Geneva" pitchFamily="-101" charset="-128"/>
              </a:defRPr>
            </a:lvl7pPr>
            <a:lvl8pPr marL="3494151" indent="-232943" defTabSz="465887" eaLnBrk="0" fontAlgn="base" hangingPunct="0">
              <a:spcBef>
                <a:spcPct val="30000"/>
              </a:spcBef>
              <a:spcAft>
                <a:spcPct val="0"/>
              </a:spcAft>
              <a:defRPr sz="1200">
                <a:solidFill>
                  <a:schemeClr val="tx1"/>
                </a:solidFill>
                <a:latin typeface="Calibri" pitchFamily="-101" charset="0"/>
                <a:ea typeface="Geneva" pitchFamily="-101" charset="-128"/>
              </a:defRPr>
            </a:lvl8pPr>
            <a:lvl9pPr marL="3960038" indent="-232943" defTabSz="465887" eaLnBrk="0" fontAlgn="base" hangingPunct="0">
              <a:spcBef>
                <a:spcPct val="30000"/>
              </a:spcBef>
              <a:spcAft>
                <a:spcPct val="0"/>
              </a:spcAft>
              <a:defRPr sz="1200">
                <a:solidFill>
                  <a:schemeClr val="tx1"/>
                </a:solidFill>
                <a:latin typeface="Calibri" pitchFamily="-101" charset="0"/>
                <a:ea typeface="Geneva" pitchFamily="-101" charset="-128"/>
              </a:defRPr>
            </a:lvl9pPr>
          </a:lstStyle>
          <a:p>
            <a:pPr>
              <a:spcBef>
                <a:spcPct val="0"/>
              </a:spcBef>
            </a:pPr>
            <a:fld id="{D6E864C5-4FDC-46D7-AA6E-5C1937E65AD0}" type="slidenum">
              <a:rPr lang="en-US" altLang="en-US">
                <a:latin typeface="Lucida Grande" pitchFamily="-101" charset="0"/>
              </a:rPr>
              <a:pPr>
                <a:spcBef>
                  <a:spcPct val="0"/>
                </a:spcBef>
              </a:pPr>
              <a:t>1</a:t>
            </a:fld>
            <a:endParaRPr lang="en-US" altLang="en-US">
              <a:latin typeface="Lucida Grande" pitchFamily="-10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F7A43B28-7E03-465B-8435-C2EB66711351}"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11</a:t>
            </a:fld>
            <a:endParaRPr lang="en-US" altLang="en-US"/>
          </a:p>
        </p:txBody>
      </p:sp>
    </p:spTree>
    <p:extLst>
      <p:ext uri="{BB962C8B-B14F-4D97-AF65-F5344CB8AC3E}">
        <p14:creationId xmlns:p14="http://schemas.microsoft.com/office/powerpoint/2010/main" val="205884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16</a:t>
            </a:fld>
            <a:endParaRPr lang="en-US" altLang="en-US"/>
          </a:p>
        </p:txBody>
      </p:sp>
    </p:spTree>
    <p:extLst>
      <p:ext uri="{BB962C8B-B14F-4D97-AF65-F5344CB8AC3E}">
        <p14:creationId xmlns:p14="http://schemas.microsoft.com/office/powerpoint/2010/main" val="433533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17</a:t>
            </a:fld>
            <a:endParaRPr lang="en-US" altLang="en-US"/>
          </a:p>
        </p:txBody>
      </p:sp>
    </p:spTree>
    <p:extLst>
      <p:ext uri="{BB962C8B-B14F-4D97-AF65-F5344CB8AC3E}">
        <p14:creationId xmlns:p14="http://schemas.microsoft.com/office/powerpoint/2010/main" val="43353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18</a:t>
            </a:fld>
            <a:endParaRPr lang="en-US" altLang="en-US"/>
          </a:p>
        </p:txBody>
      </p:sp>
    </p:spTree>
    <p:extLst>
      <p:ext uri="{BB962C8B-B14F-4D97-AF65-F5344CB8AC3E}">
        <p14:creationId xmlns:p14="http://schemas.microsoft.com/office/powerpoint/2010/main" val="433533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19</a:t>
            </a:fld>
            <a:endParaRPr lang="en-US" altLang="en-US"/>
          </a:p>
        </p:txBody>
      </p:sp>
    </p:spTree>
    <p:extLst>
      <p:ext uri="{BB962C8B-B14F-4D97-AF65-F5344CB8AC3E}">
        <p14:creationId xmlns:p14="http://schemas.microsoft.com/office/powerpoint/2010/main" val="43353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ea typeface="Geneva" pitchFamily="-106" charset="-128"/>
            </a:endParaRPr>
          </a:p>
          <a:p>
            <a:endParaRPr lang="en-US" altLang="en-US" baseline="0" dirty="0">
              <a:ea typeface="Geneva" pitchFamily="-106" charset="-128"/>
            </a:endParaRPr>
          </a:p>
          <a:p>
            <a:r>
              <a:rPr lang="en-US" altLang="en-US" baseline="0" dirty="0">
                <a:ea typeface="Geneva" pitchFamily="-106" charset="-128"/>
              </a:rPr>
              <a:t>  </a:t>
            </a:r>
            <a:endParaRPr lang="en-US" altLang="en-US" dirty="0">
              <a:ea typeface="Geneva" pitchFamily="-106"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106" charset="-128"/>
              </a:defRPr>
            </a:lvl1pPr>
            <a:lvl2pPr marL="38639486" indent="-38173600" eaLnBrk="0" hangingPunct="0">
              <a:spcBef>
                <a:spcPct val="30000"/>
              </a:spcBef>
              <a:defRPr sz="1200">
                <a:solidFill>
                  <a:schemeClr val="tx1"/>
                </a:solidFill>
                <a:latin typeface="Calibri" pitchFamily="34" charset="0"/>
                <a:ea typeface="Geneva" pitchFamily="-106" charset="-128"/>
              </a:defRPr>
            </a:lvl2pPr>
            <a:lvl3pPr marL="1161482" indent="-229708" eaLnBrk="0" hangingPunct="0">
              <a:spcBef>
                <a:spcPct val="30000"/>
              </a:spcBef>
              <a:defRPr sz="1200">
                <a:solidFill>
                  <a:schemeClr val="tx1"/>
                </a:solidFill>
                <a:latin typeface="Calibri" pitchFamily="34" charset="0"/>
                <a:ea typeface="Geneva" pitchFamily="-106" charset="-128"/>
              </a:defRPr>
            </a:lvl3pPr>
            <a:lvl4pPr marL="1627368" indent="-229708" eaLnBrk="0" hangingPunct="0">
              <a:spcBef>
                <a:spcPct val="30000"/>
              </a:spcBef>
              <a:defRPr sz="1200">
                <a:solidFill>
                  <a:schemeClr val="tx1"/>
                </a:solidFill>
                <a:latin typeface="Calibri" pitchFamily="34" charset="0"/>
                <a:ea typeface="Geneva" pitchFamily="-106" charset="-128"/>
              </a:defRPr>
            </a:lvl4pPr>
            <a:lvl5pPr marL="2093255" indent="-229708" eaLnBrk="0" hangingPunct="0">
              <a:spcBef>
                <a:spcPct val="30000"/>
              </a:spcBef>
              <a:defRPr sz="1200">
                <a:solidFill>
                  <a:schemeClr val="tx1"/>
                </a:solidFill>
                <a:latin typeface="Calibri" pitchFamily="34" charset="0"/>
                <a:ea typeface="Geneva" pitchFamily="-106" charset="-128"/>
              </a:defRPr>
            </a:lvl5pPr>
            <a:lvl6pPr marL="2559142" indent="-229708" defTabSz="465887" eaLnBrk="0" fontAlgn="base" hangingPunct="0">
              <a:spcBef>
                <a:spcPct val="30000"/>
              </a:spcBef>
              <a:spcAft>
                <a:spcPct val="0"/>
              </a:spcAft>
              <a:defRPr sz="1200">
                <a:solidFill>
                  <a:schemeClr val="tx1"/>
                </a:solidFill>
                <a:latin typeface="Calibri" pitchFamily="34" charset="0"/>
                <a:ea typeface="Geneva" pitchFamily="-106" charset="-128"/>
              </a:defRPr>
            </a:lvl6pPr>
            <a:lvl7pPr marL="3025029" indent="-229708" defTabSz="465887" eaLnBrk="0" fontAlgn="base" hangingPunct="0">
              <a:spcBef>
                <a:spcPct val="30000"/>
              </a:spcBef>
              <a:spcAft>
                <a:spcPct val="0"/>
              </a:spcAft>
              <a:defRPr sz="1200">
                <a:solidFill>
                  <a:schemeClr val="tx1"/>
                </a:solidFill>
                <a:latin typeface="Calibri" pitchFamily="34" charset="0"/>
                <a:ea typeface="Geneva" pitchFamily="-106" charset="-128"/>
              </a:defRPr>
            </a:lvl7pPr>
            <a:lvl8pPr marL="3490916" indent="-229708" defTabSz="465887" eaLnBrk="0" fontAlgn="base" hangingPunct="0">
              <a:spcBef>
                <a:spcPct val="30000"/>
              </a:spcBef>
              <a:spcAft>
                <a:spcPct val="0"/>
              </a:spcAft>
              <a:defRPr sz="1200">
                <a:solidFill>
                  <a:schemeClr val="tx1"/>
                </a:solidFill>
                <a:latin typeface="Calibri" pitchFamily="34" charset="0"/>
                <a:ea typeface="Geneva" pitchFamily="-106" charset="-128"/>
              </a:defRPr>
            </a:lvl8pPr>
            <a:lvl9pPr marL="3956802" indent="-229708" defTabSz="465887" eaLnBrk="0" fontAlgn="base" hangingPunct="0">
              <a:spcBef>
                <a:spcPct val="30000"/>
              </a:spcBef>
              <a:spcAft>
                <a:spcPct val="0"/>
              </a:spcAft>
              <a:defRPr sz="1200">
                <a:solidFill>
                  <a:schemeClr val="tx1"/>
                </a:solidFill>
                <a:latin typeface="Calibri" pitchFamily="34" charset="0"/>
                <a:ea typeface="Geneva" pitchFamily="-106" charset="-128"/>
              </a:defRPr>
            </a:lvl9pPr>
          </a:lstStyle>
          <a:p>
            <a:pPr eaLnBrk="1" hangingPunct="1">
              <a:spcBef>
                <a:spcPct val="0"/>
              </a:spcBef>
            </a:pPr>
            <a:fld id="{CD8263FB-7DC0-4376-B02C-E7F1A60E3615}" type="slidenum">
              <a:rPr lang="en-US" altLang="en-US" smtClean="0">
                <a:latin typeface="Lucida Grande" pitchFamily="-106" charset="0"/>
              </a:rPr>
              <a:pPr eaLnBrk="1" hangingPunct="1">
                <a:spcBef>
                  <a:spcPct val="0"/>
                </a:spcBef>
              </a:pPr>
              <a:t>2</a:t>
            </a:fld>
            <a:endParaRPr lang="en-US" altLang="en-US">
              <a:latin typeface="Lucida Grande" pitchFamily="-10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ea typeface="Geneva" pitchFamily="-101" charset="-128"/>
              </a:rPr>
              <a:t>A clear and efficient plan to communicate internally ensures stakeholders are informed quickly</a:t>
            </a:r>
          </a:p>
          <a:p>
            <a:r>
              <a:rPr lang="en-US" altLang="en-US" baseline="0" dirty="0">
                <a:ea typeface="Geneva" pitchFamily="-101" charset="-128"/>
              </a:rPr>
              <a:t>Planning ahead to identify the routes of communication coming into the University and ensuring they have a consistent message to provide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baseline="0" dirty="0">
                <a:ea typeface="Geneva" pitchFamily="-101" charset="-128"/>
              </a:rPr>
              <a:t>Consider providing training / coaching on how to respond to family or loved ones in distress - </a:t>
            </a:r>
            <a:r>
              <a:rPr lang="en-US" altLang="en-US" dirty="0">
                <a:ea typeface="Geneva" pitchFamily="-101" charset="-128"/>
              </a:rPr>
              <a:t>Perception can</a:t>
            </a:r>
            <a:r>
              <a:rPr lang="en-US" altLang="en-US" baseline="0" dirty="0">
                <a:ea typeface="Geneva" pitchFamily="-101" charset="-128"/>
              </a:rPr>
              <a:t> often be the difference between getting sued or not.  </a:t>
            </a:r>
          </a:p>
          <a:p>
            <a:endParaRPr lang="en-US" altLang="en-US" baseline="0" dirty="0">
              <a:ea typeface="Geneva" pitchFamily="-101" charset="-128"/>
            </a:endParaRPr>
          </a:p>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23</a:t>
            </a:fld>
            <a:endParaRPr lang="en-US" altLang="en-US"/>
          </a:p>
        </p:txBody>
      </p:sp>
    </p:spTree>
    <p:extLst>
      <p:ext uri="{BB962C8B-B14F-4D97-AF65-F5344CB8AC3E}">
        <p14:creationId xmlns:p14="http://schemas.microsoft.com/office/powerpoint/2010/main" val="433533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27</a:t>
            </a:fld>
            <a:endParaRPr lang="en-US" altLang="en-US"/>
          </a:p>
        </p:txBody>
      </p:sp>
    </p:spTree>
    <p:extLst>
      <p:ext uri="{BB962C8B-B14F-4D97-AF65-F5344CB8AC3E}">
        <p14:creationId xmlns:p14="http://schemas.microsoft.com/office/powerpoint/2010/main" val="433533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Geneva" pitchFamily="-101" charset="-128"/>
              </a:rPr>
              <a:t>A</a:t>
            </a:r>
            <a:r>
              <a:rPr lang="en-US" altLang="en-US" baseline="0" dirty="0">
                <a:ea typeface="Geneva" pitchFamily="-101" charset="-128"/>
              </a:rPr>
              <a:t> response plan needs to provide clear instructions for day to day minor issues as well as critical medical and security emergencies and death.  </a:t>
            </a:r>
            <a:endParaRPr lang="en-US" altLang="en-US" dirty="0">
              <a:ea typeface="Geneva" pitchFamily="-101"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F7A43B28-7E03-465B-8435-C2EB66711351}" type="slidenum">
              <a:rPr lang="en-US" altLang="en-US"/>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plan should include not only immediate incident response, but also</a:t>
            </a:r>
            <a:r>
              <a:rPr lang="en-US" baseline="0" dirty="0"/>
              <a:t> what needs to be prepared for in the days ahead </a:t>
            </a:r>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29</a:t>
            </a:fld>
            <a:endParaRPr lang="en-US" altLang="en-US"/>
          </a:p>
        </p:txBody>
      </p:sp>
    </p:spTree>
    <p:extLst>
      <p:ext uri="{BB962C8B-B14F-4D97-AF65-F5344CB8AC3E}">
        <p14:creationId xmlns:p14="http://schemas.microsoft.com/office/powerpoint/2010/main" val="43353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Geneva" pitchFamily="-106" charset="-128"/>
              </a:rPr>
              <a:t>A Travel Risk Management</a:t>
            </a:r>
            <a:r>
              <a:rPr lang="en-US" altLang="en-US" baseline="0" dirty="0">
                <a:ea typeface="Geneva" pitchFamily="-106" charset="-128"/>
              </a:rPr>
              <a:t> Plan needs to consider </a:t>
            </a:r>
            <a:r>
              <a:rPr lang="en-US" altLang="en-US" baseline="0" dirty="0" smtClean="0">
                <a:ea typeface="Geneva" pitchFamily="-106" charset="-128"/>
              </a:rPr>
              <a:t>both in equal measure</a:t>
            </a:r>
            <a:endParaRPr lang="en-US" altLang="en-US" dirty="0">
              <a:ea typeface="Geneva" pitchFamily="-106" charset="-128"/>
            </a:endParaRPr>
          </a:p>
          <a:p>
            <a:r>
              <a:rPr lang="en-US" altLang="en-US" dirty="0">
                <a:ea typeface="Geneva" pitchFamily="-106" charset="-128"/>
              </a:rPr>
              <a:t>Reactive – you need the resources to respond to emergencies and ensure your travelers are safe.  </a:t>
            </a:r>
          </a:p>
          <a:p>
            <a:r>
              <a:rPr lang="en-US" altLang="en-US" dirty="0">
                <a:ea typeface="Geneva" pitchFamily="-106" charset="-128"/>
              </a:rPr>
              <a:t>Proactive – </a:t>
            </a:r>
            <a:r>
              <a:rPr lang="en-US" altLang="en-US" baseline="0" dirty="0">
                <a:ea typeface="Geneva" pitchFamily="-106" charset="-128"/>
              </a:rPr>
              <a:t> </a:t>
            </a:r>
            <a:r>
              <a:rPr lang="en-US" altLang="en-US" dirty="0">
                <a:ea typeface="Geneva" pitchFamily="-106" charset="-128"/>
              </a:rPr>
              <a:t>proactive planning and education is just as important, providing information and tools to help prepare administrators and travelers for the specific risk they will face during international travel.  </a:t>
            </a:r>
          </a:p>
          <a:p>
            <a:endParaRPr lang="en-US" altLang="en-US" dirty="0">
              <a:ea typeface="Geneva" pitchFamily="-106"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106" charset="-128"/>
              </a:defRPr>
            </a:lvl1pPr>
            <a:lvl2pPr marL="757066" indent="-291179" eaLnBrk="0" hangingPunct="0">
              <a:spcBef>
                <a:spcPct val="30000"/>
              </a:spcBef>
              <a:defRPr sz="1200">
                <a:solidFill>
                  <a:schemeClr val="tx1"/>
                </a:solidFill>
                <a:latin typeface="Calibri" pitchFamily="34" charset="0"/>
                <a:ea typeface="Geneva" pitchFamily="-106" charset="-128"/>
              </a:defRPr>
            </a:lvl2pPr>
            <a:lvl3pPr marL="1164717" indent="-232943" eaLnBrk="0" hangingPunct="0">
              <a:spcBef>
                <a:spcPct val="30000"/>
              </a:spcBef>
              <a:defRPr sz="1200">
                <a:solidFill>
                  <a:schemeClr val="tx1"/>
                </a:solidFill>
                <a:latin typeface="Calibri" pitchFamily="34" charset="0"/>
                <a:ea typeface="Geneva" pitchFamily="-106" charset="-128"/>
              </a:defRPr>
            </a:lvl3pPr>
            <a:lvl4pPr marL="1630604" indent="-232943" eaLnBrk="0" hangingPunct="0">
              <a:spcBef>
                <a:spcPct val="30000"/>
              </a:spcBef>
              <a:defRPr sz="1200">
                <a:solidFill>
                  <a:schemeClr val="tx1"/>
                </a:solidFill>
                <a:latin typeface="Calibri" pitchFamily="34" charset="0"/>
                <a:ea typeface="Geneva" pitchFamily="-106" charset="-128"/>
              </a:defRPr>
            </a:lvl4pPr>
            <a:lvl5pPr marL="2096491" indent="-232943" eaLnBrk="0" hangingPunct="0">
              <a:spcBef>
                <a:spcPct val="30000"/>
              </a:spcBef>
              <a:defRPr sz="1200">
                <a:solidFill>
                  <a:schemeClr val="tx1"/>
                </a:solidFill>
                <a:latin typeface="Calibri" pitchFamily="34" charset="0"/>
                <a:ea typeface="Geneva" pitchFamily="-106"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Geneva" pitchFamily="-106"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Geneva" pitchFamily="-106"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Geneva" pitchFamily="-106"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Geneva" pitchFamily="-106" charset="-128"/>
              </a:defRPr>
            </a:lvl9pPr>
          </a:lstStyle>
          <a:p>
            <a:pPr eaLnBrk="1" hangingPunct="1">
              <a:spcBef>
                <a:spcPct val="0"/>
              </a:spcBef>
            </a:pPr>
            <a:fld id="{CE709E5B-C155-4595-8DBD-834FB7EB16DB}" type="slidenum">
              <a:rPr lang="en-US" altLang="en-US" smtClean="0">
                <a:latin typeface="Lucida Grande" pitchFamily="-106" charset="0"/>
              </a:rPr>
              <a:pPr eaLnBrk="1" hangingPunct="1">
                <a:spcBef>
                  <a:spcPct val="0"/>
                </a:spcBef>
              </a:pPr>
              <a:t>3</a:t>
            </a:fld>
            <a:endParaRPr lang="en-US" altLang="en-US">
              <a:latin typeface="Lucida Grande" pitchFamily="-106"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30</a:t>
            </a:fld>
            <a:endParaRPr lang="en-US" altLang="en-US"/>
          </a:p>
        </p:txBody>
      </p:sp>
    </p:spTree>
    <p:extLst>
      <p:ext uri="{BB962C8B-B14F-4D97-AF65-F5344CB8AC3E}">
        <p14:creationId xmlns:p14="http://schemas.microsoft.com/office/powerpoint/2010/main" val="433533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DEF348-5405-4ACA-AD54-1AE1C5E7C1CC}"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sz="1200" kern="1200" dirty="0">
                <a:solidFill>
                  <a:schemeClr val="tx1"/>
                </a:solidFill>
                <a:effectLst/>
                <a:latin typeface="+mn-lt"/>
                <a:ea typeface="Geneva" pitchFamily="-103" charset="-128"/>
                <a:cs typeface="+mn-cs"/>
              </a:rPr>
              <a:t>Assessment - assessing global risk exposure specific to your institutions</a:t>
            </a:r>
            <a:r>
              <a:rPr lang="en-US" sz="1200" kern="1200" baseline="0" dirty="0">
                <a:solidFill>
                  <a:schemeClr val="tx1"/>
                </a:solidFill>
                <a:effectLst/>
                <a:latin typeface="+mn-lt"/>
                <a:ea typeface="Geneva" pitchFamily="-103" charset="-128"/>
                <a:cs typeface="+mn-cs"/>
              </a:rPr>
              <a:t> unique</a:t>
            </a:r>
            <a:r>
              <a:rPr lang="en-US" sz="1200" kern="1200" dirty="0">
                <a:solidFill>
                  <a:schemeClr val="tx1"/>
                </a:solidFill>
                <a:effectLst/>
                <a:latin typeface="+mn-lt"/>
                <a:ea typeface="Geneva" pitchFamily="-103" charset="-128"/>
                <a:cs typeface="+mn-cs"/>
              </a:rPr>
              <a:t> demographics</a:t>
            </a:r>
          </a:p>
          <a:p>
            <a:pPr lvl="1"/>
            <a:r>
              <a:rPr lang="en-US" sz="1200" kern="1200" dirty="0">
                <a:solidFill>
                  <a:schemeClr val="tx1"/>
                </a:solidFill>
                <a:effectLst/>
                <a:latin typeface="+mn-lt"/>
                <a:ea typeface="Geneva" pitchFamily="-103" charset="-128"/>
                <a:cs typeface="+mn-cs"/>
              </a:rPr>
              <a:t>Preparation - preparing for those risks by developing emergency response plans and procedures</a:t>
            </a:r>
          </a:p>
          <a:p>
            <a:pPr lvl="1"/>
            <a:r>
              <a:rPr lang="en-US" sz="1200" kern="1200" dirty="0">
                <a:solidFill>
                  <a:schemeClr val="tx1"/>
                </a:solidFill>
                <a:effectLst/>
                <a:latin typeface="+mn-lt"/>
                <a:ea typeface="Geneva" pitchFamily="-103" charset="-128"/>
                <a:cs typeface="+mn-cs"/>
              </a:rPr>
              <a:t>Testing - running through those emergency response plans to ensure there are no gaps in your response</a:t>
            </a:r>
          </a:p>
          <a:p>
            <a:pPr lvl="1"/>
            <a:r>
              <a:rPr lang="en-US" sz="1200" kern="1200" dirty="0">
                <a:solidFill>
                  <a:schemeClr val="tx1"/>
                </a:solidFill>
                <a:effectLst/>
                <a:latin typeface="+mn-lt"/>
                <a:ea typeface="Geneva" pitchFamily="-103" charset="-128"/>
                <a:cs typeface="+mn-cs"/>
              </a:rPr>
              <a:t>Education - taking steps to ensure administrators and travelers understand the risks of traveling and know about the resources you've provided them to both avoid additional risk and respond to a crisis</a:t>
            </a:r>
          </a:p>
          <a:p>
            <a:pPr lvl="1"/>
            <a:r>
              <a:rPr lang="en-US" sz="1200" kern="1200" dirty="0">
                <a:solidFill>
                  <a:schemeClr val="tx1"/>
                </a:solidFill>
                <a:effectLst/>
                <a:latin typeface="+mn-lt"/>
                <a:ea typeface="Geneva" pitchFamily="-103" charset="-128"/>
                <a:cs typeface="+mn-cs"/>
              </a:rPr>
              <a:t>Compliance</a:t>
            </a:r>
            <a:r>
              <a:rPr lang="en-US" sz="1200" kern="1200" baseline="0" dirty="0">
                <a:solidFill>
                  <a:schemeClr val="tx1"/>
                </a:solidFill>
                <a:effectLst/>
                <a:latin typeface="+mn-lt"/>
                <a:ea typeface="Geneva" pitchFamily="-103" charset="-128"/>
                <a:cs typeface="+mn-cs"/>
              </a:rPr>
              <a:t> </a:t>
            </a:r>
            <a:r>
              <a:rPr lang="en-US" sz="1200" kern="1200" dirty="0">
                <a:solidFill>
                  <a:schemeClr val="tx1"/>
                </a:solidFill>
                <a:effectLst/>
                <a:latin typeface="+mn-lt"/>
                <a:ea typeface="Geneva" pitchFamily="-103" charset="-128"/>
                <a:cs typeface="+mn-cs"/>
              </a:rPr>
              <a:t>- making sure employees follow those processes and protocols you put in place to protect them</a:t>
            </a:r>
          </a:p>
          <a:p>
            <a:pPr lvl="1"/>
            <a:r>
              <a:rPr lang="en-US" sz="1200" kern="1200" dirty="0">
                <a:solidFill>
                  <a:schemeClr val="tx1"/>
                </a:solidFill>
                <a:effectLst/>
                <a:latin typeface="+mn-lt"/>
                <a:ea typeface="Geneva" pitchFamily="-103" charset="-128"/>
                <a:cs typeface="+mn-cs"/>
              </a:rPr>
              <a:t>Repetition -   Completing the cycle frequently, review of TRM to ensure it is up to day.  </a:t>
            </a:r>
          </a:p>
          <a:p>
            <a:endParaRPr lang="en-US" altLang="en-US" baseline="0" dirty="0">
              <a:ea typeface="Geneva" pitchFamily="-106"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Geneva" pitchFamily="-106" charset="-128"/>
              </a:defRPr>
            </a:lvl1pPr>
            <a:lvl2pPr marL="38639486" indent="-38173600" eaLnBrk="0" hangingPunct="0">
              <a:spcBef>
                <a:spcPct val="30000"/>
              </a:spcBef>
              <a:defRPr sz="1200">
                <a:solidFill>
                  <a:schemeClr val="tx1"/>
                </a:solidFill>
                <a:latin typeface="Calibri" pitchFamily="34" charset="0"/>
                <a:ea typeface="Geneva" pitchFamily="-106" charset="-128"/>
              </a:defRPr>
            </a:lvl2pPr>
            <a:lvl3pPr marL="1161482" indent="-229708" eaLnBrk="0" hangingPunct="0">
              <a:spcBef>
                <a:spcPct val="30000"/>
              </a:spcBef>
              <a:defRPr sz="1200">
                <a:solidFill>
                  <a:schemeClr val="tx1"/>
                </a:solidFill>
                <a:latin typeface="Calibri" pitchFamily="34" charset="0"/>
                <a:ea typeface="Geneva" pitchFamily="-106" charset="-128"/>
              </a:defRPr>
            </a:lvl3pPr>
            <a:lvl4pPr marL="1627368" indent="-229708" eaLnBrk="0" hangingPunct="0">
              <a:spcBef>
                <a:spcPct val="30000"/>
              </a:spcBef>
              <a:defRPr sz="1200">
                <a:solidFill>
                  <a:schemeClr val="tx1"/>
                </a:solidFill>
                <a:latin typeface="Calibri" pitchFamily="34" charset="0"/>
                <a:ea typeface="Geneva" pitchFamily="-106" charset="-128"/>
              </a:defRPr>
            </a:lvl4pPr>
            <a:lvl5pPr marL="2093255" indent="-229708" eaLnBrk="0" hangingPunct="0">
              <a:spcBef>
                <a:spcPct val="30000"/>
              </a:spcBef>
              <a:defRPr sz="1200">
                <a:solidFill>
                  <a:schemeClr val="tx1"/>
                </a:solidFill>
                <a:latin typeface="Calibri" pitchFamily="34" charset="0"/>
                <a:ea typeface="Geneva" pitchFamily="-106" charset="-128"/>
              </a:defRPr>
            </a:lvl5pPr>
            <a:lvl6pPr marL="2559142" indent="-229708" defTabSz="465887" eaLnBrk="0" fontAlgn="base" hangingPunct="0">
              <a:spcBef>
                <a:spcPct val="30000"/>
              </a:spcBef>
              <a:spcAft>
                <a:spcPct val="0"/>
              </a:spcAft>
              <a:defRPr sz="1200">
                <a:solidFill>
                  <a:schemeClr val="tx1"/>
                </a:solidFill>
                <a:latin typeface="Calibri" pitchFamily="34" charset="0"/>
                <a:ea typeface="Geneva" pitchFamily="-106" charset="-128"/>
              </a:defRPr>
            </a:lvl6pPr>
            <a:lvl7pPr marL="3025029" indent="-229708" defTabSz="465887" eaLnBrk="0" fontAlgn="base" hangingPunct="0">
              <a:spcBef>
                <a:spcPct val="30000"/>
              </a:spcBef>
              <a:spcAft>
                <a:spcPct val="0"/>
              </a:spcAft>
              <a:defRPr sz="1200">
                <a:solidFill>
                  <a:schemeClr val="tx1"/>
                </a:solidFill>
                <a:latin typeface="Calibri" pitchFamily="34" charset="0"/>
                <a:ea typeface="Geneva" pitchFamily="-106" charset="-128"/>
              </a:defRPr>
            </a:lvl7pPr>
            <a:lvl8pPr marL="3490916" indent="-229708" defTabSz="465887" eaLnBrk="0" fontAlgn="base" hangingPunct="0">
              <a:spcBef>
                <a:spcPct val="30000"/>
              </a:spcBef>
              <a:spcAft>
                <a:spcPct val="0"/>
              </a:spcAft>
              <a:defRPr sz="1200">
                <a:solidFill>
                  <a:schemeClr val="tx1"/>
                </a:solidFill>
                <a:latin typeface="Calibri" pitchFamily="34" charset="0"/>
                <a:ea typeface="Geneva" pitchFamily="-106" charset="-128"/>
              </a:defRPr>
            </a:lvl8pPr>
            <a:lvl9pPr marL="3956802" indent="-229708" defTabSz="465887" eaLnBrk="0" fontAlgn="base" hangingPunct="0">
              <a:spcBef>
                <a:spcPct val="30000"/>
              </a:spcBef>
              <a:spcAft>
                <a:spcPct val="0"/>
              </a:spcAft>
              <a:defRPr sz="1200">
                <a:solidFill>
                  <a:schemeClr val="tx1"/>
                </a:solidFill>
                <a:latin typeface="Calibri" pitchFamily="34" charset="0"/>
                <a:ea typeface="Geneva" pitchFamily="-106" charset="-128"/>
              </a:defRPr>
            </a:lvl9pPr>
          </a:lstStyle>
          <a:p>
            <a:pPr eaLnBrk="1" hangingPunct="1">
              <a:spcBef>
                <a:spcPct val="0"/>
              </a:spcBef>
            </a:pPr>
            <a:fld id="{CD8263FB-7DC0-4376-B02C-E7F1A60E3615}" type="slidenum">
              <a:rPr lang="en-US" altLang="en-US" smtClean="0">
                <a:latin typeface="Lucida Grande" pitchFamily="-106" charset="0"/>
              </a:rPr>
              <a:pPr eaLnBrk="1" hangingPunct="1">
                <a:spcBef>
                  <a:spcPct val="0"/>
                </a:spcBef>
              </a:pPr>
              <a:t>4</a:t>
            </a:fld>
            <a:endParaRPr lang="en-US" altLang="en-US">
              <a:latin typeface="Lucida Grande" pitchFamily="-10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Geneva" pitchFamily="-101"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DA4A9516-D069-4F37-B8A1-247E1262250E}"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smtClean="0">
                <a:ea typeface="Geneva" pitchFamily="-101" charset="-128"/>
              </a:rPr>
              <a:t>Incident </a:t>
            </a:r>
            <a:r>
              <a:rPr lang="en-US" altLang="en-US" b="0" dirty="0">
                <a:ea typeface="Geneva" pitchFamily="-101" charset="-128"/>
              </a:rPr>
              <a:t>Response Exercises are meant to help</a:t>
            </a:r>
            <a:r>
              <a:rPr lang="en-US" altLang="en-US" b="0" baseline="0" dirty="0">
                <a:ea typeface="Geneva" pitchFamily="-101" charset="-128"/>
              </a:rPr>
              <a:t> you further develop your response plans in a low-stress environment.  They should provide an opportunity for open discussion, planning and problem solving.  The scenario we are going to run through today is an extreme example that allows us to talk about different aspects of emergency response.  The challenges that we’ll talk about can easily occur in a non-emergent case, the kind that occur every day.  </a:t>
            </a:r>
            <a:endParaRPr lang="en-US" altLang="en-US" b="0" dirty="0">
              <a:ea typeface="Geneva" pitchFamily="-101" charset="-128"/>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101" charset="0"/>
                <a:ea typeface="Geneva" pitchFamily="-101" charset="-128"/>
              </a:defRPr>
            </a:lvl1pPr>
            <a:lvl2pPr marL="38652428" indent="-38186541">
              <a:spcBef>
                <a:spcPct val="30000"/>
              </a:spcBef>
              <a:defRPr sz="1200">
                <a:solidFill>
                  <a:schemeClr val="tx1"/>
                </a:solidFill>
                <a:latin typeface="Calibri" pitchFamily="-101" charset="0"/>
                <a:ea typeface="Geneva" pitchFamily="-101" charset="-128"/>
              </a:defRPr>
            </a:lvl2pPr>
            <a:lvl3pPr marL="1164717" indent="-232943">
              <a:spcBef>
                <a:spcPct val="30000"/>
              </a:spcBef>
              <a:defRPr sz="1200">
                <a:solidFill>
                  <a:schemeClr val="tx1"/>
                </a:solidFill>
                <a:latin typeface="Calibri" pitchFamily="-101" charset="0"/>
                <a:ea typeface="Geneva" pitchFamily="-101" charset="-128"/>
              </a:defRPr>
            </a:lvl3pPr>
            <a:lvl4pPr marL="1630604" indent="-232943">
              <a:spcBef>
                <a:spcPct val="30000"/>
              </a:spcBef>
              <a:defRPr sz="1200">
                <a:solidFill>
                  <a:schemeClr val="tx1"/>
                </a:solidFill>
                <a:latin typeface="Calibri" pitchFamily="-101" charset="0"/>
                <a:ea typeface="Geneva" pitchFamily="-101" charset="-128"/>
              </a:defRPr>
            </a:lvl4pPr>
            <a:lvl5pPr marL="2096491" indent="-232943">
              <a:spcBef>
                <a:spcPct val="30000"/>
              </a:spcBef>
              <a:defRPr sz="1200">
                <a:solidFill>
                  <a:schemeClr val="tx1"/>
                </a:solidFill>
                <a:latin typeface="Calibri" pitchFamily="-101" charset="0"/>
                <a:ea typeface="Geneva" pitchFamily="-101" charset="-128"/>
              </a:defRPr>
            </a:lvl5pPr>
            <a:lvl6pPr marL="2562377" indent="-232943" defTabSz="465887" eaLnBrk="0" fontAlgn="base" hangingPunct="0">
              <a:spcBef>
                <a:spcPct val="30000"/>
              </a:spcBef>
              <a:spcAft>
                <a:spcPct val="0"/>
              </a:spcAft>
              <a:defRPr sz="1200">
                <a:solidFill>
                  <a:schemeClr val="tx1"/>
                </a:solidFill>
                <a:latin typeface="Calibri" pitchFamily="-101" charset="0"/>
                <a:ea typeface="Geneva" pitchFamily="-101" charset="-128"/>
              </a:defRPr>
            </a:lvl6pPr>
            <a:lvl7pPr marL="3028264" indent="-232943" defTabSz="465887" eaLnBrk="0" fontAlgn="base" hangingPunct="0">
              <a:spcBef>
                <a:spcPct val="30000"/>
              </a:spcBef>
              <a:spcAft>
                <a:spcPct val="0"/>
              </a:spcAft>
              <a:defRPr sz="1200">
                <a:solidFill>
                  <a:schemeClr val="tx1"/>
                </a:solidFill>
                <a:latin typeface="Calibri" pitchFamily="-101" charset="0"/>
                <a:ea typeface="Geneva" pitchFamily="-101" charset="-128"/>
              </a:defRPr>
            </a:lvl7pPr>
            <a:lvl8pPr marL="3494151" indent="-232943" defTabSz="465887" eaLnBrk="0" fontAlgn="base" hangingPunct="0">
              <a:spcBef>
                <a:spcPct val="30000"/>
              </a:spcBef>
              <a:spcAft>
                <a:spcPct val="0"/>
              </a:spcAft>
              <a:defRPr sz="1200">
                <a:solidFill>
                  <a:schemeClr val="tx1"/>
                </a:solidFill>
                <a:latin typeface="Calibri" pitchFamily="-101" charset="0"/>
                <a:ea typeface="Geneva" pitchFamily="-101" charset="-128"/>
              </a:defRPr>
            </a:lvl8pPr>
            <a:lvl9pPr marL="3960038" indent="-232943" defTabSz="465887" eaLnBrk="0" fontAlgn="base" hangingPunct="0">
              <a:spcBef>
                <a:spcPct val="30000"/>
              </a:spcBef>
              <a:spcAft>
                <a:spcPct val="0"/>
              </a:spcAft>
              <a:defRPr sz="1200">
                <a:solidFill>
                  <a:schemeClr val="tx1"/>
                </a:solidFill>
                <a:latin typeface="Calibri" pitchFamily="-101" charset="0"/>
                <a:ea typeface="Geneva" pitchFamily="-101" charset="-128"/>
              </a:defRPr>
            </a:lvl9pPr>
          </a:lstStyle>
          <a:p>
            <a:pPr>
              <a:spcBef>
                <a:spcPct val="0"/>
              </a:spcBef>
            </a:pPr>
            <a:fld id="{D6E864C5-4FDC-46D7-AA6E-5C1937E65AD0}" type="slidenum">
              <a:rPr lang="en-US" altLang="en-US">
                <a:latin typeface="Lucida Grande" pitchFamily="-101" charset="0"/>
              </a:rPr>
              <a:pPr>
                <a:spcBef>
                  <a:spcPct val="0"/>
                </a:spcBef>
              </a:pPr>
              <a:t>7</a:t>
            </a:fld>
            <a:endParaRPr lang="en-US" altLang="en-US">
              <a:latin typeface="Lucida Grande" pitchFamily="-10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F5F84-C5C7-4946-96D0-C118EA2B2297}" type="slidenum">
              <a:rPr lang="en-US" altLang="en-US" smtClean="0"/>
              <a:pPr/>
              <a:t>8</a:t>
            </a:fld>
            <a:endParaRPr lang="en-US" altLang="en-US"/>
          </a:p>
        </p:txBody>
      </p:sp>
    </p:spTree>
    <p:extLst>
      <p:ext uri="{BB962C8B-B14F-4D97-AF65-F5344CB8AC3E}">
        <p14:creationId xmlns:p14="http://schemas.microsoft.com/office/powerpoint/2010/main" val="358265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Geneva" pitchFamily="-101" charset="-128"/>
              </a:rPr>
              <a:t>Questions that should be answered: </a:t>
            </a:r>
          </a:p>
          <a:p>
            <a:endParaRPr lang="en-US" altLang="en-US" dirty="0">
              <a:ea typeface="Geneva" pitchFamily="-101"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pitchFamily="-101" charset="0"/>
                <a:ea typeface="Geneva" pitchFamily="-101" charset="-128"/>
              </a:defRPr>
            </a:lvl1pPr>
            <a:lvl2pPr marL="757066" indent="-291179">
              <a:defRPr>
                <a:solidFill>
                  <a:schemeClr val="tx1"/>
                </a:solidFill>
                <a:latin typeface="Lucida Grande" pitchFamily="-101" charset="0"/>
                <a:ea typeface="Geneva" pitchFamily="-101" charset="-128"/>
              </a:defRPr>
            </a:lvl2pPr>
            <a:lvl3pPr marL="1164717" indent="-232943">
              <a:defRPr>
                <a:solidFill>
                  <a:schemeClr val="tx1"/>
                </a:solidFill>
                <a:latin typeface="Lucida Grande" pitchFamily="-101" charset="0"/>
                <a:ea typeface="Geneva" pitchFamily="-101" charset="-128"/>
              </a:defRPr>
            </a:lvl3pPr>
            <a:lvl4pPr marL="1630604" indent="-232943">
              <a:defRPr>
                <a:solidFill>
                  <a:schemeClr val="tx1"/>
                </a:solidFill>
                <a:latin typeface="Lucida Grande" pitchFamily="-101" charset="0"/>
                <a:ea typeface="Geneva" pitchFamily="-101" charset="-128"/>
              </a:defRPr>
            </a:lvl4pPr>
            <a:lvl5pPr marL="2096491" indent="-232943">
              <a:defRPr>
                <a:solidFill>
                  <a:schemeClr val="tx1"/>
                </a:solidFill>
                <a:latin typeface="Lucida Grande" pitchFamily="-101" charset="0"/>
                <a:ea typeface="Geneva" pitchFamily="-101" charset="-128"/>
              </a:defRPr>
            </a:lvl5pPr>
            <a:lvl6pPr marL="2562377"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6pPr>
            <a:lvl7pPr marL="3028264"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7pPr>
            <a:lvl8pPr marL="3494151"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8pPr>
            <a:lvl9pPr marL="3960038" indent="-232943" defTabSz="465887" eaLnBrk="0" fontAlgn="base" hangingPunct="0">
              <a:spcBef>
                <a:spcPct val="0"/>
              </a:spcBef>
              <a:spcAft>
                <a:spcPct val="0"/>
              </a:spcAft>
              <a:defRPr>
                <a:solidFill>
                  <a:schemeClr val="tx1"/>
                </a:solidFill>
                <a:latin typeface="Lucida Grande" pitchFamily="-101" charset="0"/>
                <a:ea typeface="Geneva" pitchFamily="-101" charset="-128"/>
              </a:defRPr>
            </a:lvl9pPr>
          </a:lstStyle>
          <a:p>
            <a:fld id="{3FD53A70-9D9A-4F09-81EB-9E472872DA05}"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69C06D-4ED8-42C6-905D-CA84CA1B6CBF}" type="datetime2">
              <a:rPr lang="en-US" smtClean="0"/>
              <a:t>Wednesday, July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EEE0E-EDB0-4D84-86B0-50833DF22902}" type="datetime2">
              <a:rPr lang="en-US" smtClean="0"/>
              <a:t>Wednesday, July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Wednesday, July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CB1CAA-32CD-4B55-B92A-B8F0843CACF4}" type="datetime2">
              <a:rPr lang="en-US" smtClean="0"/>
              <a:t>Wednesday, July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t>Wednesday, July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B82477-D5D3-4181-8C11-75D0F2433A87}" type="datetime2">
              <a:rPr lang="en-US" smtClean="0"/>
              <a:t>Wednesday, July 19,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3E253B-1893-4367-8BAE-DF4BC10DC578}" type="datetime2">
              <a:rPr lang="en-US" smtClean="0"/>
              <a:t>Wednesday, July 19, 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2300D-25B3-4603-86C9-4CB776489F00}" type="datetime2">
              <a:rPr lang="en-US" smtClean="0"/>
              <a:t>Wednesday, July 19, 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Wednesday, July 19, 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Wednesday, July 19,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EB412-E790-42EA-81FE-2925D3A43D91}" type="datetime2">
              <a:rPr lang="en-US" smtClean="0"/>
              <a:t>Wednesday, July 19,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B385921-A91A-409C-921C-0E0EC1E750EC}" type="datetime2">
              <a:rPr lang="en-US" smtClean="0"/>
              <a:t>Wednesday, July 19,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mailto:msweazey@kennesaw.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ariel.wiley@oncallinternationa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6139" y="3135472"/>
            <a:ext cx="6643767" cy="800413"/>
          </a:xfrm>
        </p:spPr>
        <p:txBody>
          <a:bodyPr rtlCol="0">
            <a:normAutofit/>
          </a:bodyPr>
          <a:lstStyle/>
          <a:p>
            <a:pPr algn="ctr" eaLnBrk="1" fontAlgn="auto" hangingPunct="1">
              <a:spcAft>
                <a:spcPts val="0"/>
              </a:spcAft>
              <a:defRPr/>
            </a:pPr>
            <a:r>
              <a:rPr lang="en-US" sz="3200" dirty="0">
                <a:solidFill>
                  <a:schemeClr val="tx1"/>
                </a:solidFill>
                <a:latin typeface="Century Gothic" panose="020B0502020202020204" pitchFamily="34" charset="0"/>
              </a:rPr>
              <a:t>Emergency plan table </a:t>
            </a:r>
            <a:r>
              <a:rPr sz="3200" dirty="0">
                <a:solidFill>
                  <a:schemeClr val="tx1"/>
                </a:solidFill>
                <a:latin typeface="Century Gothic" panose="020B0502020202020204" pitchFamily="34" charset="0"/>
              </a:rPr>
              <a:t>exercise</a:t>
            </a:r>
          </a:p>
        </p:txBody>
      </p:sp>
      <p:grpSp>
        <p:nvGrpSpPr>
          <p:cNvPr id="6" name="Group 5"/>
          <p:cNvGrpSpPr/>
          <p:nvPr/>
        </p:nvGrpSpPr>
        <p:grpSpPr>
          <a:xfrm>
            <a:off x="7115789" y="5773185"/>
            <a:ext cx="1556020" cy="821847"/>
            <a:chOff x="371855" y="5104488"/>
            <a:chExt cx="2913888" cy="138379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55" y="5104488"/>
              <a:ext cx="2913888" cy="1383792"/>
            </a:xfrm>
            <a:prstGeom prst="rect">
              <a:avLst/>
            </a:prstGeom>
            <a:noFill/>
            <a:ln>
              <a:noFill/>
            </a:ln>
          </p:spPr>
        </p:pic>
        <p:sp>
          <p:nvSpPr>
            <p:cNvPr id="4" name="Rectangle 3"/>
            <p:cNvSpPr/>
            <p:nvPr/>
          </p:nvSpPr>
          <p:spPr>
            <a:xfrm>
              <a:off x="1739348" y="6202017"/>
              <a:ext cx="1411356" cy="198783"/>
            </a:xfrm>
            <a:prstGeom prst="rect">
              <a:avLst/>
            </a:prstGeom>
            <a:solidFill>
              <a:srgbClr val="3F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4"/>
          <p:cNvSpPr txBox="1">
            <a:spLocks/>
          </p:cNvSpPr>
          <p:nvPr/>
        </p:nvSpPr>
        <p:spPr>
          <a:xfrm>
            <a:off x="1396139" y="985519"/>
            <a:ext cx="6643767" cy="995681"/>
          </a:xfrm>
          <a:prstGeom prst="rect">
            <a:avLst/>
          </a:prstGeom>
        </p:spPr>
        <p:txBody>
          <a:bodyPr vert="horz" lIns="91440" tIns="45720" rIns="91440" bIns="45720" rtlCol="0" anchor="b">
            <a:noAutofit/>
          </a:bodyPr>
          <a:lstStyle>
            <a:lvl1pPr algn="l" defTabSz="914400" rtl="0" eaLnBrk="1" latinLnBrk="0" hangingPunct="1">
              <a:spcBef>
                <a:spcPct val="0"/>
              </a:spcBef>
              <a:buNone/>
              <a:defRPr sz="4800" b="0" kern="1200" cap="all" spc="-100" baseline="0">
                <a:solidFill>
                  <a:schemeClr val="tx2"/>
                </a:solidFill>
                <a:latin typeface="+mj-lt"/>
                <a:ea typeface="+mj-ea"/>
                <a:cs typeface="+mj-cs"/>
              </a:defRPr>
            </a:lvl1pPr>
          </a:lstStyle>
          <a:p>
            <a:pPr algn="ctr" fontAlgn="auto">
              <a:spcAft>
                <a:spcPts val="0"/>
              </a:spcAft>
              <a:defRPr/>
            </a:pPr>
            <a:r>
              <a:rPr lang="en-US" sz="2400" dirty="0">
                <a:solidFill>
                  <a:schemeClr val="tx1"/>
                </a:solidFill>
                <a:latin typeface="Century Gothic" panose="020B0502020202020204" pitchFamily="34" charset="0"/>
              </a:rPr>
              <a:t>USG International Education </a:t>
            </a:r>
          </a:p>
          <a:p>
            <a:pPr algn="ctr" fontAlgn="auto">
              <a:spcAft>
                <a:spcPts val="0"/>
              </a:spcAft>
              <a:defRPr/>
            </a:pPr>
            <a:r>
              <a:rPr lang="en-US" sz="2400" dirty="0">
                <a:solidFill>
                  <a:schemeClr val="tx1"/>
                </a:solidFill>
                <a:latin typeface="Century Gothic" panose="020B0502020202020204" pitchFamily="34" charset="0"/>
              </a:rPr>
              <a:t>Summer Workshops</a:t>
            </a:r>
          </a:p>
        </p:txBody>
      </p:sp>
      <p:pic>
        <p:nvPicPr>
          <p:cNvPr id="1026" name="Picture 2" descr="Image result for kennesaw state logo 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84" y="5805105"/>
            <a:ext cx="3033621" cy="6860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98455" y="4852737"/>
            <a:ext cx="3173354" cy="738664"/>
          </a:xfrm>
          <a:prstGeom prst="rect">
            <a:avLst/>
          </a:prstGeom>
        </p:spPr>
        <p:txBody>
          <a:bodyPr wrap="square">
            <a:spAutoFit/>
          </a:bodyPr>
          <a:lstStyle/>
          <a:p>
            <a:pPr algn="r"/>
            <a:r>
              <a:rPr lang="en-US" altLang="en-US" sz="1400" b="1" dirty="0">
                <a:latin typeface="Century Gothic" panose="020B0502020202020204" pitchFamily="34" charset="0"/>
              </a:rPr>
              <a:t>Ariel Wiley </a:t>
            </a:r>
          </a:p>
          <a:p>
            <a:pPr algn="r"/>
            <a:r>
              <a:rPr lang="en-US" altLang="en-US" sz="1400" dirty="0">
                <a:latin typeface="Century Gothic" panose="020B0502020202020204" pitchFamily="34" charset="0"/>
              </a:rPr>
              <a:t>Implementation and </a:t>
            </a:r>
          </a:p>
          <a:p>
            <a:pPr algn="r"/>
            <a:r>
              <a:rPr lang="en-US" altLang="en-US" sz="1400" dirty="0">
                <a:latin typeface="Century Gothic" panose="020B0502020202020204" pitchFamily="34" charset="0"/>
              </a:rPr>
              <a:t>Utilization Manager</a:t>
            </a:r>
          </a:p>
        </p:txBody>
      </p:sp>
      <p:sp>
        <p:nvSpPr>
          <p:cNvPr id="11" name="Rectangle 10"/>
          <p:cNvSpPr/>
          <p:nvPr/>
        </p:nvSpPr>
        <p:spPr>
          <a:xfrm>
            <a:off x="683894" y="4760404"/>
            <a:ext cx="4572000" cy="923330"/>
          </a:xfrm>
          <a:prstGeom prst="rect">
            <a:avLst/>
          </a:prstGeom>
        </p:spPr>
        <p:txBody>
          <a:bodyPr>
            <a:spAutoFit/>
          </a:bodyPr>
          <a:lstStyle/>
          <a:p>
            <a:r>
              <a:rPr lang="en-US" altLang="en-US" b="1" dirty="0">
                <a:latin typeface="Century Gothic" panose="020B0502020202020204" pitchFamily="34" charset="0"/>
              </a:rPr>
              <a:t>Michael </a:t>
            </a:r>
            <a:r>
              <a:rPr lang="en-US" altLang="en-US" b="1" dirty="0" err="1">
                <a:latin typeface="Century Gothic" panose="020B0502020202020204" pitchFamily="34" charset="0"/>
              </a:rPr>
              <a:t>Sweazey</a:t>
            </a:r>
            <a:endParaRPr lang="en-US" altLang="en-US" b="1" dirty="0">
              <a:latin typeface="Century Gothic" panose="020B0502020202020204" pitchFamily="34" charset="0"/>
            </a:endParaRPr>
          </a:p>
          <a:p>
            <a:r>
              <a:rPr lang="en-US" altLang="en-US" dirty="0">
                <a:latin typeface="Century Gothic" panose="020B0502020202020204" pitchFamily="34" charset="0"/>
              </a:rPr>
              <a:t>Director of Global Operations</a:t>
            </a:r>
          </a:p>
          <a:p>
            <a:r>
              <a:rPr lang="en-US" altLang="en-US" dirty="0">
                <a:latin typeface="Century Gothic" panose="020B0502020202020204" pitchFamily="34" charset="0"/>
              </a:rPr>
              <a:t>International Risk Mitigation Officer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671" b="283"/>
          <a:stretch/>
        </p:blipFill>
        <p:spPr bwMode="auto">
          <a:xfrm>
            <a:off x="-60987" y="-11929"/>
            <a:ext cx="9144000" cy="6838558"/>
          </a:xfrm>
          <a:prstGeom prst="rect">
            <a:avLst/>
          </a:prstGeom>
          <a:noFill/>
          <a:ln>
            <a:noFill/>
          </a:ln>
          <a:extLst/>
        </p:spPr>
        <p:style>
          <a:lnRef idx="2">
            <a:schemeClr val="accent6"/>
          </a:lnRef>
          <a:fillRef idx="1">
            <a:schemeClr val="lt1"/>
          </a:fillRef>
          <a:effectRef idx="0">
            <a:schemeClr val="accent6"/>
          </a:effectRef>
          <a:fontRef idx="minor">
            <a:schemeClr val="dk1"/>
          </a:fontRef>
        </p:style>
      </p:pic>
      <p:sp>
        <p:nvSpPr>
          <p:cNvPr id="10243" name="Content Placeholder 2"/>
          <p:cNvSpPr>
            <a:spLocks noGrp="1"/>
          </p:cNvSpPr>
          <p:nvPr>
            <p:ph idx="1"/>
          </p:nvPr>
        </p:nvSpPr>
        <p:spPr>
          <a:xfrm>
            <a:off x="5393804" y="3058651"/>
            <a:ext cx="2207448" cy="1992714"/>
          </a:xfrm>
          <a:prstGeom prst="ellipse">
            <a:avLst/>
          </a:prstGeom>
          <a:solidFill>
            <a:srgbClr val="F7923F">
              <a:alpha val="85098"/>
            </a:srgbClr>
          </a:solidFill>
          <a:ln w="3175">
            <a:solidFill>
              <a:schemeClr val="tx1">
                <a:lumMod val="40000"/>
                <a:lumOff val="6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altLang="en-US" sz="1550" dirty="0">
                <a:solidFill>
                  <a:schemeClr val="bg1"/>
                </a:solidFill>
                <a:ea typeface="Geneva" pitchFamily="-101" charset="-128"/>
              </a:rPr>
              <a:t>A shooting has been reported at a restaurant across from the Colosseum. </a:t>
            </a:r>
          </a:p>
        </p:txBody>
      </p:sp>
      <p:sp>
        <p:nvSpPr>
          <p:cNvPr id="2" name="Title 1"/>
          <p:cNvSpPr>
            <a:spLocks noGrp="1"/>
          </p:cNvSpPr>
          <p:nvPr>
            <p:ph type="title"/>
          </p:nvPr>
        </p:nvSpPr>
        <p:spPr>
          <a:xfrm flipH="1">
            <a:off x="-63661" y="0"/>
            <a:ext cx="9207661" cy="2299423"/>
          </a:xfrm>
          <a:custGeom>
            <a:avLst/>
            <a:gdLst>
              <a:gd name="connsiteX0" fmla="*/ 0 w 8229600"/>
              <a:gd name="connsiteY0" fmla="*/ 1633558 h 1633558"/>
              <a:gd name="connsiteX1" fmla="*/ 0 w 8229600"/>
              <a:gd name="connsiteY1" fmla="*/ 0 h 1633558"/>
              <a:gd name="connsiteX2" fmla="*/ 8229600 w 8229600"/>
              <a:gd name="connsiteY2" fmla="*/ 1633558 h 1633558"/>
              <a:gd name="connsiteX3" fmla="*/ 0 w 8229600"/>
              <a:gd name="connsiteY3" fmla="*/ 1633558 h 1633558"/>
              <a:gd name="connsiteX0" fmla="*/ 0 w 8738886"/>
              <a:gd name="connsiteY0" fmla="*/ 1828800 h 1828800"/>
              <a:gd name="connsiteX1" fmla="*/ 0 w 8738886"/>
              <a:gd name="connsiteY1" fmla="*/ 195242 h 1828800"/>
              <a:gd name="connsiteX2" fmla="*/ 8738886 w 8738886"/>
              <a:gd name="connsiteY2" fmla="*/ 0 h 1828800"/>
              <a:gd name="connsiteX3" fmla="*/ 0 w 8738886"/>
              <a:gd name="connsiteY3" fmla="*/ 1828800 h 1828800"/>
              <a:gd name="connsiteX0" fmla="*/ 532435 w 9271321"/>
              <a:gd name="connsiteY0" fmla="*/ 1828800 h 1828800"/>
              <a:gd name="connsiteX1" fmla="*/ 0 w 9271321"/>
              <a:gd name="connsiteY1" fmla="*/ 56345 h 1828800"/>
              <a:gd name="connsiteX2" fmla="*/ 9271321 w 9271321"/>
              <a:gd name="connsiteY2" fmla="*/ 0 h 1828800"/>
              <a:gd name="connsiteX3" fmla="*/ 532435 w 9271321"/>
              <a:gd name="connsiteY3" fmla="*/ 1828800 h 1828800"/>
              <a:gd name="connsiteX0" fmla="*/ 46298 w 9271321"/>
              <a:gd name="connsiteY0" fmla="*/ 1932972 h 1932972"/>
              <a:gd name="connsiteX1" fmla="*/ 0 w 9271321"/>
              <a:gd name="connsiteY1" fmla="*/ 56345 h 1932972"/>
              <a:gd name="connsiteX2" fmla="*/ 9271321 w 9271321"/>
              <a:gd name="connsiteY2" fmla="*/ 0 h 1932972"/>
              <a:gd name="connsiteX3" fmla="*/ 46298 w 9271321"/>
              <a:gd name="connsiteY3" fmla="*/ 1932972 h 1932972"/>
              <a:gd name="connsiteX0" fmla="*/ 46298 w 9271321"/>
              <a:gd name="connsiteY0" fmla="*/ 1932972 h 1932972"/>
              <a:gd name="connsiteX1" fmla="*/ 0 w 9271321"/>
              <a:gd name="connsiteY1" fmla="*/ 7694 h 1932972"/>
              <a:gd name="connsiteX2" fmla="*/ 9271321 w 9271321"/>
              <a:gd name="connsiteY2" fmla="*/ 0 h 1932972"/>
              <a:gd name="connsiteX3" fmla="*/ 46298 w 9271321"/>
              <a:gd name="connsiteY3" fmla="*/ 1932972 h 1932972"/>
              <a:gd name="connsiteX0" fmla="*/ 0 w 9271322"/>
              <a:gd name="connsiteY0" fmla="*/ 1932972 h 1932972"/>
              <a:gd name="connsiteX1" fmla="*/ 1 w 9271322"/>
              <a:gd name="connsiteY1" fmla="*/ 7694 h 1932972"/>
              <a:gd name="connsiteX2" fmla="*/ 9271322 w 9271322"/>
              <a:gd name="connsiteY2" fmla="*/ 0 h 1932972"/>
              <a:gd name="connsiteX3" fmla="*/ 0 w 9271322"/>
              <a:gd name="connsiteY3" fmla="*/ 1932972 h 1932972"/>
            </a:gdLst>
            <a:ahLst/>
            <a:cxnLst>
              <a:cxn ang="0">
                <a:pos x="connsiteX0" y="connsiteY0"/>
              </a:cxn>
              <a:cxn ang="0">
                <a:pos x="connsiteX1" y="connsiteY1"/>
              </a:cxn>
              <a:cxn ang="0">
                <a:pos x="connsiteX2" y="connsiteY2"/>
              </a:cxn>
              <a:cxn ang="0">
                <a:pos x="connsiteX3" y="connsiteY3"/>
              </a:cxn>
            </a:cxnLst>
            <a:rect l="l" t="t" r="r" b="b"/>
            <a:pathLst>
              <a:path w="9271322" h="1932972">
                <a:moveTo>
                  <a:pt x="0" y="1932972"/>
                </a:moveTo>
                <a:cubicBezTo>
                  <a:pt x="0" y="1291213"/>
                  <a:pt x="1" y="649453"/>
                  <a:pt x="1" y="7694"/>
                </a:cubicBezTo>
                <a:lnTo>
                  <a:pt x="9271322" y="0"/>
                </a:lnTo>
                <a:lnTo>
                  <a:pt x="0" y="1932972"/>
                </a:lnTo>
                <a:close/>
              </a:path>
            </a:pathLst>
          </a:custGeom>
          <a:solidFill>
            <a:srgbClr val="F2F2F2">
              <a:alpha val="67059"/>
            </a:srgbClr>
          </a:solidFill>
        </p:spPr>
        <p:txBody>
          <a:bodyPr anchor="t">
            <a:normAutofit/>
          </a:bodyPr>
          <a:lstStyle/>
          <a:p>
            <a:pPr algn="r">
              <a:defRPr/>
            </a:pPr>
            <a:r>
              <a:rPr lang="en-US" dirty="0">
                <a:solidFill>
                  <a:schemeClr val="tx1"/>
                </a:solidFill>
                <a:latin typeface="Futura Std Medium"/>
              </a:rPr>
              <a:t>Report of another attack</a:t>
            </a:r>
            <a:endParaRPr dirty="0">
              <a:solidFill>
                <a:schemeClr val="tx1"/>
              </a:solidFill>
              <a:latin typeface="Futura Std Medium"/>
            </a:endParaRPr>
          </a:p>
        </p:txBody>
      </p:sp>
      <p:grpSp>
        <p:nvGrpSpPr>
          <p:cNvPr id="9" name="Group 8"/>
          <p:cNvGrpSpPr/>
          <p:nvPr/>
        </p:nvGrpSpPr>
        <p:grpSpPr>
          <a:xfrm>
            <a:off x="7226302" y="4653256"/>
            <a:ext cx="1146151" cy="1099316"/>
            <a:chOff x="0" y="0"/>
            <a:chExt cx="494453" cy="451485"/>
          </a:xfrm>
        </p:grpSpPr>
        <p:sp>
          <p:nvSpPr>
            <p:cNvPr id="10" name="4-Point Star 9"/>
            <p:cNvSpPr/>
            <p:nvPr/>
          </p:nvSpPr>
          <p:spPr>
            <a:xfrm>
              <a:off x="59267" y="0"/>
              <a:ext cx="327660" cy="200025"/>
            </a:xfrm>
            <a:prstGeom prst="star4">
              <a:avLst/>
            </a:prstGeom>
            <a:solidFill>
              <a:srgbClr val="F7923F"/>
            </a:solidFill>
            <a:ln w="31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4-Point Star 10"/>
            <p:cNvSpPr/>
            <p:nvPr/>
          </p:nvSpPr>
          <p:spPr>
            <a:xfrm rot="159551">
              <a:off x="296333" y="93133"/>
              <a:ext cx="198120" cy="299085"/>
            </a:xfrm>
            <a:prstGeom prst="star4">
              <a:avLst/>
            </a:prstGeom>
            <a:solidFill>
              <a:srgbClr val="F7923F"/>
            </a:solidFill>
            <a:ln w="3175"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4-Point Star 11"/>
            <p:cNvSpPr/>
            <p:nvPr/>
          </p:nvSpPr>
          <p:spPr>
            <a:xfrm rot="159551">
              <a:off x="0" y="152400"/>
              <a:ext cx="198120" cy="299085"/>
            </a:xfrm>
            <a:prstGeom prst="star4">
              <a:avLst/>
            </a:prstGeom>
            <a:solidFill>
              <a:srgbClr val="F7923F"/>
            </a:solidFill>
            <a:ln w="3175" cap="flat" cmpd="sng" algn="ctr">
              <a:solidFill>
                <a:sysClr val="windowText" lastClr="000000">
                  <a:shade val="50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6" name="Group 5"/>
          <p:cNvGrpSpPr/>
          <p:nvPr/>
        </p:nvGrpSpPr>
        <p:grpSpPr>
          <a:xfrm>
            <a:off x="-54769" y="4255668"/>
            <a:ext cx="9186333" cy="2604301"/>
            <a:chOff x="12436" y="4351306"/>
            <a:chExt cx="9186333" cy="2473068"/>
          </a:xfrm>
        </p:grpSpPr>
        <p:sp>
          <p:nvSpPr>
            <p:cNvPr id="4" name="Right Triangle 3"/>
            <p:cNvSpPr/>
            <p:nvPr/>
          </p:nvSpPr>
          <p:spPr>
            <a:xfrm>
              <a:off x="12436" y="4351306"/>
              <a:ext cx="9186333" cy="2471195"/>
            </a:xfrm>
            <a:prstGeom prst="rtTriangle">
              <a:avLst/>
            </a:prstGeom>
            <a:solidFill>
              <a:srgbClr val="F2F2F2">
                <a:alpha val="65882"/>
              </a:srgbClr>
            </a:solidFill>
            <a:ln w="3175">
              <a:solidFill>
                <a:schemeClr val="tx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noAutofit/>
            </a:bodyPr>
            <a:lstStyle/>
            <a:p>
              <a:pPr lvl="0">
                <a:spcBef>
                  <a:spcPct val="20000"/>
                </a:spcBef>
              </a:pPr>
              <a:endParaRPr lang="en-US" altLang="en-US" sz="2400" dirty="0">
                <a:latin typeface="+mn-lt"/>
              </a:endParaRPr>
            </a:p>
          </p:txBody>
        </p:sp>
        <p:sp>
          <p:nvSpPr>
            <p:cNvPr id="5" name="TextBox 4"/>
            <p:cNvSpPr txBox="1"/>
            <p:nvPr/>
          </p:nvSpPr>
          <p:spPr>
            <a:xfrm>
              <a:off x="151332" y="5289970"/>
              <a:ext cx="6619858" cy="1534404"/>
            </a:xfrm>
            <a:prstGeom prst="rect">
              <a:avLst/>
            </a:prstGeom>
            <a:noFill/>
          </p:spPr>
          <p:txBody>
            <a:bodyPr wrap="square" rtlCol="0">
              <a:spAutoFit/>
            </a:bodyPr>
            <a:lstStyle/>
            <a:p>
              <a:pPr lvl="0"/>
              <a:r>
                <a:rPr lang="en-US" altLang="en-US" sz="2500" dirty="0">
                  <a:solidFill>
                    <a:schemeClr val="tx1">
                      <a:lumMod val="75000"/>
                    </a:schemeClr>
                  </a:solidFill>
                  <a:latin typeface="Futura Std Medium"/>
                </a:rPr>
                <a:t>Nearby, police are </a:t>
              </a:r>
            </a:p>
            <a:p>
              <a:pPr lvl="0"/>
              <a:r>
                <a:rPr lang="en-US" altLang="en-US" sz="2500" dirty="0">
                  <a:solidFill>
                    <a:schemeClr val="tx1">
                      <a:lumMod val="75000"/>
                    </a:schemeClr>
                  </a:solidFill>
                  <a:latin typeface="Futura Std Medium"/>
                </a:rPr>
                <a:t>engaged in a shootout with the </a:t>
              </a:r>
            </a:p>
            <a:p>
              <a:pPr lvl="0"/>
              <a:r>
                <a:rPr lang="en-US" altLang="en-US" sz="2500" dirty="0">
                  <a:solidFill>
                    <a:schemeClr val="tx1">
                      <a:lumMod val="75000"/>
                    </a:schemeClr>
                  </a:solidFill>
                  <a:latin typeface="Futura Std Medium"/>
                </a:rPr>
                <a:t>attackers.  People are now fleeing this area.</a:t>
              </a:r>
            </a:p>
            <a:p>
              <a:endParaRPr lang="en-US" sz="2400" dirty="0">
                <a:latin typeface="Futura Std Medium"/>
              </a:endParaRPr>
            </a:p>
          </p:txBody>
        </p:sp>
      </p:grpSp>
      <p:sp>
        <p:nvSpPr>
          <p:cNvPr id="13" name="Explosion 1 12"/>
          <p:cNvSpPr/>
          <p:nvPr/>
        </p:nvSpPr>
        <p:spPr>
          <a:xfrm rot="19022075">
            <a:off x="1418609" y="1741085"/>
            <a:ext cx="536777" cy="597365"/>
          </a:xfrm>
          <a:prstGeom prst="irregularSeal1">
            <a:avLst/>
          </a:prstGeom>
          <a:solidFill>
            <a:srgbClr val="F79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Explosion 1 13"/>
          <p:cNvSpPr/>
          <p:nvPr/>
        </p:nvSpPr>
        <p:spPr>
          <a:xfrm rot="3402948">
            <a:off x="1758770" y="1630040"/>
            <a:ext cx="683126" cy="728898"/>
          </a:xfrm>
          <a:prstGeom prst="irregularSeal1">
            <a:avLst/>
          </a:prstGeom>
          <a:solidFill>
            <a:srgbClr val="F79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Explosion 1 14"/>
          <p:cNvSpPr/>
          <p:nvPr/>
        </p:nvSpPr>
        <p:spPr>
          <a:xfrm rot="540619">
            <a:off x="1585581" y="2114833"/>
            <a:ext cx="585958" cy="547227"/>
          </a:xfrm>
          <a:prstGeom prst="irregularSeal1">
            <a:avLst/>
          </a:prstGeom>
          <a:solidFill>
            <a:srgbClr val="F79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000"/>
                            </p:stCondLst>
                            <p:childTnLst>
                              <p:par>
                                <p:cTn id="13" presetID="26" presetClass="emph" presetSubtype="0" repeatCount="3000" fill="hold" nodeType="afterEffect">
                                  <p:stCondLst>
                                    <p:cond delay="50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par>
                                <p:cTn id="16" presetID="1" presetClass="entr" presetSubtype="0" fill="hold" grpId="0" nodeType="withEffect">
                                  <p:stCondLst>
                                    <p:cond delay="500"/>
                                  </p:stCondLst>
                                  <p:childTnLst>
                                    <p:set>
                                      <p:cBhvr>
                                        <p:cTn id="17" dur="1" fill="hold">
                                          <p:stCondLst>
                                            <p:cond delay="0"/>
                                          </p:stCondLst>
                                        </p:cTn>
                                        <p:tgtEl>
                                          <p:spTgt spid="10243">
                                            <p:bg/>
                                          </p:spTgt>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10243">
                                            <p:txEl>
                                              <p:pRg st="0" end="0"/>
                                            </p:txEl>
                                          </p:spTgt>
                                        </p:tgtEl>
                                        <p:attrNameLst>
                                          <p:attrName>style.visibility</p:attrName>
                                        </p:attrNameLst>
                                      </p:cBhvr>
                                      <p:to>
                                        <p:strVal val="visible"/>
                                      </p:to>
                                    </p:set>
                                  </p:childTnLst>
                                </p:cTn>
                              </p:par>
                            </p:childTnLst>
                          </p:cTn>
                        </p:par>
                        <p:par>
                          <p:cTn id="20" fill="hold">
                            <p:stCondLst>
                              <p:cond delay="3000"/>
                            </p:stCondLst>
                            <p:childTnLst>
                              <p:par>
                                <p:cTn id="21" presetID="2" presetClass="entr" presetSubtype="8"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028" y="1149397"/>
            <a:ext cx="8464747" cy="1360696"/>
          </a:xfrm>
        </p:spPr>
        <p:txBody>
          <a:bodyPr>
            <a:normAutofit fontScale="90000"/>
          </a:bodyPr>
          <a:lstStyle/>
          <a:p>
            <a:r>
              <a:rPr lang="en-US" sz="3600" dirty="0">
                <a:latin typeface="Futura Std Medium"/>
              </a:rPr>
              <a:t>a short time later, back in Georgia</a:t>
            </a:r>
            <a:br>
              <a:rPr lang="en-US" sz="3600" dirty="0">
                <a:latin typeface="Futura Std Medium"/>
              </a:rPr>
            </a:br>
            <a:r>
              <a:rPr lang="en-US" sz="3200" dirty="0">
                <a:latin typeface="Futura Std Medium"/>
              </a:rPr>
              <a:t>4:36 AM EDT</a:t>
            </a:r>
          </a:p>
        </p:txBody>
      </p:sp>
      <p:sp>
        <p:nvSpPr>
          <p:cNvPr id="4" name="AutoShape 2" descr="Image result for women sleeping funny"/>
          <p:cNvSpPr>
            <a:spLocks noChangeAspect="1" noChangeArrowheads="1"/>
          </p:cNvSpPr>
          <p:nvPr/>
        </p:nvSpPr>
        <p:spPr bwMode="auto">
          <a:xfrm>
            <a:off x="1492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196" y="3628291"/>
            <a:ext cx="4139828" cy="2754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ajwiley\AppData\Local\Microsoft\Windows\INetCache\IE\OXX2W631\telephone-99036_960_7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141" y="3628291"/>
            <a:ext cx="2978091" cy="297809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38177"/>
            <a:ext cx="9144000" cy="5719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9"/>
          <p:cNvSpPr>
            <a:spLocks noGrp="1"/>
          </p:cNvSpPr>
          <p:nvPr>
            <p:ph type="title"/>
          </p:nvPr>
        </p:nvSpPr>
        <p:spPr>
          <a:xfrm>
            <a:off x="375920" y="366531"/>
            <a:ext cx="8229600" cy="771646"/>
          </a:xfrm>
        </p:spPr>
        <p:txBody>
          <a:bodyPr>
            <a:normAutofit/>
          </a:bodyPr>
          <a:lstStyle/>
          <a:p>
            <a:pPr algn="ctr">
              <a:defRPr/>
            </a:pPr>
            <a:r>
              <a:rPr lang="en-US" sz="3600" dirty="0">
                <a:latin typeface="Futura Std Medium"/>
                <a:ea typeface="Geneva" pitchFamily="-101" charset="-128"/>
                <a:cs typeface="Geneva" pitchFamily="-101" charset="-128"/>
              </a:rPr>
              <a:t>Notification</a:t>
            </a:r>
            <a:endParaRPr sz="3600" dirty="0">
              <a:latin typeface="Futura Std Medium"/>
              <a:ea typeface="Geneva" pitchFamily="-101" charset="-128"/>
              <a:cs typeface="Geneva" pitchFamily="-101" charset="-128"/>
            </a:endParaRPr>
          </a:p>
        </p:txBody>
      </p:sp>
      <p:sp>
        <p:nvSpPr>
          <p:cNvPr id="6147" name="Content Placeholder 10"/>
          <p:cNvSpPr>
            <a:spLocks noGrp="1"/>
          </p:cNvSpPr>
          <p:nvPr>
            <p:ph idx="1"/>
          </p:nvPr>
        </p:nvSpPr>
        <p:spPr>
          <a:xfrm>
            <a:off x="375920" y="1525980"/>
            <a:ext cx="8328694" cy="4459184"/>
          </a:xfrm>
          <a:prstGeom prst="rect">
            <a:avLst/>
          </a:prstGeom>
          <a:noFill/>
        </p:spPr>
        <p:txBody>
          <a:bodyPr>
            <a:noAutofit/>
          </a:bodyPr>
          <a:lstStyle/>
          <a:p>
            <a:pPr marL="0" indent="0">
              <a:lnSpc>
                <a:spcPct val="110000"/>
              </a:lnSpc>
              <a:spcBef>
                <a:spcPts val="0"/>
              </a:spcBef>
              <a:buNone/>
            </a:pPr>
            <a:r>
              <a:rPr lang="en-US" altLang="en-US" b="1" dirty="0">
                <a:solidFill>
                  <a:schemeClr val="bg1"/>
                </a:solidFill>
                <a:latin typeface="Futura Std Medium"/>
                <a:ea typeface="Geneva" pitchFamily="-101" charset="-128"/>
              </a:rPr>
              <a:t>A student has contacted the school and relays the following: </a:t>
            </a:r>
          </a:p>
          <a:p>
            <a:pPr marL="0" indent="0">
              <a:lnSpc>
                <a:spcPct val="110000"/>
              </a:lnSpc>
              <a:spcBef>
                <a:spcPts val="0"/>
              </a:spcBef>
              <a:buNone/>
            </a:pPr>
            <a:endParaRPr lang="en-US" altLang="en-US" sz="1400" b="1" dirty="0">
              <a:solidFill>
                <a:schemeClr val="bg1"/>
              </a:solidFill>
              <a:latin typeface="Futura Std Medium"/>
              <a:ea typeface="Geneva" pitchFamily="-101" charset="-128"/>
            </a:endParaRPr>
          </a:p>
          <a:p>
            <a:pPr marL="0" indent="0">
              <a:lnSpc>
                <a:spcPct val="120000"/>
              </a:lnSpc>
              <a:spcBef>
                <a:spcPts val="0"/>
              </a:spcBef>
              <a:buNone/>
            </a:pPr>
            <a:r>
              <a:rPr lang="en-US" sz="2200" dirty="0">
                <a:solidFill>
                  <a:schemeClr val="bg1"/>
                </a:solidFill>
                <a:latin typeface="Futura Std Medium"/>
              </a:rPr>
              <a:t>A small group of 3 or 4 students were heading to St. Peter’s that morning. </a:t>
            </a:r>
          </a:p>
          <a:p>
            <a:pPr marL="0" indent="0">
              <a:lnSpc>
                <a:spcPct val="120000"/>
              </a:lnSpc>
              <a:spcBef>
                <a:spcPts val="0"/>
              </a:spcBef>
              <a:buNone/>
            </a:pPr>
            <a:endParaRPr lang="en-US" sz="2200" dirty="0">
              <a:solidFill>
                <a:schemeClr val="bg1"/>
              </a:solidFill>
              <a:latin typeface="Futura Std Medium"/>
            </a:endParaRPr>
          </a:p>
          <a:p>
            <a:pPr marL="0" indent="0">
              <a:lnSpc>
                <a:spcPct val="120000"/>
              </a:lnSpc>
              <a:spcBef>
                <a:spcPts val="0"/>
              </a:spcBef>
              <a:buNone/>
            </a:pPr>
            <a:r>
              <a:rPr lang="en-US" sz="2200" dirty="0">
                <a:solidFill>
                  <a:schemeClr val="bg1"/>
                </a:solidFill>
                <a:latin typeface="Futura Std Medium"/>
              </a:rPr>
              <a:t>The student is friends with one of them and he has tried to contact her repeatedly but has not reached her.  </a:t>
            </a:r>
          </a:p>
          <a:p>
            <a:pPr marL="0" indent="0">
              <a:lnSpc>
                <a:spcPct val="120000"/>
              </a:lnSpc>
              <a:spcBef>
                <a:spcPts val="0"/>
              </a:spcBef>
              <a:buNone/>
            </a:pPr>
            <a:endParaRPr lang="en-US" sz="2200" dirty="0">
              <a:solidFill>
                <a:schemeClr val="bg1"/>
              </a:solidFill>
              <a:latin typeface="Futura Std Medium"/>
            </a:endParaRPr>
          </a:p>
          <a:p>
            <a:pPr marL="0" indent="0">
              <a:lnSpc>
                <a:spcPct val="120000"/>
              </a:lnSpc>
              <a:spcBef>
                <a:spcPts val="0"/>
              </a:spcBef>
              <a:buNone/>
            </a:pPr>
            <a:r>
              <a:rPr lang="en-US" sz="2200" dirty="0">
                <a:solidFill>
                  <a:schemeClr val="bg1"/>
                </a:solidFill>
                <a:latin typeface="Futura Std Medium"/>
              </a:rPr>
              <a:t>He provides you his contact number and address and the name and contact number for the friend that may be in the St. Peter’s area with a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99561"/>
            <a:ext cx="9144000" cy="57198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utura Std Medium"/>
            </a:endParaRPr>
          </a:p>
        </p:txBody>
      </p:sp>
      <p:sp>
        <p:nvSpPr>
          <p:cNvPr id="9218" name="Title 9"/>
          <p:cNvSpPr>
            <a:spLocks noGrp="1"/>
          </p:cNvSpPr>
          <p:nvPr>
            <p:ph type="title"/>
          </p:nvPr>
        </p:nvSpPr>
        <p:spPr>
          <a:xfrm>
            <a:off x="375920" y="366531"/>
            <a:ext cx="8229600" cy="771646"/>
          </a:xfrm>
        </p:spPr>
        <p:txBody>
          <a:bodyPr>
            <a:normAutofit/>
          </a:bodyPr>
          <a:lstStyle/>
          <a:p>
            <a:pPr algn="ctr">
              <a:defRPr/>
            </a:pPr>
            <a:r>
              <a:rPr lang="en-US" sz="3600" dirty="0">
                <a:latin typeface="Futura Std Medium"/>
                <a:ea typeface="Geneva" pitchFamily="-101" charset="-128"/>
                <a:cs typeface="Geneva" pitchFamily="-101" charset="-128"/>
              </a:rPr>
              <a:t>Challenge 1</a:t>
            </a:r>
            <a:endParaRPr sz="3600" dirty="0">
              <a:latin typeface="Futura Std Medium"/>
              <a:ea typeface="Geneva" pitchFamily="-101" charset="-128"/>
              <a:cs typeface="Geneva" pitchFamily="-101" charset="-128"/>
            </a:endParaRPr>
          </a:p>
        </p:txBody>
      </p:sp>
      <p:sp>
        <p:nvSpPr>
          <p:cNvPr id="5" name="Rectangle 4"/>
          <p:cNvSpPr/>
          <p:nvPr/>
        </p:nvSpPr>
        <p:spPr>
          <a:xfrm>
            <a:off x="555586" y="3460880"/>
            <a:ext cx="8229599" cy="2800767"/>
          </a:xfrm>
          <a:prstGeom prst="rect">
            <a:avLst/>
          </a:prstGeom>
        </p:spPr>
        <p:txBody>
          <a:bodyPr wrap="square">
            <a:spAutoFit/>
          </a:bodyPr>
          <a:lstStyle/>
          <a:p>
            <a:pPr marL="0" indent="0">
              <a:spcBef>
                <a:spcPts val="0"/>
              </a:spcBef>
              <a:buNone/>
            </a:pPr>
            <a:r>
              <a:rPr lang="en-US" sz="2200" dirty="0">
                <a:solidFill>
                  <a:srgbClr val="3F5A67"/>
                </a:solidFill>
                <a:latin typeface="Futura Std Medium"/>
              </a:rPr>
              <a:t>What methods or tools do you have to report expected location of students, faculty, staff and any other constituents?  </a:t>
            </a:r>
          </a:p>
          <a:p>
            <a:pPr marL="0" indent="0">
              <a:spcBef>
                <a:spcPts val="0"/>
              </a:spcBef>
              <a:buNone/>
            </a:pPr>
            <a:endParaRPr lang="en-US" sz="2200" dirty="0">
              <a:solidFill>
                <a:srgbClr val="3F5A67"/>
              </a:solidFill>
              <a:latin typeface="Futura Std Medium"/>
            </a:endParaRPr>
          </a:p>
          <a:p>
            <a:pPr marL="0" indent="0">
              <a:spcBef>
                <a:spcPts val="0"/>
              </a:spcBef>
              <a:buNone/>
            </a:pPr>
            <a:r>
              <a:rPr lang="en-US" sz="2200" dirty="0">
                <a:solidFill>
                  <a:srgbClr val="3F5A67"/>
                </a:solidFill>
                <a:latin typeface="Futura Std Medium"/>
              </a:rPr>
              <a:t>Does this include their, contact info, housing arrangements, emergency contact, passport info?</a:t>
            </a:r>
          </a:p>
          <a:p>
            <a:pPr marL="0" indent="0">
              <a:spcBef>
                <a:spcPts val="0"/>
              </a:spcBef>
              <a:buNone/>
            </a:pPr>
            <a:endParaRPr lang="en-US" sz="2200" dirty="0">
              <a:solidFill>
                <a:srgbClr val="3F5A67"/>
              </a:solidFill>
              <a:latin typeface="Futura Std Medium"/>
            </a:endParaRPr>
          </a:p>
          <a:p>
            <a:pPr marL="0" indent="0">
              <a:spcBef>
                <a:spcPts val="0"/>
              </a:spcBef>
              <a:buNone/>
            </a:pPr>
            <a:r>
              <a:rPr lang="en-US" sz="2200" dirty="0">
                <a:solidFill>
                  <a:srgbClr val="3F5A67"/>
                </a:solidFill>
                <a:latin typeface="Futura Std Medium"/>
              </a:rPr>
              <a:t>What intelligence resources do you have for credible analysis and advice? </a:t>
            </a:r>
          </a:p>
        </p:txBody>
      </p:sp>
      <p:sp>
        <p:nvSpPr>
          <p:cNvPr id="7" name="Rectangle 6"/>
          <p:cNvSpPr/>
          <p:nvPr/>
        </p:nvSpPr>
        <p:spPr>
          <a:xfrm>
            <a:off x="555586" y="1238458"/>
            <a:ext cx="8409265" cy="3416320"/>
          </a:xfrm>
          <a:prstGeom prst="rect">
            <a:avLst/>
          </a:prstGeom>
        </p:spPr>
        <p:txBody>
          <a:bodyPr wrap="square" numCol="2">
            <a:spAutoFit/>
          </a:bodyPr>
          <a:lstStyle/>
          <a:p>
            <a:pPr>
              <a:spcBef>
                <a:spcPts val="0"/>
              </a:spcBef>
            </a:pPr>
            <a:endParaRPr lang="en-US" sz="2400" b="1" dirty="0">
              <a:solidFill>
                <a:srgbClr val="FFAA55"/>
              </a:solidFill>
              <a:latin typeface="Futura Std Medium"/>
            </a:endParaRPr>
          </a:p>
          <a:p>
            <a:pPr marL="285750" indent="-285750">
              <a:spcBef>
                <a:spcPts val="0"/>
              </a:spcBef>
              <a:buFont typeface="Arial" panose="020B0604020202020204" pitchFamily="34" charset="0"/>
              <a:buChar char="•"/>
            </a:pPr>
            <a:r>
              <a:rPr lang="en-US" sz="2400" dirty="0">
                <a:solidFill>
                  <a:srgbClr val="FFAA55"/>
                </a:solidFill>
                <a:latin typeface="Futura Std Medium"/>
              </a:rPr>
              <a:t>Total # potentially affected travelers </a:t>
            </a:r>
          </a:p>
          <a:p>
            <a:pPr marL="285750" indent="-285750">
              <a:spcBef>
                <a:spcPts val="0"/>
              </a:spcBef>
              <a:buFont typeface="Arial" panose="020B0604020202020204" pitchFamily="34" charset="0"/>
              <a:buChar char="•"/>
            </a:pPr>
            <a:r>
              <a:rPr lang="en-US" sz="2400" dirty="0">
                <a:solidFill>
                  <a:srgbClr val="FFAA55"/>
                </a:solidFill>
                <a:latin typeface="Futura Std Medium"/>
              </a:rPr>
              <a:t>Establish contact</a:t>
            </a:r>
          </a:p>
          <a:p>
            <a:pPr marL="285750" indent="-285750">
              <a:spcBef>
                <a:spcPts val="0"/>
              </a:spcBef>
              <a:buFont typeface="Arial" panose="020B0604020202020204" pitchFamily="34" charset="0"/>
              <a:buChar char="•"/>
            </a:pPr>
            <a:endParaRPr lang="en-US" sz="2400" dirty="0">
              <a:solidFill>
                <a:srgbClr val="FFAA55"/>
              </a:solidFill>
              <a:latin typeface="Futura Std Medium"/>
            </a:endParaRPr>
          </a:p>
          <a:p>
            <a:pPr marL="285750" indent="-285750">
              <a:spcBef>
                <a:spcPts val="0"/>
              </a:spcBef>
              <a:buFont typeface="Arial" panose="020B0604020202020204" pitchFamily="34" charset="0"/>
              <a:buChar char="•"/>
            </a:pPr>
            <a:endParaRPr lang="en-US" sz="2400" dirty="0">
              <a:solidFill>
                <a:srgbClr val="FFAA55"/>
              </a:solidFill>
              <a:latin typeface="Futura Std Medium"/>
            </a:endParaRPr>
          </a:p>
          <a:p>
            <a:pPr marL="342900" indent="-342900">
              <a:spcBef>
                <a:spcPts val="0"/>
              </a:spcBef>
              <a:buFont typeface="Arial" panose="020B0604020202020204" pitchFamily="34" charset="0"/>
              <a:buChar char="•"/>
            </a:pPr>
            <a:endParaRPr lang="en-US" sz="2400" dirty="0">
              <a:solidFill>
                <a:srgbClr val="FFAA55"/>
              </a:solidFill>
              <a:latin typeface="Futura Std Medium"/>
            </a:endParaRPr>
          </a:p>
          <a:p>
            <a:pPr marL="342900" indent="-342900">
              <a:spcBef>
                <a:spcPts val="0"/>
              </a:spcBef>
              <a:buFont typeface="Arial" panose="020B0604020202020204" pitchFamily="34" charset="0"/>
              <a:buChar char="•"/>
            </a:pPr>
            <a:endParaRPr lang="en-US" sz="2400" dirty="0">
              <a:solidFill>
                <a:srgbClr val="FFAA55"/>
              </a:solidFill>
              <a:latin typeface="Futura Std Medium"/>
            </a:endParaRPr>
          </a:p>
          <a:p>
            <a:pPr marL="342900" indent="-342900">
              <a:spcBef>
                <a:spcPts val="0"/>
              </a:spcBef>
              <a:buFont typeface="Arial" panose="020B0604020202020204" pitchFamily="34" charset="0"/>
              <a:buChar char="•"/>
            </a:pPr>
            <a:endParaRPr lang="en-US" sz="2400" dirty="0">
              <a:solidFill>
                <a:srgbClr val="FFAA55"/>
              </a:solidFill>
              <a:latin typeface="Futura Std Medium"/>
            </a:endParaRPr>
          </a:p>
          <a:p>
            <a:pPr marL="342900" indent="-342900">
              <a:spcBef>
                <a:spcPts val="0"/>
              </a:spcBef>
              <a:buFont typeface="Arial" panose="020B0604020202020204" pitchFamily="34" charset="0"/>
              <a:buChar char="•"/>
            </a:pPr>
            <a:endParaRPr lang="en-US" sz="2400" dirty="0">
              <a:solidFill>
                <a:srgbClr val="FFAA55"/>
              </a:solidFill>
              <a:latin typeface="Futura Std Medium"/>
            </a:endParaRPr>
          </a:p>
          <a:p>
            <a:pPr marL="342900" indent="-342900">
              <a:spcBef>
                <a:spcPts val="0"/>
              </a:spcBef>
              <a:buFont typeface="Arial" panose="020B0604020202020204" pitchFamily="34" charset="0"/>
              <a:buChar char="•"/>
            </a:pPr>
            <a:r>
              <a:rPr lang="en-US" sz="2400" dirty="0">
                <a:solidFill>
                  <a:srgbClr val="FFAA55"/>
                </a:solidFill>
                <a:latin typeface="Futura Std Medium"/>
              </a:rPr>
              <a:t>Verify welfare </a:t>
            </a:r>
          </a:p>
          <a:p>
            <a:pPr marL="342900" indent="-342900">
              <a:spcBef>
                <a:spcPts val="0"/>
              </a:spcBef>
              <a:buFont typeface="Arial" panose="020B0604020202020204" pitchFamily="34" charset="0"/>
              <a:buChar char="•"/>
            </a:pPr>
            <a:r>
              <a:rPr lang="en-US" sz="2400" dirty="0">
                <a:solidFill>
                  <a:srgbClr val="FFAA55"/>
                </a:solidFill>
                <a:latin typeface="Futura Std Medium"/>
              </a:rPr>
              <a:t>Verify exact location</a:t>
            </a:r>
          </a:p>
          <a:p>
            <a:pPr marL="342900" indent="-342900">
              <a:spcBef>
                <a:spcPts val="0"/>
              </a:spcBef>
              <a:buFont typeface="Arial" panose="020B0604020202020204" pitchFamily="34" charset="0"/>
              <a:buChar char="•"/>
            </a:pPr>
            <a:r>
              <a:rPr lang="en-US" sz="2400" dirty="0">
                <a:solidFill>
                  <a:srgbClr val="FFAA55"/>
                </a:solidFill>
                <a:latin typeface="Futura Std Medium"/>
              </a:rPr>
              <a:t>Establish plan for check-ins  </a:t>
            </a:r>
          </a:p>
          <a:p>
            <a:pPr>
              <a:spcBef>
                <a:spcPts val="0"/>
              </a:spcBef>
            </a:pPr>
            <a:endParaRPr lang="en-US" sz="2400" dirty="0">
              <a:solidFill>
                <a:srgbClr val="3F5A67"/>
              </a:solidFill>
              <a:latin typeface="Futura Std Medium"/>
            </a:endParaRPr>
          </a:p>
        </p:txBody>
      </p:sp>
    </p:spTree>
    <p:extLst>
      <p:ext uri="{BB962C8B-B14F-4D97-AF65-F5344CB8AC3E}">
        <p14:creationId xmlns:p14="http://schemas.microsoft.com/office/powerpoint/2010/main" val="34695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Effect transition="in" filter="fade">
                                      <p:cBhvr>
                                        <p:cTn id="15" dur="500"/>
                                        <p:tgtEl>
                                          <p:spTgt spid="7">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0" end="10"/>
                                            </p:txEl>
                                          </p:spTgt>
                                        </p:tgtEl>
                                        <p:attrNameLst>
                                          <p:attrName>style.visibility</p:attrName>
                                        </p:attrNameLst>
                                      </p:cBhvr>
                                      <p:to>
                                        <p:strVal val="visible"/>
                                      </p:to>
                                    </p:set>
                                    <p:animEffect transition="in" filter="fade">
                                      <p:cBhvr>
                                        <p:cTn id="18" dur="500"/>
                                        <p:tgtEl>
                                          <p:spTgt spid="7">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animEffect transition="in" filter="fade">
                                      <p:cBhvr>
                                        <p:cTn id="21" dur="500"/>
                                        <p:tgtEl>
                                          <p:spTgt spid="7">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152950" y="0"/>
            <a:ext cx="2991049" cy="4547166"/>
          </a:xfrm>
          <a:prstGeom prst="rect">
            <a:avLst/>
          </a:prstGeom>
          <a:solidFill>
            <a:srgbClr val="FFA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547166"/>
            <a:ext cx="9144000" cy="2310834"/>
          </a:xfrm>
          <a:prstGeom prst="rect">
            <a:avLst/>
          </a:prstGeom>
          <a:solidFill>
            <a:srgbClr val="FFA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12947" y="2440406"/>
            <a:ext cx="2416631" cy="1831271"/>
          </a:xfrm>
          <a:prstGeom prst="rect">
            <a:avLst/>
          </a:prstGeom>
          <a:noFill/>
        </p:spPr>
        <p:txBody>
          <a:bodyPr wrap="square" bIns="91440" rtlCol="0">
            <a:spAutoFit/>
          </a:bodyPr>
          <a:lstStyle/>
          <a:p>
            <a:pPr algn="ctr"/>
            <a:r>
              <a:rPr lang="en-US" sz="2200" dirty="0">
                <a:solidFill>
                  <a:schemeClr val="bg1"/>
                </a:solidFill>
                <a:latin typeface="Futura Std Medium"/>
              </a:rPr>
              <a:t>Question from Administration:</a:t>
            </a:r>
          </a:p>
          <a:p>
            <a:pPr algn="ctr"/>
            <a:r>
              <a:rPr lang="en-US" sz="2200" dirty="0">
                <a:solidFill>
                  <a:schemeClr val="bg1"/>
                </a:solidFill>
                <a:latin typeface="Futura Std Medium"/>
              </a:rPr>
              <a:t>  </a:t>
            </a:r>
          </a:p>
          <a:p>
            <a:pPr algn="ctr"/>
            <a:r>
              <a:rPr lang="en-US" sz="2200" b="1" dirty="0">
                <a:solidFill>
                  <a:schemeClr val="bg1"/>
                </a:solidFill>
                <a:latin typeface="Futura Std Medium"/>
              </a:rPr>
              <a:t>What is our total exposure?  </a:t>
            </a:r>
          </a:p>
        </p:txBody>
      </p:sp>
      <p:sp>
        <p:nvSpPr>
          <p:cNvPr id="18" name="TextBox 17"/>
          <p:cNvSpPr txBox="1"/>
          <p:nvPr/>
        </p:nvSpPr>
        <p:spPr>
          <a:xfrm>
            <a:off x="6354807" y="4810031"/>
            <a:ext cx="2676628" cy="1785104"/>
          </a:xfrm>
          <a:prstGeom prst="rect">
            <a:avLst/>
          </a:prstGeom>
          <a:noFill/>
        </p:spPr>
        <p:txBody>
          <a:bodyPr wrap="square" rtlCol="0">
            <a:spAutoFit/>
          </a:bodyPr>
          <a:lstStyle/>
          <a:p>
            <a:pPr algn="ctr"/>
            <a:r>
              <a:rPr lang="en-US" sz="2200" dirty="0">
                <a:solidFill>
                  <a:schemeClr val="bg1"/>
                </a:solidFill>
                <a:latin typeface="Futura Std Medium"/>
              </a:rPr>
              <a:t>Response team answer: </a:t>
            </a:r>
          </a:p>
          <a:p>
            <a:pPr algn="ctr"/>
            <a:r>
              <a:rPr lang="en-US" sz="1400" dirty="0">
                <a:solidFill>
                  <a:schemeClr val="bg1"/>
                </a:solidFill>
                <a:latin typeface="Futura Std Medium"/>
              </a:rPr>
              <a:t> </a:t>
            </a:r>
            <a:r>
              <a:rPr lang="en-US" sz="2200" dirty="0">
                <a:solidFill>
                  <a:schemeClr val="bg1"/>
                </a:solidFill>
                <a:latin typeface="Futura Std Medium"/>
              </a:rPr>
              <a:t> </a:t>
            </a:r>
          </a:p>
          <a:p>
            <a:pPr algn="ctr"/>
            <a:r>
              <a:rPr lang="en-US" sz="2200" b="1" dirty="0">
                <a:solidFill>
                  <a:schemeClr val="bg1"/>
                </a:solidFill>
                <a:latin typeface="Futura Std Medium"/>
              </a:rPr>
              <a:t>We are not sure yet.... </a:t>
            </a:r>
          </a:p>
        </p:txBody>
      </p:sp>
      <p:graphicFrame>
        <p:nvGraphicFramePr>
          <p:cNvPr id="6" name="Diagram 5"/>
          <p:cNvGraphicFramePr/>
          <p:nvPr>
            <p:extLst>
              <p:ext uri="{D42A27DB-BD31-4B8C-83A1-F6EECF244321}">
                <p14:modId xmlns:p14="http://schemas.microsoft.com/office/powerpoint/2010/main" val="3359262487"/>
              </p:ext>
            </p:extLst>
          </p:nvPr>
        </p:nvGraphicFramePr>
        <p:xfrm>
          <a:off x="-645178" y="77750"/>
          <a:ext cx="6798129" cy="6502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71257" y="2260479"/>
            <a:ext cx="1295400" cy="369332"/>
          </a:xfrm>
          <a:prstGeom prst="rect">
            <a:avLst/>
          </a:prstGeom>
          <a:noFill/>
        </p:spPr>
        <p:txBody>
          <a:bodyPr wrap="square" rtlCol="0">
            <a:spAutoFit/>
          </a:bodyPr>
          <a:lstStyle/>
          <a:p>
            <a:endParaRPr lang="en-US" dirty="0"/>
          </a:p>
        </p:txBody>
      </p:sp>
      <p:sp>
        <p:nvSpPr>
          <p:cNvPr id="9218" name="Title 9"/>
          <p:cNvSpPr>
            <a:spLocks noGrp="1"/>
          </p:cNvSpPr>
          <p:nvPr>
            <p:ph type="title"/>
          </p:nvPr>
        </p:nvSpPr>
        <p:spPr>
          <a:xfrm>
            <a:off x="6440158" y="197062"/>
            <a:ext cx="2236937" cy="1795895"/>
          </a:xfrm>
        </p:spPr>
        <p:txBody>
          <a:bodyPr>
            <a:normAutofit fontScale="90000"/>
          </a:bodyPr>
          <a:lstStyle/>
          <a:p>
            <a:pPr>
              <a:defRPr/>
            </a:pPr>
            <a:r>
              <a:rPr lang="en-US" sz="3600" b="1" dirty="0">
                <a:solidFill>
                  <a:schemeClr val="bg1"/>
                </a:solidFill>
                <a:latin typeface="Futura Std Medium"/>
                <a:ea typeface="Geneva" pitchFamily="-101" charset="-128"/>
                <a:cs typeface="Geneva" pitchFamily="-101" charset="-128"/>
              </a:rPr>
              <a:t>Result 1 – </a:t>
            </a:r>
            <a:br>
              <a:rPr lang="en-US" sz="3600" b="1" dirty="0">
                <a:solidFill>
                  <a:schemeClr val="bg1"/>
                </a:solidFill>
                <a:latin typeface="Futura Std Medium"/>
                <a:ea typeface="Geneva" pitchFamily="-101" charset="-128"/>
                <a:cs typeface="Geneva" pitchFamily="-101" charset="-128"/>
              </a:rPr>
            </a:br>
            <a:r>
              <a:rPr lang="en-US" sz="3600" dirty="0">
                <a:solidFill>
                  <a:schemeClr val="bg1"/>
                </a:solidFill>
                <a:latin typeface="Futura Std Medium"/>
                <a:ea typeface="Geneva" pitchFamily="-101" charset="-128"/>
                <a:cs typeface="Geneva" pitchFamily="-101" charset="-128"/>
              </a:rPr>
              <a:t>Without a Response Plan</a:t>
            </a:r>
            <a:endParaRPr sz="3600" dirty="0">
              <a:solidFill>
                <a:schemeClr val="bg1"/>
              </a:solidFill>
              <a:latin typeface="Futura Std Medium"/>
              <a:ea typeface="Geneva" pitchFamily="-101" charset="-128"/>
              <a:cs typeface="Geneva" pitchFamily="-101" charset="-128"/>
            </a:endParaRPr>
          </a:p>
        </p:txBody>
      </p:sp>
      <p:cxnSp>
        <p:nvCxnSpPr>
          <p:cNvPr id="9216" name="Straight Connector 9215"/>
          <p:cNvCxnSpPr/>
          <p:nvPr/>
        </p:nvCxnSpPr>
        <p:spPr>
          <a:xfrm>
            <a:off x="6556664" y="4547166"/>
            <a:ext cx="2272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9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7900" y="0"/>
            <a:ext cx="3086100" cy="4547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547166"/>
            <a:ext cx="9144000" cy="2310834"/>
          </a:xfrm>
          <a:prstGeom prst="rect">
            <a:avLst/>
          </a:prstGeom>
          <a:solidFill>
            <a:srgbClr val="3F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393969" y="2352811"/>
            <a:ext cx="2416631" cy="1831271"/>
          </a:xfrm>
          <a:prstGeom prst="rect">
            <a:avLst/>
          </a:prstGeom>
          <a:noFill/>
        </p:spPr>
        <p:txBody>
          <a:bodyPr wrap="square" bIns="91440" rtlCol="0">
            <a:spAutoFit/>
          </a:bodyPr>
          <a:lstStyle/>
          <a:p>
            <a:pPr algn="ctr"/>
            <a:r>
              <a:rPr lang="en-US" sz="2200" dirty="0">
                <a:solidFill>
                  <a:schemeClr val="bg1"/>
                </a:solidFill>
                <a:latin typeface="Futura Std Medium"/>
              </a:rPr>
              <a:t>Question from Administration:</a:t>
            </a:r>
          </a:p>
          <a:p>
            <a:pPr algn="ctr"/>
            <a:r>
              <a:rPr lang="en-US" sz="2200" dirty="0">
                <a:solidFill>
                  <a:schemeClr val="bg1"/>
                </a:solidFill>
                <a:latin typeface="Futura Std Medium"/>
              </a:rPr>
              <a:t>  </a:t>
            </a:r>
          </a:p>
          <a:p>
            <a:pPr algn="ctr"/>
            <a:r>
              <a:rPr lang="en-US" sz="2200" b="1" dirty="0">
                <a:solidFill>
                  <a:schemeClr val="bg1"/>
                </a:solidFill>
                <a:latin typeface="Futura Std Medium"/>
              </a:rPr>
              <a:t>What is our total exposure?  </a:t>
            </a:r>
          </a:p>
        </p:txBody>
      </p:sp>
      <p:sp>
        <p:nvSpPr>
          <p:cNvPr id="18" name="TextBox 17"/>
          <p:cNvSpPr txBox="1"/>
          <p:nvPr/>
        </p:nvSpPr>
        <p:spPr>
          <a:xfrm>
            <a:off x="6406240" y="4759036"/>
            <a:ext cx="2389420" cy="1785104"/>
          </a:xfrm>
          <a:prstGeom prst="rect">
            <a:avLst/>
          </a:prstGeom>
          <a:noFill/>
        </p:spPr>
        <p:txBody>
          <a:bodyPr wrap="square" rtlCol="0">
            <a:spAutoFit/>
          </a:bodyPr>
          <a:lstStyle/>
          <a:p>
            <a:pPr algn="ctr"/>
            <a:r>
              <a:rPr lang="en-US" sz="2200" dirty="0">
                <a:solidFill>
                  <a:schemeClr val="bg1"/>
                </a:solidFill>
                <a:latin typeface="Futura Std Medium"/>
              </a:rPr>
              <a:t>Response team answer: </a:t>
            </a:r>
          </a:p>
          <a:p>
            <a:pPr algn="ctr"/>
            <a:r>
              <a:rPr lang="en-US" sz="1400" dirty="0">
                <a:solidFill>
                  <a:schemeClr val="bg1"/>
                </a:solidFill>
                <a:latin typeface="Futura Std Medium"/>
              </a:rPr>
              <a:t> </a:t>
            </a:r>
            <a:r>
              <a:rPr lang="en-US" sz="2200" dirty="0">
                <a:solidFill>
                  <a:schemeClr val="bg1"/>
                </a:solidFill>
                <a:latin typeface="Futura Std Medium"/>
              </a:rPr>
              <a:t> </a:t>
            </a:r>
          </a:p>
          <a:p>
            <a:pPr algn="ctr"/>
            <a:r>
              <a:rPr lang="en-US" sz="2200" b="1" dirty="0">
                <a:solidFill>
                  <a:schemeClr val="bg1"/>
                </a:solidFill>
                <a:latin typeface="Futura Std Medium"/>
              </a:rPr>
              <a:t>We have 11 known travelers</a:t>
            </a:r>
          </a:p>
        </p:txBody>
      </p:sp>
      <p:sp>
        <p:nvSpPr>
          <p:cNvPr id="7" name="TextBox 6"/>
          <p:cNvSpPr txBox="1"/>
          <p:nvPr/>
        </p:nvSpPr>
        <p:spPr>
          <a:xfrm>
            <a:off x="4071257" y="2260479"/>
            <a:ext cx="1295400" cy="369332"/>
          </a:xfrm>
          <a:prstGeom prst="rect">
            <a:avLst/>
          </a:prstGeom>
          <a:noFill/>
        </p:spPr>
        <p:txBody>
          <a:bodyPr wrap="square" rtlCol="0">
            <a:spAutoFit/>
          </a:bodyPr>
          <a:lstStyle/>
          <a:p>
            <a:endParaRPr lang="en-US" dirty="0"/>
          </a:p>
        </p:txBody>
      </p:sp>
      <p:sp>
        <p:nvSpPr>
          <p:cNvPr id="9218" name="Title 9"/>
          <p:cNvSpPr>
            <a:spLocks noGrp="1"/>
          </p:cNvSpPr>
          <p:nvPr>
            <p:ph type="title"/>
          </p:nvPr>
        </p:nvSpPr>
        <p:spPr>
          <a:xfrm>
            <a:off x="6310841" y="198251"/>
            <a:ext cx="2698077" cy="1786412"/>
          </a:xfrm>
        </p:spPr>
        <p:txBody>
          <a:bodyPr>
            <a:normAutofit/>
          </a:bodyPr>
          <a:lstStyle/>
          <a:p>
            <a:pPr>
              <a:defRPr/>
            </a:pPr>
            <a:r>
              <a:rPr lang="en-US" sz="3600" dirty="0">
                <a:solidFill>
                  <a:schemeClr val="bg1"/>
                </a:solidFill>
                <a:latin typeface="Futura Std Medium"/>
                <a:ea typeface="Geneva" pitchFamily="-101" charset="-128"/>
                <a:cs typeface="Geneva" pitchFamily="-101" charset="-128"/>
              </a:rPr>
              <a:t>Result 2 – </a:t>
            </a:r>
            <a:r>
              <a:rPr lang="en-US" sz="3100" dirty="0">
                <a:solidFill>
                  <a:schemeClr val="bg1"/>
                </a:solidFill>
                <a:latin typeface="Futura Std Medium"/>
                <a:ea typeface="Geneva" pitchFamily="-101" charset="-128"/>
                <a:cs typeface="Geneva" pitchFamily="-101" charset="-128"/>
              </a:rPr>
              <a:t>With a Response Plan </a:t>
            </a:r>
            <a:endParaRPr sz="3100" dirty="0">
              <a:solidFill>
                <a:schemeClr val="bg1"/>
              </a:solidFill>
              <a:latin typeface="Futura Std Medium"/>
              <a:ea typeface="Geneva" pitchFamily="-101" charset="-128"/>
              <a:cs typeface="Geneva" pitchFamily="-101" charset="-128"/>
            </a:endParaRPr>
          </a:p>
        </p:txBody>
      </p:sp>
      <p:sp>
        <p:nvSpPr>
          <p:cNvPr id="19" name="TextBox 18"/>
          <p:cNvSpPr txBox="1"/>
          <p:nvPr/>
        </p:nvSpPr>
        <p:spPr>
          <a:xfrm>
            <a:off x="1514504" y="5434656"/>
            <a:ext cx="3205938" cy="707886"/>
          </a:xfrm>
          <a:prstGeom prst="rect">
            <a:avLst/>
          </a:prstGeom>
          <a:noFill/>
        </p:spPr>
        <p:txBody>
          <a:bodyPr wrap="square" rtlCol="0">
            <a:spAutoFit/>
          </a:bodyPr>
          <a:lstStyle/>
          <a:p>
            <a:pPr algn="ctr"/>
            <a:r>
              <a:rPr lang="en-US" sz="2000" b="1" dirty="0">
                <a:solidFill>
                  <a:schemeClr val="bg1"/>
                </a:solidFill>
                <a:latin typeface="Futura Std Medium"/>
              </a:rPr>
              <a:t>Organized, Efficient &amp; Timely Response</a:t>
            </a:r>
          </a:p>
        </p:txBody>
      </p:sp>
      <p:cxnSp>
        <p:nvCxnSpPr>
          <p:cNvPr id="34" name="Straight Connector 33"/>
          <p:cNvCxnSpPr/>
          <p:nvPr/>
        </p:nvCxnSpPr>
        <p:spPr>
          <a:xfrm flipH="1">
            <a:off x="6406240" y="4547166"/>
            <a:ext cx="2392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2618369" y="4759036"/>
            <a:ext cx="849766" cy="54385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aphicFrame>
        <p:nvGraphicFramePr>
          <p:cNvPr id="5" name="Diagram 4"/>
          <p:cNvGraphicFramePr/>
          <p:nvPr>
            <p:extLst>
              <p:ext uri="{D42A27DB-BD31-4B8C-83A1-F6EECF244321}">
                <p14:modId xmlns:p14="http://schemas.microsoft.com/office/powerpoint/2010/main" val="4181385247"/>
              </p:ext>
            </p:extLst>
          </p:nvPr>
        </p:nvGraphicFramePr>
        <p:xfrm>
          <a:off x="-342900" y="413145"/>
          <a:ext cx="64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51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7C6BC1A-267A-4474-841B-8E968EF57C8B}"/>
                                            </p:graphicEl>
                                          </p:spTgt>
                                        </p:tgtEl>
                                        <p:attrNameLst>
                                          <p:attrName>style.visibility</p:attrName>
                                        </p:attrNameLst>
                                      </p:cBhvr>
                                      <p:to>
                                        <p:strVal val="visible"/>
                                      </p:to>
                                    </p:set>
                                    <p:animEffect transition="in" filter="fade">
                                      <p:cBhvr>
                                        <p:cTn id="7" dur="500"/>
                                        <p:tgtEl>
                                          <p:spTgt spid="5">
                                            <p:graphicEl>
                                              <a:dgm id="{D7C6BC1A-267A-4474-841B-8E968EF57C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38F37E27-CCEB-4756-A281-A054325E6A5D}"/>
                                            </p:graphicEl>
                                          </p:spTgt>
                                        </p:tgtEl>
                                        <p:attrNameLst>
                                          <p:attrName>style.visibility</p:attrName>
                                        </p:attrNameLst>
                                      </p:cBhvr>
                                      <p:to>
                                        <p:strVal val="visible"/>
                                      </p:to>
                                    </p:set>
                                    <p:animEffect transition="in" filter="fade">
                                      <p:cBhvr>
                                        <p:cTn id="12" dur="500"/>
                                        <p:tgtEl>
                                          <p:spTgt spid="5">
                                            <p:graphicEl>
                                              <a:dgm id="{38F37E27-CCEB-4756-A281-A054325E6A5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CD5F9DAB-726E-486C-AA7F-702D2348E2C3}"/>
                                            </p:graphicEl>
                                          </p:spTgt>
                                        </p:tgtEl>
                                        <p:attrNameLst>
                                          <p:attrName>style.visibility</p:attrName>
                                        </p:attrNameLst>
                                      </p:cBhvr>
                                      <p:to>
                                        <p:strVal val="visible"/>
                                      </p:to>
                                    </p:set>
                                    <p:animEffect transition="in" filter="fade">
                                      <p:cBhvr>
                                        <p:cTn id="17" dur="500"/>
                                        <p:tgtEl>
                                          <p:spTgt spid="5">
                                            <p:graphicEl>
                                              <a:dgm id="{CD5F9DAB-726E-486C-AA7F-702D2348E2C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3D1B144F-3347-4DFC-B16E-951B6F3F02CF}"/>
                                            </p:graphicEl>
                                          </p:spTgt>
                                        </p:tgtEl>
                                        <p:attrNameLst>
                                          <p:attrName>style.visibility</p:attrName>
                                        </p:attrNameLst>
                                      </p:cBhvr>
                                      <p:to>
                                        <p:strVal val="visible"/>
                                      </p:to>
                                    </p:set>
                                    <p:animEffect transition="in" filter="fade">
                                      <p:cBhvr>
                                        <p:cTn id="22" dur="500"/>
                                        <p:tgtEl>
                                          <p:spTgt spid="5">
                                            <p:graphicEl>
                                              <a:dgm id="{3D1B144F-3347-4DFC-B16E-951B6F3F02C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196A6CF-C4D6-4611-B938-6933C1AC415E}"/>
                                            </p:graphicEl>
                                          </p:spTgt>
                                        </p:tgtEl>
                                        <p:attrNameLst>
                                          <p:attrName>style.visibility</p:attrName>
                                        </p:attrNameLst>
                                      </p:cBhvr>
                                      <p:to>
                                        <p:strVal val="visible"/>
                                      </p:to>
                                    </p:set>
                                    <p:animEffect transition="in" filter="fade">
                                      <p:cBhvr>
                                        <p:cTn id="27" dur="500"/>
                                        <p:tgtEl>
                                          <p:spTgt spid="5">
                                            <p:graphicEl>
                                              <a:dgm id="{6196A6CF-C4D6-4611-B938-6933C1AC415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475687D6-1F6E-4E0F-B51A-571C282ACAFC}"/>
                                            </p:graphicEl>
                                          </p:spTgt>
                                        </p:tgtEl>
                                        <p:attrNameLst>
                                          <p:attrName>style.visibility</p:attrName>
                                        </p:attrNameLst>
                                      </p:cBhvr>
                                      <p:to>
                                        <p:strVal val="visible"/>
                                      </p:to>
                                    </p:set>
                                    <p:animEffect transition="in" filter="fade">
                                      <p:cBhvr>
                                        <p:cTn id="32" dur="500"/>
                                        <p:tgtEl>
                                          <p:spTgt spid="5">
                                            <p:graphicEl>
                                              <a:dgm id="{475687D6-1F6E-4E0F-B51A-571C282ACAF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198"/>
            <a:ext cx="8229600" cy="990600"/>
          </a:xfrm>
        </p:spPr>
        <p:txBody>
          <a:bodyPr>
            <a:normAutofit/>
          </a:bodyPr>
          <a:lstStyle/>
          <a:p>
            <a:pPr algn="ctr">
              <a:defRPr/>
            </a:pPr>
            <a:r>
              <a:rPr lang="en-US" sz="3600" dirty="0">
                <a:latin typeface="Futura Std Medium"/>
              </a:rPr>
              <a:t>Traveler Update + 5 hours</a:t>
            </a:r>
            <a:r>
              <a:rPr sz="3600" dirty="0">
                <a:latin typeface="Futura Std Medium"/>
              </a:rPr>
              <a:t> </a:t>
            </a:r>
          </a:p>
        </p:txBody>
      </p:sp>
      <p:sp>
        <p:nvSpPr>
          <p:cNvPr id="3" name="Rectangle 2"/>
          <p:cNvSpPr/>
          <p:nvPr/>
        </p:nvSpPr>
        <p:spPr>
          <a:xfrm>
            <a:off x="0" y="1341912"/>
            <a:ext cx="9144000" cy="5516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Content Placeholder 2"/>
          <p:cNvSpPr>
            <a:spLocks noGrp="1"/>
          </p:cNvSpPr>
          <p:nvPr>
            <p:ph idx="1"/>
          </p:nvPr>
        </p:nvSpPr>
        <p:spPr>
          <a:xfrm>
            <a:off x="0" y="1529014"/>
            <a:ext cx="9144000" cy="4653280"/>
          </a:xfrm>
          <a:prstGeom prst="flowChartAlternateProcess">
            <a:avLst/>
          </a:prstGeom>
          <a:solidFill>
            <a:srgbClr val="3F5A67"/>
          </a:solidFill>
          <a:ln>
            <a:noFill/>
          </a:ln>
        </p:spPr>
        <p:txBody>
          <a:bodyPr>
            <a:noAutofit/>
          </a:bodyPr>
          <a:lstStyle/>
          <a:p>
            <a:pPr marL="274320" lvl="1" indent="0">
              <a:spcBef>
                <a:spcPts val="1200"/>
              </a:spcBef>
              <a:buNone/>
            </a:pPr>
            <a:r>
              <a:rPr lang="en-US" sz="2400" dirty="0">
                <a:solidFill>
                  <a:schemeClr val="bg1"/>
                </a:solidFill>
              </a:rPr>
              <a:t>You have confirmed a group of </a:t>
            </a:r>
            <a:r>
              <a:rPr lang="en-US" sz="2400" b="1" dirty="0">
                <a:solidFill>
                  <a:srgbClr val="FFAA55"/>
                </a:solidFill>
              </a:rPr>
              <a:t>FIVE</a:t>
            </a:r>
            <a:r>
              <a:rPr lang="en-US" sz="2400" dirty="0">
                <a:solidFill>
                  <a:schemeClr val="bg1"/>
                </a:solidFill>
              </a:rPr>
              <a:t> students were at the scene of the first attack in St. Peters: </a:t>
            </a:r>
          </a:p>
          <a:p>
            <a:pPr marL="274320" lvl="1" indent="0">
              <a:spcBef>
                <a:spcPts val="1200"/>
              </a:spcBef>
              <a:buNone/>
            </a:pPr>
            <a:endParaRPr lang="en-US" dirty="0">
              <a:solidFill>
                <a:schemeClr val="bg1"/>
              </a:solidFill>
            </a:endParaRPr>
          </a:p>
          <a:p>
            <a:pPr marL="548640" lvl="3" indent="0">
              <a:spcBef>
                <a:spcPts val="1200"/>
              </a:spcBef>
              <a:buNone/>
            </a:pPr>
            <a:r>
              <a:rPr lang="en-US" sz="2400" b="1" dirty="0">
                <a:solidFill>
                  <a:srgbClr val="FFAA55"/>
                </a:solidFill>
              </a:rPr>
              <a:t>TWO</a:t>
            </a:r>
            <a:r>
              <a:rPr lang="en-US" sz="2400" dirty="0">
                <a:solidFill>
                  <a:schemeClr val="bg1"/>
                </a:solidFill>
              </a:rPr>
              <a:t> are injured, they were taken to the nearby Casa Di </a:t>
            </a:r>
            <a:r>
              <a:rPr lang="en-US" sz="2400" dirty="0" err="1">
                <a:solidFill>
                  <a:schemeClr val="bg1"/>
                </a:solidFill>
              </a:rPr>
              <a:t>Cura</a:t>
            </a:r>
            <a:r>
              <a:rPr lang="en-US" sz="2400" dirty="0">
                <a:solidFill>
                  <a:schemeClr val="bg1"/>
                </a:solidFill>
              </a:rPr>
              <a:t> Santa </a:t>
            </a:r>
            <a:r>
              <a:rPr lang="en-US" sz="2400" dirty="0" err="1">
                <a:solidFill>
                  <a:schemeClr val="bg1"/>
                </a:solidFill>
              </a:rPr>
              <a:t>Famiglia</a:t>
            </a:r>
            <a:r>
              <a:rPr lang="en-US" sz="2400" dirty="0">
                <a:solidFill>
                  <a:schemeClr val="bg1"/>
                </a:solidFill>
              </a:rPr>
              <a:t> Hospital  </a:t>
            </a:r>
          </a:p>
          <a:p>
            <a:pPr marL="548640" lvl="3" indent="0">
              <a:spcBef>
                <a:spcPts val="1200"/>
              </a:spcBef>
              <a:buNone/>
            </a:pPr>
            <a:r>
              <a:rPr lang="en-US" sz="2400" b="1" dirty="0">
                <a:solidFill>
                  <a:srgbClr val="FFAA55"/>
                </a:solidFill>
              </a:rPr>
              <a:t>TWO</a:t>
            </a:r>
            <a:r>
              <a:rPr lang="en-US" sz="2400" dirty="0">
                <a:solidFill>
                  <a:schemeClr val="bg1"/>
                </a:solidFill>
              </a:rPr>
              <a:t> escaped unharmed and made their way to a nearby Italian friend’s house, they are ok but shaken </a:t>
            </a:r>
          </a:p>
          <a:p>
            <a:pPr marL="548640" lvl="3" indent="0">
              <a:spcBef>
                <a:spcPts val="1200"/>
              </a:spcBef>
              <a:buNone/>
            </a:pPr>
            <a:r>
              <a:rPr lang="en-US" sz="2400" b="1" dirty="0">
                <a:solidFill>
                  <a:srgbClr val="FFAA55"/>
                </a:solidFill>
              </a:rPr>
              <a:t>ONE</a:t>
            </a:r>
            <a:r>
              <a:rPr lang="en-US" sz="2400" dirty="0">
                <a:solidFill>
                  <a:schemeClr val="bg1"/>
                </a:solidFill>
              </a:rPr>
              <a:t> student remains unaccounted for</a:t>
            </a:r>
          </a:p>
        </p:txBody>
      </p:sp>
    </p:spTree>
    <p:extLst>
      <p:ext uri="{BB962C8B-B14F-4D97-AF65-F5344CB8AC3E}">
        <p14:creationId xmlns:p14="http://schemas.microsoft.com/office/powerpoint/2010/main" val="3867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198"/>
            <a:ext cx="8229600" cy="990600"/>
          </a:xfrm>
        </p:spPr>
        <p:txBody>
          <a:bodyPr>
            <a:normAutofit/>
          </a:bodyPr>
          <a:lstStyle/>
          <a:p>
            <a:pPr algn="ctr">
              <a:defRPr/>
            </a:pPr>
            <a:r>
              <a:rPr lang="en-US" sz="3100" dirty="0"/>
              <a:t>Traveler Update + 5 hours </a:t>
            </a:r>
            <a:r>
              <a:rPr sz="3100" dirty="0"/>
              <a:t> </a:t>
            </a:r>
          </a:p>
        </p:txBody>
      </p:sp>
      <p:sp>
        <p:nvSpPr>
          <p:cNvPr id="3" name="Rectangle 2"/>
          <p:cNvSpPr/>
          <p:nvPr/>
        </p:nvSpPr>
        <p:spPr>
          <a:xfrm>
            <a:off x="0" y="1341912"/>
            <a:ext cx="9144000" cy="5516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Content Placeholder 2"/>
          <p:cNvSpPr>
            <a:spLocks noGrp="1"/>
          </p:cNvSpPr>
          <p:nvPr>
            <p:ph idx="1"/>
          </p:nvPr>
        </p:nvSpPr>
        <p:spPr>
          <a:xfrm>
            <a:off x="0" y="1529014"/>
            <a:ext cx="9144000" cy="4653280"/>
          </a:xfrm>
          <a:prstGeom prst="flowChartAlternateProcess">
            <a:avLst/>
          </a:prstGeom>
          <a:solidFill>
            <a:srgbClr val="3F5A67"/>
          </a:solidFill>
          <a:ln>
            <a:noFill/>
          </a:ln>
        </p:spPr>
        <p:txBody>
          <a:bodyPr>
            <a:noAutofit/>
          </a:bodyPr>
          <a:lstStyle/>
          <a:p>
            <a:pPr marL="274320" lvl="1" indent="0">
              <a:spcBef>
                <a:spcPts val="1200"/>
              </a:spcBef>
              <a:buNone/>
            </a:pPr>
            <a:r>
              <a:rPr lang="en-US" sz="2400" dirty="0">
                <a:solidFill>
                  <a:schemeClr val="bg1"/>
                </a:solidFill>
              </a:rPr>
              <a:t>You have confirmed </a:t>
            </a:r>
            <a:r>
              <a:rPr lang="en-US" sz="2400" b="1" dirty="0">
                <a:solidFill>
                  <a:srgbClr val="FFAA55"/>
                </a:solidFill>
              </a:rPr>
              <a:t>TWO</a:t>
            </a:r>
            <a:r>
              <a:rPr lang="en-US" sz="2400" dirty="0">
                <a:solidFill>
                  <a:schemeClr val="bg1"/>
                </a:solidFill>
              </a:rPr>
              <a:t> faculty may be in the region: </a:t>
            </a:r>
          </a:p>
          <a:p>
            <a:pPr marL="274320" lvl="1" indent="0">
              <a:spcBef>
                <a:spcPts val="1200"/>
              </a:spcBef>
              <a:buNone/>
            </a:pPr>
            <a:endParaRPr lang="en-US" dirty="0">
              <a:solidFill>
                <a:schemeClr val="bg1"/>
              </a:solidFill>
            </a:endParaRPr>
          </a:p>
          <a:p>
            <a:pPr marL="548640" lvl="3" indent="0">
              <a:spcBef>
                <a:spcPts val="1200"/>
              </a:spcBef>
              <a:buNone/>
            </a:pPr>
            <a:r>
              <a:rPr lang="en-US" sz="2400" b="1" dirty="0">
                <a:solidFill>
                  <a:srgbClr val="FFAA55"/>
                </a:solidFill>
              </a:rPr>
              <a:t>ONE</a:t>
            </a:r>
            <a:r>
              <a:rPr lang="en-US" sz="2400" dirty="0">
                <a:solidFill>
                  <a:schemeClr val="bg1"/>
                </a:solidFill>
              </a:rPr>
              <a:t> has made contact and is safe </a:t>
            </a:r>
          </a:p>
          <a:p>
            <a:pPr marL="548640" lvl="3" indent="0">
              <a:spcBef>
                <a:spcPts val="1200"/>
              </a:spcBef>
              <a:buNone/>
            </a:pPr>
            <a:r>
              <a:rPr lang="en-US" sz="2400" b="1" dirty="0">
                <a:solidFill>
                  <a:srgbClr val="FFAA55"/>
                </a:solidFill>
              </a:rPr>
              <a:t>ONE</a:t>
            </a:r>
            <a:r>
              <a:rPr lang="en-US" sz="2400" dirty="0">
                <a:solidFill>
                  <a:schemeClr val="bg1"/>
                </a:solidFill>
              </a:rPr>
              <a:t> was at a conference that ended the previous week but wasn’t due to return home until Tuesday.  You have been unable to make contact.  </a:t>
            </a:r>
          </a:p>
        </p:txBody>
      </p:sp>
    </p:spTree>
    <p:extLst>
      <p:ext uri="{BB962C8B-B14F-4D97-AF65-F5344CB8AC3E}">
        <p14:creationId xmlns:p14="http://schemas.microsoft.com/office/powerpoint/2010/main" val="21180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198"/>
            <a:ext cx="8229600" cy="990600"/>
          </a:xfrm>
        </p:spPr>
        <p:txBody>
          <a:bodyPr>
            <a:normAutofit/>
          </a:bodyPr>
          <a:lstStyle/>
          <a:p>
            <a:pPr algn="ctr">
              <a:defRPr/>
            </a:pPr>
            <a:r>
              <a:rPr lang="en-US" sz="3100" dirty="0"/>
              <a:t>Traveler Update + 5 hours </a:t>
            </a:r>
            <a:endParaRPr sz="3100" dirty="0"/>
          </a:p>
        </p:txBody>
      </p:sp>
      <p:sp>
        <p:nvSpPr>
          <p:cNvPr id="3" name="Rectangle 2"/>
          <p:cNvSpPr/>
          <p:nvPr/>
        </p:nvSpPr>
        <p:spPr>
          <a:xfrm>
            <a:off x="0" y="1341912"/>
            <a:ext cx="9144000" cy="5516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Content Placeholder 2"/>
          <p:cNvSpPr>
            <a:spLocks noGrp="1"/>
          </p:cNvSpPr>
          <p:nvPr>
            <p:ph idx="1"/>
          </p:nvPr>
        </p:nvSpPr>
        <p:spPr>
          <a:xfrm>
            <a:off x="0" y="1529014"/>
            <a:ext cx="9144000" cy="4653280"/>
          </a:xfrm>
          <a:prstGeom prst="flowChartAlternateProcess">
            <a:avLst/>
          </a:prstGeom>
          <a:solidFill>
            <a:srgbClr val="3F5A67"/>
          </a:solidFill>
          <a:ln>
            <a:noFill/>
          </a:ln>
        </p:spPr>
        <p:txBody>
          <a:bodyPr>
            <a:noAutofit/>
          </a:bodyPr>
          <a:lstStyle/>
          <a:p>
            <a:pPr marL="274320" lvl="1" indent="0">
              <a:spcBef>
                <a:spcPts val="1200"/>
              </a:spcBef>
              <a:buNone/>
            </a:pPr>
            <a:r>
              <a:rPr lang="en-US" sz="2400" dirty="0">
                <a:solidFill>
                  <a:schemeClr val="bg1"/>
                </a:solidFill>
                <a:latin typeface="Futura Std Medium"/>
              </a:rPr>
              <a:t>You have confirmed </a:t>
            </a:r>
            <a:r>
              <a:rPr lang="en-US" sz="2400" b="1" dirty="0">
                <a:solidFill>
                  <a:srgbClr val="FFAA55"/>
                </a:solidFill>
                <a:latin typeface="Futura Std Medium"/>
              </a:rPr>
              <a:t>FOUR</a:t>
            </a:r>
            <a:r>
              <a:rPr lang="en-US" sz="2400" dirty="0">
                <a:solidFill>
                  <a:schemeClr val="bg1"/>
                </a:solidFill>
                <a:latin typeface="Futura Std Medium"/>
              </a:rPr>
              <a:t> other students are reported in Rome: </a:t>
            </a:r>
          </a:p>
          <a:p>
            <a:pPr marL="274320" lvl="1" indent="0">
              <a:spcBef>
                <a:spcPts val="1200"/>
              </a:spcBef>
              <a:buNone/>
            </a:pPr>
            <a:endParaRPr lang="en-US" dirty="0">
              <a:solidFill>
                <a:schemeClr val="bg1"/>
              </a:solidFill>
              <a:latin typeface="Futura Std Medium"/>
            </a:endParaRPr>
          </a:p>
          <a:p>
            <a:pPr marL="548640" lvl="3" indent="0">
              <a:spcBef>
                <a:spcPts val="1200"/>
              </a:spcBef>
              <a:buNone/>
            </a:pPr>
            <a:r>
              <a:rPr lang="en-US" sz="2400" b="1" dirty="0">
                <a:solidFill>
                  <a:srgbClr val="FFAA55"/>
                </a:solidFill>
                <a:latin typeface="Futura Std Medium"/>
              </a:rPr>
              <a:t>ONE</a:t>
            </a:r>
            <a:r>
              <a:rPr lang="en-US" sz="2400" dirty="0">
                <a:solidFill>
                  <a:schemeClr val="bg1"/>
                </a:solidFill>
                <a:latin typeface="Futura Std Medium"/>
              </a:rPr>
              <a:t> is the student who made first contact, sheltering in place</a:t>
            </a:r>
          </a:p>
          <a:p>
            <a:pPr marL="548640" lvl="3" indent="0">
              <a:spcBef>
                <a:spcPts val="1200"/>
              </a:spcBef>
              <a:buNone/>
            </a:pPr>
            <a:r>
              <a:rPr lang="en-US" sz="2400" b="1" dirty="0">
                <a:solidFill>
                  <a:srgbClr val="FFAA55"/>
                </a:solidFill>
                <a:latin typeface="Futura Std Medium"/>
              </a:rPr>
              <a:t>THREE</a:t>
            </a:r>
            <a:r>
              <a:rPr lang="en-US" sz="2400" dirty="0">
                <a:solidFill>
                  <a:schemeClr val="bg1"/>
                </a:solidFill>
                <a:latin typeface="Futura Std Medium"/>
              </a:rPr>
              <a:t> have yet to make contact </a:t>
            </a:r>
          </a:p>
        </p:txBody>
      </p:sp>
    </p:spTree>
    <p:extLst>
      <p:ext uri="{BB962C8B-B14F-4D97-AF65-F5344CB8AC3E}">
        <p14:creationId xmlns:p14="http://schemas.microsoft.com/office/powerpoint/2010/main" val="329083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198"/>
            <a:ext cx="8229600" cy="990600"/>
          </a:xfrm>
        </p:spPr>
        <p:txBody>
          <a:bodyPr>
            <a:normAutofit/>
          </a:bodyPr>
          <a:lstStyle/>
          <a:p>
            <a:pPr algn="ctr">
              <a:defRPr/>
            </a:pPr>
            <a:r>
              <a:rPr lang="en-US" sz="3100" dirty="0">
                <a:latin typeface="Futura Std Medium"/>
              </a:rPr>
              <a:t>Situation Update + 5.5 hours</a:t>
            </a:r>
            <a:endParaRPr sz="3100" dirty="0">
              <a:latin typeface="Futura Std Medium"/>
            </a:endParaRPr>
          </a:p>
        </p:txBody>
      </p:sp>
      <p:sp>
        <p:nvSpPr>
          <p:cNvPr id="3" name="Rectangle 2"/>
          <p:cNvSpPr/>
          <p:nvPr/>
        </p:nvSpPr>
        <p:spPr>
          <a:xfrm>
            <a:off x="0" y="1341912"/>
            <a:ext cx="9144000" cy="5516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Content Placeholder 2"/>
          <p:cNvSpPr>
            <a:spLocks noGrp="1"/>
          </p:cNvSpPr>
          <p:nvPr>
            <p:ph idx="1"/>
          </p:nvPr>
        </p:nvSpPr>
        <p:spPr>
          <a:xfrm>
            <a:off x="0" y="1529014"/>
            <a:ext cx="9144000" cy="4653280"/>
          </a:xfrm>
          <a:prstGeom prst="flowChartAlternateProcess">
            <a:avLst/>
          </a:prstGeom>
          <a:solidFill>
            <a:srgbClr val="3F5A67"/>
          </a:solidFill>
          <a:ln>
            <a:noFill/>
          </a:ln>
        </p:spPr>
        <p:txBody>
          <a:bodyPr>
            <a:noAutofit/>
          </a:bodyPr>
          <a:lstStyle/>
          <a:p>
            <a:pPr>
              <a:spcBef>
                <a:spcPts val="0"/>
              </a:spcBef>
            </a:pPr>
            <a:r>
              <a:rPr lang="en-US" altLang="en-US" sz="2800" dirty="0">
                <a:solidFill>
                  <a:schemeClr val="bg1"/>
                </a:solidFill>
                <a:latin typeface="Futura Std Medium"/>
                <a:ea typeface="Geneva" pitchFamily="-101" charset="-128"/>
              </a:rPr>
              <a:t>Internet and phone lines are being inundated resulting in communication in the hours following the attack being unreliable</a:t>
            </a:r>
          </a:p>
          <a:p>
            <a:pPr>
              <a:spcBef>
                <a:spcPts val="0"/>
              </a:spcBef>
            </a:pPr>
            <a:endParaRPr lang="en-US" altLang="en-US" sz="2800" dirty="0">
              <a:solidFill>
                <a:schemeClr val="bg1"/>
              </a:solidFill>
              <a:latin typeface="Futura Std Medium"/>
              <a:ea typeface="Geneva" pitchFamily="-101" charset="-128"/>
            </a:endParaRPr>
          </a:p>
          <a:p>
            <a:pPr>
              <a:spcBef>
                <a:spcPts val="0"/>
              </a:spcBef>
            </a:pPr>
            <a:r>
              <a:rPr lang="en-US" altLang="en-US" sz="2800" dirty="0">
                <a:solidFill>
                  <a:schemeClr val="bg1"/>
                </a:solidFill>
                <a:latin typeface="Futura Std Medium"/>
                <a:ea typeface="Geneva" pitchFamily="-101" charset="-128"/>
              </a:rPr>
              <a:t>It is early morning hours in the US....family and loved ones are waking up to the news and unable to reach the travelers... </a:t>
            </a:r>
          </a:p>
          <a:p>
            <a:pPr marL="0" indent="0">
              <a:lnSpc>
                <a:spcPct val="150000"/>
              </a:lnSpc>
              <a:buNone/>
            </a:pPr>
            <a:endParaRPr lang="en-US" altLang="en-US" sz="2000" dirty="0">
              <a:solidFill>
                <a:schemeClr val="bg1"/>
              </a:solidFill>
              <a:latin typeface="Futura Std Medium"/>
              <a:ea typeface="Geneva" pitchFamily="-10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43803" y="5562600"/>
            <a:ext cx="1474693" cy="1193800"/>
          </a:xfrm>
          <a:prstGeom prst="rect">
            <a:avLst/>
          </a:prstGeom>
          <a:blipFill dpi="0" rotWithShape="1">
            <a:blip r:embed="rId3" cstate="print">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296198" y="443028"/>
            <a:ext cx="5629797" cy="157096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spc="60" dirty="0">
                <a:solidFill>
                  <a:srgbClr val="F79646"/>
                </a:solidFill>
                <a:latin typeface="Futura Std Medium" pitchFamily="34" charset="0"/>
                <a:ea typeface="+mj-ea"/>
                <a:cs typeface="+mj-cs"/>
              </a:rPr>
              <a:t>DUTY OF CARE </a:t>
            </a:r>
            <a:r>
              <a:rPr lang="en-US" sz="2800" spc="60" dirty="0">
                <a:solidFill>
                  <a:srgbClr val="3F5A67"/>
                </a:solidFill>
                <a:latin typeface="Futura Std Medium" pitchFamily="34" charset="0"/>
                <a:ea typeface="+mj-ea"/>
                <a:cs typeface="+mj-cs"/>
              </a:rPr>
              <a:t>AND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800" spc="60" dirty="0">
                <a:solidFill>
                  <a:srgbClr val="3F5A67"/>
                </a:solidFill>
                <a:latin typeface="Futura Std Medium" pitchFamily="34" charset="0"/>
                <a:ea typeface="+mj-ea"/>
                <a:cs typeface="+mj-cs"/>
              </a:rPr>
              <a:t>TRAVEL RISK MANAGEMENT</a:t>
            </a:r>
            <a:endParaRPr kumimoji="0" lang="en-US" sz="2800"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sp>
        <p:nvSpPr>
          <p:cNvPr id="19" name="TextBox 18"/>
          <p:cNvSpPr txBox="1"/>
          <p:nvPr/>
        </p:nvSpPr>
        <p:spPr>
          <a:xfrm>
            <a:off x="423522" y="4479404"/>
            <a:ext cx="4634615" cy="1015663"/>
          </a:xfrm>
          <a:prstGeom prst="rect">
            <a:avLst/>
          </a:prstGeom>
          <a:noFill/>
        </p:spPr>
        <p:txBody>
          <a:bodyPr wrap="square" rtlCol="0">
            <a:spAutoFit/>
          </a:bodyPr>
          <a:lstStyle/>
          <a:p>
            <a:pPr>
              <a:defRPr/>
            </a:pPr>
            <a:r>
              <a:rPr lang="en-US" sz="2000" dirty="0">
                <a:solidFill>
                  <a:srgbClr val="3F5A67"/>
                </a:solidFill>
                <a:latin typeface="Futura Std Medium"/>
              </a:rPr>
              <a:t>Developing a travel risk management plan helps fulfill the University’s duty of care responsibility. </a:t>
            </a:r>
          </a:p>
        </p:txBody>
      </p:sp>
      <p:sp>
        <p:nvSpPr>
          <p:cNvPr id="20" name="TextBox 19"/>
          <p:cNvSpPr txBox="1"/>
          <p:nvPr/>
        </p:nvSpPr>
        <p:spPr>
          <a:xfrm>
            <a:off x="360876" y="2630417"/>
            <a:ext cx="4507707" cy="1015663"/>
          </a:xfrm>
          <a:prstGeom prst="rect">
            <a:avLst/>
          </a:prstGeom>
          <a:noFill/>
        </p:spPr>
        <p:txBody>
          <a:bodyPr wrap="square" rtlCol="0">
            <a:spAutoFit/>
          </a:bodyPr>
          <a:lstStyle/>
          <a:p>
            <a:pPr>
              <a:defRPr/>
            </a:pPr>
            <a:r>
              <a:rPr lang="en-US" sz="2000" dirty="0">
                <a:solidFill>
                  <a:srgbClr val="3F5A67"/>
                </a:solidFill>
                <a:latin typeface="Futura Std Medium"/>
              </a:rPr>
              <a:t>Organizations that fail to protect their people risk significant legal, financial and reputational damage.</a:t>
            </a:r>
          </a:p>
        </p:txBody>
      </p:sp>
      <p:grpSp>
        <p:nvGrpSpPr>
          <p:cNvPr id="34" name="Group 33"/>
          <p:cNvGrpSpPr/>
          <p:nvPr/>
        </p:nvGrpSpPr>
        <p:grpSpPr>
          <a:xfrm>
            <a:off x="5058137" y="1298147"/>
            <a:ext cx="2114823" cy="5279983"/>
            <a:chOff x="5463593" y="331827"/>
            <a:chExt cx="1689100" cy="4475884"/>
          </a:xfrm>
        </p:grpSpPr>
        <p:pic>
          <p:nvPicPr>
            <p:cNvPr id="4098" name="Picture 2" descr="C:\Users\Courtney Meyer\Desktop\On Call New PPT\08 December 2016 PPT\PPT Images\Icons p6-01.png"/>
            <p:cNvPicPr>
              <a:picLocks noChangeAspect="1" noChangeArrowheads="1"/>
            </p:cNvPicPr>
            <p:nvPr/>
          </p:nvPicPr>
          <p:blipFill>
            <a:blip r:embed="rId4" cstate="print"/>
            <a:srcRect/>
            <a:stretch>
              <a:fillRect/>
            </a:stretch>
          </p:blipFill>
          <p:spPr bwMode="auto">
            <a:xfrm>
              <a:off x="5463593" y="331827"/>
              <a:ext cx="1689100" cy="1652588"/>
            </a:xfrm>
            <a:prstGeom prst="rect">
              <a:avLst/>
            </a:prstGeom>
            <a:noFill/>
          </p:spPr>
        </p:pic>
        <p:pic>
          <p:nvPicPr>
            <p:cNvPr id="4099" name="Picture 3" descr="C:\Users\Courtney Meyer\Desktop\On Call New PPT\08 December 2016 PPT\PPT Images\Icons p6-02.png"/>
            <p:cNvPicPr>
              <a:picLocks noChangeAspect="1" noChangeArrowheads="1"/>
            </p:cNvPicPr>
            <p:nvPr/>
          </p:nvPicPr>
          <p:blipFill>
            <a:blip r:embed="rId5" cstate="print"/>
            <a:srcRect/>
            <a:stretch>
              <a:fillRect/>
            </a:stretch>
          </p:blipFill>
          <p:spPr bwMode="auto">
            <a:xfrm>
              <a:off x="5463593" y="1744281"/>
              <a:ext cx="1689100" cy="1652588"/>
            </a:xfrm>
            <a:prstGeom prst="rect">
              <a:avLst/>
            </a:prstGeom>
            <a:noFill/>
          </p:spPr>
        </p:pic>
        <p:pic>
          <p:nvPicPr>
            <p:cNvPr id="4100" name="Picture 4" descr="C:\Users\Courtney Meyer\Desktop\On Call New PPT\08 December 2016 PPT\PPT Images\Icons p6-03.png"/>
            <p:cNvPicPr>
              <a:picLocks noChangeAspect="1" noChangeArrowheads="1"/>
            </p:cNvPicPr>
            <p:nvPr/>
          </p:nvPicPr>
          <p:blipFill>
            <a:blip r:embed="rId6" cstate="print"/>
            <a:srcRect/>
            <a:stretch>
              <a:fillRect/>
            </a:stretch>
          </p:blipFill>
          <p:spPr bwMode="auto">
            <a:xfrm>
              <a:off x="5463593" y="3155123"/>
              <a:ext cx="1689100" cy="1652588"/>
            </a:xfrm>
            <a:prstGeom prst="rect">
              <a:avLst/>
            </a:prstGeom>
            <a:noFill/>
          </p:spPr>
        </p:pic>
        <p:cxnSp>
          <p:nvCxnSpPr>
            <p:cNvPr id="27" name="Straight Connector 26"/>
            <p:cNvCxnSpPr/>
            <p:nvPr/>
          </p:nvCxnSpPr>
          <p:spPr>
            <a:xfrm>
              <a:off x="6308143" y="1735137"/>
              <a:ext cx="0" cy="313119"/>
            </a:xfrm>
            <a:prstGeom prst="line">
              <a:avLst/>
            </a:prstGeom>
            <a:ln w="38100">
              <a:solidFill>
                <a:srgbClr val="FFAA5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08143" y="3145979"/>
              <a:ext cx="0" cy="313119"/>
            </a:xfrm>
            <a:prstGeom prst="line">
              <a:avLst/>
            </a:prstGeom>
            <a:ln w="38100">
              <a:solidFill>
                <a:srgbClr val="FFAA55"/>
              </a:solidFill>
            </a:ln>
          </p:spPr>
          <p:style>
            <a:lnRef idx="1">
              <a:schemeClr val="accent1"/>
            </a:lnRef>
            <a:fillRef idx="0">
              <a:schemeClr val="accent1"/>
            </a:fillRef>
            <a:effectRef idx="0">
              <a:schemeClr val="accent1"/>
            </a:effectRef>
            <a:fontRef idx="minor">
              <a:schemeClr val="tx1"/>
            </a:fontRef>
          </p:style>
        </p:cxnSp>
      </p:grpSp>
      <p:sp>
        <p:nvSpPr>
          <p:cNvPr id="31" name="Title 1"/>
          <p:cNvSpPr txBox="1">
            <a:spLocks/>
          </p:cNvSpPr>
          <p:nvPr/>
        </p:nvSpPr>
        <p:spPr>
          <a:xfrm>
            <a:off x="6861895" y="1655878"/>
            <a:ext cx="1704974" cy="1234016"/>
          </a:xfrm>
          <a:prstGeom prst="rect">
            <a:avLst/>
          </a:prstGeom>
        </p:spPr>
        <p:txBody>
          <a:bodyPr vert="horz" lIns="91440" tIns="45720" rIns="91440" bIns="45720" rtlCol="0" anchor="ctr">
            <a:noAutofit/>
          </a:bodyPr>
          <a:lstStyle/>
          <a:p>
            <a:pPr lvl="0">
              <a:spcBef>
                <a:spcPct val="0"/>
              </a:spcBef>
            </a:pPr>
            <a:r>
              <a:rPr lang="en-US" sz="1600" b="1" spc="60" dirty="0">
                <a:solidFill>
                  <a:srgbClr val="3F5A67"/>
                </a:solidFill>
                <a:latin typeface="Futura Std Medium" pitchFamily="34" charset="0"/>
              </a:rPr>
              <a:t>PROTECT </a:t>
            </a:r>
            <a:br>
              <a:rPr lang="en-US" sz="1600" b="1" spc="60" dirty="0">
                <a:solidFill>
                  <a:srgbClr val="3F5A67"/>
                </a:solidFill>
                <a:latin typeface="Futura Std Medium" pitchFamily="34" charset="0"/>
              </a:rPr>
            </a:br>
            <a:r>
              <a:rPr lang="en-US" sz="1600" b="1" spc="60" dirty="0">
                <a:solidFill>
                  <a:srgbClr val="3F5A67"/>
                </a:solidFill>
                <a:latin typeface="Futura Std Medium" pitchFamily="34" charset="0"/>
              </a:rPr>
              <a:t>YOUR </a:t>
            </a:r>
            <a:r>
              <a:rPr lang="en-US" sz="1600" b="1" spc="60" dirty="0">
                <a:solidFill>
                  <a:srgbClr val="FFAA55"/>
                </a:solidFill>
                <a:latin typeface="Futura Std Medium" pitchFamily="34" charset="0"/>
              </a:rPr>
              <a:t>PEOPLE</a:t>
            </a:r>
            <a:endParaRPr kumimoji="0" lang="en-US" sz="1600" b="1"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sp>
        <p:nvSpPr>
          <p:cNvPr id="32" name="Title 1"/>
          <p:cNvSpPr txBox="1">
            <a:spLocks/>
          </p:cNvSpPr>
          <p:nvPr/>
        </p:nvSpPr>
        <p:spPr>
          <a:xfrm>
            <a:off x="6861895" y="3265744"/>
            <a:ext cx="2036668" cy="1234016"/>
          </a:xfrm>
          <a:prstGeom prst="rect">
            <a:avLst/>
          </a:prstGeom>
        </p:spPr>
        <p:txBody>
          <a:bodyPr vert="horz" lIns="91440" tIns="45720" rIns="91440" bIns="45720" rtlCol="0" anchor="ctr">
            <a:noAutofit/>
          </a:bodyPr>
          <a:lstStyle/>
          <a:p>
            <a:pPr lvl="0">
              <a:spcBef>
                <a:spcPct val="0"/>
              </a:spcBef>
            </a:pPr>
            <a:r>
              <a:rPr lang="en-US" sz="1600" b="1" spc="60" dirty="0">
                <a:solidFill>
                  <a:srgbClr val="3F5A67"/>
                </a:solidFill>
                <a:latin typeface="Futura Std Medium" pitchFamily="34" charset="0"/>
              </a:rPr>
              <a:t>PROTECT YOUR </a:t>
            </a:r>
            <a:r>
              <a:rPr lang="en-US" sz="1600" b="1" spc="60" dirty="0">
                <a:solidFill>
                  <a:srgbClr val="FFAA55"/>
                </a:solidFill>
                <a:latin typeface="Futura Std Medium" pitchFamily="34" charset="0"/>
              </a:rPr>
              <a:t>INVESTMENT</a:t>
            </a:r>
            <a:endParaRPr kumimoji="0" lang="en-US" sz="1600" b="1"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sp>
        <p:nvSpPr>
          <p:cNvPr id="33" name="Title 1"/>
          <p:cNvSpPr txBox="1">
            <a:spLocks/>
          </p:cNvSpPr>
          <p:nvPr/>
        </p:nvSpPr>
        <p:spPr>
          <a:xfrm>
            <a:off x="6861895" y="4987236"/>
            <a:ext cx="2036668" cy="1234016"/>
          </a:xfrm>
          <a:prstGeom prst="rect">
            <a:avLst/>
          </a:prstGeom>
        </p:spPr>
        <p:txBody>
          <a:bodyPr vert="horz" lIns="91440" tIns="45720" rIns="91440" bIns="45720" rtlCol="0" anchor="ctr">
            <a:noAutofit/>
          </a:bodyPr>
          <a:lstStyle/>
          <a:p>
            <a:pPr lvl="0">
              <a:spcBef>
                <a:spcPct val="0"/>
              </a:spcBef>
            </a:pPr>
            <a:r>
              <a:rPr lang="en-US" sz="1600" b="1" spc="60" dirty="0">
                <a:solidFill>
                  <a:srgbClr val="3F5A67"/>
                </a:solidFill>
                <a:latin typeface="Futura Std Medium" pitchFamily="34" charset="0"/>
              </a:rPr>
              <a:t>PROTECT YOUR </a:t>
            </a:r>
            <a:r>
              <a:rPr lang="en-US" sz="1600" b="1" spc="60" dirty="0" smtClean="0">
                <a:solidFill>
                  <a:srgbClr val="FFAA55"/>
                </a:solidFill>
                <a:latin typeface="Futura Std Medium" pitchFamily="34" charset="0"/>
              </a:rPr>
              <a:t>UNIVERSITY</a:t>
            </a:r>
            <a:endParaRPr kumimoji="0" lang="en-US" sz="1600" b="1"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spTree>
    <p:extLst>
      <p:ext uri="{BB962C8B-B14F-4D97-AF65-F5344CB8AC3E}">
        <p14:creationId xmlns:p14="http://schemas.microsoft.com/office/powerpoint/2010/main" val="30106903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
          <p:cNvSpPr>
            <a:spLocks noGrp="1"/>
          </p:cNvSpPr>
          <p:nvPr>
            <p:ph type="title"/>
          </p:nvPr>
        </p:nvSpPr>
        <p:spPr>
          <a:xfrm>
            <a:off x="375920" y="366531"/>
            <a:ext cx="8229600" cy="771646"/>
          </a:xfrm>
        </p:spPr>
        <p:txBody>
          <a:bodyPr>
            <a:normAutofit/>
          </a:bodyPr>
          <a:lstStyle/>
          <a:p>
            <a:pPr algn="ctr">
              <a:defRPr/>
            </a:pPr>
            <a:r>
              <a:rPr lang="en-US" sz="3600" dirty="0">
                <a:latin typeface="Futura Std Medium"/>
                <a:ea typeface="Geneva" pitchFamily="-101" charset="-128"/>
                <a:cs typeface="Geneva" pitchFamily="-101" charset="-128"/>
              </a:rPr>
              <a:t>Challenge 2 - Family</a:t>
            </a:r>
            <a:endParaRPr sz="3600" dirty="0">
              <a:latin typeface="Futura Std Medium"/>
              <a:ea typeface="Geneva" pitchFamily="-101" charset="-128"/>
              <a:cs typeface="Geneva" pitchFamily="-101" charset="-128"/>
            </a:endParaRPr>
          </a:p>
        </p:txBody>
      </p:sp>
      <p:sp>
        <p:nvSpPr>
          <p:cNvPr id="6147" name="Content Placeholder 10"/>
          <p:cNvSpPr>
            <a:spLocks noGrp="1"/>
          </p:cNvSpPr>
          <p:nvPr>
            <p:ph idx="1"/>
          </p:nvPr>
        </p:nvSpPr>
        <p:spPr>
          <a:xfrm>
            <a:off x="0" y="1138177"/>
            <a:ext cx="9144000" cy="5719823"/>
          </a:xfrm>
          <a:prstGeom prst="rect">
            <a:avLst/>
          </a:prstGeom>
          <a:solidFill>
            <a:schemeClr val="bg1">
              <a:lumMod val="95000"/>
            </a:schemeClr>
          </a:solidFill>
        </p:spPr>
        <p:txBody>
          <a:bodyPr lIns="0">
            <a:noAutofit/>
          </a:bodyPr>
          <a:lstStyle/>
          <a:p>
            <a:pPr marL="0" indent="0">
              <a:buNone/>
            </a:pPr>
            <a:endParaRPr lang="en-US" sz="2000" b="1" dirty="0"/>
          </a:p>
          <a:p>
            <a:pPr marL="1188720" lvl="5" indent="0">
              <a:buNone/>
            </a:pPr>
            <a:endParaRPr lang="en-US" sz="2800" b="1" dirty="0"/>
          </a:p>
          <a:p>
            <a:pPr marL="1188720" lvl="5" indent="0">
              <a:buNone/>
            </a:pPr>
            <a:endParaRPr lang="en-US" sz="2800" b="1" dirty="0"/>
          </a:p>
          <a:p>
            <a:pPr marL="1188720" lvl="5" indent="0">
              <a:buNone/>
            </a:pPr>
            <a:endParaRPr lang="en-US" sz="2800" b="1" dirty="0"/>
          </a:p>
          <a:p>
            <a:pPr marL="1188720" lvl="5" indent="0">
              <a:buNone/>
            </a:pPr>
            <a:endParaRPr lang="en-US" sz="2800" b="1" dirty="0"/>
          </a:p>
          <a:p>
            <a:pPr marL="274320" lvl="1" indent="0">
              <a:buNone/>
            </a:pPr>
            <a:r>
              <a:rPr lang="en-US" sz="2400" b="1" dirty="0">
                <a:solidFill>
                  <a:srgbClr val="3F5A67"/>
                </a:solidFill>
                <a:latin typeface="Futura Std Medium"/>
              </a:rPr>
              <a:t>Mom:  </a:t>
            </a:r>
            <a:r>
              <a:rPr lang="en-US" sz="2400" dirty="0">
                <a:solidFill>
                  <a:srgbClr val="3F5A67"/>
                </a:solidFill>
                <a:latin typeface="Futura Std Medium"/>
              </a:rPr>
              <a:t>“My son is studying in Rome and I haven’t been able to get in contact with him since the bombing.”</a:t>
            </a:r>
          </a:p>
          <a:p>
            <a:pPr marL="274320" lvl="1" indent="0">
              <a:buNone/>
            </a:pPr>
            <a:endParaRPr lang="en-US" sz="2400" b="1" dirty="0">
              <a:solidFill>
                <a:srgbClr val="3F5A67"/>
              </a:solidFill>
              <a:latin typeface="Futura Std Medium"/>
            </a:endParaRPr>
          </a:p>
          <a:p>
            <a:pPr marL="274320" lvl="1" indent="0">
              <a:buNone/>
            </a:pPr>
            <a:r>
              <a:rPr lang="en-US" sz="2400" b="1" dirty="0">
                <a:solidFill>
                  <a:srgbClr val="3F5A67"/>
                </a:solidFill>
                <a:latin typeface="Futura Std Medium"/>
              </a:rPr>
              <a:t>University Employee: </a:t>
            </a:r>
            <a:r>
              <a:rPr lang="en-US" sz="2400" dirty="0">
                <a:solidFill>
                  <a:srgbClr val="3F5A67"/>
                </a:solidFill>
                <a:latin typeface="Futura Std Medium"/>
              </a:rPr>
              <a:t>"The information I have is that we have not had any contact with your son yet, we have a team responding to this incident. There are multiple attempts being made to find out where he is.”</a:t>
            </a:r>
          </a:p>
          <a:p>
            <a:pPr marL="0" indent="0">
              <a:buNone/>
            </a:pPr>
            <a:endParaRPr lang="en-US" sz="2000" dirty="0"/>
          </a:p>
        </p:txBody>
      </p:sp>
      <p:pic>
        <p:nvPicPr>
          <p:cNvPr id="3074" name="Picture 2" descr="C:\Users\ajwiley\AppData\Local\Microsoft\Windows\INetCache\IE\SSTZZ5QA\phone_log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12019">
            <a:off x="1318161" y="1445740"/>
            <a:ext cx="1610817" cy="1588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Courtney Meyer\Desktop\On Call New PPT\08 December 2016 PPT\PPT Images\Icons p6-03.png"/>
          <p:cNvPicPr>
            <a:picLocks noChangeAspect="1" noChangeArrowheads="1"/>
          </p:cNvPicPr>
          <p:nvPr/>
        </p:nvPicPr>
        <p:blipFill>
          <a:blip r:embed="rId4" cstate="print"/>
          <a:srcRect/>
          <a:stretch>
            <a:fillRect/>
          </a:stretch>
        </p:blipFill>
        <p:spPr bwMode="auto">
          <a:xfrm>
            <a:off x="5620656" y="1010626"/>
            <a:ext cx="2391560" cy="2204579"/>
          </a:xfrm>
          <a:prstGeom prst="rect">
            <a:avLst/>
          </a:prstGeom>
          <a:noFill/>
        </p:spPr>
      </p:pic>
      <p:cxnSp>
        <p:nvCxnSpPr>
          <p:cNvPr id="3" name="Straight Arrow Connector 2"/>
          <p:cNvCxnSpPr/>
          <p:nvPr/>
        </p:nvCxnSpPr>
        <p:spPr>
          <a:xfrm flipV="1">
            <a:off x="3111335" y="2112915"/>
            <a:ext cx="2719449" cy="1"/>
          </a:xfrm>
          <a:prstGeom prst="straightConnector1">
            <a:avLst/>
          </a:prstGeom>
          <a:ln w="76200">
            <a:solidFill>
              <a:srgbClr val="FFAA55"/>
            </a:solidFill>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9103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
          <p:cNvSpPr>
            <a:spLocks noGrp="1"/>
          </p:cNvSpPr>
          <p:nvPr>
            <p:ph type="title"/>
          </p:nvPr>
        </p:nvSpPr>
        <p:spPr>
          <a:xfrm>
            <a:off x="375920" y="366531"/>
            <a:ext cx="8229600" cy="771646"/>
          </a:xfrm>
        </p:spPr>
        <p:txBody>
          <a:bodyPr>
            <a:normAutofit/>
          </a:bodyPr>
          <a:lstStyle/>
          <a:p>
            <a:pPr algn="ctr">
              <a:defRPr/>
            </a:pPr>
            <a:r>
              <a:rPr lang="en-US" sz="3600" dirty="0">
                <a:latin typeface="Futura Std Medium"/>
                <a:ea typeface="Geneva" pitchFamily="-101" charset="-128"/>
                <a:cs typeface="Geneva" pitchFamily="-101" charset="-128"/>
              </a:rPr>
              <a:t>Result 1 – Without a Response Plan</a:t>
            </a:r>
            <a:endParaRPr sz="3600" dirty="0">
              <a:latin typeface="Futura Std Medium"/>
              <a:ea typeface="Geneva" pitchFamily="-101" charset="-128"/>
              <a:cs typeface="Geneva" pitchFamily="-101" charset="-128"/>
            </a:endParaRPr>
          </a:p>
        </p:txBody>
      </p:sp>
      <p:sp>
        <p:nvSpPr>
          <p:cNvPr id="3" name="Rectangle 2"/>
          <p:cNvSpPr/>
          <p:nvPr/>
        </p:nvSpPr>
        <p:spPr>
          <a:xfrm>
            <a:off x="0" y="4166755"/>
            <a:ext cx="9144000" cy="2691245"/>
          </a:xfrm>
          <a:prstGeom prst="rect">
            <a:avLst/>
          </a:prstGeom>
          <a:solidFill>
            <a:srgbClr val="FFA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Content Placeholder 10"/>
          <p:cNvSpPr>
            <a:spLocks noGrp="1"/>
          </p:cNvSpPr>
          <p:nvPr>
            <p:ph idx="1"/>
          </p:nvPr>
        </p:nvSpPr>
        <p:spPr>
          <a:xfrm>
            <a:off x="0" y="1138178"/>
            <a:ext cx="9144000" cy="2851932"/>
          </a:xfrm>
          <a:prstGeom prst="rect">
            <a:avLst/>
          </a:prstGeom>
          <a:solidFill>
            <a:schemeClr val="bg1"/>
          </a:solidFill>
        </p:spPr>
        <p:txBody>
          <a:bodyPr>
            <a:noAutofit/>
          </a:bodyPr>
          <a:lstStyle/>
          <a:p>
            <a:pPr marL="274320" lvl="1" indent="0">
              <a:buNone/>
            </a:pPr>
            <a:endParaRPr lang="en-US" b="1" dirty="0"/>
          </a:p>
          <a:p>
            <a:pPr marL="274320" lvl="1" indent="0">
              <a:buNone/>
            </a:pPr>
            <a:r>
              <a:rPr lang="en-US" sz="2400" b="1" dirty="0">
                <a:latin typeface="Futura Std Medium"/>
              </a:rPr>
              <a:t>Mom: </a:t>
            </a:r>
            <a:r>
              <a:rPr lang="en-US" sz="2400" dirty="0">
                <a:latin typeface="Futura Std Medium"/>
              </a:rPr>
              <a:t>"What does multiple attempts mean?  He’s on your program, why doesn't anyone know where he is?"  </a:t>
            </a:r>
          </a:p>
          <a:p>
            <a:pPr marL="274320" lvl="1" indent="0">
              <a:buNone/>
            </a:pPr>
            <a:endParaRPr lang="en-US" sz="2400" dirty="0">
              <a:latin typeface="Futura Std Medium"/>
            </a:endParaRPr>
          </a:p>
          <a:p>
            <a:pPr marL="274320" lvl="1" indent="0">
              <a:buNone/>
            </a:pPr>
            <a:r>
              <a:rPr lang="en-US" sz="2400" b="1" dirty="0">
                <a:latin typeface="Futura Std Medium"/>
              </a:rPr>
              <a:t>University Employee: </a:t>
            </a:r>
            <a:r>
              <a:rPr lang="en-US" sz="2400" dirty="0">
                <a:latin typeface="Futura Std Medium"/>
              </a:rPr>
              <a:t>"I am not sure ma'am, this is all the information I've been given.  We can't keep tabs on students 24/7."  </a:t>
            </a:r>
          </a:p>
          <a:p>
            <a:pPr marL="0" indent="0">
              <a:buNone/>
            </a:pPr>
            <a:endParaRPr lang="en-US" dirty="0"/>
          </a:p>
          <a:p>
            <a:pPr marL="0" indent="0">
              <a:buNone/>
            </a:pPr>
            <a:endParaRPr lang="en-US" sz="2000" dirty="0"/>
          </a:p>
        </p:txBody>
      </p:sp>
      <p:pic>
        <p:nvPicPr>
          <p:cNvPr id="4" name="Picture 3" descr="C:\Users\ajwiley\AppData\Local\Microsoft\Windows\INetCache\IE\OXX2W631\facebook[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124" y="4411899"/>
            <a:ext cx="878355" cy="882320"/>
          </a:xfrm>
          <a:prstGeom prst="rect">
            <a:avLst/>
          </a:prstGeom>
          <a:noFill/>
          <a:ln>
            <a:noFill/>
          </a:ln>
        </p:spPr>
      </p:pic>
      <p:pic>
        <p:nvPicPr>
          <p:cNvPr id="1027" name="Picture 3" descr="C:\Users\ajwiley\AppData\Local\Microsoft\Windows\INetCache\IE\OXX2W631\twitter_logo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26" y="5484533"/>
            <a:ext cx="878355" cy="979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7547" y="4411899"/>
            <a:ext cx="6722094" cy="2145268"/>
          </a:xfrm>
          <a:prstGeom prst="roundRect">
            <a:avLst/>
          </a:prstGeom>
          <a:solidFill>
            <a:schemeClr val="bg1"/>
          </a:solidFill>
          <a:ln>
            <a:solidFill>
              <a:srgbClr val="3F5A67"/>
            </a:solidFill>
          </a:ln>
        </p:spPr>
        <p:txBody>
          <a:bodyPr wrap="square" rtlCol="0">
            <a:spAutoFit/>
          </a:bodyPr>
          <a:lstStyle/>
          <a:p>
            <a:r>
              <a:rPr lang="en-US" sz="2400" dirty="0"/>
              <a:t>[insert university name here] has no clue how to handle the attack in Rome and has no idea where my child is, if anyone has advice on how I can escalate this, send it my way. please help  #</a:t>
            </a:r>
            <a:r>
              <a:rPr lang="en-US" sz="2400" dirty="0" err="1"/>
              <a:t>dontsendyourkidto</a:t>
            </a:r>
            <a:r>
              <a:rPr lang="en-US" sz="2400" dirty="0"/>
              <a:t>[___] </a:t>
            </a:r>
          </a:p>
        </p:txBody>
      </p:sp>
    </p:spTree>
    <p:extLst>
      <p:ext uri="{BB962C8B-B14F-4D97-AF65-F5344CB8AC3E}">
        <p14:creationId xmlns:p14="http://schemas.microsoft.com/office/powerpoint/2010/main" val="33424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
          <p:cNvSpPr>
            <a:spLocks noGrp="1"/>
          </p:cNvSpPr>
          <p:nvPr>
            <p:ph type="title"/>
          </p:nvPr>
        </p:nvSpPr>
        <p:spPr>
          <a:xfrm>
            <a:off x="375920" y="366531"/>
            <a:ext cx="8229600" cy="771646"/>
          </a:xfrm>
        </p:spPr>
        <p:txBody>
          <a:bodyPr>
            <a:normAutofit/>
          </a:bodyPr>
          <a:lstStyle/>
          <a:p>
            <a:pPr algn="ctr">
              <a:defRPr/>
            </a:pPr>
            <a:r>
              <a:rPr lang="en-US" sz="3600" dirty="0">
                <a:latin typeface="Futura Std Medium"/>
                <a:ea typeface="Geneva" pitchFamily="-101" charset="-128"/>
                <a:cs typeface="Geneva" pitchFamily="-101" charset="-128"/>
              </a:rPr>
              <a:t>Result 2 – Result with a Response Plan</a:t>
            </a:r>
            <a:endParaRPr sz="3600" dirty="0">
              <a:latin typeface="Futura Std Medium"/>
              <a:ea typeface="Geneva" pitchFamily="-101" charset="-128"/>
              <a:cs typeface="Geneva" pitchFamily="-101" charset="-128"/>
            </a:endParaRPr>
          </a:p>
        </p:txBody>
      </p:sp>
      <p:sp>
        <p:nvSpPr>
          <p:cNvPr id="6147" name="Content Placeholder 10"/>
          <p:cNvSpPr>
            <a:spLocks noGrp="1"/>
          </p:cNvSpPr>
          <p:nvPr>
            <p:ph idx="1"/>
          </p:nvPr>
        </p:nvSpPr>
        <p:spPr>
          <a:xfrm>
            <a:off x="0" y="1138177"/>
            <a:ext cx="9144000" cy="5719823"/>
          </a:xfrm>
          <a:prstGeom prst="rect">
            <a:avLst/>
          </a:prstGeom>
          <a:solidFill>
            <a:schemeClr val="bg1"/>
          </a:solidFill>
        </p:spPr>
        <p:txBody>
          <a:bodyPr lIns="274320" rIns="365760">
            <a:noAutofit/>
          </a:bodyPr>
          <a:lstStyle/>
          <a:p>
            <a:pPr marL="274320" lvl="1" indent="0">
              <a:buNone/>
            </a:pPr>
            <a:endParaRPr lang="en-US" sz="1600" b="1" dirty="0"/>
          </a:p>
          <a:p>
            <a:pPr marL="274320" lvl="1" indent="0">
              <a:buNone/>
            </a:pPr>
            <a:r>
              <a:rPr lang="en-US" sz="2400" b="1" dirty="0">
                <a:latin typeface="Futura Std Medium"/>
              </a:rPr>
              <a:t>Mom: </a:t>
            </a:r>
            <a:r>
              <a:rPr lang="en-US" sz="2400" dirty="0">
                <a:latin typeface="Futura Std Medium"/>
              </a:rPr>
              <a:t>"What does multiple attempts mean?  He’s on your program, why doesn't anyone know where he is?"  </a:t>
            </a:r>
          </a:p>
          <a:p>
            <a:pPr marL="274320" lvl="1" indent="0">
              <a:buNone/>
            </a:pPr>
            <a:endParaRPr lang="en-US" sz="1400" dirty="0">
              <a:latin typeface="Futura Std Medium"/>
            </a:endParaRPr>
          </a:p>
          <a:p>
            <a:pPr marL="274320" lvl="1" indent="0">
              <a:buNone/>
            </a:pPr>
            <a:r>
              <a:rPr lang="en-US" sz="2400" b="1" dirty="0">
                <a:latin typeface="Futura Std Medium"/>
              </a:rPr>
              <a:t>University Employee: </a:t>
            </a:r>
            <a:r>
              <a:rPr lang="en-US" sz="2400" dirty="0">
                <a:latin typeface="Futura Std Medium"/>
              </a:rPr>
              <a:t>“We’ve assigned a family liaison to keep you up to date with the most current information available. I will have them call you back within 15 minutes."  </a:t>
            </a:r>
          </a:p>
          <a:p>
            <a:pPr marL="0" indent="0">
              <a:buNone/>
            </a:pPr>
            <a:endParaRPr lang="en-US" dirty="0">
              <a:latin typeface="Futura Std Medium"/>
            </a:endParaRPr>
          </a:p>
          <a:p>
            <a:pPr marL="0" indent="0">
              <a:buNone/>
            </a:pPr>
            <a:endParaRPr lang="en-US" sz="2000" dirty="0"/>
          </a:p>
        </p:txBody>
      </p:sp>
      <p:sp>
        <p:nvSpPr>
          <p:cNvPr id="7" name="TextBox 6"/>
          <p:cNvSpPr txBox="1"/>
          <p:nvPr/>
        </p:nvSpPr>
        <p:spPr>
          <a:xfrm>
            <a:off x="0" y="4367538"/>
            <a:ext cx="9144000" cy="2492990"/>
          </a:xfrm>
          <a:prstGeom prst="rect">
            <a:avLst/>
          </a:prstGeom>
          <a:solidFill>
            <a:srgbClr val="3F5A67"/>
          </a:solidFill>
          <a:ln>
            <a:solidFill>
              <a:srgbClr val="3F5A67"/>
            </a:solidFill>
          </a:ln>
        </p:spPr>
        <p:txBody>
          <a:bodyPr wrap="square">
            <a:spAutoFit/>
          </a:bodyPr>
          <a:lstStyle/>
          <a:p>
            <a:pPr algn="ctr">
              <a:defRPr/>
            </a:pPr>
            <a:endParaRPr lang="en-US" sz="1600" b="1" spc="60" dirty="0">
              <a:solidFill>
                <a:schemeClr val="bg1"/>
              </a:solidFill>
              <a:latin typeface="Futura Std Medium" pitchFamily="34" charset="0"/>
              <a:ea typeface="+mj-ea"/>
              <a:cs typeface="+mj-cs"/>
            </a:endParaRPr>
          </a:p>
          <a:p>
            <a:pPr algn="ctr">
              <a:defRPr/>
            </a:pPr>
            <a:endParaRPr lang="en-US" sz="1600" b="1" spc="60" dirty="0">
              <a:solidFill>
                <a:schemeClr val="bg1"/>
              </a:solidFill>
              <a:latin typeface="Futura Std Medium" pitchFamily="34" charset="0"/>
              <a:ea typeface="+mj-ea"/>
              <a:cs typeface="+mj-cs"/>
            </a:endParaRPr>
          </a:p>
          <a:p>
            <a:pPr algn="ctr">
              <a:defRPr/>
            </a:pPr>
            <a:endParaRPr lang="en-US" sz="1600" b="1" spc="60" dirty="0">
              <a:solidFill>
                <a:schemeClr val="bg1"/>
              </a:solidFill>
              <a:latin typeface="Futura Std Medium" pitchFamily="34" charset="0"/>
              <a:ea typeface="+mj-ea"/>
              <a:cs typeface="+mj-cs"/>
            </a:endParaRPr>
          </a:p>
          <a:p>
            <a:pPr algn="ctr">
              <a:defRPr/>
            </a:pPr>
            <a:r>
              <a:rPr lang="en-US" sz="2800" b="1" spc="60" dirty="0">
                <a:solidFill>
                  <a:schemeClr val="bg1"/>
                </a:solidFill>
                <a:latin typeface="Futura Std Medium" pitchFamily="34" charset="0"/>
                <a:ea typeface="+mj-ea"/>
                <a:cs typeface="+mj-cs"/>
              </a:rPr>
              <a:t>HAVING A PLAN MITIGATES RISK TO THE</a:t>
            </a:r>
          </a:p>
          <a:p>
            <a:pPr algn="ctr">
              <a:defRPr/>
            </a:pPr>
            <a:r>
              <a:rPr lang="en-US" sz="2800" b="1" spc="60" dirty="0">
                <a:solidFill>
                  <a:srgbClr val="FFAA55"/>
                </a:solidFill>
                <a:latin typeface="Futura Std Medium" pitchFamily="34" charset="0"/>
                <a:ea typeface="+mj-ea"/>
                <a:cs typeface="+mj-cs"/>
              </a:rPr>
              <a:t>UNIVERSITY’S REPUTATION</a:t>
            </a:r>
          </a:p>
          <a:p>
            <a:pPr algn="ctr">
              <a:defRPr/>
            </a:pPr>
            <a:r>
              <a:rPr lang="en-US" sz="2800" b="1" spc="60" dirty="0">
                <a:solidFill>
                  <a:srgbClr val="FFAA55"/>
                </a:solidFill>
                <a:latin typeface="Futura Std Medium" pitchFamily="34" charset="0"/>
                <a:ea typeface="+mj-ea"/>
                <a:cs typeface="+mj-cs"/>
              </a:rPr>
              <a:t> </a:t>
            </a:r>
          </a:p>
          <a:p>
            <a:pPr algn="ctr">
              <a:defRPr/>
            </a:pPr>
            <a:endParaRPr lang="en-US" sz="2400" b="1" spc="60" dirty="0">
              <a:solidFill>
                <a:srgbClr val="FFAA55"/>
              </a:solidFill>
              <a:latin typeface="Futura Std Medium" pitchFamily="34" charset="0"/>
              <a:ea typeface="+mj-ea"/>
              <a:cs typeface="+mj-cs"/>
            </a:endParaRPr>
          </a:p>
        </p:txBody>
      </p:sp>
    </p:spTree>
    <p:extLst>
      <p:ext uri="{BB962C8B-B14F-4D97-AF65-F5344CB8AC3E}">
        <p14:creationId xmlns:p14="http://schemas.microsoft.com/office/powerpoint/2010/main" val="158180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198"/>
            <a:ext cx="8229600" cy="990600"/>
          </a:xfrm>
        </p:spPr>
        <p:txBody>
          <a:bodyPr>
            <a:noAutofit/>
          </a:bodyPr>
          <a:lstStyle/>
          <a:p>
            <a:pPr algn="ctr">
              <a:defRPr/>
            </a:pPr>
            <a:r>
              <a:rPr lang="en-US" sz="3600" dirty="0">
                <a:latin typeface="Futura Std Medium"/>
              </a:rPr>
              <a:t>Situation Update + 7 hours</a:t>
            </a:r>
            <a:endParaRPr sz="3600" dirty="0">
              <a:latin typeface="Futura Std Medium"/>
            </a:endParaRPr>
          </a:p>
        </p:txBody>
      </p:sp>
      <p:sp>
        <p:nvSpPr>
          <p:cNvPr id="3" name="Rectangle 2"/>
          <p:cNvSpPr/>
          <p:nvPr/>
        </p:nvSpPr>
        <p:spPr>
          <a:xfrm>
            <a:off x="0" y="1341912"/>
            <a:ext cx="9144000" cy="5516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Content Placeholder 2"/>
          <p:cNvSpPr>
            <a:spLocks noGrp="1"/>
          </p:cNvSpPr>
          <p:nvPr>
            <p:ph idx="1"/>
          </p:nvPr>
        </p:nvSpPr>
        <p:spPr>
          <a:xfrm>
            <a:off x="0" y="1341912"/>
            <a:ext cx="9144000" cy="4653280"/>
          </a:xfrm>
          <a:prstGeom prst="flowChartAlternateProcess">
            <a:avLst/>
          </a:prstGeom>
          <a:solidFill>
            <a:srgbClr val="3F5A67"/>
          </a:solidFill>
          <a:ln>
            <a:noFill/>
          </a:ln>
        </p:spPr>
        <p:txBody>
          <a:bodyPr rIns="365760">
            <a:noAutofit/>
          </a:bodyPr>
          <a:lstStyle/>
          <a:p>
            <a:r>
              <a:rPr lang="en-US" altLang="en-US" sz="2200" dirty="0">
                <a:solidFill>
                  <a:schemeClr val="bg1"/>
                </a:solidFill>
                <a:latin typeface="Futura Std Medium"/>
                <a:ea typeface="Geneva" pitchFamily="-101" charset="-128"/>
              </a:rPr>
              <a:t>Reports of casualties from the attack near the Vatican vary, but reliable sources put it about 40 dead and hundreds wounded. </a:t>
            </a:r>
          </a:p>
          <a:p>
            <a:endParaRPr lang="en-US" altLang="en-US" sz="2200" dirty="0">
              <a:solidFill>
                <a:schemeClr val="bg1"/>
              </a:solidFill>
              <a:latin typeface="Futura Std Medium"/>
              <a:ea typeface="Geneva" pitchFamily="-101" charset="-128"/>
            </a:endParaRPr>
          </a:p>
          <a:p>
            <a:pPr marL="274320" lvl="1" indent="0">
              <a:buNone/>
            </a:pPr>
            <a:r>
              <a:rPr lang="en-US" altLang="en-US" sz="2200" dirty="0">
                <a:solidFill>
                  <a:schemeClr val="bg1"/>
                </a:solidFill>
                <a:latin typeface="Futura Std Medium"/>
                <a:ea typeface="Geneva" pitchFamily="-101" charset="-128"/>
              </a:rPr>
              <a:t>Police have confirmed that eleven were killed at the restaurant attack near the Colosseum, and fifteen more wounded. </a:t>
            </a:r>
            <a:r>
              <a:rPr lang="en-US" sz="2200" dirty="0">
                <a:solidFill>
                  <a:srgbClr val="3F5A67"/>
                </a:solidFill>
                <a:latin typeface="Futura Std Medium"/>
              </a:rPr>
              <a:t>T</a:t>
            </a:r>
          </a:p>
          <a:p>
            <a:pPr marL="274320" lvl="1" indent="0" algn="ctr">
              <a:buNone/>
            </a:pPr>
            <a:r>
              <a:rPr lang="en-US" sz="2200" dirty="0" err="1">
                <a:solidFill>
                  <a:srgbClr val="3F5A67"/>
                </a:solidFill>
                <a:latin typeface="Futura Std Medium"/>
              </a:rPr>
              <a:t>niversity</a:t>
            </a:r>
            <a:endParaRPr lang="en-US" sz="2200" dirty="0">
              <a:solidFill>
                <a:srgbClr val="3F5A67"/>
              </a:solidFill>
              <a:latin typeface="Futura Std Medium"/>
            </a:endParaRPr>
          </a:p>
          <a:p>
            <a:pPr marL="274320" lvl="1" indent="0">
              <a:buNone/>
            </a:pPr>
            <a:r>
              <a:rPr lang="en-US" sz="2200" dirty="0">
                <a:solidFill>
                  <a:schemeClr val="bg1"/>
                </a:solidFill>
                <a:latin typeface="Futura Std Medium"/>
              </a:rPr>
              <a:t>The University has received a call from the Faculty member that was at a conference the previous week, he extended the trip for personal travel.  His wife was killed in the restaurant attack and he is at the hospital where she was taken.  </a:t>
            </a:r>
          </a:p>
          <a:p>
            <a:pPr marL="274320" lvl="1" indent="0">
              <a:buNone/>
            </a:pPr>
            <a:endParaRPr lang="en-US" sz="2200" b="1" dirty="0">
              <a:solidFill>
                <a:schemeClr val="bg1"/>
              </a:solidFill>
              <a:latin typeface="Futura Std Medium"/>
            </a:endParaRPr>
          </a:p>
          <a:p>
            <a:endParaRPr lang="en-US" altLang="en-US" dirty="0">
              <a:solidFill>
                <a:schemeClr val="bg1"/>
              </a:solidFill>
              <a:latin typeface="Futura Std Medium"/>
              <a:ea typeface="Geneva" pitchFamily="-101" charset="-128"/>
            </a:endParaRPr>
          </a:p>
          <a:p>
            <a:pPr marL="0" indent="0">
              <a:lnSpc>
                <a:spcPct val="150000"/>
              </a:lnSpc>
              <a:buNone/>
            </a:pPr>
            <a:endParaRPr lang="en-US" altLang="en-US" dirty="0">
              <a:solidFill>
                <a:schemeClr val="bg1"/>
              </a:solidFill>
              <a:latin typeface="Futura Std Medium"/>
              <a:ea typeface="Geneva" pitchFamily="-101" charset="-128"/>
            </a:endParaRPr>
          </a:p>
        </p:txBody>
      </p:sp>
      <p:cxnSp>
        <p:nvCxnSpPr>
          <p:cNvPr id="5" name="Straight Connector 4"/>
          <p:cNvCxnSpPr>
            <a:cxnSpLocks/>
          </p:cNvCxnSpPr>
          <p:nvPr/>
        </p:nvCxnSpPr>
        <p:spPr>
          <a:xfrm flipV="1">
            <a:off x="297180" y="4099956"/>
            <a:ext cx="0" cy="623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7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
          <p:cNvSpPr>
            <a:spLocks noGrp="1"/>
          </p:cNvSpPr>
          <p:nvPr>
            <p:ph type="title"/>
          </p:nvPr>
        </p:nvSpPr>
        <p:spPr>
          <a:xfrm>
            <a:off x="375920" y="366531"/>
            <a:ext cx="8229600" cy="771646"/>
          </a:xfrm>
        </p:spPr>
        <p:txBody>
          <a:bodyPr>
            <a:normAutofit/>
          </a:bodyPr>
          <a:lstStyle/>
          <a:p>
            <a:pPr algn="ctr">
              <a:defRPr/>
            </a:pPr>
            <a:r>
              <a:rPr lang="en-US" sz="3600" dirty="0">
                <a:latin typeface="Futura Std Medium"/>
                <a:ea typeface="Geneva" pitchFamily="-101" charset="-128"/>
                <a:cs typeface="Geneva" pitchFamily="-101" charset="-128"/>
              </a:rPr>
              <a:t>Challenge 3 - Authorizations</a:t>
            </a:r>
            <a:endParaRPr sz="3600" dirty="0">
              <a:latin typeface="Futura Std Medium"/>
              <a:ea typeface="Geneva" pitchFamily="-101" charset="-128"/>
              <a:cs typeface="Geneva" pitchFamily="-101" charset="-128"/>
            </a:endParaRPr>
          </a:p>
        </p:txBody>
      </p:sp>
      <p:sp>
        <p:nvSpPr>
          <p:cNvPr id="6147" name="Content Placeholder 10"/>
          <p:cNvSpPr>
            <a:spLocks noGrp="1"/>
          </p:cNvSpPr>
          <p:nvPr>
            <p:ph idx="1"/>
          </p:nvPr>
        </p:nvSpPr>
        <p:spPr>
          <a:xfrm>
            <a:off x="0" y="1138177"/>
            <a:ext cx="9144000" cy="5719823"/>
          </a:xfrm>
          <a:prstGeom prst="rect">
            <a:avLst/>
          </a:prstGeom>
          <a:solidFill>
            <a:schemeClr val="bg1">
              <a:lumMod val="95000"/>
            </a:schemeClr>
          </a:solidFill>
        </p:spPr>
        <p:txBody>
          <a:bodyPr lIns="0" anchor="ctr">
            <a:noAutofit/>
          </a:bodyPr>
          <a:lstStyle/>
          <a:p>
            <a:pPr marL="274320" lvl="1" indent="0">
              <a:buNone/>
            </a:pPr>
            <a:endParaRPr lang="en-US" sz="1200" b="1" dirty="0">
              <a:solidFill>
                <a:srgbClr val="3F5A67"/>
              </a:solidFill>
              <a:latin typeface="Futura Std Medium"/>
            </a:endParaRPr>
          </a:p>
          <a:p>
            <a:pPr lvl="1"/>
            <a:endParaRPr lang="en-US" sz="2400" dirty="0">
              <a:solidFill>
                <a:srgbClr val="3F5A67"/>
              </a:solidFill>
              <a:latin typeface="Futura Std Medium"/>
            </a:endParaRPr>
          </a:p>
          <a:p>
            <a:pPr lvl="1"/>
            <a:endParaRPr lang="en-US" sz="2400" dirty="0">
              <a:solidFill>
                <a:srgbClr val="3F5A67"/>
              </a:solidFill>
              <a:latin typeface="Futura Std Medium"/>
            </a:endParaRPr>
          </a:p>
          <a:p>
            <a:pPr lvl="1"/>
            <a:r>
              <a:rPr lang="en-US" sz="2400" dirty="0">
                <a:solidFill>
                  <a:srgbClr val="3F5A67"/>
                </a:solidFill>
                <a:latin typeface="Futura Std Medium"/>
              </a:rPr>
              <a:t>Are accompanying spouse, partners and dependents addressed in your travel policy? </a:t>
            </a:r>
          </a:p>
          <a:p>
            <a:pPr marL="274320" lvl="1" indent="0">
              <a:buNone/>
            </a:pPr>
            <a:endParaRPr lang="en-US" dirty="0">
              <a:solidFill>
                <a:srgbClr val="3F5A67"/>
              </a:solidFill>
              <a:latin typeface="Futura Std Medium"/>
            </a:endParaRPr>
          </a:p>
          <a:p>
            <a:pPr lvl="1"/>
            <a:r>
              <a:rPr lang="en-US" sz="2400" dirty="0">
                <a:solidFill>
                  <a:srgbClr val="3F5A67"/>
                </a:solidFill>
                <a:latin typeface="Futura Std Medium"/>
              </a:rPr>
              <a:t>Is personal travel that is before or after university related travel addressed in your travel policy? </a:t>
            </a:r>
          </a:p>
          <a:p>
            <a:pPr marL="274320" lvl="1" indent="0">
              <a:buNone/>
            </a:pPr>
            <a:endParaRPr lang="en-US" dirty="0">
              <a:solidFill>
                <a:srgbClr val="3F5A67"/>
              </a:solidFill>
              <a:latin typeface="Futura Std Medium"/>
            </a:endParaRPr>
          </a:p>
          <a:p>
            <a:pPr lvl="1"/>
            <a:r>
              <a:rPr lang="en-US" sz="2400" dirty="0">
                <a:solidFill>
                  <a:srgbClr val="3F5A67"/>
                </a:solidFill>
                <a:latin typeface="Futura Std Medium"/>
              </a:rPr>
              <a:t>Has your Response Team discussed level of responsibility and authorization process for circumstances for which there is no insured coverage?     </a:t>
            </a:r>
            <a:endParaRPr lang="en-US" sz="2000" dirty="0"/>
          </a:p>
        </p:txBody>
      </p:sp>
      <p:sp>
        <p:nvSpPr>
          <p:cNvPr id="2" name="Rectangle 1"/>
          <p:cNvSpPr/>
          <p:nvPr/>
        </p:nvSpPr>
        <p:spPr>
          <a:xfrm>
            <a:off x="479830" y="1456601"/>
            <a:ext cx="8051106" cy="1200329"/>
          </a:xfrm>
          <a:prstGeom prst="rect">
            <a:avLst/>
          </a:prstGeom>
        </p:spPr>
        <p:txBody>
          <a:bodyPr wrap="square">
            <a:spAutoFit/>
          </a:bodyPr>
          <a:lstStyle/>
          <a:p>
            <a:pPr marL="274320" lvl="1" indent="0" algn="ctr">
              <a:buNone/>
            </a:pPr>
            <a:r>
              <a:rPr lang="en-US" sz="2400" b="1" dirty="0">
                <a:solidFill>
                  <a:srgbClr val="FFAA55"/>
                </a:solidFill>
                <a:latin typeface="Futura Std Medium"/>
              </a:rPr>
              <a:t>The Faculty member is requesting help from the University to return her remains to the US; she did not purchase her own coverage.  </a:t>
            </a:r>
          </a:p>
        </p:txBody>
      </p:sp>
    </p:spTree>
    <p:extLst>
      <p:ext uri="{BB962C8B-B14F-4D97-AF65-F5344CB8AC3E}">
        <p14:creationId xmlns:p14="http://schemas.microsoft.com/office/powerpoint/2010/main" val="282680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312511"/>
            <a:ext cx="9144000" cy="3561169"/>
          </a:xfrm>
          <a:prstGeom prst="rect">
            <a:avLst/>
          </a:prstGeom>
          <a:solidFill>
            <a:srgbClr val="FFA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55863" y="4972588"/>
            <a:ext cx="4000502" cy="1677382"/>
          </a:xfrm>
          <a:prstGeom prst="rect">
            <a:avLst/>
          </a:prstGeom>
          <a:noFill/>
        </p:spPr>
        <p:txBody>
          <a:bodyPr wrap="square" bIns="91440" rtlCol="0">
            <a:spAutoFit/>
          </a:bodyPr>
          <a:lstStyle/>
          <a:p>
            <a:pPr algn="ctr"/>
            <a:r>
              <a:rPr lang="en-US" sz="2000" dirty="0">
                <a:solidFill>
                  <a:srgbClr val="3F5A67"/>
                </a:solidFill>
                <a:latin typeface="Futura Std Medium"/>
              </a:rPr>
              <a:t>As significant time passes without a clear answer, the Faculty member gives up, makes his own arrangements and blames the University.  </a:t>
            </a:r>
            <a:endParaRPr lang="en-US" sz="2000" b="1" dirty="0">
              <a:solidFill>
                <a:srgbClr val="3F5A67"/>
              </a:solidFill>
              <a:latin typeface="Futura Std Medium"/>
            </a:endParaRPr>
          </a:p>
        </p:txBody>
      </p:sp>
      <p:sp>
        <p:nvSpPr>
          <p:cNvPr id="7" name="TextBox 6"/>
          <p:cNvSpPr txBox="1"/>
          <p:nvPr/>
        </p:nvSpPr>
        <p:spPr>
          <a:xfrm>
            <a:off x="4071257" y="2260479"/>
            <a:ext cx="1295400" cy="369332"/>
          </a:xfrm>
          <a:prstGeom prst="rect">
            <a:avLst/>
          </a:prstGeom>
          <a:noFill/>
        </p:spPr>
        <p:txBody>
          <a:bodyPr wrap="square" rtlCol="0">
            <a:spAutoFit/>
          </a:bodyPr>
          <a:lstStyle/>
          <a:p>
            <a:endParaRPr lang="en-US" dirty="0"/>
          </a:p>
        </p:txBody>
      </p:sp>
      <p:sp>
        <p:nvSpPr>
          <p:cNvPr id="9218" name="Title 9"/>
          <p:cNvSpPr>
            <a:spLocks noGrp="1"/>
          </p:cNvSpPr>
          <p:nvPr>
            <p:ph type="title"/>
          </p:nvPr>
        </p:nvSpPr>
        <p:spPr>
          <a:xfrm>
            <a:off x="1046754" y="375675"/>
            <a:ext cx="6887194" cy="810491"/>
          </a:xfrm>
        </p:spPr>
        <p:txBody>
          <a:bodyPr>
            <a:normAutofit/>
          </a:bodyPr>
          <a:lstStyle/>
          <a:p>
            <a:pPr>
              <a:defRPr/>
            </a:pPr>
            <a:r>
              <a:rPr lang="en-US" sz="3600" dirty="0">
                <a:solidFill>
                  <a:srgbClr val="3F5A67"/>
                </a:solidFill>
                <a:latin typeface="Futura Std Medium"/>
                <a:ea typeface="Geneva" pitchFamily="-101" charset="-128"/>
                <a:cs typeface="Geneva" pitchFamily="-101" charset="-128"/>
              </a:rPr>
              <a:t>Result 1- Without a Response Plan </a:t>
            </a:r>
            <a:endParaRPr sz="3600" dirty="0">
              <a:solidFill>
                <a:srgbClr val="3F5A67"/>
              </a:solidFill>
              <a:latin typeface="Futura Std Medium"/>
              <a:ea typeface="Geneva" pitchFamily="-101" charset="-128"/>
              <a:cs typeface="Geneva" pitchFamily="-101" charset="-128"/>
            </a:endParaRPr>
          </a:p>
        </p:txBody>
      </p:sp>
      <p:cxnSp>
        <p:nvCxnSpPr>
          <p:cNvPr id="29" name="Straight Connector 28"/>
          <p:cNvCxnSpPr/>
          <p:nvPr/>
        </p:nvCxnSpPr>
        <p:spPr>
          <a:xfrm>
            <a:off x="4543783" y="6177991"/>
            <a:ext cx="0" cy="511716"/>
          </a:xfrm>
          <a:prstGeom prst="line">
            <a:avLst/>
          </a:prstGeom>
          <a:ln>
            <a:solidFill>
              <a:srgbClr val="3F5A67"/>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66940" y="1508045"/>
            <a:ext cx="8592294" cy="3170099"/>
          </a:xfrm>
          <a:prstGeom prst="rect">
            <a:avLst/>
          </a:prstGeom>
        </p:spPr>
        <p:txBody>
          <a:bodyPr wrap="square">
            <a:spAutoFit/>
          </a:bodyPr>
          <a:lstStyle/>
          <a:p>
            <a:pPr>
              <a:lnSpc>
                <a:spcPts val="3000"/>
              </a:lnSpc>
            </a:pPr>
            <a:r>
              <a:rPr lang="en-US" sz="2400" dirty="0">
                <a:solidFill>
                  <a:schemeClr val="bg1"/>
                </a:solidFill>
                <a:latin typeface="Futura Std Medium"/>
              </a:rPr>
              <a:t>You are unsure how to respond to the faculty initially  </a:t>
            </a:r>
          </a:p>
          <a:p>
            <a:pPr>
              <a:lnSpc>
                <a:spcPts val="3000"/>
              </a:lnSpc>
            </a:pPr>
            <a:endParaRPr lang="en-US" sz="2400" dirty="0">
              <a:solidFill>
                <a:schemeClr val="bg1"/>
              </a:solidFill>
              <a:latin typeface="Futura Std Medium"/>
            </a:endParaRPr>
          </a:p>
          <a:p>
            <a:pPr>
              <a:lnSpc>
                <a:spcPts val="3000"/>
              </a:lnSpc>
            </a:pPr>
            <a:r>
              <a:rPr lang="en-US" sz="2400" dirty="0">
                <a:solidFill>
                  <a:schemeClr val="bg1"/>
                </a:solidFill>
                <a:latin typeface="Futura Std Medium"/>
              </a:rPr>
              <a:t>Following a lengthy discussion, it is decided that the University should offer assistance at its own expense, given that this is a high profile event.  </a:t>
            </a:r>
          </a:p>
          <a:p>
            <a:pPr>
              <a:lnSpc>
                <a:spcPts val="3000"/>
              </a:lnSpc>
            </a:pPr>
            <a:endParaRPr lang="en-US" sz="2400" dirty="0">
              <a:solidFill>
                <a:schemeClr val="bg1"/>
              </a:solidFill>
              <a:latin typeface="Futura Std Medium"/>
            </a:endParaRPr>
          </a:p>
          <a:p>
            <a:pPr>
              <a:lnSpc>
                <a:spcPts val="3000"/>
              </a:lnSpc>
            </a:pPr>
            <a:r>
              <a:rPr lang="en-US" sz="2400" dirty="0">
                <a:solidFill>
                  <a:schemeClr val="bg1"/>
                </a:solidFill>
                <a:latin typeface="Futura Std Medium"/>
              </a:rPr>
              <a:t>You do not know who is allowed to authorize this expense so you go about trying to find out </a:t>
            </a:r>
          </a:p>
        </p:txBody>
      </p:sp>
      <p:sp>
        <p:nvSpPr>
          <p:cNvPr id="14" name="TextBox 13"/>
          <p:cNvSpPr txBox="1"/>
          <p:nvPr/>
        </p:nvSpPr>
        <p:spPr>
          <a:xfrm>
            <a:off x="4920584" y="5012325"/>
            <a:ext cx="4073237" cy="1677382"/>
          </a:xfrm>
          <a:prstGeom prst="rect">
            <a:avLst/>
          </a:prstGeom>
          <a:noFill/>
        </p:spPr>
        <p:txBody>
          <a:bodyPr wrap="square" bIns="91440" rtlCol="0">
            <a:spAutoFit/>
          </a:bodyPr>
          <a:lstStyle/>
          <a:p>
            <a:pPr algn="ctr"/>
            <a:r>
              <a:rPr lang="en-US" sz="2000" dirty="0">
                <a:latin typeface="Futura Std Medium"/>
              </a:rPr>
              <a:t>Authorization is received but when the bill arrives, there is no budget for this type of expense and it is unclear which department is responsible.  </a:t>
            </a:r>
          </a:p>
        </p:txBody>
      </p:sp>
      <p:sp>
        <p:nvSpPr>
          <p:cNvPr id="4" name="TextBox 3"/>
          <p:cNvSpPr txBox="1"/>
          <p:nvPr/>
        </p:nvSpPr>
        <p:spPr>
          <a:xfrm>
            <a:off x="4168481" y="5555890"/>
            <a:ext cx="789212" cy="510778"/>
          </a:xfrm>
          <a:prstGeom prst="roundRect">
            <a:avLst/>
          </a:prstGeom>
          <a:solidFill>
            <a:srgbClr val="FFAA55"/>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a:solidFill>
                  <a:schemeClr val="bg1"/>
                </a:solidFill>
                <a:latin typeface="Futura Std Medium"/>
              </a:rPr>
              <a:t>OR</a:t>
            </a:r>
          </a:p>
        </p:txBody>
      </p:sp>
      <p:cxnSp>
        <p:nvCxnSpPr>
          <p:cNvPr id="20" name="Straight Connector 19"/>
          <p:cNvCxnSpPr/>
          <p:nvPr/>
        </p:nvCxnSpPr>
        <p:spPr>
          <a:xfrm>
            <a:off x="4515582" y="5011981"/>
            <a:ext cx="0" cy="453637"/>
          </a:xfrm>
          <a:prstGeom prst="line">
            <a:avLst/>
          </a:prstGeom>
          <a:ln>
            <a:solidFill>
              <a:srgbClr val="3F5A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4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build="p"/>
      <p:bldP spid="14"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1257" y="2260479"/>
            <a:ext cx="1295400" cy="369332"/>
          </a:xfrm>
          <a:prstGeom prst="rect">
            <a:avLst/>
          </a:prstGeom>
          <a:noFill/>
        </p:spPr>
        <p:txBody>
          <a:bodyPr wrap="square" rtlCol="0">
            <a:spAutoFit/>
          </a:bodyPr>
          <a:lstStyle/>
          <a:p>
            <a:endParaRPr lang="en-US" dirty="0"/>
          </a:p>
        </p:txBody>
      </p:sp>
      <p:sp>
        <p:nvSpPr>
          <p:cNvPr id="9218" name="Title 9"/>
          <p:cNvSpPr>
            <a:spLocks noGrp="1"/>
          </p:cNvSpPr>
          <p:nvPr>
            <p:ph type="title"/>
          </p:nvPr>
        </p:nvSpPr>
        <p:spPr>
          <a:xfrm>
            <a:off x="1046754" y="381857"/>
            <a:ext cx="6887194" cy="810491"/>
          </a:xfrm>
        </p:spPr>
        <p:txBody>
          <a:bodyPr>
            <a:normAutofit/>
          </a:bodyPr>
          <a:lstStyle/>
          <a:p>
            <a:pPr>
              <a:defRPr/>
            </a:pPr>
            <a:r>
              <a:rPr lang="en-US" sz="3600" dirty="0">
                <a:solidFill>
                  <a:srgbClr val="3F5A67"/>
                </a:solidFill>
                <a:latin typeface="Futura Std Medium"/>
                <a:ea typeface="Geneva" pitchFamily="-101" charset="-128"/>
                <a:cs typeface="Geneva" pitchFamily="-101" charset="-128"/>
              </a:rPr>
              <a:t>Result 2- With a Response Plan </a:t>
            </a:r>
            <a:endParaRPr sz="3600" dirty="0">
              <a:solidFill>
                <a:srgbClr val="3F5A67"/>
              </a:solidFill>
              <a:latin typeface="Futura Std Medium"/>
              <a:ea typeface="Geneva" pitchFamily="-101" charset="-128"/>
              <a:cs typeface="Geneva" pitchFamily="-101" charset="-128"/>
            </a:endParaRPr>
          </a:p>
        </p:txBody>
      </p:sp>
      <p:sp>
        <p:nvSpPr>
          <p:cNvPr id="13" name="Rectangle 12"/>
          <p:cNvSpPr/>
          <p:nvPr/>
        </p:nvSpPr>
        <p:spPr>
          <a:xfrm>
            <a:off x="275853" y="1431339"/>
            <a:ext cx="8592294" cy="2785378"/>
          </a:xfrm>
          <a:prstGeom prst="rect">
            <a:avLst/>
          </a:prstGeom>
        </p:spPr>
        <p:txBody>
          <a:bodyPr wrap="square">
            <a:spAutoFit/>
          </a:bodyPr>
          <a:lstStyle/>
          <a:p>
            <a:pPr>
              <a:lnSpc>
                <a:spcPts val="3000"/>
              </a:lnSpc>
            </a:pPr>
            <a:r>
              <a:rPr lang="en-US" sz="2400" dirty="0">
                <a:latin typeface="Futura Std Medium"/>
              </a:rPr>
              <a:t>You let the Faculty member know that the University wants to offer support and as much assistance as possible.  You tell him that this is not covered through the policy so you need to confirm next steps.     </a:t>
            </a:r>
          </a:p>
          <a:p>
            <a:pPr>
              <a:lnSpc>
                <a:spcPts val="3000"/>
              </a:lnSpc>
            </a:pPr>
            <a:r>
              <a:rPr lang="en-US" sz="1600" dirty="0">
                <a:latin typeface="Futura Std Medium"/>
              </a:rPr>
              <a:t> </a:t>
            </a:r>
          </a:p>
          <a:p>
            <a:pPr>
              <a:lnSpc>
                <a:spcPts val="3000"/>
              </a:lnSpc>
            </a:pPr>
            <a:r>
              <a:rPr lang="en-US" sz="2400" dirty="0">
                <a:latin typeface="Futura Std Medium"/>
              </a:rPr>
              <a:t>You follow the documented approval process and get back to him within the hour.  </a:t>
            </a:r>
          </a:p>
        </p:txBody>
      </p:sp>
      <p:sp>
        <p:nvSpPr>
          <p:cNvPr id="14" name="TextBox 13"/>
          <p:cNvSpPr txBox="1"/>
          <p:nvPr/>
        </p:nvSpPr>
        <p:spPr>
          <a:xfrm>
            <a:off x="4920584" y="4894462"/>
            <a:ext cx="4073237" cy="1677382"/>
          </a:xfrm>
          <a:prstGeom prst="rect">
            <a:avLst/>
          </a:prstGeom>
          <a:noFill/>
        </p:spPr>
        <p:txBody>
          <a:bodyPr wrap="square" bIns="91440" rtlCol="0">
            <a:spAutoFit/>
          </a:bodyPr>
          <a:lstStyle/>
          <a:p>
            <a:pPr algn="ctr"/>
            <a:r>
              <a:rPr lang="en-US" sz="2000" dirty="0">
                <a:solidFill>
                  <a:schemeClr val="bg1"/>
                </a:solidFill>
                <a:latin typeface="Futura Std Medium"/>
              </a:rPr>
              <a:t>Authorization is received but when the bill arrives, there is no budget for this type of expense and it is unclear which department is responsible.  </a:t>
            </a:r>
          </a:p>
        </p:txBody>
      </p:sp>
      <p:sp>
        <p:nvSpPr>
          <p:cNvPr id="12" name="TextBox 11"/>
          <p:cNvSpPr txBox="1"/>
          <p:nvPr/>
        </p:nvSpPr>
        <p:spPr>
          <a:xfrm>
            <a:off x="0" y="4609768"/>
            <a:ext cx="9144000" cy="2246769"/>
          </a:xfrm>
          <a:prstGeom prst="rect">
            <a:avLst/>
          </a:prstGeom>
          <a:solidFill>
            <a:srgbClr val="3F5A67"/>
          </a:solidFill>
          <a:ln>
            <a:solidFill>
              <a:srgbClr val="3F5A67"/>
            </a:solidFill>
          </a:ln>
        </p:spPr>
        <p:txBody>
          <a:bodyPr wrap="square">
            <a:spAutoFit/>
          </a:bodyPr>
          <a:lstStyle/>
          <a:p>
            <a:pPr algn="ctr">
              <a:defRPr/>
            </a:pPr>
            <a:endParaRPr lang="en-US" sz="1600" b="1" spc="60" dirty="0">
              <a:solidFill>
                <a:schemeClr val="bg1"/>
              </a:solidFill>
              <a:latin typeface="Futura Std Medium" pitchFamily="34" charset="0"/>
              <a:ea typeface="+mj-ea"/>
              <a:cs typeface="+mj-cs"/>
            </a:endParaRPr>
          </a:p>
          <a:p>
            <a:pPr algn="ctr">
              <a:defRPr/>
            </a:pPr>
            <a:endParaRPr lang="en-US" sz="1600" b="1" spc="60" dirty="0">
              <a:solidFill>
                <a:schemeClr val="bg1"/>
              </a:solidFill>
              <a:latin typeface="Futura Std Medium" pitchFamily="34" charset="0"/>
              <a:ea typeface="+mj-ea"/>
              <a:cs typeface="+mj-cs"/>
            </a:endParaRPr>
          </a:p>
          <a:p>
            <a:pPr algn="ctr">
              <a:defRPr/>
            </a:pPr>
            <a:r>
              <a:rPr lang="en-US" sz="2800" b="1" spc="60" dirty="0">
                <a:solidFill>
                  <a:schemeClr val="bg1"/>
                </a:solidFill>
                <a:latin typeface="Futura Std Medium" pitchFamily="34" charset="0"/>
                <a:ea typeface="+mj-ea"/>
                <a:cs typeface="+mj-cs"/>
              </a:rPr>
              <a:t>HAVING A PLAN MITIGATES RISK TO THE</a:t>
            </a:r>
          </a:p>
          <a:p>
            <a:pPr algn="ctr">
              <a:defRPr/>
            </a:pPr>
            <a:r>
              <a:rPr lang="en-US" sz="2800" b="1" spc="60" dirty="0">
                <a:solidFill>
                  <a:srgbClr val="FFAA55"/>
                </a:solidFill>
                <a:latin typeface="Futura Std Medium" pitchFamily="34" charset="0"/>
                <a:ea typeface="+mj-ea"/>
                <a:cs typeface="+mj-cs"/>
              </a:rPr>
              <a:t>UNIVERSITY’S REPUTATION </a:t>
            </a:r>
            <a:r>
              <a:rPr lang="en-US" sz="2800" spc="60" dirty="0">
                <a:solidFill>
                  <a:srgbClr val="FFAA55"/>
                </a:solidFill>
                <a:latin typeface="Futura Std Medium" pitchFamily="34" charset="0"/>
                <a:ea typeface="+mj-ea"/>
                <a:cs typeface="+mj-cs"/>
              </a:rPr>
              <a:t>(again!)</a:t>
            </a:r>
          </a:p>
          <a:p>
            <a:pPr algn="ctr">
              <a:defRPr/>
            </a:pPr>
            <a:r>
              <a:rPr lang="en-US" sz="2800" b="1" spc="60" dirty="0">
                <a:solidFill>
                  <a:srgbClr val="FFAA55"/>
                </a:solidFill>
                <a:latin typeface="Futura Std Medium" pitchFamily="34" charset="0"/>
                <a:ea typeface="+mj-ea"/>
                <a:cs typeface="+mj-cs"/>
              </a:rPr>
              <a:t> </a:t>
            </a:r>
          </a:p>
          <a:p>
            <a:pPr algn="ctr">
              <a:defRPr/>
            </a:pPr>
            <a:endParaRPr lang="en-US" sz="2400" b="1" spc="60" dirty="0">
              <a:solidFill>
                <a:srgbClr val="FFAA55"/>
              </a:solidFill>
              <a:latin typeface="Futura Std Medium" pitchFamily="34" charset="0"/>
              <a:ea typeface="+mj-ea"/>
              <a:cs typeface="+mj-cs"/>
            </a:endParaRPr>
          </a:p>
        </p:txBody>
      </p:sp>
    </p:spTree>
    <p:extLst>
      <p:ext uri="{BB962C8B-B14F-4D97-AF65-F5344CB8AC3E}">
        <p14:creationId xmlns:p14="http://schemas.microsoft.com/office/powerpoint/2010/main" val="37375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198"/>
            <a:ext cx="8229600" cy="990600"/>
          </a:xfrm>
        </p:spPr>
        <p:txBody>
          <a:bodyPr>
            <a:normAutofit/>
          </a:bodyPr>
          <a:lstStyle/>
          <a:p>
            <a:pPr algn="ctr">
              <a:defRPr/>
            </a:pPr>
            <a:r>
              <a:rPr lang="en-US" sz="3600" dirty="0">
                <a:latin typeface="Futura Std Medium"/>
              </a:rPr>
              <a:t>Situation Update + 9 hours</a:t>
            </a:r>
            <a:endParaRPr sz="3600" dirty="0">
              <a:latin typeface="Futura Std Medium"/>
            </a:endParaRPr>
          </a:p>
        </p:txBody>
      </p:sp>
      <p:sp>
        <p:nvSpPr>
          <p:cNvPr id="3" name="Rectangle 2"/>
          <p:cNvSpPr/>
          <p:nvPr/>
        </p:nvSpPr>
        <p:spPr>
          <a:xfrm>
            <a:off x="0" y="1341912"/>
            <a:ext cx="9144000" cy="5516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Content Placeholder 2"/>
          <p:cNvSpPr>
            <a:spLocks noGrp="1"/>
          </p:cNvSpPr>
          <p:nvPr>
            <p:ph idx="1"/>
          </p:nvPr>
        </p:nvSpPr>
        <p:spPr>
          <a:xfrm>
            <a:off x="0" y="1341912"/>
            <a:ext cx="9144000" cy="4653280"/>
          </a:xfrm>
          <a:prstGeom prst="flowChartAlternateProcess">
            <a:avLst/>
          </a:prstGeom>
          <a:solidFill>
            <a:srgbClr val="3F5A67"/>
          </a:solidFill>
          <a:ln>
            <a:noFill/>
          </a:ln>
        </p:spPr>
        <p:txBody>
          <a:bodyPr rIns="365760">
            <a:noAutofit/>
          </a:bodyPr>
          <a:lstStyle/>
          <a:p>
            <a:pPr marL="0" indent="0">
              <a:buNone/>
            </a:pPr>
            <a:r>
              <a:rPr lang="en-US" altLang="en-US" dirty="0">
                <a:solidFill>
                  <a:schemeClr val="bg1"/>
                </a:solidFill>
                <a:ea typeface="Geneva" pitchFamily="-101" charset="-128"/>
              </a:rPr>
              <a:t>In a speech to the nation following the attack,  the Prime Minister notes the following:</a:t>
            </a:r>
          </a:p>
          <a:p>
            <a:pPr lvl="1">
              <a:lnSpc>
                <a:spcPct val="150000"/>
              </a:lnSpc>
            </a:pPr>
            <a:r>
              <a:rPr lang="en-US" altLang="en-US" sz="2400" dirty="0">
                <a:solidFill>
                  <a:schemeClr val="bg1"/>
                </a:solidFill>
                <a:ea typeface="Geneva" pitchFamily="-101" charset="-128"/>
              </a:rPr>
              <a:t>A state of emergency has been put in place.</a:t>
            </a:r>
          </a:p>
          <a:p>
            <a:pPr lvl="1"/>
            <a:r>
              <a:rPr lang="en-US" altLang="en-US" sz="2400" dirty="0">
                <a:solidFill>
                  <a:schemeClr val="bg1"/>
                </a:solidFill>
                <a:ea typeface="Geneva" pitchFamily="-101" charset="-128"/>
              </a:rPr>
              <a:t>Additional police and military assets will be deployed to airports, tourist sites, and important public places.</a:t>
            </a:r>
          </a:p>
          <a:p>
            <a:pPr lvl="1">
              <a:lnSpc>
                <a:spcPct val="150000"/>
              </a:lnSpc>
            </a:pPr>
            <a:r>
              <a:rPr lang="en-US" altLang="en-US" sz="2400" dirty="0">
                <a:solidFill>
                  <a:schemeClr val="bg1"/>
                </a:solidFill>
                <a:ea typeface="Geneva" pitchFamily="-101" charset="-128"/>
              </a:rPr>
              <a:t>Temporary border controls have been put in place.</a:t>
            </a:r>
          </a:p>
          <a:p>
            <a:pPr lvl="1"/>
            <a:r>
              <a:rPr lang="en-US" sz="2400" dirty="0">
                <a:solidFill>
                  <a:schemeClr val="bg1"/>
                </a:solidFill>
              </a:rPr>
              <a:t>No more attacks have occurred and there is a heavy police and military presence on the ground in Rome. </a:t>
            </a:r>
            <a:endParaRPr lang="en-US" sz="2200" dirty="0">
              <a:solidFill>
                <a:schemeClr val="bg1"/>
              </a:solidFill>
              <a:latin typeface="Futura Std Medium"/>
            </a:endParaRPr>
          </a:p>
          <a:p>
            <a:pPr marL="274320" lvl="1" indent="0">
              <a:buNone/>
            </a:pPr>
            <a:endParaRPr lang="en-US" sz="2200" dirty="0">
              <a:solidFill>
                <a:schemeClr val="bg1"/>
              </a:solidFill>
              <a:latin typeface="Futura Std Medium"/>
            </a:endParaRPr>
          </a:p>
          <a:p>
            <a:pPr marL="274320" lvl="1" indent="0" algn="ctr">
              <a:buNone/>
            </a:pPr>
            <a:r>
              <a:rPr lang="en-US" sz="2400" b="1" dirty="0">
                <a:solidFill>
                  <a:srgbClr val="FFAA55"/>
                </a:solidFill>
                <a:latin typeface="Futura Std Medium"/>
              </a:rPr>
              <a:t>Current recommendation is to shelter in place.  </a:t>
            </a:r>
          </a:p>
          <a:p>
            <a:pPr marL="274320" lvl="1" indent="0">
              <a:buNone/>
            </a:pPr>
            <a:endParaRPr lang="en-US" sz="2200" b="1" dirty="0">
              <a:solidFill>
                <a:srgbClr val="FFAA55"/>
              </a:solidFill>
              <a:latin typeface="Futura Std Medium"/>
            </a:endParaRPr>
          </a:p>
          <a:p>
            <a:endParaRPr lang="en-US" altLang="en-US" dirty="0">
              <a:solidFill>
                <a:schemeClr val="bg1"/>
              </a:solidFill>
              <a:latin typeface="Futura Std Medium"/>
              <a:ea typeface="Geneva" pitchFamily="-101" charset="-128"/>
            </a:endParaRPr>
          </a:p>
          <a:p>
            <a:pPr marL="0" indent="0">
              <a:lnSpc>
                <a:spcPct val="150000"/>
              </a:lnSpc>
              <a:buNone/>
            </a:pPr>
            <a:endParaRPr lang="en-US" altLang="en-US" dirty="0">
              <a:solidFill>
                <a:schemeClr val="bg1"/>
              </a:solidFill>
              <a:latin typeface="Futura Std Medium"/>
              <a:ea typeface="Geneva" pitchFamily="-101" charset="-128"/>
            </a:endParaRPr>
          </a:p>
        </p:txBody>
      </p:sp>
    </p:spTree>
    <p:extLst>
      <p:ext uri="{BB962C8B-B14F-4D97-AF65-F5344CB8AC3E}">
        <p14:creationId xmlns:p14="http://schemas.microsoft.com/office/powerpoint/2010/main" val="23367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671" b="283"/>
          <a:stretch/>
        </p:blipFill>
        <p:spPr bwMode="auto">
          <a:xfrm>
            <a:off x="0" y="19442"/>
            <a:ext cx="9144000" cy="6838558"/>
          </a:xfrm>
          <a:prstGeom prst="rect">
            <a:avLst/>
          </a:prstGeom>
          <a:noFill/>
          <a:ln>
            <a:noFill/>
          </a:ln>
          <a:extLst/>
        </p:spPr>
        <p:style>
          <a:lnRef idx="2">
            <a:schemeClr val="accent6"/>
          </a:lnRef>
          <a:fillRef idx="1">
            <a:schemeClr val="lt1"/>
          </a:fillRef>
          <a:effectRef idx="0">
            <a:schemeClr val="accent6"/>
          </a:effectRef>
          <a:fontRef idx="minor">
            <a:schemeClr val="dk1"/>
          </a:fontRef>
        </p:style>
      </p:pic>
      <p:cxnSp>
        <p:nvCxnSpPr>
          <p:cNvPr id="37" name="Straight Connector 36"/>
          <p:cNvCxnSpPr/>
          <p:nvPr/>
        </p:nvCxnSpPr>
        <p:spPr>
          <a:xfrm flipV="1">
            <a:off x="1809093" y="2442258"/>
            <a:ext cx="291882" cy="849603"/>
          </a:xfrm>
          <a:prstGeom prst="line">
            <a:avLst/>
          </a:prstGeom>
          <a:solidFill>
            <a:srgbClr val="C00000">
              <a:alpha val="76078"/>
            </a:srgbClr>
          </a:solidFill>
          <a:ln w="28575">
            <a:solidFill>
              <a:srgbClr val="92D050"/>
            </a:solidFill>
            <a:prstDash val="lgDash"/>
          </a:ln>
        </p:spPr>
        <p:style>
          <a:lnRef idx="1">
            <a:schemeClr val="accent3"/>
          </a:lnRef>
          <a:fillRef idx="0">
            <a:schemeClr val="accent3"/>
          </a:fillRef>
          <a:effectRef idx="0">
            <a:schemeClr val="accent3"/>
          </a:effectRef>
          <a:fontRef idx="minor">
            <a:schemeClr val="tx1"/>
          </a:fontRef>
        </p:style>
      </p:cxnSp>
      <p:sp>
        <p:nvSpPr>
          <p:cNvPr id="18" name="Content Placeholder 2"/>
          <p:cNvSpPr>
            <a:spLocks noGrp="1"/>
          </p:cNvSpPr>
          <p:nvPr>
            <p:ph idx="1"/>
          </p:nvPr>
        </p:nvSpPr>
        <p:spPr>
          <a:xfrm>
            <a:off x="0" y="19442"/>
            <a:ext cx="9144000" cy="6838558"/>
          </a:xfrm>
          <a:prstGeom prst="rect">
            <a:avLst/>
          </a:prstGeom>
          <a:solidFill>
            <a:schemeClr val="bg1">
              <a:alpha val="63922"/>
            </a:schemeClr>
          </a:solidFill>
          <a:ln>
            <a:noFill/>
          </a:ln>
        </p:spPr>
        <p:txBody>
          <a:bodyPr lIns="365760" rIns="365760">
            <a:noAutofit/>
          </a:bodyPr>
          <a:lstStyle/>
          <a:p>
            <a:pPr marL="0" indent="0">
              <a:buNone/>
            </a:pPr>
            <a:endParaRPr lang="en-US" altLang="en-US" dirty="0">
              <a:solidFill>
                <a:srgbClr val="FFAA55"/>
              </a:solidFill>
              <a:ea typeface="Geneva" pitchFamily="-101" charset="-128"/>
            </a:endParaRPr>
          </a:p>
          <a:p>
            <a:pPr marL="0" indent="0">
              <a:buNone/>
            </a:pPr>
            <a:endParaRPr lang="en-US" altLang="en-US" dirty="0">
              <a:solidFill>
                <a:srgbClr val="FFAA55"/>
              </a:solidFill>
              <a:ea typeface="Geneva" pitchFamily="-101" charset="-128"/>
            </a:endParaRPr>
          </a:p>
          <a:p>
            <a:pPr marL="0" indent="0">
              <a:buNone/>
            </a:pPr>
            <a:endParaRPr lang="en-US" altLang="en-US" dirty="0">
              <a:solidFill>
                <a:srgbClr val="FFAA55"/>
              </a:solidFill>
              <a:ea typeface="Geneva" pitchFamily="-101" charset="-128"/>
            </a:endParaRPr>
          </a:p>
          <a:p>
            <a:pPr marL="0" indent="0">
              <a:buNone/>
            </a:pPr>
            <a:endParaRPr lang="en-US" altLang="en-US" dirty="0">
              <a:solidFill>
                <a:srgbClr val="FFAA55"/>
              </a:solidFill>
              <a:ea typeface="Geneva" pitchFamily="-101" charset="-128"/>
            </a:endParaRPr>
          </a:p>
          <a:p>
            <a:pPr marL="0" indent="0">
              <a:buNone/>
            </a:pPr>
            <a:r>
              <a:rPr lang="en-US" altLang="en-US" dirty="0">
                <a:solidFill>
                  <a:srgbClr val="FFAA55"/>
                </a:solidFill>
                <a:latin typeface="Futura Std Medium"/>
                <a:ea typeface="Geneva" pitchFamily="-101" charset="-128"/>
              </a:rPr>
              <a:t>ONE </a:t>
            </a:r>
            <a:r>
              <a:rPr lang="en-US" altLang="en-US" dirty="0">
                <a:latin typeface="Futura Std Medium"/>
                <a:ea typeface="Geneva" pitchFamily="-101" charset="-128"/>
              </a:rPr>
              <a:t>student in </a:t>
            </a:r>
            <a:r>
              <a:rPr lang="en-US" altLang="en-US" b="1" dirty="0">
                <a:latin typeface="Futura Std Medium"/>
                <a:ea typeface="Geneva" pitchFamily="-101" charset="-128"/>
              </a:rPr>
              <a:t>critical condition</a:t>
            </a:r>
            <a:r>
              <a:rPr lang="en-US" altLang="en-US" dirty="0">
                <a:latin typeface="Futura Std Medium"/>
                <a:ea typeface="Geneva" pitchFamily="-101" charset="-128"/>
              </a:rPr>
              <a:t>, currently hospitalized,              your assistance company is monitoring and coordinating as needed </a:t>
            </a:r>
          </a:p>
          <a:p>
            <a:pPr marL="0" indent="0">
              <a:buNone/>
            </a:pPr>
            <a:r>
              <a:rPr lang="en-US" dirty="0">
                <a:solidFill>
                  <a:srgbClr val="FFAA55"/>
                </a:solidFill>
                <a:latin typeface="Futura Std Medium"/>
                <a:ea typeface="Geneva" pitchFamily="-101" charset="-128"/>
              </a:rPr>
              <a:t>ONE</a:t>
            </a:r>
            <a:r>
              <a:rPr lang="en-US" dirty="0">
                <a:solidFill>
                  <a:srgbClr val="3F5A67"/>
                </a:solidFill>
                <a:latin typeface="Futura Std Medium"/>
                <a:ea typeface="Geneva" pitchFamily="-101" charset="-128"/>
              </a:rPr>
              <a:t> </a:t>
            </a:r>
            <a:r>
              <a:rPr lang="en-US" dirty="0">
                <a:latin typeface="Futura Std Medium"/>
                <a:ea typeface="Geneva" pitchFamily="-101" charset="-128"/>
              </a:rPr>
              <a:t>student, </a:t>
            </a:r>
            <a:r>
              <a:rPr lang="en-US" b="1" dirty="0">
                <a:latin typeface="Futura Std Medium"/>
                <a:ea typeface="Geneva" pitchFamily="-101" charset="-128"/>
              </a:rPr>
              <a:t>minor injuries</a:t>
            </a:r>
            <a:r>
              <a:rPr lang="en-US" dirty="0">
                <a:latin typeface="Futura Std Medium"/>
                <a:ea typeface="Geneva" pitchFamily="-101" charset="-128"/>
              </a:rPr>
              <a:t>, treated and released  </a:t>
            </a:r>
          </a:p>
          <a:p>
            <a:pPr marL="0" indent="0">
              <a:buNone/>
            </a:pPr>
            <a:r>
              <a:rPr lang="en-US" dirty="0">
                <a:solidFill>
                  <a:srgbClr val="FFAA55"/>
                </a:solidFill>
                <a:latin typeface="Futura Std Medium"/>
                <a:ea typeface="Geneva" pitchFamily="-101" charset="-128"/>
              </a:rPr>
              <a:t>ONE</a:t>
            </a:r>
            <a:r>
              <a:rPr lang="en-US" dirty="0">
                <a:latin typeface="Futura Std Medium"/>
                <a:ea typeface="Geneva" pitchFamily="-101" charset="-128"/>
              </a:rPr>
              <a:t> student, </a:t>
            </a:r>
            <a:r>
              <a:rPr lang="en-US" b="1" dirty="0">
                <a:latin typeface="Futura Std Medium"/>
                <a:ea typeface="Geneva" pitchFamily="-101" charset="-128"/>
              </a:rPr>
              <a:t>killed</a:t>
            </a:r>
            <a:r>
              <a:rPr lang="en-US" dirty="0">
                <a:latin typeface="Futura Std Medium"/>
                <a:ea typeface="Geneva" pitchFamily="-101" charset="-128"/>
              </a:rPr>
              <a:t> in the initial attack</a:t>
            </a:r>
            <a:endParaRPr lang="en-US" dirty="0">
              <a:latin typeface="Futura Std Medium"/>
            </a:endParaRPr>
          </a:p>
          <a:p>
            <a:pPr marL="0" indent="0">
              <a:buNone/>
            </a:pPr>
            <a:r>
              <a:rPr lang="en-US" dirty="0">
                <a:solidFill>
                  <a:srgbClr val="FFAA55"/>
                </a:solidFill>
                <a:latin typeface="Futura Std Medium"/>
                <a:ea typeface="Geneva" pitchFamily="-101" charset="-128"/>
              </a:rPr>
              <a:t>FOUR </a:t>
            </a:r>
            <a:r>
              <a:rPr lang="en-US" dirty="0">
                <a:latin typeface="Futura Std Medium"/>
                <a:ea typeface="Geneva" pitchFamily="-101" charset="-128"/>
              </a:rPr>
              <a:t>students are </a:t>
            </a:r>
            <a:r>
              <a:rPr lang="en-US" b="1" dirty="0">
                <a:latin typeface="Futura Std Medium"/>
                <a:ea typeface="Geneva" pitchFamily="-101" charset="-128"/>
              </a:rPr>
              <a:t>sheltering in place </a:t>
            </a:r>
            <a:r>
              <a:rPr lang="en-US" dirty="0">
                <a:latin typeface="Futura Std Medium"/>
                <a:ea typeface="Geneva" pitchFamily="-101" charset="-128"/>
              </a:rPr>
              <a:t>(group of 2, 1 and 1) </a:t>
            </a:r>
          </a:p>
          <a:p>
            <a:pPr marL="0" indent="0">
              <a:buNone/>
            </a:pPr>
            <a:r>
              <a:rPr lang="en-US" dirty="0">
                <a:solidFill>
                  <a:srgbClr val="FFAA55"/>
                </a:solidFill>
                <a:latin typeface="Futura Std Medium"/>
                <a:ea typeface="Geneva" pitchFamily="-101" charset="-128"/>
              </a:rPr>
              <a:t>TWO</a:t>
            </a:r>
            <a:r>
              <a:rPr lang="en-US" dirty="0">
                <a:latin typeface="Futura Std Medium"/>
                <a:ea typeface="Geneva" pitchFamily="-101" charset="-128"/>
              </a:rPr>
              <a:t> students reported in Rome are actually on a </a:t>
            </a:r>
            <a:r>
              <a:rPr lang="en-US" b="1" dirty="0">
                <a:latin typeface="Futura Std Medium"/>
                <a:ea typeface="Geneva" pitchFamily="-101" charset="-128"/>
              </a:rPr>
              <a:t>personal excursion </a:t>
            </a:r>
            <a:r>
              <a:rPr lang="en-US" dirty="0">
                <a:latin typeface="Futura Std Medium"/>
                <a:ea typeface="Geneva" pitchFamily="-101" charset="-128"/>
              </a:rPr>
              <a:t>in France  </a:t>
            </a:r>
          </a:p>
          <a:p>
            <a:pPr marL="0" indent="0">
              <a:buNone/>
            </a:pPr>
            <a:r>
              <a:rPr lang="en-US" dirty="0">
                <a:solidFill>
                  <a:srgbClr val="FFAA55"/>
                </a:solidFill>
                <a:latin typeface="Futura Std Medium"/>
                <a:ea typeface="Geneva" pitchFamily="-101" charset="-128"/>
              </a:rPr>
              <a:t>ONE </a:t>
            </a:r>
            <a:r>
              <a:rPr lang="en-US" b="1" dirty="0">
                <a:latin typeface="Futura Std Medium"/>
                <a:ea typeface="Geneva" pitchFamily="-101" charset="-128"/>
              </a:rPr>
              <a:t>Faculty</a:t>
            </a:r>
            <a:r>
              <a:rPr lang="en-US" dirty="0">
                <a:latin typeface="Futura Std Medium"/>
                <a:ea typeface="Geneva" pitchFamily="-101" charset="-128"/>
              </a:rPr>
              <a:t> is sheltering in place </a:t>
            </a:r>
          </a:p>
          <a:p>
            <a:pPr marL="0" indent="0">
              <a:buNone/>
            </a:pPr>
            <a:r>
              <a:rPr lang="en-US" dirty="0">
                <a:solidFill>
                  <a:srgbClr val="FFAA55"/>
                </a:solidFill>
                <a:latin typeface="Futura Std Medium"/>
                <a:ea typeface="Geneva" pitchFamily="-101" charset="-128"/>
              </a:rPr>
              <a:t>ONE</a:t>
            </a:r>
            <a:r>
              <a:rPr lang="en-US" dirty="0">
                <a:latin typeface="Futura Std Medium"/>
                <a:ea typeface="Geneva" pitchFamily="-101" charset="-128"/>
              </a:rPr>
              <a:t> Faculty has a deceased spouse, your assistance company is coordinating </a:t>
            </a:r>
            <a:r>
              <a:rPr lang="en-US" b="1" dirty="0">
                <a:latin typeface="Futura Std Medium"/>
                <a:ea typeface="Geneva" pitchFamily="-101" charset="-128"/>
              </a:rPr>
              <a:t>return of remains </a:t>
            </a:r>
          </a:p>
          <a:p>
            <a:pPr marL="0" indent="0">
              <a:buNone/>
            </a:pPr>
            <a:r>
              <a:rPr lang="en-US" dirty="0">
                <a:solidFill>
                  <a:schemeClr val="bg1"/>
                </a:solidFill>
                <a:latin typeface="Futura Std Medium"/>
                <a:ea typeface="Geneva" pitchFamily="-101" charset="-128"/>
              </a:rPr>
              <a:t>  </a:t>
            </a:r>
          </a:p>
          <a:p>
            <a:pPr marL="0" indent="0">
              <a:buNone/>
            </a:pPr>
            <a:endParaRPr lang="en-US" sz="2200" dirty="0">
              <a:solidFill>
                <a:schemeClr val="bg1"/>
              </a:solidFill>
              <a:latin typeface="Futura Std Medium"/>
              <a:ea typeface="Geneva" pitchFamily="-101" charset="-128"/>
            </a:endParaRPr>
          </a:p>
          <a:p>
            <a:pPr marL="0" indent="0">
              <a:buNone/>
            </a:pPr>
            <a:endParaRPr lang="en-US" sz="2200" b="1" dirty="0">
              <a:solidFill>
                <a:schemeClr val="bg1"/>
              </a:solidFill>
              <a:latin typeface="Futura Std Medium"/>
            </a:endParaRPr>
          </a:p>
          <a:p>
            <a:pPr marL="0" indent="0">
              <a:buNone/>
            </a:pPr>
            <a:endParaRPr lang="en-US" altLang="en-US" dirty="0">
              <a:solidFill>
                <a:schemeClr val="bg1"/>
              </a:solidFill>
              <a:latin typeface="Futura Std Medium"/>
              <a:ea typeface="Geneva" pitchFamily="-101" charset="-128"/>
            </a:endParaRPr>
          </a:p>
          <a:p>
            <a:pPr marL="0" indent="0">
              <a:lnSpc>
                <a:spcPct val="150000"/>
              </a:lnSpc>
              <a:buNone/>
            </a:pPr>
            <a:endParaRPr lang="en-US" altLang="en-US" dirty="0">
              <a:solidFill>
                <a:schemeClr val="bg1"/>
              </a:solidFill>
              <a:latin typeface="Futura Std Medium"/>
              <a:ea typeface="Geneva" pitchFamily="-101" charset="-128"/>
            </a:endParaRPr>
          </a:p>
        </p:txBody>
      </p:sp>
      <p:sp>
        <p:nvSpPr>
          <p:cNvPr id="2" name="Title 1"/>
          <p:cNvSpPr>
            <a:spLocks noGrp="1"/>
          </p:cNvSpPr>
          <p:nvPr>
            <p:ph type="title"/>
          </p:nvPr>
        </p:nvSpPr>
        <p:spPr>
          <a:xfrm flipH="1">
            <a:off x="-63661" y="0"/>
            <a:ext cx="9207661" cy="2299423"/>
          </a:xfrm>
          <a:custGeom>
            <a:avLst/>
            <a:gdLst>
              <a:gd name="connsiteX0" fmla="*/ 0 w 8229600"/>
              <a:gd name="connsiteY0" fmla="*/ 1633558 h 1633558"/>
              <a:gd name="connsiteX1" fmla="*/ 0 w 8229600"/>
              <a:gd name="connsiteY1" fmla="*/ 0 h 1633558"/>
              <a:gd name="connsiteX2" fmla="*/ 8229600 w 8229600"/>
              <a:gd name="connsiteY2" fmla="*/ 1633558 h 1633558"/>
              <a:gd name="connsiteX3" fmla="*/ 0 w 8229600"/>
              <a:gd name="connsiteY3" fmla="*/ 1633558 h 1633558"/>
              <a:gd name="connsiteX0" fmla="*/ 0 w 8738886"/>
              <a:gd name="connsiteY0" fmla="*/ 1828800 h 1828800"/>
              <a:gd name="connsiteX1" fmla="*/ 0 w 8738886"/>
              <a:gd name="connsiteY1" fmla="*/ 195242 h 1828800"/>
              <a:gd name="connsiteX2" fmla="*/ 8738886 w 8738886"/>
              <a:gd name="connsiteY2" fmla="*/ 0 h 1828800"/>
              <a:gd name="connsiteX3" fmla="*/ 0 w 8738886"/>
              <a:gd name="connsiteY3" fmla="*/ 1828800 h 1828800"/>
              <a:gd name="connsiteX0" fmla="*/ 532435 w 9271321"/>
              <a:gd name="connsiteY0" fmla="*/ 1828800 h 1828800"/>
              <a:gd name="connsiteX1" fmla="*/ 0 w 9271321"/>
              <a:gd name="connsiteY1" fmla="*/ 56345 h 1828800"/>
              <a:gd name="connsiteX2" fmla="*/ 9271321 w 9271321"/>
              <a:gd name="connsiteY2" fmla="*/ 0 h 1828800"/>
              <a:gd name="connsiteX3" fmla="*/ 532435 w 9271321"/>
              <a:gd name="connsiteY3" fmla="*/ 1828800 h 1828800"/>
              <a:gd name="connsiteX0" fmla="*/ 46298 w 9271321"/>
              <a:gd name="connsiteY0" fmla="*/ 1932972 h 1932972"/>
              <a:gd name="connsiteX1" fmla="*/ 0 w 9271321"/>
              <a:gd name="connsiteY1" fmla="*/ 56345 h 1932972"/>
              <a:gd name="connsiteX2" fmla="*/ 9271321 w 9271321"/>
              <a:gd name="connsiteY2" fmla="*/ 0 h 1932972"/>
              <a:gd name="connsiteX3" fmla="*/ 46298 w 9271321"/>
              <a:gd name="connsiteY3" fmla="*/ 1932972 h 1932972"/>
              <a:gd name="connsiteX0" fmla="*/ 46298 w 9271321"/>
              <a:gd name="connsiteY0" fmla="*/ 1932972 h 1932972"/>
              <a:gd name="connsiteX1" fmla="*/ 0 w 9271321"/>
              <a:gd name="connsiteY1" fmla="*/ 7694 h 1932972"/>
              <a:gd name="connsiteX2" fmla="*/ 9271321 w 9271321"/>
              <a:gd name="connsiteY2" fmla="*/ 0 h 1932972"/>
              <a:gd name="connsiteX3" fmla="*/ 46298 w 9271321"/>
              <a:gd name="connsiteY3" fmla="*/ 1932972 h 1932972"/>
              <a:gd name="connsiteX0" fmla="*/ 0 w 9271322"/>
              <a:gd name="connsiteY0" fmla="*/ 1932972 h 1932972"/>
              <a:gd name="connsiteX1" fmla="*/ 1 w 9271322"/>
              <a:gd name="connsiteY1" fmla="*/ 7694 h 1932972"/>
              <a:gd name="connsiteX2" fmla="*/ 9271322 w 9271322"/>
              <a:gd name="connsiteY2" fmla="*/ 0 h 1932972"/>
              <a:gd name="connsiteX3" fmla="*/ 0 w 9271322"/>
              <a:gd name="connsiteY3" fmla="*/ 1932972 h 1932972"/>
            </a:gdLst>
            <a:ahLst/>
            <a:cxnLst>
              <a:cxn ang="0">
                <a:pos x="connsiteX0" y="connsiteY0"/>
              </a:cxn>
              <a:cxn ang="0">
                <a:pos x="connsiteX1" y="connsiteY1"/>
              </a:cxn>
              <a:cxn ang="0">
                <a:pos x="connsiteX2" y="connsiteY2"/>
              </a:cxn>
              <a:cxn ang="0">
                <a:pos x="connsiteX3" y="connsiteY3"/>
              </a:cxn>
            </a:cxnLst>
            <a:rect l="l" t="t" r="r" b="b"/>
            <a:pathLst>
              <a:path w="9271322" h="1932972">
                <a:moveTo>
                  <a:pt x="0" y="1932972"/>
                </a:moveTo>
                <a:cubicBezTo>
                  <a:pt x="0" y="1291213"/>
                  <a:pt x="1" y="649453"/>
                  <a:pt x="1" y="7694"/>
                </a:cubicBezTo>
                <a:lnTo>
                  <a:pt x="9271322" y="0"/>
                </a:lnTo>
                <a:lnTo>
                  <a:pt x="0" y="1932972"/>
                </a:lnTo>
                <a:close/>
              </a:path>
            </a:pathLst>
          </a:custGeom>
          <a:solidFill>
            <a:srgbClr val="F2F2F2">
              <a:alpha val="67059"/>
            </a:srgbClr>
          </a:solidFill>
        </p:spPr>
        <p:txBody>
          <a:bodyPr anchor="t">
            <a:normAutofit/>
          </a:bodyPr>
          <a:lstStyle/>
          <a:p>
            <a:pPr algn="ctr">
              <a:defRPr/>
            </a:pPr>
            <a:r>
              <a:rPr lang="en-US" dirty="0">
                <a:solidFill>
                  <a:schemeClr val="tx1"/>
                </a:solidFill>
              </a:rPr>
              <a:t>                         </a:t>
            </a:r>
            <a:r>
              <a:rPr lang="en-US" sz="3600" dirty="0">
                <a:solidFill>
                  <a:schemeClr val="tx1"/>
                </a:solidFill>
                <a:latin typeface="Futura Std Medium"/>
              </a:rPr>
              <a:t>Traveler Update + 9 Hours  </a:t>
            </a:r>
            <a:endParaRPr dirty="0">
              <a:solidFill>
                <a:schemeClr val="tx1"/>
              </a:solidFill>
              <a:latin typeface="Futura Std Medium"/>
            </a:endParaRPr>
          </a:p>
        </p:txBody>
      </p:sp>
    </p:spTree>
    <p:extLst>
      <p:ext uri="{BB962C8B-B14F-4D97-AF65-F5344CB8AC3E}">
        <p14:creationId xmlns:p14="http://schemas.microsoft.com/office/powerpoint/2010/main" val="37515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198"/>
            <a:ext cx="8229600" cy="990600"/>
          </a:xfrm>
        </p:spPr>
        <p:txBody>
          <a:bodyPr>
            <a:normAutofit/>
          </a:bodyPr>
          <a:lstStyle/>
          <a:p>
            <a:pPr algn="ctr">
              <a:defRPr/>
            </a:pPr>
            <a:r>
              <a:rPr lang="en-US" sz="3600" dirty="0">
                <a:latin typeface="Futura Std Medium"/>
              </a:rPr>
              <a:t>The Days Ahead</a:t>
            </a:r>
            <a:endParaRPr sz="3600" dirty="0">
              <a:latin typeface="Futura Std Medium"/>
            </a:endParaRPr>
          </a:p>
        </p:txBody>
      </p:sp>
      <p:sp>
        <p:nvSpPr>
          <p:cNvPr id="3" name="Rectangle 2"/>
          <p:cNvSpPr/>
          <p:nvPr/>
        </p:nvSpPr>
        <p:spPr>
          <a:xfrm>
            <a:off x="0" y="1341912"/>
            <a:ext cx="9144000" cy="5516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Content Placeholder 2"/>
          <p:cNvSpPr>
            <a:spLocks noGrp="1"/>
          </p:cNvSpPr>
          <p:nvPr>
            <p:ph idx="1"/>
          </p:nvPr>
        </p:nvSpPr>
        <p:spPr>
          <a:xfrm>
            <a:off x="0" y="1341911"/>
            <a:ext cx="9144000" cy="5204361"/>
          </a:xfrm>
          <a:prstGeom prst="flowChartAlternateProcess">
            <a:avLst/>
          </a:prstGeom>
          <a:solidFill>
            <a:srgbClr val="3F5A67"/>
          </a:solidFill>
          <a:ln>
            <a:noFill/>
          </a:ln>
        </p:spPr>
        <p:txBody>
          <a:bodyPr rIns="365760">
            <a:noAutofit/>
          </a:bodyPr>
          <a:lstStyle/>
          <a:p>
            <a:pPr marL="457200" indent="-457200">
              <a:buFont typeface="+mj-lt"/>
              <a:buAutoNum type="arabicPeriod"/>
            </a:pPr>
            <a:r>
              <a:rPr lang="en-US" altLang="en-US" dirty="0">
                <a:solidFill>
                  <a:schemeClr val="bg1"/>
                </a:solidFill>
                <a:latin typeface="Futura Std Medium"/>
                <a:ea typeface="Geneva" pitchFamily="-101" charset="-128"/>
              </a:rPr>
              <a:t>Resources for </a:t>
            </a:r>
            <a:r>
              <a:rPr lang="en-US" altLang="en-US" dirty="0">
                <a:solidFill>
                  <a:srgbClr val="FFAA55"/>
                </a:solidFill>
                <a:latin typeface="Futura Std Medium"/>
                <a:ea typeface="Geneva" pitchFamily="-101" charset="-128"/>
              </a:rPr>
              <a:t>emotional support</a:t>
            </a:r>
            <a:r>
              <a:rPr lang="en-US" altLang="en-US" dirty="0">
                <a:solidFill>
                  <a:schemeClr val="bg1"/>
                </a:solidFill>
                <a:latin typeface="Futura Std Medium"/>
                <a:ea typeface="Geneva" pitchFamily="-101" charset="-128"/>
              </a:rPr>
              <a:t> – victims, family, other students and staff </a:t>
            </a:r>
          </a:p>
          <a:p>
            <a:pPr marL="457200" indent="-457200">
              <a:buFont typeface="+mj-lt"/>
              <a:buAutoNum type="arabicPeriod"/>
            </a:pPr>
            <a:endParaRPr lang="en-US" altLang="en-US" sz="1050" dirty="0">
              <a:solidFill>
                <a:schemeClr val="bg1"/>
              </a:solidFill>
              <a:latin typeface="Futura Std Medium"/>
              <a:ea typeface="Geneva" pitchFamily="-101" charset="-128"/>
            </a:endParaRPr>
          </a:p>
          <a:p>
            <a:pPr marL="457200" indent="-457200">
              <a:buFont typeface="+mj-lt"/>
              <a:buAutoNum type="arabicPeriod"/>
            </a:pPr>
            <a:r>
              <a:rPr lang="en-US" altLang="en-US" dirty="0">
                <a:solidFill>
                  <a:schemeClr val="bg1"/>
                </a:solidFill>
                <a:latin typeface="Futura Std Medium"/>
                <a:ea typeface="Geneva" pitchFamily="-101" charset="-128"/>
              </a:rPr>
              <a:t>Gather information needed for </a:t>
            </a:r>
            <a:r>
              <a:rPr lang="en-US" altLang="en-US" dirty="0">
                <a:solidFill>
                  <a:srgbClr val="FFAA55"/>
                </a:solidFill>
                <a:latin typeface="Futura Std Medium"/>
                <a:ea typeface="Geneva" pitchFamily="-101" charset="-128"/>
              </a:rPr>
              <a:t>executive review </a:t>
            </a:r>
            <a:r>
              <a:rPr lang="en-US" altLang="en-US" dirty="0">
                <a:solidFill>
                  <a:schemeClr val="bg1"/>
                </a:solidFill>
                <a:latin typeface="Futura Std Medium"/>
                <a:ea typeface="Geneva" pitchFamily="-101" charset="-128"/>
              </a:rPr>
              <a:t>of the program and whether it will continue or be cancelled </a:t>
            </a:r>
          </a:p>
          <a:p>
            <a:pPr marL="457200" indent="-457200">
              <a:buFont typeface="+mj-lt"/>
              <a:buAutoNum type="arabicPeriod"/>
            </a:pPr>
            <a:endParaRPr lang="en-US" altLang="en-US" sz="1000" dirty="0">
              <a:solidFill>
                <a:schemeClr val="bg1"/>
              </a:solidFill>
              <a:latin typeface="Futura Std Medium"/>
              <a:ea typeface="Geneva" pitchFamily="-101" charset="-128"/>
            </a:endParaRPr>
          </a:p>
          <a:p>
            <a:pPr marL="457200" indent="-457200">
              <a:buFont typeface="+mj-lt"/>
              <a:buAutoNum type="arabicPeriod"/>
            </a:pPr>
            <a:r>
              <a:rPr lang="en-US" altLang="en-US" dirty="0">
                <a:solidFill>
                  <a:srgbClr val="FFAA55"/>
                </a:solidFill>
                <a:latin typeface="Futura Std Medium"/>
                <a:ea typeface="Geneva" pitchFamily="-101" charset="-128"/>
              </a:rPr>
              <a:t>Continue monitoring </a:t>
            </a:r>
            <a:r>
              <a:rPr lang="en-US" altLang="en-US" dirty="0">
                <a:solidFill>
                  <a:schemeClr val="bg1"/>
                </a:solidFill>
                <a:latin typeface="Futura Std Medium"/>
                <a:ea typeface="Geneva" pitchFamily="-101" charset="-128"/>
              </a:rPr>
              <a:t>the situation and access credible intelligence </a:t>
            </a:r>
          </a:p>
          <a:p>
            <a:pPr marL="457200" indent="-457200">
              <a:buFont typeface="+mj-lt"/>
              <a:buAutoNum type="arabicPeriod"/>
            </a:pPr>
            <a:endParaRPr lang="en-US" altLang="en-US" sz="1050" dirty="0">
              <a:solidFill>
                <a:schemeClr val="bg1"/>
              </a:solidFill>
              <a:latin typeface="Futura Std Medium"/>
              <a:ea typeface="Geneva" pitchFamily="-101" charset="-128"/>
            </a:endParaRPr>
          </a:p>
          <a:p>
            <a:pPr marL="457200" indent="-457200">
              <a:buFont typeface="+mj-lt"/>
              <a:buAutoNum type="arabicPeriod"/>
            </a:pPr>
            <a:r>
              <a:rPr lang="en-US" altLang="en-US" dirty="0">
                <a:solidFill>
                  <a:schemeClr val="bg1"/>
                </a:solidFill>
                <a:latin typeface="Futura Std Medium"/>
                <a:ea typeface="Geneva" pitchFamily="-101" charset="-128"/>
              </a:rPr>
              <a:t>Prepare to discuss the decision to </a:t>
            </a:r>
            <a:r>
              <a:rPr lang="en-US" altLang="en-US" dirty="0">
                <a:solidFill>
                  <a:srgbClr val="FFAA55"/>
                </a:solidFill>
                <a:latin typeface="Futura Std Medium"/>
                <a:ea typeface="Geneva" pitchFamily="-101" charset="-128"/>
              </a:rPr>
              <a:t>shelter in place versus evacuate</a:t>
            </a:r>
            <a:r>
              <a:rPr lang="en-US" altLang="en-US" dirty="0">
                <a:solidFill>
                  <a:schemeClr val="bg1"/>
                </a:solidFill>
                <a:latin typeface="Futura Std Medium"/>
                <a:ea typeface="Geneva" pitchFamily="-101" charset="-128"/>
              </a:rPr>
              <a:t>, to travelers and family members</a:t>
            </a:r>
          </a:p>
          <a:p>
            <a:pPr marL="457200" indent="-457200">
              <a:buFont typeface="+mj-lt"/>
              <a:buAutoNum type="arabicPeriod"/>
            </a:pPr>
            <a:endParaRPr lang="en-US" altLang="en-US" sz="1200" dirty="0">
              <a:solidFill>
                <a:schemeClr val="bg1"/>
              </a:solidFill>
              <a:latin typeface="Futura Std Medium"/>
              <a:ea typeface="Geneva" pitchFamily="-101" charset="-128"/>
            </a:endParaRPr>
          </a:p>
          <a:p>
            <a:pPr marL="457200" indent="-457200">
              <a:buFont typeface="+mj-lt"/>
              <a:buAutoNum type="arabicPeriod"/>
            </a:pPr>
            <a:r>
              <a:rPr lang="en-US" altLang="en-US" dirty="0">
                <a:solidFill>
                  <a:schemeClr val="bg1"/>
                </a:solidFill>
                <a:latin typeface="Futura Std Medium"/>
                <a:ea typeface="Geneva" pitchFamily="-101" charset="-128"/>
              </a:rPr>
              <a:t>Review travel registry for any </a:t>
            </a:r>
            <a:r>
              <a:rPr lang="en-US" altLang="en-US" dirty="0">
                <a:solidFill>
                  <a:srgbClr val="FFAA55"/>
                </a:solidFill>
                <a:latin typeface="Futura Std Medium"/>
                <a:ea typeface="Geneva" pitchFamily="-101" charset="-128"/>
              </a:rPr>
              <a:t>future travelers </a:t>
            </a:r>
            <a:r>
              <a:rPr lang="en-US" altLang="en-US" dirty="0">
                <a:solidFill>
                  <a:schemeClr val="bg1"/>
                </a:solidFill>
                <a:latin typeface="Futura Std Medium"/>
                <a:ea typeface="Geneva" pitchFamily="-101" charset="-128"/>
              </a:rPr>
              <a:t>to the affected region and make contact with instructions </a:t>
            </a:r>
          </a:p>
          <a:p>
            <a:pPr marL="0" indent="0">
              <a:buNone/>
            </a:pPr>
            <a:endParaRPr lang="en-US" altLang="en-US" dirty="0">
              <a:solidFill>
                <a:schemeClr val="bg1"/>
              </a:solidFill>
              <a:ea typeface="Geneva" pitchFamily="-101" charset="-128"/>
            </a:endParaRPr>
          </a:p>
          <a:p>
            <a:pPr marL="0" indent="0">
              <a:buNone/>
            </a:pPr>
            <a:endParaRPr lang="en-US" altLang="en-US" dirty="0">
              <a:solidFill>
                <a:schemeClr val="bg1"/>
              </a:solidFill>
              <a:ea typeface="Geneva" pitchFamily="-101" charset="-128"/>
            </a:endParaRPr>
          </a:p>
          <a:p>
            <a:pPr marL="0" indent="0">
              <a:buNone/>
            </a:pPr>
            <a:endParaRPr lang="en-US" sz="2200" dirty="0">
              <a:solidFill>
                <a:schemeClr val="bg1"/>
              </a:solidFill>
              <a:latin typeface="Futura Std Medium"/>
            </a:endParaRPr>
          </a:p>
          <a:p>
            <a:pPr marL="274320" lvl="1" indent="0">
              <a:buNone/>
            </a:pPr>
            <a:endParaRPr lang="en-US" sz="2200" b="1" dirty="0">
              <a:solidFill>
                <a:schemeClr val="bg1"/>
              </a:solidFill>
              <a:latin typeface="Futura Std Medium"/>
            </a:endParaRPr>
          </a:p>
          <a:p>
            <a:endParaRPr lang="en-US" altLang="en-US" dirty="0">
              <a:solidFill>
                <a:schemeClr val="bg1"/>
              </a:solidFill>
              <a:latin typeface="Futura Std Medium"/>
              <a:ea typeface="Geneva" pitchFamily="-101" charset="-128"/>
            </a:endParaRPr>
          </a:p>
          <a:p>
            <a:pPr marL="0" indent="0">
              <a:lnSpc>
                <a:spcPct val="150000"/>
              </a:lnSpc>
              <a:buNone/>
            </a:pPr>
            <a:endParaRPr lang="en-US" altLang="en-US" dirty="0">
              <a:solidFill>
                <a:schemeClr val="bg1"/>
              </a:solidFill>
              <a:latin typeface="Futura Std Medium"/>
              <a:ea typeface="Geneva" pitchFamily="-101" charset="-128"/>
            </a:endParaRPr>
          </a:p>
        </p:txBody>
      </p:sp>
    </p:spTree>
    <p:extLst>
      <p:ext uri="{BB962C8B-B14F-4D97-AF65-F5344CB8AC3E}">
        <p14:creationId xmlns:p14="http://schemas.microsoft.com/office/powerpoint/2010/main" val="206120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51957" y="769013"/>
            <a:ext cx="0" cy="5607294"/>
          </a:xfrm>
          <a:prstGeom prst="line">
            <a:avLst/>
          </a:prstGeom>
          <a:ln w="76200">
            <a:solidFill>
              <a:srgbClr val="3F5A67"/>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66256" y="1364254"/>
            <a:ext cx="4622376" cy="4366358"/>
            <a:chOff x="825499" y="1400175"/>
            <a:chExt cx="3244850" cy="2837233"/>
          </a:xfrm>
        </p:grpSpPr>
        <p:sp>
          <p:nvSpPr>
            <p:cNvPr id="12" name="TextBox 11"/>
            <p:cNvSpPr txBox="1"/>
            <p:nvPr/>
          </p:nvSpPr>
          <p:spPr>
            <a:xfrm>
              <a:off x="825499" y="3667125"/>
              <a:ext cx="3244850" cy="570283"/>
            </a:xfrm>
            <a:prstGeom prst="rect">
              <a:avLst/>
            </a:prstGeom>
            <a:noFill/>
          </p:spPr>
          <p:txBody>
            <a:bodyPr wrap="square">
              <a:spAutoFit/>
            </a:bodyPr>
            <a:lstStyle/>
            <a:p>
              <a:pPr algn="ctr">
                <a:defRPr/>
              </a:pPr>
              <a:r>
                <a:rPr lang="en-US" sz="2400" b="1" dirty="0">
                  <a:solidFill>
                    <a:srgbClr val="FFAA55"/>
                  </a:solidFill>
                  <a:latin typeface="Futura Std Medium" pitchFamily="34" charset="0"/>
                </a:rPr>
                <a:t>REACTIVE</a:t>
              </a:r>
            </a:p>
            <a:p>
              <a:pPr algn="ctr">
                <a:defRPr/>
              </a:pPr>
              <a:r>
                <a:rPr lang="en-US" sz="1600" b="1" dirty="0">
                  <a:solidFill>
                    <a:schemeClr val="bg1"/>
                  </a:solidFill>
                  <a:latin typeface="Futura Std Medium" pitchFamily="34" charset="0"/>
                </a:rPr>
                <a:t>Assistance and Insurance</a:t>
              </a:r>
              <a:endParaRPr lang="en-US" sz="1600" dirty="0">
                <a:solidFill>
                  <a:srgbClr val="FFAA55"/>
                </a:solidFill>
                <a:latin typeface="Futura Std Medium" pitchFamily="34" charset="0"/>
              </a:endParaRPr>
            </a:p>
          </p:txBody>
        </p:sp>
        <p:pic>
          <p:nvPicPr>
            <p:cNvPr id="6148" name="Picture 4" descr="C:\Users\Courtney Meyer\Desktop\On Call New PPT\08 December 2016 PPT\PPT Images\icons p9-01.png"/>
            <p:cNvPicPr>
              <a:picLocks noChangeAspect="1" noChangeArrowheads="1"/>
            </p:cNvPicPr>
            <p:nvPr/>
          </p:nvPicPr>
          <p:blipFill>
            <a:blip r:embed="rId3" cstate="print"/>
            <a:srcRect/>
            <a:stretch>
              <a:fillRect/>
            </a:stretch>
          </p:blipFill>
          <p:spPr bwMode="auto">
            <a:xfrm>
              <a:off x="1295400" y="1400175"/>
              <a:ext cx="2286000" cy="2266950"/>
            </a:xfrm>
            <a:prstGeom prst="rect">
              <a:avLst/>
            </a:prstGeom>
            <a:noFill/>
          </p:spPr>
        </p:pic>
        <p:pic>
          <p:nvPicPr>
            <p:cNvPr id="6150" name="Picture 6" descr="C:\Users\Courtney Meyer\Desktop\On Call New PPT\08 December 2016 PPT\PPT Images\check-01.png"/>
            <p:cNvPicPr>
              <a:picLocks noChangeAspect="1" noChangeArrowheads="1"/>
            </p:cNvPicPr>
            <p:nvPr/>
          </p:nvPicPr>
          <p:blipFill>
            <a:blip r:embed="rId4" cstate="print"/>
            <a:stretch>
              <a:fillRect/>
            </a:stretch>
          </p:blipFill>
          <p:spPr bwMode="auto">
            <a:xfrm>
              <a:off x="948972" y="2161272"/>
              <a:ext cx="1286228" cy="1275910"/>
            </a:xfrm>
            <a:prstGeom prst="rect">
              <a:avLst/>
            </a:prstGeom>
            <a:noFill/>
          </p:spPr>
        </p:pic>
      </p:grpSp>
      <p:grpSp>
        <p:nvGrpSpPr>
          <p:cNvPr id="3" name="Group 2"/>
          <p:cNvGrpSpPr/>
          <p:nvPr/>
        </p:nvGrpSpPr>
        <p:grpSpPr>
          <a:xfrm>
            <a:off x="4551957" y="1394362"/>
            <a:ext cx="4875512" cy="4237509"/>
            <a:chOff x="5036961" y="1431925"/>
            <a:chExt cx="3300589" cy="2761086"/>
          </a:xfrm>
        </p:grpSpPr>
        <p:sp>
          <p:nvSpPr>
            <p:cNvPr id="13" name="TextBox 12"/>
            <p:cNvSpPr txBox="1"/>
            <p:nvPr/>
          </p:nvSpPr>
          <p:spPr>
            <a:xfrm>
              <a:off x="5092700" y="3637687"/>
              <a:ext cx="3244850" cy="555324"/>
            </a:xfrm>
            <a:prstGeom prst="rect">
              <a:avLst/>
            </a:prstGeom>
            <a:noFill/>
          </p:spPr>
          <p:txBody>
            <a:bodyPr wrap="square">
              <a:spAutoFit/>
            </a:bodyPr>
            <a:lstStyle/>
            <a:p>
              <a:pPr algn="ctr">
                <a:defRPr/>
              </a:pPr>
              <a:r>
                <a:rPr lang="en-US" sz="2400" b="1" spc="60" dirty="0">
                  <a:solidFill>
                    <a:srgbClr val="FFAA55"/>
                  </a:solidFill>
                  <a:latin typeface="Futura Std Medium" pitchFamily="34" charset="0"/>
                  <a:ea typeface="+mj-ea"/>
                  <a:cs typeface="+mj-cs"/>
                </a:rPr>
                <a:t>PROACTIVE</a:t>
              </a:r>
            </a:p>
            <a:p>
              <a:pPr algn="ctr">
                <a:defRPr/>
              </a:pPr>
              <a:r>
                <a:rPr lang="en-US" sz="1600" b="1" dirty="0">
                  <a:solidFill>
                    <a:schemeClr val="bg1"/>
                  </a:solidFill>
                  <a:latin typeface="Futura Std Medium" pitchFamily="34" charset="0"/>
                </a:rPr>
                <a:t>Preparation and Education</a:t>
              </a:r>
              <a:endParaRPr lang="en-US" sz="1600" dirty="0">
                <a:solidFill>
                  <a:srgbClr val="FFAA55"/>
                </a:solidFill>
                <a:latin typeface="Futura Std Medium" pitchFamily="34" charset="0"/>
              </a:endParaRPr>
            </a:p>
          </p:txBody>
        </p:sp>
        <p:pic>
          <p:nvPicPr>
            <p:cNvPr id="6149" name="Picture 5" descr="C:\Users\Courtney Meyer\Desktop\On Call New PPT\08 December 2016 PPT\PPT Images\icons p9-02.png"/>
            <p:cNvPicPr>
              <a:picLocks noChangeAspect="1" noChangeArrowheads="1"/>
            </p:cNvPicPr>
            <p:nvPr/>
          </p:nvPicPr>
          <p:blipFill>
            <a:blip r:embed="rId5" cstate="print"/>
            <a:srcRect/>
            <a:stretch>
              <a:fillRect/>
            </a:stretch>
          </p:blipFill>
          <p:spPr bwMode="auto">
            <a:xfrm>
              <a:off x="5518150" y="1431925"/>
              <a:ext cx="2279650" cy="2262188"/>
            </a:xfrm>
            <a:prstGeom prst="rect">
              <a:avLst/>
            </a:prstGeom>
            <a:noFill/>
          </p:spPr>
        </p:pic>
        <p:pic>
          <p:nvPicPr>
            <p:cNvPr id="21" name="Picture 6" descr="C:\Users\Courtney Meyer\Desktop\On Call New PPT\08 December 2016 PPT\PPT Images\check-01.png"/>
            <p:cNvPicPr>
              <a:picLocks noChangeAspect="1" noChangeArrowheads="1"/>
            </p:cNvPicPr>
            <p:nvPr/>
          </p:nvPicPr>
          <p:blipFill>
            <a:blip r:embed="rId4" cstate="print"/>
            <a:stretch>
              <a:fillRect/>
            </a:stretch>
          </p:blipFill>
          <p:spPr bwMode="auto">
            <a:xfrm>
              <a:off x="5036961" y="2161272"/>
              <a:ext cx="1286228" cy="1275910"/>
            </a:xfrm>
            <a:prstGeom prst="rect">
              <a:avLst/>
            </a:prstGeom>
            <a:noFill/>
          </p:spPr>
        </p:pic>
      </p:grpSp>
      <p:pic>
        <p:nvPicPr>
          <p:cNvPr id="15" name="Picture 1" descr="C:\Users\Courtney Meyer\Desktop\On Call International\Logo\Logo_white-01.png"/>
          <p:cNvPicPr>
            <a:picLocks noChangeAspect="1" noChangeArrowheads="1"/>
          </p:cNvPicPr>
          <p:nvPr/>
        </p:nvPicPr>
        <p:blipFill>
          <a:blip r:embed="rId6" cstate="print"/>
          <a:stretch>
            <a:fillRect/>
          </a:stretch>
        </p:blipFill>
        <p:spPr bwMode="auto">
          <a:xfrm>
            <a:off x="7867670" y="5760720"/>
            <a:ext cx="1276330" cy="1097280"/>
          </a:xfrm>
          <a:prstGeom prst="rect">
            <a:avLst/>
          </a:prstGeom>
          <a:noFill/>
        </p:spPr>
      </p:pic>
    </p:spTree>
    <p:extLst>
      <p:ext uri="{BB962C8B-B14F-4D97-AF65-F5344CB8AC3E}">
        <p14:creationId xmlns:p14="http://schemas.microsoft.com/office/powerpoint/2010/main" val="1586710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 y="353291"/>
            <a:ext cx="9144003" cy="32627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Owner\Desktop\On Call International (1)\PPT Images\End Slide Icon-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3054927"/>
            <a:ext cx="3601539" cy="4151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19415" y="4438035"/>
            <a:ext cx="5060902" cy="1384995"/>
          </a:xfrm>
          <a:prstGeom prst="rect">
            <a:avLst/>
          </a:prstGeom>
          <a:noFill/>
        </p:spPr>
        <p:txBody>
          <a:bodyPr wrap="square" rtlCol="0">
            <a:spAutoFit/>
          </a:bodyPr>
          <a:lstStyle/>
          <a:p>
            <a:r>
              <a:rPr lang="en-US" sz="2800" b="1" dirty="0" smtClean="0">
                <a:solidFill>
                  <a:srgbClr val="FFAA55"/>
                </a:solidFill>
                <a:latin typeface="Futura Std Medium" pitchFamily="34" charset="0"/>
              </a:rPr>
              <a:t>Protect </a:t>
            </a:r>
            <a:r>
              <a:rPr lang="en-US" sz="2800" b="1" dirty="0">
                <a:solidFill>
                  <a:srgbClr val="FFAA55"/>
                </a:solidFill>
                <a:latin typeface="Futura Std Medium" pitchFamily="34" charset="0"/>
              </a:rPr>
              <a:t>Your </a:t>
            </a:r>
            <a:r>
              <a:rPr lang="en-US" sz="2800" b="1" dirty="0" smtClean="0">
                <a:solidFill>
                  <a:srgbClr val="3F5A67"/>
                </a:solidFill>
                <a:latin typeface="Futura Std Medium" pitchFamily="34" charset="0"/>
              </a:rPr>
              <a:t>People</a:t>
            </a:r>
            <a:endParaRPr lang="en-US" sz="2800" b="1" dirty="0">
              <a:solidFill>
                <a:srgbClr val="3F5A67"/>
              </a:solidFill>
              <a:latin typeface="Futura Std Medium" pitchFamily="34" charset="0"/>
            </a:endParaRPr>
          </a:p>
          <a:p>
            <a:r>
              <a:rPr lang="en-US" sz="2800" b="1" dirty="0" smtClean="0">
                <a:solidFill>
                  <a:srgbClr val="FFAA55"/>
                </a:solidFill>
                <a:latin typeface="Futura Std Medium" pitchFamily="34" charset="0"/>
              </a:rPr>
              <a:t>Protect </a:t>
            </a:r>
            <a:r>
              <a:rPr lang="en-US" sz="2800" b="1" dirty="0">
                <a:solidFill>
                  <a:srgbClr val="FFAA55"/>
                </a:solidFill>
                <a:latin typeface="Futura Std Medium" pitchFamily="34" charset="0"/>
              </a:rPr>
              <a:t>Your </a:t>
            </a:r>
            <a:r>
              <a:rPr lang="en-US" sz="2800" b="1" dirty="0" smtClean="0">
                <a:solidFill>
                  <a:srgbClr val="3F5A67"/>
                </a:solidFill>
                <a:latin typeface="Futura Std Medium" pitchFamily="34" charset="0"/>
              </a:rPr>
              <a:t>University</a:t>
            </a:r>
            <a:r>
              <a:rPr lang="en-US" sz="2800" b="1" dirty="0" smtClean="0">
                <a:solidFill>
                  <a:srgbClr val="FFAA55"/>
                </a:solidFill>
                <a:latin typeface="Futura Std Medium" pitchFamily="34" charset="0"/>
              </a:rPr>
              <a:t> </a:t>
            </a:r>
            <a:endParaRPr lang="en-US" sz="2800" b="1" dirty="0">
              <a:solidFill>
                <a:srgbClr val="FFAA55"/>
              </a:solidFill>
              <a:latin typeface="Futura Std Medium" pitchFamily="34" charset="0"/>
            </a:endParaRPr>
          </a:p>
          <a:p>
            <a:r>
              <a:rPr lang="en-US" sz="2800" b="1" dirty="0" smtClean="0">
                <a:solidFill>
                  <a:srgbClr val="FFAA55"/>
                </a:solidFill>
                <a:latin typeface="Futura Std Medium" pitchFamily="34" charset="0"/>
              </a:rPr>
              <a:t>Protect </a:t>
            </a:r>
            <a:r>
              <a:rPr lang="en-US" sz="2800" b="1" dirty="0">
                <a:solidFill>
                  <a:srgbClr val="FFAA55"/>
                </a:solidFill>
                <a:latin typeface="Futura Std Medium" pitchFamily="34" charset="0"/>
              </a:rPr>
              <a:t>Your </a:t>
            </a:r>
            <a:r>
              <a:rPr lang="en-US" sz="2800" b="1" dirty="0" smtClean="0">
                <a:solidFill>
                  <a:srgbClr val="3F5A67"/>
                </a:solidFill>
                <a:latin typeface="Futura Std Medium" pitchFamily="34" charset="0"/>
              </a:rPr>
              <a:t>Investment </a:t>
            </a:r>
            <a:endParaRPr lang="en-US" sz="2800" dirty="0">
              <a:solidFill>
                <a:srgbClr val="3F5A67"/>
              </a:solidFill>
              <a:latin typeface="Futura Std Medium" pitchFamily="34" charset="0"/>
            </a:endParaRPr>
          </a:p>
        </p:txBody>
      </p:sp>
      <p:sp>
        <p:nvSpPr>
          <p:cNvPr id="10" name="Rectangle 9"/>
          <p:cNvSpPr/>
          <p:nvPr/>
        </p:nvSpPr>
        <p:spPr>
          <a:xfrm>
            <a:off x="771365" y="414369"/>
            <a:ext cx="4759071" cy="2677656"/>
          </a:xfrm>
          <a:prstGeom prst="rect">
            <a:avLst/>
          </a:prstGeom>
        </p:spPr>
        <p:txBody>
          <a:bodyPr wrap="square">
            <a:spAutoFit/>
          </a:bodyPr>
          <a:lstStyle/>
          <a:p>
            <a:r>
              <a:rPr lang="en-US" sz="2800" dirty="0" smtClean="0">
                <a:solidFill>
                  <a:srgbClr val="FFAA55"/>
                </a:solidFill>
                <a:latin typeface="Futura Std Medium" pitchFamily="34" charset="0"/>
              </a:rPr>
              <a:t>ASSESS</a:t>
            </a:r>
          </a:p>
          <a:p>
            <a:r>
              <a:rPr lang="en-US" sz="2800" dirty="0" smtClean="0">
                <a:solidFill>
                  <a:srgbClr val="FFAA55"/>
                </a:solidFill>
                <a:latin typeface="Futura Std Medium" pitchFamily="34" charset="0"/>
              </a:rPr>
              <a:t>PLAN </a:t>
            </a:r>
          </a:p>
          <a:p>
            <a:r>
              <a:rPr lang="en-US" sz="2800" dirty="0" smtClean="0">
                <a:solidFill>
                  <a:srgbClr val="FFAA55"/>
                </a:solidFill>
                <a:latin typeface="Futura Std Medium" pitchFamily="34" charset="0"/>
              </a:rPr>
              <a:t>TEST</a:t>
            </a:r>
          </a:p>
          <a:p>
            <a:r>
              <a:rPr lang="en-US" sz="2800" dirty="0" smtClean="0">
                <a:solidFill>
                  <a:srgbClr val="FFAA55"/>
                </a:solidFill>
                <a:latin typeface="Futura Std Medium" pitchFamily="34" charset="0"/>
              </a:rPr>
              <a:t>EDUCATE</a:t>
            </a:r>
          </a:p>
          <a:p>
            <a:r>
              <a:rPr lang="en-US" sz="2800" dirty="0" smtClean="0">
                <a:solidFill>
                  <a:srgbClr val="FFAA55"/>
                </a:solidFill>
                <a:latin typeface="Futura Std Medium" pitchFamily="34" charset="0"/>
              </a:rPr>
              <a:t>ENFORCE </a:t>
            </a:r>
          </a:p>
          <a:p>
            <a:r>
              <a:rPr lang="en-US" sz="2800" dirty="0" smtClean="0">
                <a:solidFill>
                  <a:srgbClr val="FFAA55"/>
                </a:solidFill>
                <a:latin typeface="Futura Std Medium" pitchFamily="34" charset="0"/>
              </a:rPr>
              <a:t>REPEAT</a:t>
            </a:r>
            <a:endParaRPr lang="en-US" sz="2800" dirty="0">
              <a:solidFill>
                <a:srgbClr val="FFAA55"/>
              </a:solidFill>
              <a:latin typeface="Futura Std Medium" pitchFamily="34" charset="0"/>
            </a:endParaRPr>
          </a:p>
        </p:txBody>
      </p:sp>
      <p:pic>
        <p:nvPicPr>
          <p:cNvPr id="12" name="Picture 2" descr="C:\Users\Courtney Meyer\Desktop\On Call New PPT\08 December 2016 PPT\PPT Images\chart p40-01.png"/>
          <p:cNvPicPr>
            <a:picLocks noChangeAspect="1" noChangeArrowheads="1"/>
          </p:cNvPicPr>
          <p:nvPr/>
        </p:nvPicPr>
        <p:blipFill>
          <a:blip r:embed="rId4" cstate="print"/>
          <a:srcRect/>
          <a:stretch>
            <a:fillRect/>
          </a:stretch>
        </p:blipFill>
        <p:spPr bwMode="auto">
          <a:xfrm>
            <a:off x="4226585" y="0"/>
            <a:ext cx="4711581" cy="3547559"/>
          </a:xfrm>
          <a:prstGeom prst="rect">
            <a:avLst/>
          </a:prstGeom>
          <a:noFill/>
        </p:spPr>
      </p:pic>
      <p:sp>
        <p:nvSpPr>
          <p:cNvPr id="13" name="TextBox 12"/>
          <p:cNvSpPr txBox="1"/>
          <p:nvPr/>
        </p:nvSpPr>
        <p:spPr>
          <a:xfrm>
            <a:off x="5995289" y="1433945"/>
            <a:ext cx="1174172" cy="646331"/>
          </a:xfrm>
          <a:prstGeom prst="rect">
            <a:avLst/>
          </a:prstGeom>
          <a:noFill/>
        </p:spPr>
        <p:txBody>
          <a:bodyPr wrap="square" rtlCol="0">
            <a:spAutoFit/>
          </a:bodyPr>
          <a:lstStyle/>
          <a:p>
            <a:r>
              <a:rPr lang="en-US" sz="3600" dirty="0" smtClean="0">
                <a:solidFill>
                  <a:srgbClr val="FFAA55"/>
                </a:solidFill>
              </a:rPr>
              <a:t>TRM</a:t>
            </a:r>
            <a:endParaRPr lang="en-US" sz="3600" dirty="0">
              <a:solidFill>
                <a:srgbClr val="FFAA55"/>
              </a:solidFill>
            </a:endParaRPr>
          </a:p>
        </p:txBody>
      </p:sp>
    </p:spTree>
    <p:extLst>
      <p:ext uri="{BB962C8B-B14F-4D97-AF65-F5344CB8AC3E}">
        <p14:creationId xmlns:p14="http://schemas.microsoft.com/office/powerpoint/2010/main" val="1620872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09600" y="3281734"/>
            <a:ext cx="8010524" cy="14795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70000"/>
              </a:lnSpc>
              <a:spcBef>
                <a:spcPct val="0"/>
              </a:spcBef>
              <a:spcAft>
                <a:spcPts val="0"/>
              </a:spcAft>
              <a:buClrTx/>
              <a:buSzTx/>
              <a:buFontTx/>
              <a:buNone/>
              <a:tabLst/>
              <a:defRPr/>
            </a:pPr>
            <a:endParaRPr lang="en-US" sz="1200" b="1" spc="60" noProof="0" dirty="0">
              <a:solidFill>
                <a:schemeClr val="bg1"/>
              </a:solidFill>
              <a:latin typeface="Futura Std Medium"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60" normalizeH="0" baseline="0" noProof="0" dirty="0">
              <a:ln>
                <a:noFill/>
              </a:ln>
              <a:solidFill>
                <a:schemeClr val="bg1"/>
              </a:solidFill>
              <a:effectLst/>
              <a:uLnTx/>
              <a:uFillTx/>
              <a:latin typeface="Futura Std Medium" pitchFamily="34" charset="0"/>
              <a:ea typeface="+mj-ea"/>
              <a:cs typeface="+mj-cs"/>
            </a:endParaRPr>
          </a:p>
        </p:txBody>
      </p:sp>
      <p:sp>
        <p:nvSpPr>
          <p:cNvPr id="2" name="TextBox 1"/>
          <p:cNvSpPr txBox="1"/>
          <p:nvPr/>
        </p:nvSpPr>
        <p:spPr>
          <a:xfrm>
            <a:off x="2748160" y="976744"/>
            <a:ext cx="3943586" cy="830997"/>
          </a:xfrm>
          <a:prstGeom prst="rect">
            <a:avLst/>
          </a:prstGeom>
          <a:noFill/>
        </p:spPr>
        <p:txBody>
          <a:bodyPr wrap="square" rtlCol="0">
            <a:spAutoFit/>
          </a:bodyPr>
          <a:lstStyle/>
          <a:p>
            <a:pPr algn="ctr"/>
            <a:r>
              <a:rPr lang="en-US" sz="4800" dirty="0" smtClean="0">
                <a:solidFill>
                  <a:srgbClr val="FFAA55"/>
                </a:solidFill>
              </a:rPr>
              <a:t>Thank you!  </a:t>
            </a:r>
            <a:endParaRPr lang="en-US" sz="4800" dirty="0">
              <a:solidFill>
                <a:srgbClr val="FFAA55"/>
              </a:solidFill>
            </a:endParaRPr>
          </a:p>
        </p:txBody>
      </p:sp>
      <p:sp>
        <p:nvSpPr>
          <p:cNvPr id="7" name="TextBox 6"/>
          <p:cNvSpPr txBox="1"/>
          <p:nvPr/>
        </p:nvSpPr>
        <p:spPr>
          <a:xfrm>
            <a:off x="2832725" y="2218115"/>
            <a:ext cx="3859021" cy="2308324"/>
          </a:xfrm>
          <a:prstGeom prst="rect">
            <a:avLst/>
          </a:prstGeom>
          <a:noFill/>
        </p:spPr>
        <p:txBody>
          <a:bodyPr wrap="square" rtlCol="0">
            <a:spAutoFit/>
          </a:bodyPr>
          <a:lstStyle/>
          <a:p>
            <a:pPr algn="ctr"/>
            <a:r>
              <a:rPr lang="en-US" b="1" dirty="0" smtClean="0">
                <a:solidFill>
                  <a:srgbClr val="3F5A67"/>
                </a:solidFill>
                <a:latin typeface="Futura Std Medium" pitchFamily="34" charset="0"/>
              </a:rPr>
              <a:t>Michael </a:t>
            </a:r>
            <a:r>
              <a:rPr lang="en-US" b="1" dirty="0" err="1">
                <a:solidFill>
                  <a:srgbClr val="3F5A67"/>
                </a:solidFill>
                <a:latin typeface="Futura Std Medium" pitchFamily="34" charset="0"/>
              </a:rPr>
              <a:t>Sweazey</a:t>
            </a:r>
            <a:endParaRPr lang="en-US" b="1" dirty="0">
              <a:solidFill>
                <a:srgbClr val="3F5A67"/>
              </a:solidFill>
              <a:latin typeface="Futura Std Medium" pitchFamily="34" charset="0"/>
            </a:endParaRPr>
          </a:p>
          <a:p>
            <a:pPr algn="ctr"/>
            <a:r>
              <a:rPr lang="en-US" b="1" dirty="0">
                <a:solidFill>
                  <a:srgbClr val="3F5A67"/>
                </a:solidFill>
                <a:latin typeface="Futura Std Medium" pitchFamily="34" charset="0"/>
              </a:rPr>
              <a:t>Director of Global Operations</a:t>
            </a:r>
          </a:p>
          <a:p>
            <a:pPr algn="ctr"/>
            <a:r>
              <a:rPr lang="en-US" dirty="0">
                <a:solidFill>
                  <a:srgbClr val="3F5A67"/>
                </a:solidFill>
                <a:latin typeface="Futura Std Medium" pitchFamily="34" charset="0"/>
              </a:rPr>
              <a:t>International Risk Mitigation Officer</a:t>
            </a:r>
          </a:p>
          <a:p>
            <a:pPr algn="ctr"/>
            <a:r>
              <a:rPr lang="en-US" dirty="0">
                <a:solidFill>
                  <a:srgbClr val="3F5A67"/>
                </a:solidFill>
                <a:latin typeface="Futura Std Medium" pitchFamily="34" charset="0"/>
              </a:rPr>
              <a:t>Kennesaw State University</a:t>
            </a:r>
          </a:p>
          <a:p>
            <a:pPr algn="ctr"/>
            <a:r>
              <a:rPr lang="en-US" dirty="0">
                <a:solidFill>
                  <a:srgbClr val="3F5A67"/>
                </a:solidFill>
                <a:latin typeface="Futura Std Medium" pitchFamily="34" charset="0"/>
              </a:rPr>
              <a:t>Desk:  470/578-3785</a:t>
            </a:r>
          </a:p>
          <a:p>
            <a:pPr algn="ctr"/>
            <a:r>
              <a:rPr lang="en-US" dirty="0">
                <a:solidFill>
                  <a:srgbClr val="3F5A67"/>
                </a:solidFill>
                <a:latin typeface="Futura Std Medium" pitchFamily="34" charset="0"/>
              </a:rPr>
              <a:t>Cell: 404/576-7310</a:t>
            </a:r>
          </a:p>
          <a:p>
            <a:pPr algn="ctr"/>
            <a:r>
              <a:rPr lang="en-US" dirty="0" smtClean="0">
                <a:solidFill>
                  <a:srgbClr val="3F5A67"/>
                </a:solidFill>
                <a:latin typeface="Futura Std Medium" pitchFamily="34" charset="0"/>
                <a:hlinkClick r:id="rId3"/>
              </a:rPr>
              <a:t>msweazey@kennesaw.edu</a:t>
            </a:r>
            <a:endParaRPr lang="en-US" dirty="0" smtClean="0">
              <a:solidFill>
                <a:srgbClr val="3F5A67"/>
              </a:solidFill>
              <a:latin typeface="Futura Std Medium" pitchFamily="34" charset="0"/>
            </a:endParaRPr>
          </a:p>
          <a:p>
            <a:pPr algn="ctr"/>
            <a:endParaRPr lang="en-US" dirty="0">
              <a:solidFill>
                <a:srgbClr val="3F5A67"/>
              </a:solidFill>
              <a:latin typeface="Futura Std Medium" pitchFamily="34" charset="0"/>
            </a:endParaRPr>
          </a:p>
        </p:txBody>
      </p:sp>
      <p:sp>
        <p:nvSpPr>
          <p:cNvPr id="8" name="TextBox 7"/>
          <p:cNvSpPr txBox="1"/>
          <p:nvPr/>
        </p:nvSpPr>
        <p:spPr>
          <a:xfrm>
            <a:off x="2209201" y="4809496"/>
            <a:ext cx="5189125" cy="1323439"/>
          </a:xfrm>
          <a:prstGeom prst="rect">
            <a:avLst/>
          </a:prstGeom>
          <a:noFill/>
        </p:spPr>
        <p:txBody>
          <a:bodyPr wrap="square" rtlCol="0">
            <a:spAutoFit/>
          </a:bodyPr>
          <a:lstStyle/>
          <a:p>
            <a:pPr algn="ctr"/>
            <a:r>
              <a:rPr lang="en-US" sz="1600" b="1" dirty="0" smtClean="0">
                <a:solidFill>
                  <a:srgbClr val="3F5A67"/>
                </a:solidFill>
                <a:latin typeface="Futura Std Medium" pitchFamily="34" charset="0"/>
              </a:rPr>
              <a:t>Ariel Wiley </a:t>
            </a:r>
          </a:p>
          <a:p>
            <a:pPr algn="ctr"/>
            <a:r>
              <a:rPr lang="en-US" sz="1600" b="1" dirty="0" smtClean="0">
                <a:solidFill>
                  <a:srgbClr val="3F5A67"/>
                </a:solidFill>
                <a:latin typeface="Futura Std Medium" pitchFamily="34" charset="0"/>
              </a:rPr>
              <a:t>Implementation and Utilization Manager</a:t>
            </a:r>
          </a:p>
          <a:p>
            <a:pPr algn="ctr"/>
            <a:r>
              <a:rPr lang="en-US" sz="1600" dirty="0" smtClean="0">
                <a:solidFill>
                  <a:srgbClr val="3F5A67"/>
                </a:solidFill>
                <a:latin typeface="Futura Std Medium" pitchFamily="34" charset="0"/>
              </a:rPr>
              <a:t>On Call International</a:t>
            </a:r>
          </a:p>
          <a:p>
            <a:pPr algn="ctr"/>
            <a:r>
              <a:rPr lang="en-US" sz="1600" dirty="0" smtClean="0">
                <a:solidFill>
                  <a:srgbClr val="3F5A67"/>
                </a:solidFill>
                <a:latin typeface="Futura Std Medium" pitchFamily="34" charset="0"/>
              </a:rPr>
              <a:t>603-328-1303</a:t>
            </a:r>
          </a:p>
          <a:p>
            <a:pPr algn="ctr"/>
            <a:r>
              <a:rPr lang="en-US" sz="1600" dirty="0" smtClean="0">
                <a:solidFill>
                  <a:srgbClr val="3F5A67"/>
                </a:solidFill>
                <a:latin typeface="Futura Std Medium" pitchFamily="34" charset="0"/>
                <a:hlinkClick r:id="rId4"/>
              </a:rPr>
              <a:t>ariel.wiley@oncallinternational.com</a:t>
            </a:r>
            <a:r>
              <a:rPr lang="en-US" sz="1600" dirty="0" smtClean="0">
                <a:solidFill>
                  <a:srgbClr val="3F5A67"/>
                </a:solidFill>
                <a:latin typeface="Futura Std Medium" pitchFamily="34" charset="0"/>
              </a:rPr>
              <a:t> </a:t>
            </a:r>
            <a:endParaRPr lang="en-US" sz="1600" dirty="0">
              <a:solidFill>
                <a:srgbClr val="3F5A67"/>
              </a:solidFill>
              <a:latin typeface="Futura Std Medium" pitchFamily="34" charset="0"/>
            </a:endParaRPr>
          </a:p>
        </p:txBody>
      </p:sp>
    </p:spTree>
    <p:extLst>
      <p:ext uri="{BB962C8B-B14F-4D97-AF65-F5344CB8AC3E}">
        <p14:creationId xmlns:p14="http://schemas.microsoft.com/office/powerpoint/2010/main" val="405670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43803" y="5562600"/>
            <a:ext cx="1474693" cy="1193800"/>
          </a:xfrm>
          <a:prstGeom prst="rect">
            <a:avLst/>
          </a:prstGeom>
          <a:blipFill dpi="0" rotWithShape="1">
            <a:blip r:embed="rId3" cstate="print">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220321" y="363269"/>
            <a:ext cx="4077359" cy="2553751"/>
          </a:xfrm>
          <a:prstGeom prst="rect">
            <a:avLst/>
          </a:prstGeom>
        </p:spPr>
        <p:txBody>
          <a:bodyPr vert="horz" lIns="91440" tIns="45720" rIns="91440" bIns="45720" rtlCol="0" anchor="ctr">
            <a:noAutofit/>
          </a:bodyPr>
          <a:lstStyle/>
          <a:p>
            <a:pPr lvl="0" defTabSz="914400" eaLnBrk="1" fontAlgn="auto" hangingPunct="1">
              <a:spcAft>
                <a:spcPts val="0"/>
              </a:spcAft>
              <a:defRPr/>
            </a:pPr>
            <a:r>
              <a:rPr lang="en-US" sz="2400" spc="60" dirty="0">
                <a:solidFill>
                  <a:srgbClr val="3F5A67"/>
                </a:solidFill>
                <a:latin typeface="Futura Std Medium" pitchFamily="34" charset="0"/>
                <a:ea typeface="+mj-ea"/>
                <a:cs typeface="+mj-cs"/>
              </a:rPr>
              <a:t>Components of a </a:t>
            </a:r>
            <a:r>
              <a:rPr lang="en-US" sz="2400" spc="60" dirty="0">
                <a:solidFill>
                  <a:srgbClr val="F79646"/>
                </a:solidFill>
                <a:latin typeface="Futura Std Medium" pitchFamily="34" charset="0"/>
                <a:ea typeface="+mj-ea"/>
                <a:cs typeface="+mj-cs"/>
              </a:rPr>
              <a:t>HOLISTIC</a:t>
            </a:r>
            <a:r>
              <a:rPr lang="en-US" sz="2400" spc="60" dirty="0">
                <a:solidFill>
                  <a:srgbClr val="3F5A67"/>
                </a:solidFill>
                <a:latin typeface="Futura Std Medium" pitchFamily="34" charset="0"/>
                <a:ea typeface="+mj-ea"/>
                <a:cs typeface="+mj-cs"/>
              </a:rPr>
              <a:t> Travel Risk Management Plan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spc="60" dirty="0">
                <a:solidFill>
                  <a:srgbClr val="3F5A67"/>
                </a:solidFill>
                <a:latin typeface="Futura Std Medium" pitchFamily="34" charset="0"/>
                <a:ea typeface="+mj-ea"/>
                <a:cs typeface="+mj-cs"/>
              </a:rPr>
              <a:t> </a:t>
            </a:r>
            <a:endParaRPr kumimoji="0" lang="en-US" sz="2400" b="1"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pic>
        <p:nvPicPr>
          <p:cNvPr id="17" name="Picture 2" descr="C:\Users\Courtney Meyer\Desktop\On Call New PPT\08 December 2016 PPT\PPT Images\chart p40-01.png"/>
          <p:cNvPicPr>
            <a:picLocks noChangeAspect="1" noChangeArrowheads="1"/>
          </p:cNvPicPr>
          <p:nvPr/>
        </p:nvPicPr>
        <p:blipFill>
          <a:blip r:embed="rId4" cstate="print"/>
          <a:srcRect/>
          <a:stretch>
            <a:fillRect/>
          </a:stretch>
        </p:blipFill>
        <p:spPr bwMode="auto">
          <a:xfrm>
            <a:off x="1665515" y="153001"/>
            <a:ext cx="8770100" cy="6603399"/>
          </a:xfrm>
          <a:prstGeom prst="rect">
            <a:avLst/>
          </a:prstGeom>
          <a:noFill/>
        </p:spPr>
      </p:pic>
      <p:sp>
        <p:nvSpPr>
          <p:cNvPr id="32" name="Title 1"/>
          <p:cNvSpPr txBox="1">
            <a:spLocks/>
          </p:cNvSpPr>
          <p:nvPr/>
        </p:nvSpPr>
        <p:spPr>
          <a:xfrm>
            <a:off x="6996230" y="1692212"/>
            <a:ext cx="1626215" cy="1344464"/>
          </a:xfrm>
          <a:prstGeom prst="rect">
            <a:avLst/>
          </a:prstGeom>
        </p:spPr>
        <p:txBody>
          <a:bodyPr vert="horz" lIns="91440" tIns="45720" rIns="91440" bIns="45720" rtlCol="0" anchor="ctr">
            <a:noAutofit/>
          </a:bodyPr>
          <a:lstStyle/>
          <a:p>
            <a:pPr lvl="0">
              <a:spcBef>
                <a:spcPct val="0"/>
              </a:spcBef>
            </a:pPr>
            <a:r>
              <a:rPr lang="en-US" sz="1200" b="1" spc="60" dirty="0">
                <a:solidFill>
                  <a:schemeClr val="bg1"/>
                </a:solidFill>
                <a:latin typeface="Futura Std Medium" pitchFamily="34" charset="0"/>
              </a:rPr>
              <a:t>PLANNING</a:t>
            </a:r>
            <a:r>
              <a:rPr lang="en-US" sz="1200" b="1" spc="60" dirty="0">
                <a:solidFill>
                  <a:srgbClr val="3F5A67"/>
                </a:solidFill>
                <a:latin typeface="Futura Std Medium" pitchFamily="34" charset="0"/>
              </a:rPr>
              <a:t>               </a:t>
            </a:r>
            <a:r>
              <a:rPr lang="en-US" sz="1200" b="1" spc="60" dirty="0">
                <a:solidFill>
                  <a:srgbClr val="FFAA55"/>
                </a:solidFill>
                <a:latin typeface="Futura Std Medium" pitchFamily="34" charset="0"/>
              </a:rPr>
              <a:t>HOW YOU </a:t>
            </a:r>
          </a:p>
          <a:p>
            <a:pPr lvl="0">
              <a:spcBef>
                <a:spcPct val="0"/>
              </a:spcBef>
            </a:pPr>
            <a:r>
              <a:rPr lang="en-US" sz="1200" b="1" spc="60" dirty="0">
                <a:solidFill>
                  <a:srgbClr val="FFAA55"/>
                </a:solidFill>
                <a:latin typeface="Futura Std Medium" pitchFamily="34" charset="0"/>
              </a:rPr>
              <a:t>WILL RESPOND TO THAT RISK</a:t>
            </a:r>
            <a:endParaRPr kumimoji="0" lang="en-US" sz="1200" b="1"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sp>
        <p:nvSpPr>
          <p:cNvPr id="31" name="Title 1"/>
          <p:cNvSpPr txBox="1">
            <a:spLocks/>
          </p:cNvSpPr>
          <p:nvPr/>
        </p:nvSpPr>
        <p:spPr>
          <a:xfrm>
            <a:off x="5104900" y="731379"/>
            <a:ext cx="1891330" cy="1530864"/>
          </a:xfrm>
          <a:prstGeom prst="rect">
            <a:avLst/>
          </a:prstGeom>
        </p:spPr>
        <p:txBody>
          <a:bodyPr vert="horz" lIns="91440" tIns="45720" rIns="91440" bIns="45720" rtlCol="0" anchor="ctr">
            <a:noAutofit/>
          </a:bodyPr>
          <a:lstStyle/>
          <a:p>
            <a:pPr lvl="0" algn="ctr">
              <a:spcBef>
                <a:spcPct val="0"/>
              </a:spcBef>
            </a:pPr>
            <a:r>
              <a:rPr lang="en-US" sz="1200" b="1" spc="60" dirty="0">
                <a:solidFill>
                  <a:srgbClr val="3F5A67"/>
                </a:solidFill>
                <a:latin typeface="Futura Std Medium" pitchFamily="34" charset="0"/>
              </a:rPr>
              <a:t>ASSESSMENT </a:t>
            </a:r>
          </a:p>
          <a:p>
            <a:pPr lvl="0" algn="ctr">
              <a:spcBef>
                <a:spcPct val="0"/>
              </a:spcBef>
            </a:pPr>
            <a:r>
              <a:rPr lang="en-US" sz="1200" b="1" spc="60" dirty="0">
                <a:solidFill>
                  <a:schemeClr val="bg1"/>
                </a:solidFill>
                <a:latin typeface="Futura Std Medium" pitchFamily="34" charset="0"/>
              </a:rPr>
              <a:t>OF YOUR SCHOOL’S UNIQUE RISK PROFILE</a:t>
            </a:r>
            <a:r>
              <a:rPr lang="en-US" sz="1400" b="1" spc="60" dirty="0">
                <a:solidFill>
                  <a:srgbClr val="FFAA55"/>
                </a:solidFill>
                <a:latin typeface="Futura Std Medium" pitchFamily="34" charset="0"/>
              </a:rPr>
              <a:t>?</a:t>
            </a:r>
            <a:endParaRPr kumimoji="0" lang="en-US" sz="1400" b="1"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sp>
        <p:nvSpPr>
          <p:cNvPr id="33" name="Title 1"/>
          <p:cNvSpPr txBox="1">
            <a:spLocks/>
          </p:cNvSpPr>
          <p:nvPr/>
        </p:nvSpPr>
        <p:spPr>
          <a:xfrm>
            <a:off x="7088956" y="3722530"/>
            <a:ext cx="1678397" cy="1344464"/>
          </a:xfrm>
          <a:prstGeom prst="rect">
            <a:avLst/>
          </a:prstGeom>
        </p:spPr>
        <p:txBody>
          <a:bodyPr vert="horz" lIns="91440" tIns="45720" rIns="91440" bIns="45720" rtlCol="0" anchor="ctr">
            <a:noAutofit/>
          </a:bodyPr>
          <a:lstStyle/>
          <a:p>
            <a:pPr lvl="0">
              <a:spcBef>
                <a:spcPct val="0"/>
              </a:spcBef>
            </a:pPr>
            <a:r>
              <a:rPr lang="en-US" sz="1200" b="1" spc="60" dirty="0">
                <a:solidFill>
                  <a:srgbClr val="3F5A67"/>
                </a:solidFill>
                <a:latin typeface="Futura Std Medium" pitchFamily="34" charset="0"/>
              </a:rPr>
              <a:t>TESTING </a:t>
            </a:r>
            <a:endParaRPr lang="en-US" sz="1200" b="1" spc="60" dirty="0">
              <a:solidFill>
                <a:schemeClr val="bg1"/>
              </a:solidFill>
              <a:latin typeface="Futura Std Medium" pitchFamily="34" charset="0"/>
            </a:endParaRPr>
          </a:p>
          <a:p>
            <a:pPr lvl="0">
              <a:spcBef>
                <a:spcPct val="0"/>
              </a:spcBef>
            </a:pPr>
            <a:r>
              <a:rPr lang="en-US" sz="1200" b="1" spc="60" dirty="0">
                <a:solidFill>
                  <a:schemeClr val="bg1"/>
                </a:solidFill>
                <a:latin typeface="Futura Std Medium" pitchFamily="34" charset="0"/>
              </a:rPr>
              <a:t>TO ENSURE NO GAPS IN YOUR RESPONSE PLAN </a:t>
            </a:r>
            <a:endParaRPr kumimoji="0" lang="en-US" sz="1200" b="1" i="0" u="none" strike="noStrike" kern="1200" cap="none" spc="60" normalizeH="0" baseline="0" noProof="0" dirty="0">
              <a:ln>
                <a:noFill/>
              </a:ln>
              <a:solidFill>
                <a:schemeClr val="bg1"/>
              </a:solidFill>
              <a:effectLst/>
              <a:uLnTx/>
              <a:uFillTx/>
              <a:latin typeface="Futura Std Medium" pitchFamily="34" charset="0"/>
              <a:ea typeface="+mj-ea"/>
              <a:cs typeface="+mj-cs"/>
            </a:endParaRPr>
          </a:p>
        </p:txBody>
      </p:sp>
      <p:sp>
        <p:nvSpPr>
          <p:cNvPr id="18" name="Title 1"/>
          <p:cNvSpPr txBox="1">
            <a:spLocks/>
          </p:cNvSpPr>
          <p:nvPr/>
        </p:nvSpPr>
        <p:spPr>
          <a:xfrm>
            <a:off x="3428227" y="1824025"/>
            <a:ext cx="1448385" cy="1080837"/>
          </a:xfrm>
          <a:prstGeom prst="rect">
            <a:avLst/>
          </a:prstGeom>
        </p:spPr>
        <p:txBody>
          <a:bodyPr vert="horz" lIns="91440" tIns="45720" rIns="91440" bIns="45720" rtlCol="0" anchor="ctr">
            <a:noAutofit/>
          </a:bodyPr>
          <a:lstStyle/>
          <a:p>
            <a:pPr lvl="0" algn="r">
              <a:spcBef>
                <a:spcPct val="0"/>
              </a:spcBef>
            </a:pPr>
            <a:r>
              <a:rPr lang="en-US" sz="1200" b="1" spc="60" dirty="0">
                <a:solidFill>
                  <a:schemeClr val="bg1"/>
                </a:solidFill>
                <a:latin typeface="Futura Std Medium" pitchFamily="34" charset="0"/>
              </a:rPr>
              <a:t>REPETITION </a:t>
            </a:r>
            <a:r>
              <a:rPr lang="en-US" sz="1200" b="1" spc="60" dirty="0">
                <a:solidFill>
                  <a:srgbClr val="FFAA55"/>
                </a:solidFill>
                <a:latin typeface="Futura Std Medium" pitchFamily="34" charset="0"/>
              </a:rPr>
              <a:t>KEEPING YOUR PLAN UP TO DATE </a:t>
            </a:r>
            <a:endParaRPr kumimoji="0" lang="en-US" sz="1200" b="1"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sp>
        <p:nvSpPr>
          <p:cNvPr id="21" name="Title 1"/>
          <p:cNvSpPr txBox="1">
            <a:spLocks/>
          </p:cNvSpPr>
          <p:nvPr/>
        </p:nvSpPr>
        <p:spPr>
          <a:xfrm>
            <a:off x="3125058" y="3749236"/>
            <a:ext cx="1751555" cy="1330926"/>
          </a:xfrm>
          <a:prstGeom prst="rect">
            <a:avLst/>
          </a:prstGeom>
        </p:spPr>
        <p:txBody>
          <a:bodyPr vert="horz" lIns="91440" tIns="45720" rIns="91440" bIns="45720" rtlCol="0" anchor="ctr">
            <a:noAutofit/>
          </a:bodyPr>
          <a:lstStyle/>
          <a:p>
            <a:pPr lvl="0" algn="r">
              <a:spcBef>
                <a:spcPct val="0"/>
              </a:spcBef>
            </a:pPr>
            <a:r>
              <a:rPr lang="en-US" sz="1200" b="1" spc="60" dirty="0" smtClean="0">
                <a:solidFill>
                  <a:srgbClr val="3F5A67"/>
                </a:solidFill>
                <a:latin typeface="Futura Std Medium" pitchFamily="34" charset="0"/>
              </a:rPr>
              <a:t>ENFORCEMENT </a:t>
            </a:r>
            <a:endParaRPr lang="en-US" sz="1200" b="1" spc="60" dirty="0">
              <a:solidFill>
                <a:srgbClr val="3F5A67"/>
              </a:solidFill>
              <a:latin typeface="Futura Std Medium" pitchFamily="34" charset="0"/>
            </a:endParaRPr>
          </a:p>
          <a:p>
            <a:pPr lvl="0" algn="r">
              <a:spcBef>
                <a:spcPct val="0"/>
              </a:spcBef>
            </a:pPr>
            <a:r>
              <a:rPr lang="en-US" sz="1200" b="1" spc="60" dirty="0">
                <a:solidFill>
                  <a:schemeClr val="bg1"/>
                </a:solidFill>
                <a:latin typeface="Futura Std Medium" pitchFamily="34" charset="0"/>
              </a:rPr>
              <a:t>OF</a:t>
            </a:r>
            <a:r>
              <a:rPr lang="en-US" sz="1200" b="1" spc="60" dirty="0">
                <a:solidFill>
                  <a:srgbClr val="3F5A67"/>
                </a:solidFill>
                <a:latin typeface="Futura Std Medium" pitchFamily="34" charset="0"/>
              </a:rPr>
              <a:t> </a:t>
            </a:r>
            <a:r>
              <a:rPr lang="en-US" sz="1200" b="1" spc="60" dirty="0">
                <a:solidFill>
                  <a:schemeClr val="bg1"/>
                </a:solidFill>
                <a:latin typeface="Futura Std Medium" pitchFamily="34" charset="0"/>
              </a:rPr>
              <a:t>POLICIES</a:t>
            </a:r>
          </a:p>
          <a:p>
            <a:pPr lvl="0" algn="r">
              <a:spcBef>
                <a:spcPct val="0"/>
              </a:spcBef>
            </a:pPr>
            <a:r>
              <a:rPr lang="en-US" sz="1200" b="1" spc="60" dirty="0">
                <a:solidFill>
                  <a:schemeClr val="bg1"/>
                </a:solidFill>
                <a:latin typeface="Futura Std Medium" pitchFamily="34" charset="0"/>
              </a:rPr>
              <a:t>PUT IN PLACE TO PROTECT TRAVELERS  </a:t>
            </a:r>
            <a:endParaRPr kumimoji="0" lang="en-US" sz="1200" b="1" i="0" u="none" strike="noStrike" kern="1200" cap="none" spc="60" normalizeH="0" baseline="0" noProof="0" dirty="0">
              <a:ln>
                <a:noFill/>
              </a:ln>
              <a:solidFill>
                <a:schemeClr val="bg1"/>
              </a:solidFill>
              <a:effectLst/>
              <a:uLnTx/>
              <a:uFillTx/>
              <a:latin typeface="Futura Std Medium" pitchFamily="34" charset="0"/>
              <a:ea typeface="+mj-ea"/>
              <a:cs typeface="+mj-cs"/>
            </a:endParaRPr>
          </a:p>
        </p:txBody>
      </p:sp>
      <p:sp>
        <p:nvSpPr>
          <p:cNvPr id="22" name="Title 1"/>
          <p:cNvSpPr txBox="1">
            <a:spLocks/>
          </p:cNvSpPr>
          <p:nvPr/>
        </p:nvSpPr>
        <p:spPr>
          <a:xfrm>
            <a:off x="4802507" y="4722205"/>
            <a:ext cx="2259279" cy="1714504"/>
          </a:xfrm>
          <a:prstGeom prst="rect">
            <a:avLst/>
          </a:prstGeom>
        </p:spPr>
        <p:txBody>
          <a:bodyPr vert="horz" lIns="91440" tIns="45720" rIns="91440" bIns="45720" rtlCol="0" anchor="ctr">
            <a:noAutofit/>
          </a:bodyPr>
          <a:lstStyle/>
          <a:p>
            <a:pPr lvl="0" algn="ctr">
              <a:spcBef>
                <a:spcPct val="0"/>
              </a:spcBef>
            </a:pPr>
            <a:r>
              <a:rPr lang="en-US" sz="1200" b="1" spc="60" dirty="0">
                <a:solidFill>
                  <a:schemeClr val="bg1"/>
                </a:solidFill>
                <a:latin typeface="Futura Std Medium" pitchFamily="34" charset="0"/>
              </a:rPr>
              <a:t>EDUCATION </a:t>
            </a:r>
          </a:p>
          <a:p>
            <a:pPr lvl="0" algn="ctr">
              <a:spcBef>
                <a:spcPct val="0"/>
              </a:spcBef>
            </a:pPr>
            <a:r>
              <a:rPr lang="en-US" sz="1200" b="1" spc="60" dirty="0">
                <a:solidFill>
                  <a:srgbClr val="FFAA55"/>
                </a:solidFill>
                <a:latin typeface="Futura Std Medium" pitchFamily="34" charset="0"/>
              </a:rPr>
              <a:t>ABOUT DESTINATION AND RESOURCES AVAILABLE TO ASSIST  </a:t>
            </a:r>
            <a:endParaRPr kumimoji="0" lang="en-US" sz="1200" b="1" i="0" u="none" strike="noStrike" kern="1200" cap="none" spc="60" normalizeH="0" baseline="0" noProof="0" dirty="0">
              <a:ln>
                <a:noFill/>
              </a:ln>
              <a:solidFill>
                <a:srgbClr val="FFAA55"/>
              </a:solidFill>
              <a:effectLst/>
              <a:uLnTx/>
              <a:uFillTx/>
              <a:latin typeface="Futura Std Medium" pitchFamily="34" charset="0"/>
              <a:ea typeface="+mj-ea"/>
              <a:cs typeface="+mj-cs"/>
            </a:endParaRPr>
          </a:p>
        </p:txBody>
      </p:sp>
    </p:spTree>
    <p:extLst>
      <p:ext uri="{BB962C8B-B14F-4D97-AF65-F5344CB8AC3E}">
        <p14:creationId xmlns:p14="http://schemas.microsoft.com/office/powerpoint/2010/main" val="32573597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33" grpId="0"/>
      <p:bldP spid="18"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38177"/>
            <a:ext cx="9144000" cy="5719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9"/>
          <p:cNvSpPr>
            <a:spLocks noGrp="1"/>
          </p:cNvSpPr>
          <p:nvPr>
            <p:ph type="title"/>
          </p:nvPr>
        </p:nvSpPr>
        <p:spPr>
          <a:xfrm>
            <a:off x="375920" y="366531"/>
            <a:ext cx="8229600" cy="771646"/>
          </a:xfrm>
        </p:spPr>
        <p:txBody>
          <a:bodyPr>
            <a:normAutofit/>
          </a:bodyPr>
          <a:lstStyle/>
          <a:p>
            <a:pPr algn="ctr">
              <a:defRPr/>
            </a:pPr>
            <a:r>
              <a:rPr lang="en-US" sz="3600" dirty="0" smtClean="0">
                <a:latin typeface="Futura Std Medium"/>
                <a:ea typeface="Geneva" pitchFamily="-101" charset="-128"/>
                <a:cs typeface="Geneva" pitchFamily="-101" charset="-128"/>
              </a:rPr>
              <a:t>Communication and Education</a:t>
            </a:r>
            <a:endParaRPr sz="3600" dirty="0">
              <a:latin typeface="Futura Std Medium"/>
              <a:ea typeface="Geneva" pitchFamily="-101" charset="-128"/>
              <a:cs typeface="Geneva" pitchFamily="-101" charset="-128"/>
            </a:endParaRPr>
          </a:p>
        </p:txBody>
      </p:sp>
      <p:sp>
        <p:nvSpPr>
          <p:cNvPr id="6147" name="Content Placeholder 10"/>
          <p:cNvSpPr>
            <a:spLocks noGrp="1"/>
          </p:cNvSpPr>
          <p:nvPr>
            <p:ph idx="1"/>
          </p:nvPr>
        </p:nvSpPr>
        <p:spPr>
          <a:xfrm>
            <a:off x="375920" y="1600200"/>
            <a:ext cx="8328694" cy="4197926"/>
          </a:xfrm>
          <a:prstGeom prst="rect">
            <a:avLst/>
          </a:prstGeom>
          <a:noFill/>
        </p:spPr>
        <p:txBody>
          <a:bodyPr>
            <a:noAutofit/>
          </a:bodyPr>
          <a:lstStyle/>
          <a:p>
            <a:pPr marL="0" indent="0">
              <a:lnSpc>
                <a:spcPct val="110000"/>
              </a:lnSpc>
              <a:spcBef>
                <a:spcPts val="0"/>
              </a:spcBef>
              <a:buNone/>
            </a:pPr>
            <a:r>
              <a:rPr lang="en-US" sz="2200" b="1" dirty="0">
                <a:solidFill>
                  <a:schemeClr val="bg1"/>
                </a:solidFill>
                <a:latin typeface="Futura Std Medium"/>
                <a:ea typeface="Geneva" pitchFamily="-101" charset="-128"/>
              </a:rPr>
              <a:t>Internal Communication Plan </a:t>
            </a:r>
          </a:p>
          <a:p>
            <a:pPr>
              <a:lnSpc>
                <a:spcPct val="110000"/>
              </a:lnSpc>
              <a:spcBef>
                <a:spcPts val="0"/>
              </a:spcBef>
              <a:buFont typeface="Wingdings" panose="05000000000000000000" pitchFamily="2" charset="2"/>
              <a:buChar char="q"/>
            </a:pPr>
            <a:r>
              <a:rPr lang="en-US" sz="2200" dirty="0">
                <a:solidFill>
                  <a:schemeClr val="bg1"/>
                </a:solidFill>
                <a:latin typeface="Futura Std Medium"/>
                <a:ea typeface="Geneva" pitchFamily="-101" charset="-128"/>
              </a:rPr>
              <a:t>- Should define departments / individuals that need to be informed, </a:t>
            </a:r>
            <a:r>
              <a:rPr lang="en-US" sz="2200" dirty="0" smtClean="0">
                <a:solidFill>
                  <a:schemeClr val="bg1"/>
                </a:solidFill>
                <a:latin typeface="Futura Std Medium"/>
                <a:ea typeface="Geneva" pitchFamily="-101" charset="-128"/>
              </a:rPr>
              <a:t>broken </a:t>
            </a:r>
            <a:r>
              <a:rPr lang="en-US" sz="2200" dirty="0">
                <a:solidFill>
                  <a:schemeClr val="bg1"/>
                </a:solidFill>
                <a:latin typeface="Futura Std Medium"/>
                <a:ea typeface="Geneva" pitchFamily="-101" charset="-128"/>
              </a:rPr>
              <a:t>down </a:t>
            </a:r>
            <a:r>
              <a:rPr lang="en-US" sz="2200" dirty="0" smtClean="0">
                <a:solidFill>
                  <a:schemeClr val="bg1"/>
                </a:solidFill>
                <a:latin typeface="Futura Std Medium"/>
                <a:ea typeface="Geneva" pitchFamily="-101" charset="-128"/>
              </a:rPr>
              <a:t>by</a:t>
            </a:r>
            <a:r>
              <a:rPr lang="en-US" sz="2200" dirty="0" smtClean="0">
                <a:solidFill>
                  <a:schemeClr val="bg1"/>
                </a:solidFill>
                <a:latin typeface="Futura Std Medium"/>
                <a:ea typeface="Geneva" pitchFamily="-101" charset="-128"/>
              </a:rPr>
              <a:t> </a:t>
            </a:r>
            <a:r>
              <a:rPr lang="en-US" sz="2200" dirty="0">
                <a:solidFill>
                  <a:schemeClr val="bg1"/>
                </a:solidFill>
                <a:latin typeface="Futura Std Medium"/>
                <a:ea typeface="Geneva" pitchFamily="-101" charset="-128"/>
              </a:rPr>
              <a:t>type of incident</a:t>
            </a:r>
          </a:p>
          <a:p>
            <a:pPr>
              <a:lnSpc>
                <a:spcPct val="110000"/>
              </a:lnSpc>
              <a:spcBef>
                <a:spcPts val="0"/>
              </a:spcBef>
              <a:buFont typeface="Wingdings" panose="05000000000000000000" pitchFamily="2" charset="2"/>
              <a:buChar char="q"/>
            </a:pPr>
            <a:r>
              <a:rPr lang="en-US" sz="2200" dirty="0">
                <a:solidFill>
                  <a:schemeClr val="bg1"/>
                </a:solidFill>
                <a:latin typeface="Futura Std Medium"/>
                <a:ea typeface="Geneva" pitchFamily="-101" charset="-128"/>
              </a:rPr>
              <a:t>- Should ensure all involved have access to the plan / contact info 24/7 </a:t>
            </a:r>
          </a:p>
          <a:p>
            <a:pPr>
              <a:lnSpc>
                <a:spcPct val="110000"/>
              </a:lnSpc>
              <a:spcBef>
                <a:spcPts val="0"/>
              </a:spcBef>
              <a:buFont typeface="Wingdings" panose="05000000000000000000" pitchFamily="2" charset="2"/>
              <a:buChar char="q"/>
            </a:pPr>
            <a:r>
              <a:rPr lang="en-US" sz="2200" dirty="0">
                <a:solidFill>
                  <a:schemeClr val="bg1"/>
                </a:solidFill>
                <a:latin typeface="Futura Std Medium"/>
                <a:ea typeface="Geneva" pitchFamily="-101" charset="-128"/>
              </a:rPr>
              <a:t>- Should clearly identify roles and responsibilities </a:t>
            </a:r>
          </a:p>
          <a:p>
            <a:pPr marL="0" indent="0">
              <a:lnSpc>
                <a:spcPct val="110000"/>
              </a:lnSpc>
              <a:spcBef>
                <a:spcPts val="0"/>
              </a:spcBef>
              <a:buNone/>
            </a:pPr>
            <a:endParaRPr lang="en-US" sz="2200" dirty="0">
              <a:solidFill>
                <a:schemeClr val="bg1"/>
              </a:solidFill>
              <a:latin typeface="Futura Std Medium"/>
            </a:endParaRPr>
          </a:p>
          <a:p>
            <a:pPr marL="0" indent="0">
              <a:lnSpc>
                <a:spcPct val="120000"/>
              </a:lnSpc>
              <a:spcBef>
                <a:spcPts val="0"/>
              </a:spcBef>
              <a:buNone/>
            </a:pPr>
            <a:r>
              <a:rPr lang="en-US" sz="2200" b="1" dirty="0">
                <a:solidFill>
                  <a:schemeClr val="bg1"/>
                </a:solidFill>
                <a:latin typeface="Futura Std Medium"/>
              </a:rPr>
              <a:t>Education Plan </a:t>
            </a:r>
          </a:p>
          <a:p>
            <a:pPr marL="274320" lvl="1" indent="0">
              <a:lnSpc>
                <a:spcPct val="120000"/>
              </a:lnSpc>
              <a:spcBef>
                <a:spcPts val="0"/>
              </a:spcBef>
              <a:buNone/>
            </a:pPr>
            <a:r>
              <a:rPr lang="en-US" sz="2200" dirty="0" smtClean="0">
                <a:solidFill>
                  <a:schemeClr val="bg1"/>
                </a:solidFill>
                <a:latin typeface="Futura Std Medium"/>
              </a:rPr>
              <a:t>- </a:t>
            </a:r>
            <a:r>
              <a:rPr lang="en-US" sz="2200" dirty="0">
                <a:solidFill>
                  <a:schemeClr val="bg1"/>
                </a:solidFill>
                <a:latin typeface="Futura Std Medium"/>
              </a:rPr>
              <a:t>Students, Faculty, and Staff should know what resources are available and how to access them.  </a:t>
            </a:r>
          </a:p>
          <a:p>
            <a:pPr marL="274320" lvl="1" indent="0">
              <a:lnSpc>
                <a:spcPct val="120000"/>
              </a:lnSpc>
              <a:spcBef>
                <a:spcPts val="0"/>
              </a:spcBef>
              <a:buNone/>
            </a:pPr>
            <a:r>
              <a:rPr lang="en-US" sz="2200" dirty="0">
                <a:solidFill>
                  <a:schemeClr val="bg1"/>
                </a:solidFill>
                <a:latin typeface="Futura Std Medium"/>
              </a:rPr>
              <a:t>- Students, Faculty, and Staff should be educated on what the University expects of </a:t>
            </a:r>
            <a:r>
              <a:rPr lang="en-US" sz="2200" i="1" dirty="0">
                <a:solidFill>
                  <a:schemeClr val="bg1"/>
                </a:solidFill>
                <a:latin typeface="Futura Std Medium"/>
              </a:rPr>
              <a:t>them</a:t>
            </a:r>
            <a:r>
              <a:rPr lang="en-US" sz="2200" dirty="0">
                <a:solidFill>
                  <a:schemeClr val="bg1"/>
                </a:solidFill>
                <a:latin typeface="Futura Std Medium"/>
              </a:rPr>
              <a:t> in an emergency </a:t>
            </a:r>
          </a:p>
          <a:p>
            <a:pPr marL="0" indent="0">
              <a:lnSpc>
                <a:spcPct val="120000"/>
              </a:lnSpc>
              <a:spcBef>
                <a:spcPts val="0"/>
              </a:spcBef>
              <a:buNone/>
            </a:pPr>
            <a:endParaRPr lang="en-US" sz="2000" dirty="0">
              <a:solidFill>
                <a:schemeClr val="bg1"/>
              </a:solidFill>
              <a:latin typeface="Futura Std Medium"/>
            </a:endParaRPr>
          </a:p>
          <a:p>
            <a:pPr marL="0" indent="0">
              <a:lnSpc>
                <a:spcPct val="120000"/>
              </a:lnSpc>
              <a:spcBef>
                <a:spcPts val="0"/>
              </a:spcBef>
              <a:buNone/>
            </a:pPr>
            <a:r>
              <a:rPr lang="en-US" sz="2000" dirty="0">
                <a:solidFill>
                  <a:schemeClr val="bg1"/>
                </a:solidFill>
                <a:latin typeface="Futura Std Medium"/>
              </a:rPr>
              <a:t> </a:t>
            </a:r>
          </a:p>
          <a:p>
            <a:pPr marL="0" indent="0">
              <a:lnSpc>
                <a:spcPct val="120000"/>
              </a:lnSpc>
              <a:spcBef>
                <a:spcPts val="0"/>
              </a:spcBef>
              <a:buNone/>
            </a:pPr>
            <a:endParaRPr lang="en-US" sz="2000" dirty="0">
              <a:solidFill>
                <a:schemeClr val="bg1"/>
              </a:solidFill>
              <a:latin typeface="Futura Std Medium"/>
            </a:endParaRPr>
          </a:p>
          <a:p>
            <a:pPr marL="0" indent="0">
              <a:lnSpc>
                <a:spcPct val="120000"/>
              </a:lnSpc>
              <a:spcBef>
                <a:spcPts val="0"/>
              </a:spcBef>
              <a:buNone/>
            </a:pPr>
            <a:endParaRPr lang="en-US" sz="2000" dirty="0">
              <a:solidFill>
                <a:schemeClr val="bg1"/>
              </a:solidFill>
              <a:latin typeface="Futura Std Medium"/>
            </a:endParaRPr>
          </a:p>
          <a:p>
            <a:pPr marL="0" indent="0">
              <a:lnSpc>
                <a:spcPct val="120000"/>
              </a:lnSpc>
              <a:spcBef>
                <a:spcPts val="0"/>
              </a:spcBef>
              <a:buNone/>
            </a:pPr>
            <a:r>
              <a:rPr lang="en-US" sz="2000" dirty="0">
                <a:solidFill>
                  <a:schemeClr val="bg1"/>
                </a:solidFill>
                <a:latin typeface="Futura Std Medium"/>
              </a:rPr>
              <a:t> </a:t>
            </a:r>
          </a:p>
          <a:p>
            <a:pPr marL="0" indent="0">
              <a:lnSpc>
                <a:spcPct val="120000"/>
              </a:lnSpc>
              <a:spcBef>
                <a:spcPts val="0"/>
              </a:spcBef>
              <a:buNone/>
            </a:pPr>
            <a:endParaRPr lang="en-US" sz="2000" dirty="0">
              <a:solidFill>
                <a:schemeClr val="bg1"/>
              </a:solidFill>
              <a:latin typeface="Futura Std Medium"/>
            </a:endParaRPr>
          </a:p>
        </p:txBody>
      </p:sp>
    </p:spTree>
    <p:extLst>
      <p:ext uri="{BB962C8B-B14F-4D97-AF65-F5344CB8AC3E}">
        <p14:creationId xmlns:p14="http://schemas.microsoft.com/office/powerpoint/2010/main" val="253180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fade">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fade">
                                      <p:cBhvr>
                                        <p:cTn id="32" dur="500"/>
                                        <p:tgtEl>
                                          <p:spTgt spid="61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fade">
                                      <p:cBhvr>
                                        <p:cTn id="37"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38177"/>
            <a:ext cx="9144000" cy="5719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endParaRPr lang="en-US" sz="1600" kern="0" dirty="0">
              <a:solidFill>
                <a:srgbClr val="365F91"/>
              </a:solidFill>
              <a:latin typeface="Futura Std Medium"/>
              <a:ea typeface="Times New Roman"/>
              <a:cs typeface="Times New Roman"/>
            </a:endParaRPr>
          </a:p>
        </p:txBody>
      </p:sp>
      <p:sp>
        <p:nvSpPr>
          <p:cNvPr id="9218" name="Title 9"/>
          <p:cNvSpPr>
            <a:spLocks noGrp="1"/>
          </p:cNvSpPr>
          <p:nvPr>
            <p:ph type="title"/>
          </p:nvPr>
        </p:nvSpPr>
        <p:spPr>
          <a:xfrm>
            <a:off x="375920" y="366531"/>
            <a:ext cx="8229600" cy="771646"/>
          </a:xfrm>
        </p:spPr>
        <p:txBody>
          <a:bodyPr>
            <a:normAutofit/>
          </a:bodyPr>
          <a:lstStyle/>
          <a:p>
            <a:pPr algn="ctr">
              <a:defRPr/>
            </a:pPr>
            <a:r>
              <a:rPr lang="en-US" sz="3600" dirty="0">
                <a:latin typeface="Futura Std Medium"/>
                <a:ea typeface="Geneva" pitchFamily="-101" charset="-128"/>
                <a:cs typeface="Geneva" pitchFamily="-101" charset="-128"/>
              </a:rPr>
              <a:t>The PACE Model</a:t>
            </a:r>
            <a:endParaRPr sz="3600" dirty="0">
              <a:latin typeface="Futura Std Medium"/>
              <a:ea typeface="Geneva" pitchFamily="-101" charset="-128"/>
              <a:cs typeface="Geneva" pitchFamily="-101" charset="-128"/>
            </a:endParaRPr>
          </a:p>
        </p:txBody>
      </p:sp>
      <p:sp>
        <p:nvSpPr>
          <p:cNvPr id="6147" name="Content Placeholder 10"/>
          <p:cNvSpPr>
            <a:spLocks noGrp="1"/>
          </p:cNvSpPr>
          <p:nvPr>
            <p:ph idx="1"/>
          </p:nvPr>
        </p:nvSpPr>
        <p:spPr>
          <a:xfrm>
            <a:off x="407653" y="1899125"/>
            <a:ext cx="8328694" cy="4197926"/>
          </a:xfrm>
          <a:prstGeom prst="rect">
            <a:avLst/>
          </a:prstGeom>
          <a:noFill/>
        </p:spPr>
        <p:txBody>
          <a:bodyPr>
            <a:noAutofit/>
          </a:bodyPr>
          <a:lstStyle/>
          <a:p>
            <a:pPr marL="0" indent="0">
              <a:lnSpc>
                <a:spcPct val="110000"/>
              </a:lnSpc>
              <a:spcBef>
                <a:spcPts val="0"/>
              </a:spcBef>
              <a:buNone/>
            </a:pPr>
            <a:endParaRPr lang="en-US" sz="1900" dirty="0">
              <a:solidFill>
                <a:schemeClr val="bg1"/>
              </a:solidFill>
              <a:latin typeface="Futura Std Medium"/>
            </a:endParaRPr>
          </a:p>
          <a:p>
            <a:pPr marL="0" indent="0">
              <a:lnSpc>
                <a:spcPct val="120000"/>
              </a:lnSpc>
              <a:spcBef>
                <a:spcPts val="0"/>
              </a:spcBef>
              <a:buNone/>
            </a:pPr>
            <a:endParaRPr lang="en-US" sz="1900" b="1" dirty="0">
              <a:solidFill>
                <a:schemeClr val="bg1"/>
              </a:solidFill>
              <a:latin typeface="Futura Std Medium"/>
            </a:endParaRPr>
          </a:p>
          <a:p>
            <a:pPr marL="0" indent="0">
              <a:lnSpc>
                <a:spcPct val="120000"/>
              </a:lnSpc>
              <a:spcBef>
                <a:spcPts val="0"/>
              </a:spcBef>
              <a:buNone/>
            </a:pPr>
            <a:endParaRPr lang="en-US" sz="1900" b="1" dirty="0">
              <a:solidFill>
                <a:schemeClr val="bg1"/>
              </a:solidFill>
              <a:latin typeface="Futura Std Medium"/>
            </a:endParaRPr>
          </a:p>
          <a:p>
            <a:pPr marL="0" indent="0">
              <a:lnSpc>
                <a:spcPct val="120000"/>
              </a:lnSpc>
              <a:spcBef>
                <a:spcPts val="0"/>
              </a:spcBef>
              <a:buNone/>
            </a:pPr>
            <a:endParaRPr lang="en-US" sz="1900" b="1" dirty="0">
              <a:solidFill>
                <a:schemeClr val="bg1"/>
              </a:solidFill>
              <a:latin typeface="Futura Std Medium"/>
            </a:endParaRPr>
          </a:p>
          <a:p>
            <a:pPr marL="0" indent="0">
              <a:lnSpc>
                <a:spcPct val="120000"/>
              </a:lnSpc>
              <a:spcBef>
                <a:spcPts val="0"/>
              </a:spcBef>
              <a:buNone/>
            </a:pPr>
            <a:endParaRPr lang="en-US" sz="1900" b="1" dirty="0">
              <a:solidFill>
                <a:schemeClr val="bg1"/>
              </a:solidFill>
              <a:latin typeface="Futura Std Medium"/>
            </a:endParaRPr>
          </a:p>
          <a:p>
            <a:pPr marL="0" indent="0">
              <a:lnSpc>
                <a:spcPct val="120000"/>
              </a:lnSpc>
              <a:spcBef>
                <a:spcPts val="0"/>
              </a:spcBef>
              <a:buNone/>
            </a:pPr>
            <a:endParaRPr lang="en-US" sz="1900" b="1" dirty="0">
              <a:solidFill>
                <a:schemeClr val="bg1"/>
              </a:solidFill>
              <a:latin typeface="Futura Std Medium"/>
            </a:endParaRPr>
          </a:p>
          <a:p>
            <a:pPr marL="0" indent="0">
              <a:lnSpc>
                <a:spcPct val="120000"/>
              </a:lnSpc>
              <a:spcBef>
                <a:spcPts val="0"/>
              </a:spcBef>
              <a:buNone/>
            </a:pPr>
            <a:endParaRPr lang="en-US" sz="1900" dirty="0">
              <a:solidFill>
                <a:schemeClr val="bg1"/>
              </a:solidFill>
              <a:latin typeface="Futura Std Medium"/>
            </a:endParaRPr>
          </a:p>
          <a:p>
            <a:pPr marL="0" indent="0">
              <a:lnSpc>
                <a:spcPct val="120000"/>
              </a:lnSpc>
              <a:spcBef>
                <a:spcPts val="0"/>
              </a:spcBef>
              <a:buNone/>
            </a:pPr>
            <a:endParaRPr lang="en-US" sz="1900" dirty="0">
              <a:solidFill>
                <a:schemeClr val="bg1"/>
              </a:solidFill>
              <a:latin typeface="Futura Std Medium"/>
            </a:endParaRPr>
          </a:p>
          <a:p>
            <a:pPr marL="0" indent="0">
              <a:lnSpc>
                <a:spcPct val="120000"/>
              </a:lnSpc>
              <a:spcBef>
                <a:spcPts val="0"/>
              </a:spcBef>
              <a:buNone/>
            </a:pPr>
            <a:r>
              <a:rPr lang="en-US" sz="1900" dirty="0">
                <a:solidFill>
                  <a:schemeClr val="bg1"/>
                </a:solidFill>
                <a:latin typeface="Futura Std Medium"/>
              </a:rPr>
              <a:t> </a:t>
            </a:r>
          </a:p>
          <a:p>
            <a:pPr marL="0" indent="0">
              <a:lnSpc>
                <a:spcPct val="120000"/>
              </a:lnSpc>
              <a:spcBef>
                <a:spcPts val="0"/>
              </a:spcBef>
              <a:buNone/>
            </a:pPr>
            <a:endParaRPr lang="en-US" sz="1900" dirty="0">
              <a:solidFill>
                <a:schemeClr val="bg1"/>
              </a:solidFill>
              <a:latin typeface="Futura Std Medium"/>
            </a:endParaRPr>
          </a:p>
        </p:txBody>
      </p:sp>
      <p:sp>
        <p:nvSpPr>
          <p:cNvPr id="4" name="TextBox 3"/>
          <p:cNvSpPr txBox="1"/>
          <p:nvPr/>
        </p:nvSpPr>
        <p:spPr>
          <a:xfrm>
            <a:off x="375920" y="1396191"/>
            <a:ext cx="8560262" cy="5755422"/>
          </a:xfrm>
          <a:prstGeom prst="rect">
            <a:avLst/>
          </a:prstGeom>
          <a:noFill/>
        </p:spPr>
        <p:txBody>
          <a:bodyPr wrap="square" rtlCol="0">
            <a:spAutoFit/>
          </a:bodyPr>
          <a:lstStyle/>
          <a:p>
            <a:r>
              <a:rPr lang="en-US" sz="2000" kern="0" dirty="0">
                <a:solidFill>
                  <a:srgbClr val="FFAA55"/>
                </a:solidFill>
                <a:latin typeface="Futura Std Medium"/>
              </a:rPr>
              <a:t>Process Owner / Leader, </a:t>
            </a:r>
            <a:r>
              <a:rPr lang="en-US" sz="2000" kern="0" dirty="0">
                <a:solidFill>
                  <a:schemeClr val="bg1"/>
                </a:solidFill>
                <a:latin typeface="Futura Std Medium"/>
              </a:rPr>
              <a:t>drives the decision process in a timely and efficient manner</a:t>
            </a:r>
            <a:r>
              <a:rPr lang="en-US" sz="2000" kern="0" dirty="0" smtClean="0">
                <a:solidFill>
                  <a:schemeClr val="bg1"/>
                </a:solidFill>
                <a:latin typeface="Futura Std Medium"/>
              </a:rPr>
              <a:t>.</a:t>
            </a:r>
          </a:p>
          <a:p>
            <a:endParaRPr lang="en-US" kern="0" dirty="0">
              <a:solidFill>
                <a:srgbClr val="365F91"/>
              </a:solidFill>
              <a:latin typeface="Futura Std Medium"/>
              <a:ea typeface="Times New Roman"/>
              <a:cs typeface="Times New Roman"/>
            </a:endParaRPr>
          </a:p>
          <a:p>
            <a:r>
              <a:rPr lang="en-US" sz="2000" kern="0" dirty="0">
                <a:solidFill>
                  <a:srgbClr val="FFAA55"/>
                </a:solidFill>
                <a:latin typeface="Futura Std Medium"/>
              </a:rPr>
              <a:t>Approver,</a:t>
            </a:r>
            <a:r>
              <a:rPr lang="en-US" sz="2000" kern="0" dirty="0">
                <a:latin typeface="Futura Std Medium"/>
              </a:rPr>
              <a:t> </a:t>
            </a:r>
            <a:r>
              <a:rPr lang="en-US" sz="2000" kern="0" dirty="0">
                <a:solidFill>
                  <a:schemeClr val="bg1"/>
                </a:solidFill>
                <a:latin typeface="Futura Std Medium"/>
              </a:rPr>
              <a:t>makes the final decisions. </a:t>
            </a:r>
            <a:endParaRPr lang="en-US" sz="2000" kern="0" dirty="0" smtClean="0">
              <a:solidFill>
                <a:schemeClr val="bg1"/>
              </a:solidFill>
              <a:latin typeface="Futura Std Medium"/>
            </a:endParaRPr>
          </a:p>
          <a:p>
            <a:endParaRPr lang="en-US" sz="2000" kern="0" dirty="0">
              <a:solidFill>
                <a:srgbClr val="365F91"/>
              </a:solidFill>
              <a:latin typeface="Futura Std Medium"/>
              <a:ea typeface="Times New Roman"/>
              <a:cs typeface="Times New Roman"/>
            </a:endParaRPr>
          </a:p>
          <a:p>
            <a:pPr>
              <a:spcBef>
                <a:spcPts val="0"/>
              </a:spcBef>
              <a:spcAft>
                <a:spcPts val="0"/>
              </a:spcAft>
              <a:tabLst>
                <a:tab pos="57150" algn="l"/>
                <a:tab pos="400050" algn="l"/>
              </a:tabLst>
            </a:pPr>
            <a:r>
              <a:rPr lang="en-US" sz="2000" dirty="0">
                <a:solidFill>
                  <a:srgbClr val="FFAA55"/>
                </a:solidFill>
                <a:latin typeface="Futura Std Medium"/>
              </a:rPr>
              <a:t>Contributor(s), </a:t>
            </a:r>
            <a:r>
              <a:rPr lang="en-US" sz="2000" dirty="0">
                <a:solidFill>
                  <a:schemeClr val="bg1"/>
                </a:solidFill>
                <a:latin typeface="Futura Std Medium"/>
              </a:rPr>
              <a:t>provides content and input to frame the </a:t>
            </a:r>
            <a:r>
              <a:rPr lang="en-US" sz="2000" dirty="0" smtClean="0">
                <a:solidFill>
                  <a:schemeClr val="bg1"/>
                </a:solidFill>
                <a:latin typeface="Futura Std Medium"/>
              </a:rPr>
              <a:t>options, they may </a:t>
            </a:r>
            <a:r>
              <a:rPr lang="en-US" sz="2000" dirty="0">
                <a:solidFill>
                  <a:schemeClr val="bg1"/>
                </a:solidFill>
                <a:latin typeface="Futura Std Medium"/>
              </a:rPr>
              <a:t>include</a:t>
            </a:r>
            <a:r>
              <a:rPr lang="en-US" sz="2000" dirty="0" smtClean="0">
                <a:solidFill>
                  <a:schemeClr val="bg1"/>
                </a:solidFill>
                <a:latin typeface="Futura Std Medium"/>
              </a:rPr>
              <a:t>:  </a:t>
            </a:r>
          </a:p>
          <a:p>
            <a:pPr marL="1085850" lvl="2" indent="-171450">
              <a:spcBef>
                <a:spcPts val="0"/>
              </a:spcBef>
              <a:spcAft>
                <a:spcPts val="0"/>
              </a:spcAft>
              <a:buFont typeface="Arial" panose="020B0604020202020204" pitchFamily="34" charset="0"/>
              <a:buChar char="•"/>
              <a:tabLst>
                <a:tab pos="57150" algn="l"/>
                <a:tab pos="400050" algn="l"/>
              </a:tabLst>
            </a:pPr>
            <a:r>
              <a:rPr lang="en-US" sz="1600" dirty="0">
                <a:solidFill>
                  <a:schemeClr val="bg1"/>
                </a:solidFill>
                <a:latin typeface="Futura Std Medium"/>
              </a:rPr>
              <a:t>Public Relations</a:t>
            </a:r>
          </a:p>
          <a:p>
            <a:pPr marL="1085850" lvl="2" indent="-171450">
              <a:spcBef>
                <a:spcPts val="0"/>
              </a:spcBef>
              <a:spcAft>
                <a:spcPts val="0"/>
              </a:spcAft>
              <a:buFont typeface="Arial" panose="020B0604020202020204" pitchFamily="34" charset="0"/>
              <a:buChar char="•"/>
              <a:tabLst>
                <a:tab pos="57150" algn="l"/>
                <a:tab pos="400050" algn="l"/>
              </a:tabLst>
            </a:pPr>
            <a:r>
              <a:rPr lang="en-US" sz="1600" dirty="0">
                <a:solidFill>
                  <a:schemeClr val="bg1"/>
                </a:solidFill>
                <a:latin typeface="Futura Std Medium"/>
              </a:rPr>
              <a:t>Student Affairs </a:t>
            </a:r>
          </a:p>
          <a:p>
            <a:pPr marL="1085850" lvl="2" indent="-171450">
              <a:spcBef>
                <a:spcPts val="0"/>
              </a:spcBef>
              <a:spcAft>
                <a:spcPts val="0"/>
              </a:spcAft>
              <a:buFont typeface="Arial" panose="020B0604020202020204" pitchFamily="34" charset="0"/>
              <a:buChar char="•"/>
              <a:tabLst>
                <a:tab pos="57150" algn="l"/>
                <a:tab pos="400050" algn="l"/>
              </a:tabLst>
            </a:pPr>
            <a:r>
              <a:rPr lang="en-US" sz="1600" dirty="0">
                <a:solidFill>
                  <a:schemeClr val="bg1"/>
                </a:solidFill>
                <a:latin typeface="Futura Std Medium"/>
              </a:rPr>
              <a:t>Human Resources</a:t>
            </a:r>
          </a:p>
          <a:p>
            <a:pPr marL="1085850" lvl="2" indent="-171450">
              <a:spcBef>
                <a:spcPts val="0"/>
              </a:spcBef>
              <a:spcAft>
                <a:spcPts val="0"/>
              </a:spcAft>
              <a:buFont typeface="Arial" panose="020B0604020202020204" pitchFamily="34" charset="0"/>
              <a:buChar char="•"/>
              <a:tabLst>
                <a:tab pos="57150" algn="l"/>
                <a:tab pos="400050" algn="l"/>
              </a:tabLst>
            </a:pPr>
            <a:r>
              <a:rPr lang="en-US" sz="1600" dirty="0">
                <a:solidFill>
                  <a:schemeClr val="bg1"/>
                </a:solidFill>
                <a:latin typeface="Futura Std Medium"/>
              </a:rPr>
              <a:t>Legal </a:t>
            </a:r>
          </a:p>
          <a:p>
            <a:pPr marL="1085850" lvl="2" indent="-171450">
              <a:spcBef>
                <a:spcPts val="0"/>
              </a:spcBef>
              <a:spcAft>
                <a:spcPts val="0"/>
              </a:spcAft>
              <a:buFont typeface="Arial" panose="020B0604020202020204" pitchFamily="34" charset="0"/>
              <a:buChar char="•"/>
              <a:tabLst>
                <a:tab pos="57150" algn="l"/>
                <a:tab pos="400050" algn="l"/>
              </a:tabLst>
            </a:pPr>
            <a:r>
              <a:rPr lang="en-US" sz="1600" dirty="0">
                <a:solidFill>
                  <a:schemeClr val="bg1"/>
                </a:solidFill>
                <a:latin typeface="Futura Std Medium"/>
              </a:rPr>
              <a:t>Risk Management </a:t>
            </a:r>
          </a:p>
          <a:p>
            <a:pPr marL="1085850" lvl="2" indent="-171450">
              <a:spcBef>
                <a:spcPts val="0"/>
              </a:spcBef>
              <a:spcAft>
                <a:spcPts val="0"/>
              </a:spcAft>
              <a:buFont typeface="Arial" panose="020B0604020202020204" pitchFamily="34" charset="0"/>
              <a:buChar char="•"/>
              <a:tabLst>
                <a:tab pos="57150" algn="l"/>
                <a:tab pos="400050" algn="l"/>
              </a:tabLst>
            </a:pPr>
            <a:r>
              <a:rPr lang="en-US" sz="1600" dirty="0">
                <a:solidFill>
                  <a:schemeClr val="bg1"/>
                </a:solidFill>
                <a:latin typeface="Futura Std Medium"/>
              </a:rPr>
              <a:t>Study Abroad / International Programs </a:t>
            </a:r>
          </a:p>
          <a:p>
            <a:endParaRPr lang="en-US" sz="1400" kern="0" dirty="0">
              <a:solidFill>
                <a:srgbClr val="365F91"/>
              </a:solidFill>
              <a:latin typeface="Futura Std Medium"/>
              <a:ea typeface="Times New Roman"/>
              <a:cs typeface="Times New Roman"/>
            </a:endParaRPr>
          </a:p>
          <a:p>
            <a:pPr>
              <a:spcBef>
                <a:spcPts val="0"/>
              </a:spcBef>
              <a:spcAft>
                <a:spcPts val="0"/>
              </a:spcAft>
            </a:pPr>
            <a:r>
              <a:rPr lang="en-US" sz="2000" kern="0" dirty="0" smtClean="0">
                <a:solidFill>
                  <a:srgbClr val="FFAA55"/>
                </a:solidFill>
                <a:latin typeface="Futura Std Medium"/>
              </a:rPr>
              <a:t>Executor</a:t>
            </a:r>
            <a:r>
              <a:rPr lang="en-US" sz="2000" kern="0" dirty="0">
                <a:solidFill>
                  <a:srgbClr val="FFAA55"/>
                </a:solidFill>
                <a:latin typeface="Futura Std Medium"/>
              </a:rPr>
              <a:t>, </a:t>
            </a:r>
            <a:r>
              <a:rPr lang="en-US" sz="2000" kern="0" dirty="0">
                <a:solidFill>
                  <a:schemeClr val="bg1"/>
                </a:solidFill>
                <a:latin typeface="Futura Std Medium"/>
              </a:rPr>
              <a:t>owns the delivery and takes the necessary actions, roles may include:</a:t>
            </a:r>
          </a:p>
          <a:p>
            <a:pPr marL="1085850" lvl="2" indent="-171450" defTabSz="914400" eaLnBrk="1" fontAlgn="auto" hangingPunct="1">
              <a:spcBef>
                <a:spcPts val="0"/>
              </a:spcBef>
              <a:spcAft>
                <a:spcPts val="0"/>
              </a:spcAft>
              <a:buFont typeface="Arial" panose="020B0604020202020204" pitchFamily="34" charset="0"/>
              <a:buChar char="•"/>
              <a:defRPr/>
            </a:pPr>
            <a:r>
              <a:rPr lang="en-US" sz="1600" kern="0" dirty="0" smtClean="0">
                <a:solidFill>
                  <a:schemeClr val="bg1"/>
                </a:solidFill>
                <a:latin typeface="Futura Std Medium"/>
              </a:rPr>
              <a:t>Family </a:t>
            </a:r>
            <a:r>
              <a:rPr lang="en-US" sz="1600" kern="0" dirty="0">
                <a:solidFill>
                  <a:schemeClr val="bg1"/>
                </a:solidFill>
                <a:latin typeface="Futura Std Medium"/>
              </a:rPr>
              <a:t>Representative, designated liaison</a:t>
            </a:r>
          </a:p>
          <a:p>
            <a:pPr marL="1085850" lvl="2" indent="-171450" defTabSz="914400" eaLnBrk="1" fontAlgn="auto" hangingPunct="1">
              <a:spcBef>
                <a:spcPts val="0"/>
              </a:spcBef>
              <a:spcAft>
                <a:spcPts val="0"/>
              </a:spcAft>
              <a:buFont typeface="Arial" panose="020B0604020202020204" pitchFamily="34" charset="0"/>
              <a:buChar char="•"/>
              <a:defRPr/>
            </a:pPr>
            <a:r>
              <a:rPr lang="en-US" sz="1600" kern="0" dirty="0">
                <a:solidFill>
                  <a:schemeClr val="bg1"/>
                </a:solidFill>
                <a:latin typeface="Futura Std Medium"/>
              </a:rPr>
              <a:t>Traveler Communication, outreach, check-in manager and manifest owner </a:t>
            </a:r>
          </a:p>
          <a:p>
            <a:pPr marL="1085850" lvl="2" indent="-171450" defTabSz="914400" eaLnBrk="1" fontAlgn="auto" hangingPunct="1">
              <a:spcBef>
                <a:spcPts val="0"/>
              </a:spcBef>
              <a:spcAft>
                <a:spcPts val="0"/>
              </a:spcAft>
              <a:buFont typeface="Arial" panose="020B0604020202020204" pitchFamily="34" charset="0"/>
              <a:buChar char="•"/>
              <a:defRPr/>
            </a:pPr>
            <a:r>
              <a:rPr lang="en-US" sz="1600" kern="0" dirty="0">
                <a:solidFill>
                  <a:schemeClr val="bg1"/>
                </a:solidFill>
                <a:latin typeface="Futura Std Medium"/>
                <a:ea typeface="Times New Roman"/>
                <a:cs typeface="Times New Roman"/>
              </a:rPr>
              <a:t>Coordinate internal communication </a:t>
            </a:r>
          </a:p>
          <a:p>
            <a:endParaRPr lang="en-US" dirty="0"/>
          </a:p>
        </p:txBody>
      </p:sp>
    </p:spTree>
    <p:extLst>
      <p:ext uri="{BB962C8B-B14F-4D97-AF65-F5344CB8AC3E}">
        <p14:creationId xmlns:p14="http://schemas.microsoft.com/office/powerpoint/2010/main" val="13980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fade">
                                      <p:cBhvr>
                                        <p:cTn id="40" dur="500"/>
                                        <p:tgtEl>
                                          <p:spTgt spid="4">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fade">
                                      <p:cBhvr>
                                        <p:cTn id="43" dur="500"/>
                                        <p:tgtEl>
                                          <p:spTgt spid="4">
                                            <p:txEl>
                                              <p:pRg st="13" end="1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fade">
                                      <p:cBhvr>
                                        <p:cTn id="46" dur="500"/>
                                        <p:tgtEl>
                                          <p:spTgt spid="4">
                                            <p:txEl>
                                              <p:pRg st="14" end="14"/>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animEffect transition="in" filter="fade">
                                      <p:cBhvr>
                                        <p:cTn id="49"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6139" y="2060253"/>
            <a:ext cx="6643767" cy="2286000"/>
          </a:xfrm>
        </p:spPr>
        <p:txBody>
          <a:bodyPr rtlCol="0">
            <a:normAutofit/>
          </a:bodyPr>
          <a:lstStyle/>
          <a:p>
            <a:pPr algn="ctr" eaLnBrk="1" fontAlgn="auto" hangingPunct="1">
              <a:spcAft>
                <a:spcPts val="0"/>
              </a:spcAft>
              <a:defRPr/>
            </a:pPr>
            <a:r>
              <a:rPr lang="en-US" sz="3200" dirty="0">
                <a:solidFill>
                  <a:schemeClr val="tx1"/>
                </a:solidFill>
                <a:latin typeface="Futura Std Medium"/>
              </a:rPr>
              <a:t>Incident </a:t>
            </a:r>
            <a:r>
              <a:rPr sz="3200" dirty="0">
                <a:solidFill>
                  <a:schemeClr val="tx1"/>
                </a:solidFill>
                <a:latin typeface="Futura Std Medium"/>
              </a:rPr>
              <a:t>Response exercise:</a:t>
            </a:r>
            <a:br>
              <a:rPr sz="3200" dirty="0">
                <a:solidFill>
                  <a:schemeClr val="tx1"/>
                </a:solidFill>
                <a:latin typeface="Futura Std Medium"/>
              </a:rPr>
            </a:br>
            <a:r>
              <a:rPr sz="3200" dirty="0">
                <a:solidFill>
                  <a:schemeClr val="tx1"/>
                </a:solidFill>
                <a:latin typeface="Futura Std Medium"/>
              </a:rPr>
              <a:t>one day in </a:t>
            </a:r>
            <a:r>
              <a:rPr sz="3200" dirty="0" err="1">
                <a:solidFill>
                  <a:schemeClr val="tx1"/>
                </a:solidFill>
                <a:latin typeface="Futura Std Medium"/>
              </a:rPr>
              <a:t>rome</a:t>
            </a:r>
            <a:endParaRPr sz="3200" dirty="0">
              <a:solidFill>
                <a:schemeClr val="tx1"/>
              </a:solidFill>
              <a:latin typeface="Futura Std Medium"/>
            </a:endParaRPr>
          </a:p>
        </p:txBody>
      </p:sp>
    </p:spTree>
    <p:extLst>
      <p:ext uri="{BB962C8B-B14F-4D97-AF65-F5344CB8AC3E}">
        <p14:creationId xmlns:p14="http://schemas.microsoft.com/office/powerpoint/2010/main" val="2081112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spring in r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spring in ro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pring in ro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8194" name="Title 9"/>
          <p:cNvSpPr>
            <a:spLocks noGrp="1"/>
          </p:cNvSpPr>
          <p:nvPr>
            <p:ph type="title"/>
          </p:nvPr>
        </p:nvSpPr>
        <p:spPr>
          <a:xfrm>
            <a:off x="1201155" y="154067"/>
            <a:ext cx="4264025" cy="990600"/>
          </a:xfrm>
        </p:spPr>
        <p:txBody>
          <a:bodyPr>
            <a:noAutofit/>
          </a:bodyPr>
          <a:lstStyle/>
          <a:p>
            <a:pPr algn="ctr">
              <a:defRPr/>
            </a:pPr>
            <a:r>
              <a:rPr sz="3200" dirty="0">
                <a:latin typeface="Futura Std Medium"/>
                <a:ea typeface="Geneva" pitchFamily="-101" charset="-128"/>
                <a:cs typeface="Geneva" pitchFamily="-101" charset="-128"/>
              </a:rPr>
              <a:t>Su</a:t>
            </a:r>
            <a:r>
              <a:rPr sz="3200" dirty="0">
                <a:solidFill>
                  <a:srgbClr val="3F5A67"/>
                </a:solidFill>
                <a:latin typeface="Futura Std Medium"/>
                <a:ea typeface="Geneva" pitchFamily="-101" charset="-128"/>
                <a:cs typeface="Geneva" pitchFamily="-101" charset="-128"/>
              </a:rPr>
              <a:t>nd</a:t>
            </a:r>
            <a:r>
              <a:rPr sz="3200" dirty="0">
                <a:latin typeface="Futura Std Medium"/>
                <a:ea typeface="Geneva" pitchFamily="-101" charset="-128"/>
                <a:cs typeface="Geneva" pitchFamily="-101" charset="-128"/>
              </a:rPr>
              <a:t>ay,</a:t>
            </a:r>
            <a:r>
              <a:rPr lang="en-US" sz="3200" dirty="0">
                <a:latin typeface="Futura Std Medium"/>
                <a:ea typeface="Geneva" pitchFamily="-101" charset="-128"/>
                <a:cs typeface="Geneva" pitchFamily="-101" charset="-128"/>
              </a:rPr>
              <a:t> </a:t>
            </a:r>
            <a:r>
              <a:rPr sz="3200" dirty="0">
                <a:latin typeface="Futura Std Medium"/>
                <a:ea typeface="Geneva" pitchFamily="-101" charset="-128"/>
                <a:cs typeface="Geneva" pitchFamily="-101" charset="-128"/>
              </a:rPr>
              <a:t>16 April 2017</a:t>
            </a:r>
            <a:br>
              <a:rPr sz="3200" dirty="0">
                <a:latin typeface="Futura Std Medium"/>
                <a:ea typeface="Geneva" pitchFamily="-101" charset="-128"/>
                <a:cs typeface="Geneva" pitchFamily="-101" charset="-128"/>
              </a:rPr>
            </a:br>
            <a:r>
              <a:rPr lang="en-US" sz="2400" dirty="0">
                <a:latin typeface="Futura Std Medium"/>
                <a:ea typeface="Geneva" pitchFamily="-101" charset="-128"/>
                <a:cs typeface="Geneva" pitchFamily="-101" charset="-128"/>
              </a:rPr>
              <a:t>Around 10:00 AM, CEST</a:t>
            </a:r>
            <a:endParaRPr sz="2400" dirty="0">
              <a:latin typeface="Futura Std Medium"/>
              <a:ea typeface="Geneva" pitchFamily="-101" charset="-128"/>
              <a:cs typeface="Geneva" pitchFamily="-101" charset="-128"/>
            </a:endParaRPr>
          </a:p>
        </p:txBody>
      </p:sp>
      <p:grpSp>
        <p:nvGrpSpPr>
          <p:cNvPr id="11" name="Group 10"/>
          <p:cNvGrpSpPr/>
          <p:nvPr/>
        </p:nvGrpSpPr>
        <p:grpSpPr>
          <a:xfrm>
            <a:off x="0" y="1435261"/>
            <a:ext cx="9144000" cy="5422739"/>
            <a:chOff x="0" y="1435261"/>
            <a:chExt cx="9144000" cy="5422739"/>
          </a:xfrm>
        </p:grpSpPr>
        <p:sp>
          <p:nvSpPr>
            <p:cNvPr id="6" name="Right Triangle 5"/>
            <p:cNvSpPr/>
            <p:nvPr/>
          </p:nvSpPr>
          <p:spPr>
            <a:xfrm>
              <a:off x="0" y="1435261"/>
              <a:ext cx="9144000" cy="5422739"/>
            </a:xfrm>
            <a:prstGeom prst="rtTriangle">
              <a:avLst/>
            </a:prstGeom>
            <a:solidFill>
              <a:srgbClr val="D4E0E5">
                <a:alpha val="78824"/>
              </a:srgbClr>
            </a:solidFill>
            <a:ln w="3175">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r>
                <a:rPr lang="en-US" altLang="en-US" sz="2800" dirty="0"/>
                <a:t> </a:t>
              </a:r>
            </a:p>
          </p:txBody>
        </p:sp>
        <p:sp>
          <p:nvSpPr>
            <p:cNvPr id="9" name="TextBox 8"/>
            <p:cNvSpPr txBox="1"/>
            <p:nvPr/>
          </p:nvSpPr>
          <p:spPr>
            <a:xfrm>
              <a:off x="155575" y="3177134"/>
              <a:ext cx="3727048" cy="1938992"/>
            </a:xfrm>
            <a:prstGeom prst="rect">
              <a:avLst/>
            </a:prstGeom>
            <a:noFill/>
          </p:spPr>
          <p:txBody>
            <a:bodyPr wrap="square" rtlCol="0">
              <a:spAutoFit/>
            </a:bodyPr>
            <a:lstStyle/>
            <a:p>
              <a:r>
                <a:rPr lang="en-US" altLang="en-US" sz="2400" dirty="0">
                  <a:solidFill>
                    <a:srgbClr val="3F5A67"/>
                  </a:solidFill>
                  <a:latin typeface="Futura Std Medium"/>
                </a:rPr>
                <a:t>The tourist sites are brimming with people and the area around the Vatican is packed with people</a:t>
              </a:r>
            </a:p>
          </p:txBody>
        </p:sp>
        <p:sp>
          <p:nvSpPr>
            <p:cNvPr id="10" name="TextBox 9"/>
            <p:cNvSpPr txBox="1"/>
            <p:nvPr/>
          </p:nvSpPr>
          <p:spPr>
            <a:xfrm>
              <a:off x="155575" y="5335927"/>
              <a:ext cx="6477402" cy="1200329"/>
            </a:xfrm>
            <a:prstGeom prst="rect">
              <a:avLst/>
            </a:prstGeom>
            <a:noFill/>
          </p:spPr>
          <p:txBody>
            <a:bodyPr wrap="square" rtlCol="0">
              <a:spAutoFit/>
            </a:bodyPr>
            <a:lstStyle/>
            <a:p>
              <a:r>
                <a:rPr lang="en-US" altLang="en-US" sz="2400" dirty="0">
                  <a:solidFill>
                    <a:srgbClr val="3F5A67"/>
                  </a:solidFill>
                  <a:latin typeface="Futura Std Medium"/>
                </a:rPr>
                <a:t>Like many Romans, your travelers are out and about.  Today is Easter, it is Holy Week in Vatican City.   </a:t>
              </a:r>
              <a:endParaRPr lang="en-US" altLang="en-US" sz="3200" dirty="0">
                <a:solidFill>
                  <a:srgbClr val="3F5A67"/>
                </a:solidFill>
                <a:latin typeface="Futura Std Medium"/>
              </a:endParaRPr>
            </a:p>
          </p:txBody>
        </p:sp>
      </p:grpSp>
      <p:sp>
        <p:nvSpPr>
          <p:cNvPr id="8" name="TextBox 7"/>
          <p:cNvSpPr txBox="1"/>
          <p:nvPr/>
        </p:nvSpPr>
        <p:spPr>
          <a:xfrm>
            <a:off x="6018833" y="928272"/>
            <a:ext cx="2488557" cy="2207240"/>
          </a:xfrm>
          <a:prstGeom prst="ellipse">
            <a:avLst/>
          </a:prstGeom>
          <a:solidFill>
            <a:srgbClr val="92D050">
              <a:alpha val="67059"/>
            </a:srgbClr>
          </a:solidFill>
        </p:spPr>
        <p:txBody>
          <a:bodyPr wrap="square" rtlCol="0">
            <a:spAutoFit/>
          </a:bodyPr>
          <a:lstStyle/>
          <a:p>
            <a:pPr algn="ctr"/>
            <a:r>
              <a:rPr lang="en-US" altLang="en-US" sz="2400" dirty="0">
                <a:solidFill>
                  <a:schemeClr val="bg1"/>
                </a:solidFill>
                <a:latin typeface="Futura Std Medium"/>
              </a:rPr>
              <a:t>It’s a beautiful spring day in Rome!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279" r="11299"/>
          <a:stretch/>
        </p:blipFill>
        <p:spPr bwMode="auto">
          <a:xfrm>
            <a:off x="-2" y="-17048"/>
            <a:ext cx="9144001" cy="687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0"/>
            <a:ext cx="9028252" cy="3420476"/>
          </a:xfrm>
          <a:custGeom>
            <a:avLst/>
            <a:gdLst>
              <a:gd name="connsiteX0" fmla="*/ 0 w 2812646"/>
              <a:gd name="connsiteY0" fmla="*/ 1834158 h 1834158"/>
              <a:gd name="connsiteX1" fmla="*/ 1406323 w 2812646"/>
              <a:gd name="connsiteY1" fmla="*/ 0 h 1834158"/>
              <a:gd name="connsiteX2" fmla="*/ 2812646 w 2812646"/>
              <a:gd name="connsiteY2" fmla="*/ 1834158 h 1834158"/>
              <a:gd name="connsiteX3" fmla="*/ 0 w 2812646"/>
              <a:gd name="connsiteY3" fmla="*/ 1834158 h 1834158"/>
              <a:gd name="connsiteX0" fmla="*/ 0 w 3067289"/>
              <a:gd name="connsiteY0" fmla="*/ 16933 h 1834158"/>
              <a:gd name="connsiteX1" fmla="*/ 1660966 w 3067289"/>
              <a:gd name="connsiteY1" fmla="*/ 0 h 1834158"/>
              <a:gd name="connsiteX2" fmla="*/ 3067289 w 3067289"/>
              <a:gd name="connsiteY2" fmla="*/ 1834158 h 1834158"/>
              <a:gd name="connsiteX3" fmla="*/ 0 w 3067289"/>
              <a:gd name="connsiteY3" fmla="*/ 16933 h 1834158"/>
              <a:gd name="connsiteX0" fmla="*/ 0 w 3067289"/>
              <a:gd name="connsiteY0" fmla="*/ 16933 h 1834158"/>
              <a:gd name="connsiteX1" fmla="*/ 1660966 w 3067289"/>
              <a:gd name="connsiteY1" fmla="*/ 0 h 1834158"/>
              <a:gd name="connsiteX2" fmla="*/ 3067289 w 3067289"/>
              <a:gd name="connsiteY2" fmla="*/ 1834158 h 1834158"/>
              <a:gd name="connsiteX3" fmla="*/ 23150 w 3067289"/>
              <a:gd name="connsiteY3" fmla="*/ 1157468 h 1834158"/>
              <a:gd name="connsiteX4" fmla="*/ 0 w 3067289"/>
              <a:gd name="connsiteY4" fmla="*/ 16933 h 1834158"/>
              <a:gd name="connsiteX0" fmla="*/ 0 w 1660966"/>
              <a:gd name="connsiteY0" fmla="*/ 16933 h 1157499"/>
              <a:gd name="connsiteX1" fmla="*/ 1660966 w 1660966"/>
              <a:gd name="connsiteY1" fmla="*/ 0 h 1157499"/>
              <a:gd name="connsiteX2" fmla="*/ 1030145 w 1660966"/>
              <a:gd name="connsiteY2" fmla="*/ 422047 h 1157499"/>
              <a:gd name="connsiteX3" fmla="*/ 23150 w 1660966"/>
              <a:gd name="connsiteY3" fmla="*/ 1157468 h 1157499"/>
              <a:gd name="connsiteX4" fmla="*/ 0 w 1660966"/>
              <a:gd name="connsiteY4" fmla="*/ 16933 h 1157499"/>
              <a:gd name="connsiteX0" fmla="*/ 0 w 4867153"/>
              <a:gd name="connsiteY0" fmla="*/ 248427 h 1388993"/>
              <a:gd name="connsiteX1" fmla="*/ 4867153 w 4867153"/>
              <a:gd name="connsiteY1" fmla="*/ 0 h 1388993"/>
              <a:gd name="connsiteX2" fmla="*/ 1030145 w 4867153"/>
              <a:gd name="connsiteY2" fmla="*/ 653541 h 1388993"/>
              <a:gd name="connsiteX3" fmla="*/ 23150 w 4867153"/>
              <a:gd name="connsiteY3" fmla="*/ 1388962 h 1388993"/>
              <a:gd name="connsiteX4" fmla="*/ 0 w 4867153"/>
              <a:gd name="connsiteY4" fmla="*/ 248427 h 1388993"/>
              <a:gd name="connsiteX0" fmla="*/ 0 w 4867153"/>
              <a:gd name="connsiteY0" fmla="*/ 248427 h 1389031"/>
              <a:gd name="connsiteX1" fmla="*/ 4867153 w 4867153"/>
              <a:gd name="connsiteY1" fmla="*/ 0 h 1389031"/>
              <a:gd name="connsiteX2" fmla="*/ 1099593 w 4867153"/>
              <a:gd name="connsiteY2" fmla="*/ 1058655 h 1389031"/>
              <a:gd name="connsiteX3" fmla="*/ 23150 w 4867153"/>
              <a:gd name="connsiteY3" fmla="*/ 1388962 h 1389031"/>
              <a:gd name="connsiteX4" fmla="*/ 0 w 4867153"/>
              <a:gd name="connsiteY4" fmla="*/ 248427 h 1389031"/>
              <a:gd name="connsiteX0" fmla="*/ 0 w 4844004"/>
              <a:gd name="connsiteY0" fmla="*/ 5359 h 1145963"/>
              <a:gd name="connsiteX1" fmla="*/ 4844004 w 4844004"/>
              <a:gd name="connsiteY1" fmla="*/ 0 h 1145963"/>
              <a:gd name="connsiteX2" fmla="*/ 1099593 w 4844004"/>
              <a:gd name="connsiteY2" fmla="*/ 815587 h 1145963"/>
              <a:gd name="connsiteX3" fmla="*/ 23150 w 4844004"/>
              <a:gd name="connsiteY3" fmla="*/ 1145894 h 1145963"/>
              <a:gd name="connsiteX4" fmla="*/ 0 w 4844004"/>
              <a:gd name="connsiteY4" fmla="*/ 5359 h 1145963"/>
              <a:gd name="connsiteX0" fmla="*/ 0 w 4844004"/>
              <a:gd name="connsiteY0" fmla="*/ 5359 h 1146030"/>
              <a:gd name="connsiteX1" fmla="*/ 4844004 w 4844004"/>
              <a:gd name="connsiteY1" fmla="*/ 0 h 1146030"/>
              <a:gd name="connsiteX2" fmla="*/ 1099593 w 4844004"/>
              <a:gd name="connsiteY2" fmla="*/ 815587 h 1146030"/>
              <a:gd name="connsiteX3" fmla="*/ 23150 w 4844004"/>
              <a:gd name="connsiteY3" fmla="*/ 1145894 h 1146030"/>
              <a:gd name="connsiteX4" fmla="*/ 0 w 4844004"/>
              <a:gd name="connsiteY4" fmla="*/ 5359 h 1146030"/>
              <a:gd name="connsiteX0" fmla="*/ 0 w 4844004"/>
              <a:gd name="connsiteY0" fmla="*/ 5359 h 1145894"/>
              <a:gd name="connsiteX1" fmla="*/ 4844004 w 4844004"/>
              <a:gd name="connsiteY1" fmla="*/ 0 h 1145894"/>
              <a:gd name="connsiteX2" fmla="*/ 23150 w 4844004"/>
              <a:gd name="connsiteY2" fmla="*/ 1145894 h 1145894"/>
              <a:gd name="connsiteX3" fmla="*/ 0 w 4844004"/>
              <a:gd name="connsiteY3" fmla="*/ 5359 h 1145894"/>
            </a:gdLst>
            <a:ahLst/>
            <a:cxnLst>
              <a:cxn ang="0">
                <a:pos x="connsiteX0" y="connsiteY0"/>
              </a:cxn>
              <a:cxn ang="0">
                <a:pos x="connsiteX1" y="connsiteY1"/>
              </a:cxn>
              <a:cxn ang="0">
                <a:pos x="connsiteX2" y="connsiteY2"/>
              </a:cxn>
              <a:cxn ang="0">
                <a:pos x="connsiteX3" y="connsiteY3"/>
              </a:cxn>
            </a:cxnLst>
            <a:rect l="l" t="t" r="r" b="b"/>
            <a:pathLst>
              <a:path w="4844004" h="1145894">
                <a:moveTo>
                  <a:pt x="0" y="5359"/>
                </a:moveTo>
                <a:lnTo>
                  <a:pt x="4844004" y="0"/>
                </a:lnTo>
                <a:lnTo>
                  <a:pt x="23150" y="1145894"/>
                </a:lnTo>
                <a:lnTo>
                  <a:pt x="0" y="5359"/>
                </a:lnTo>
                <a:close/>
              </a:path>
            </a:pathLst>
          </a:custGeom>
          <a:solidFill>
            <a:srgbClr val="FFFFFF">
              <a:alpha val="63137"/>
            </a:srgbClr>
          </a:solidFill>
        </p:spPr>
        <p:txBody>
          <a:bodyPr wrap="square" rtlCol="0">
            <a:noAutofit/>
          </a:bodyPr>
          <a:lstStyle/>
          <a:p>
            <a:r>
              <a:rPr lang="en-US" sz="4000" dirty="0">
                <a:latin typeface="Futura Std Medium"/>
              </a:rPr>
              <a:t>The event....</a:t>
            </a:r>
          </a:p>
        </p:txBody>
      </p:sp>
      <p:sp>
        <p:nvSpPr>
          <p:cNvPr id="8195" name="Content Placeholder 10"/>
          <p:cNvSpPr>
            <a:spLocks noGrp="1"/>
          </p:cNvSpPr>
          <p:nvPr>
            <p:ph idx="1"/>
          </p:nvPr>
        </p:nvSpPr>
        <p:spPr>
          <a:xfrm flipH="1">
            <a:off x="0" y="3420476"/>
            <a:ext cx="9144000" cy="3437523"/>
          </a:xfrm>
          <a:prstGeom prst="rtTriangle">
            <a:avLst/>
          </a:prstGeom>
          <a:solidFill>
            <a:srgbClr val="F2F2F2">
              <a:alpha val="69804"/>
            </a:srgbClr>
          </a:solidFill>
          <a:ln>
            <a:solidFill>
              <a:schemeClr val="tx1">
                <a:lumMod val="40000"/>
                <a:lumOff val="60000"/>
              </a:schemeClr>
            </a:solidFill>
          </a:ln>
        </p:spPr>
        <p:txBody>
          <a:bodyPr lIns="0" tIns="0" rIns="0" bIns="0">
            <a:noAutofit/>
          </a:bodyPr>
          <a:lstStyle/>
          <a:p>
            <a:pPr algn="ctr"/>
            <a:endParaRPr lang="en-US" altLang="en-US" sz="2000" dirty="0">
              <a:ea typeface="Geneva" pitchFamily="-101" charset="-128"/>
            </a:endParaRPr>
          </a:p>
          <a:p>
            <a:pPr algn="ctr"/>
            <a:endParaRPr lang="en-US" altLang="en-US" dirty="0">
              <a:ea typeface="Geneva" pitchFamily="-101" charset="-128"/>
            </a:endParaRPr>
          </a:p>
        </p:txBody>
      </p:sp>
      <p:sp>
        <p:nvSpPr>
          <p:cNvPr id="5" name="TextBox 4"/>
          <p:cNvSpPr txBox="1"/>
          <p:nvPr/>
        </p:nvSpPr>
        <p:spPr>
          <a:xfrm>
            <a:off x="3391382" y="5380671"/>
            <a:ext cx="5636870" cy="1477328"/>
          </a:xfrm>
          <a:prstGeom prst="rect">
            <a:avLst/>
          </a:prstGeom>
          <a:noFill/>
        </p:spPr>
        <p:txBody>
          <a:bodyPr wrap="square" rtlCol="0">
            <a:spAutoFit/>
          </a:bodyPr>
          <a:lstStyle/>
          <a:p>
            <a:pPr marL="0" lvl="1" algn="r"/>
            <a:r>
              <a:rPr lang="en-US" altLang="en-US" sz="2400" dirty="0">
                <a:latin typeface="Futura Std Medium"/>
              </a:rPr>
              <a:t>According to initial media reports, the site of the attack was the intersection of Via Della Conciliazione and Via S. </a:t>
            </a:r>
            <a:r>
              <a:rPr lang="en-US" altLang="en-US" sz="2400" dirty="0" err="1">
                <a:latin typeface="Futura Std Medium"/>
              </a:rPr>
              <a:t>Pio</a:t>
            </a:r>
            <a:endParaRPr lang="en-US" altLang="en-US" sz="2400" dirty="0">
              <a:latin typeface="Futura Std Medium"/>
            </a:endParaRPr>
          </a:p>
          <a:p>
            <a:endParaRPr lang="en-US" dirty="0"/>
          </a:p>
        </p:txBody>
      </p:sp>
      <p:sp>
        <p:nvSpPr>
          <p:cNvPr id="3" name="Rectangle 2"/>
          <p:cNvSpPr/>
          <p:nvPr/>
        </p:nvSpPr>
        <p:spPr>
          <a:xfrm>
            <a:off x="106878" y="775344"/>
            <a:ext cx="5219205" cy="1200329"/>
          </a:xfrm>
          <a:prstGeom prst="rect">
            <a:avLst/>
          </a:prstGeom>
        </p:spPr>
        <p:txBody>
          <a:bodyPr wrap="square">
            <a:spAutoFit/>
          </a:bodyPr>
          <a:lstStyle/>
          <a:p>
            <a:pPr marL="0" lvl="1"/>
            <a:r>
              <a:rPr lang="en-US" sz="2400" dirty="0">
                <a:latin typeface="Futura Std Medium"/>
              </a:rPr>
              <a:t>A massive explosion has occurred near St. Peter’s Square in Vatican City. </a:t>
            </a:r>
          </a:p>
        </p:txBody>
      </p:sp>
      <p:sp>
        <p:nvSpPr>
          <p:cNvPr id="8" name="Explosion 1 7"/>
          <p:cNvSpPr/>
          <p:nvPr/>
        </p:nvSpPr>
        <p:spPr>
          <a:xfrm rot="19022075">
            <a:off x="5035664" y="2469915"/>
            <a:ext cx="1076964" cy="1085496"/>
          </a:xfrm>
          <a:prstGeom prst="irregularSeal1">
            <a:avLst/>
          </a:prstGeom>
          <a:solidFill>
            <a:srgbClr val="F79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Explosion 1 8"/>
          <p:cNvSpPr/>
          <p:nvPr/>
        </p:nvSpPr>
        <p:spPr>
          <a:xfrm rot="3402948">
            <a:off x="5660568" y="2127244"/>
            <a:ext cx="1355069" cy="1339682"/>
          </a:xfrm>
          <a:prstGeom prst="irregularSeal1">
            <a:avLst/>
          </a:prstGeom>
          <a:solidFill>
            <a:srgbClr val="F79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Explosion 1 1"/>
          <p:cNvSpPr/>
          <p:nvPr/>
        </p:nvSpPr>
        <p:spPr>
          <a:xfrm rot="540619">
            <a:off x="5557079" y="2849004"/>
            <a:ext cx="1076964" cy="1085496"/>
          </a:xfrm>
          <a:prstGeom prst="irregularSeal1">
            <a:avLst/>
          </a:prstGeom>
          <a:solidFill>
            <a:srgbClr val="F792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500"/>
                            </p:stCondLst>
                            <p:childTnLst>
                              <p:par>
                                <p:cTn id="33" presetID="2" presetClass="entr" presetSubtype="2" fill="hold" grpId="0" nodeType="afterEffect">
                                  <p:stCondLst>
                                    <p:cond delay="0"/>
                                  </p:stCondLst>
                                  <p:childTnLst>
                                    <p:set>
                                      <p:cBhvr>
                                        <p:cTn id="34" dur="1" fill="hold">
                                          <p:stCondLst>
                                            <p:cond delay="0"/>
                                          </p:stCondLst>
                                        </p:cTn>
                                        <p:tgtEl>
                                          <p:spTgt spid="8195">
                                            <p:bg/>
                                          </p:spTgt>
                                        </p:tgtEl>
                                        <p:attrNameLst>
                                          <p:attrName>style.visibility</p:attrName>
                                        </p:attrNameLst>
                                      </p:cBhvr>
                                      <p:to>
                                        <p:strVal val="visible"/>
                                      </p:to>
                                    </p:set>
                                    <p:anim calcmode="lin" valueType="num">
                                      <p:cBhvr additive="base">
                                        <p:cTn id="35" dur="500" fill="hold"/>
                                        <p:tgtEl>
                                          <p:spTgt spid="8195">
                                            <p:bg/>
                                          </p:spTgt>
                                        </p:tgtEl>
                                        <p:attrNameLst>
                                          <p:attrName>ppt_x</p:attrName>
                                        </p:attrNameLst>
                                      </p:cBhvr>
                                      <p:tavLst>
                                        <p:tav tm="0">
                                          <p:val>
                                            <p:strVal val="1+#ppt_w/2"/>
                                          </p:val>
                                        </p:tav>
                                        <p:tav tm="100000">
                                          <p:val>
                                            <p:strVal val="#ppt_x"/>
                                          </p:val>
                                        </p:tav>
                                      </p:tavLst>
                                    </p:anim>
                                    <p:anim calcmode="lin" valueType="num">
                                      <p:cBhvr additive="base">
                                        <p:cTn id="36" dur="500" fill="hold"/>
                                        <p:tgtEl>
                                          <p:spTgt spid="8195">
                                            <p:bg/>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195" grpId="0" uiExpand="1" build="p" animBg="1"/>
      <p:bldP spid="5" grpId="0"/>
      <p:bldP spid="3" grpId="0"/>
      <p:bldP spid="8" grpId="0" animBg="1"/>
      <p:bldP spid="9" grpId="0" animBg="1"/>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rgbClr val="595959"/>
      </a:dk1>
      <a:lt1>
        <a:sysClr val="window" lastClr="FFFFFF"/>
      </a:lt1>
      <a:dk2>
        <a:srgbClr val="3F5A67"/>
      </a:dk2>
      <a:lt2>
        <a:srgbClr val="EEECE1"/>
      </a:lt2>
      <a:accent1>
        <a:srgbClr val="3F5A67"/>
      </a:accent1>
      <a:accent2>
        <a:srgbClr val="EFD95F"/>
      </a:accent2>
      <a:accent3>
        <a:srgbClr val="9BBB59"/>
      </a:accent3>
      <a:accent4>
        <a:srgbClr val="1595D4"/>
      </a:accent4>
      <a:accent5>
        <a:srgbClr val="4BACC6"/>
      </a:accent5>
      <a:accent6>
        <a:srgbClr val="F79646"/>
      </a:accent6>
      <a:hlink>
        <a:srgbClr val="1595D4"/>
      </a:hlink>
      <a:folHlink>
        <a:srgbClr val="1595D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3723</TotalTime>
  <Words>2193</Words>
  <Application>Microsoft Office PowerPoint</Application>
  <PresentationFormat>On-screen Show (4:3)</PresentationFormat>
  <Paragraphs>338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Emergency plan table exercise</vt:lpstr>
      <vt:lpstr>PowerPoint Presentation</vt:lpstr>
      <vt:lpstr>PowerPoint Presentation</vt:lpstr>
      <vt:lpstr>PowerPoint Presentation</vt:lpstr>
      <vt:lpstr>Communication and Education</vt:lpstr>
      <vt:lpstr>The PACE Model</vt:lpstr>
      <vt:lpstr>Incident Response exercise: one day in rome</vt:lpstr>
      <vt:lpstr>Sunday, 16 April 2017 Around 10:00 AM, CEST</vt:lpstr>
      <vt:lpstr>PowerPoint Presentation</vt:lpstr>
      <vt:lpstr>Report of another attack</vt:lpstr>
      <vt:lpstr>a short time later, back in Georgia 4:36 AM EDT</vt:lpstr>
      <vt:lpstr>Notification</vt:lpstr>
      <vt:lpstr>Challenge 1</vt:lpstr>
      <vt:lpstr>Result 1 –  Without a Response Plan</vt:lpstr>
      <vt:lpstr>Result 2 – With a Response Plan </vt:lpstr>
      <vt:lpstr>Traveler Update + 5 hours </vt:lpstr>
      <vt:lpstr>Traveler Update + 5 hours  </vt:lpstr>
      <vt:lpstr>Traveler Update + 5 hours </vt:lpstr>
      <vt:lpstr>Situation Update + 5.5 hours</vt:lpstr>
      <vt:lpstr>Challenge 2 - Family</vt:lpstr>
      <vt:lpstr>Result 1 – Without a Response Plan</vt:lpstr>
      <vt:lpstr>Result 2 – Result with a Response Plan</vt:lpstr>
      <vt:lpstr>Situation Update + 7 hours</vt:lpstr>
      <vt:lpstr>Challenge 3 - Authorizations</vt:lpstr>
      <vt:lpstr>Result 1- Without a Response Plan </vt:lpstr>
      <vt:lpstr>Result 2- With a Response Plan </vt:lpstr>
      <vt:lpstr>Situation Update + 9 hours</vt:lpstr>
      <vt:lpstr>                         Traveler Update + 9 Hours  </vt:lpstr>
      <vt:lpstr>The Days Ahead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Maximize your organization’s investment in travel</dc:title>
  <dc:creator>Jefferson Green</dc:creator>
  <cp:lastModifiedBy>Ariel J. Wiley</cp:lastModifiedBy>
  <cp:revision>245</cp:revision>
  <cp:lastPrinted>2017-05-20T18:53:02Z</cp:lastPrinted>
  <dcterms:created xsi:type="dcterms:W3CDTF">2014-03-31T21:22:31Z</dcterms:created>
  <dcterms:modified xsi:type="dcterms:W3CDTF">2017-07-19T19:50:19Z</dcterms:modified>
</cp:coreProperties>
</file>