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6" r:id="rId2"/>
    <p:sldId id="257" r:id="rId3"/>
    <p:sldId id="258" r:id="rId4"/>
    <p:sldId id="269" r:id="rId5"/>
    <p:sldId id="259" r:id="rId6"/>
    <p:sldId id="260" r:id="rId7"/>
    <p:sldId id="262" r:id="rId8"/>
    <p:sldId id="261"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500" autoAdjust="0"/>
  </p:normalViewPr>
  <p:slideViewPr>
    <p:cSldViewPr snapToGrid="0">
      <p:cViewPr varScale="1">
        <p:scale>
          <a:sx n="61" d="100"/>
          <a:sy n="61" d="100"/>
        </p:scale>
        <p:origin x="52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A8237E-5CDA-4788-8937-A13CF89434B9}" type="datetimeFigureOut">
              <a:rPr lang="en-US" smtClean="0"/>
              <a:t>7/24/2017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7FCBB3-9DD6-4905-85FE-1D7D01B3C515}" type="slidenum">
              <a:rPr lang="en-US" smtClean="0"/>
              <a:t>‹#›</a:t>
            </a:fld>
            <a:endParaRPr lang="en-US"/>
          </a:p>
        </p:txBody>
      </p:sp>
    </p:spTree>
    <p:extLst>
      <p:ext uri="{BB962C8B-B14F-4D97-AF65-F5344CB8AC3E}">
        <p14:creationId xmlns:p14="http://schemas.microsoft.com/office/powerpoint/2010/main" val="1378443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care about this?</a:t>
            </a:r>
          </a:p>
        </p:txBody>
      </p:sp>
      <p:sp>
        <p:nvSpPr>
          <p:cNvPr id="4" name="Slide Number Placeholder 3"/>
          <p:cNvSpPr>
            <a:spLocks noGrp="1"/>
          </p:cNvSpPr>
          <p:nvPr>
            <p:ph type="sldNum" sz="quarter" idx="10"/>
          </p:nvPr>
        </p:nvSpPr>
        <p:spPr/>
        <p:txBody>
          <a:bodyPr/>
          <a:lstStyle/>
          <a:p>
            <a:fld id="{AB7FCBB3-9DD6-4905-85FE-1D7D01B3C515}" type="slidenum">
              <a:rPr lang="en-US" smtClean="0"/>
              <a:t>3</a:t>
            </a:fld>
            <a:endParaRPr lang="en-US"/>
          </a:p>
        </p:txBody>
      </p:sp>
    </p:spTree>
    <p:extLst>
      <p:ext uri="{BB962C8B-B14F-4D97-AF65-F5344CB8AC3E}">
        <p14:creationId xmlns:p14="http://schemas.microsoft.com/office/powerpoint/2010/main" val="840403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to do this?  Policy development is about consistency, but also, communication.</a:t>
            </a:r>
          </a:p>
        </p:txBody>
      </p:sp>
      <p:sp>
        <p:nvSpPr>
          <p:cNvPr id="4" name="Slide Number Placeholder 3"/>
          <p:cNvSpPr>
            <a:spLocks noGrp="1"/>
          </p:cNvSpPr>
          <p:nvPr>
            <p:ph type="sldNum" sz="quarter" idx="10"/>
          </p:nvPr>
        </p:nvSpPr>
        <p:spPr/>
        <p:txBody>
          <a:bodyPr/>
          <a:lstStyle/>
          <a:p>
            <a:fld id="{AB7FCBB3-9DD6-4905-85FE-1D7D01B3C515}" type="slidenum">
              <a:rPr lang="en-US" smtClean="0"/>
              <a:t>7</a:t>
            </a:fld>
            <a:endParaRPr lang="en-US"/>
          </a:p>
        </p:txBody>
      </p:sp>
    </p:spTree>
    <p:extLst>
      <p:ext uri="{BB962C8B-B14F-4D97-AF65-F5344CB8AC3E}">
        <p14:creationId xmlns:p14="http://schemas.microsoft.com/office/powerpoint/2010/main" val="1768916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sort of a standard general</a:t>
            </a:r>
            <a:r>
              <a:rPr lang="en-US" baseline="0" dirty="0"/>
              <a:t> </a:t>
            </a:r>
            <a:r>
              <a:rPr lang="en-US" dirty="0"/>
              <a:t>flow – what is implied is that communication</a:t>
            </a:r>
            <a:r>
              <a:rPr lang="en-US" baseline="0" dirty="0"/>
              <a:t> piece. Who identifies the problem; who are the stakeholders, who helps to craft the policy; how do you go about implementation (method, timeline, </a:t>
            </a:r>
            <a:r>
              <a:rPr lang="en-US" baseline="0" dirty="0" err="1"/>
              <a:t>etc</a:t>
            </a:r>
            <a:r>
              <a:rPr lang="en-US" baseline="0" dirty="0"/>
              <a:t>); how to asses the impact and effectiveness.</a:t>
            </a:r>
            <a:endParaRPr lang="en-US" dirty="0"/>
          </a:p>
        </p:txBody>
      </p:sp>
      <p:sp>
        <p:nvSpPr>
          <p:cNvPr id="4" name="Slide Number Placeholder 3"/>
          <p:cNvSpPr>
            <a:spLocks noGrp="1"/>
          </p:cNvSpPr>
          <p:nvPr>
            <p:ph type="sldNum" sz="quarter" idx="10"/>
          </p:nvPr>
        </p:nvSpPr>
        <p:spPr/>
        <p:txBody>
          <a:bodyPr/>
          <a:lstStyle/>
          <a:p>
            <a:fld id="{AB7FCBB3-9DD6-4905-85FE-1D7D01B3C515}" type="slidenum">
              <a:rPr lang="en-US" smtClean="0"/>
              <a:t>8</a:t>
            </a:fld>
            <a:endParaRPr lang="en-US"/>
          </a:p>
        </p:txBody>
      </p:sp>
    </p:spTree>
    <p:extLst>
      <p:ext uri="{BB962C8B-B14F-4D97-AF65-F5344CB8AC3E}">
        <p14:creationId xmlns:p14="http://schemas.microsoft.com/office/powerpoint/2010/main" val="1963612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Third bullet – don’t just inform!  You need them to have a voice and input, in order to ensure support and cooperation</a:t>
            </a:r>
          </a:p>
        </p:txBody>
      </p:sp>
      <p:sp>
        <p:nvSpPr>
          <p:cNvPr id="4" name="Slide Number Placeholder 3"/>
          <p:cNvSpPr>
            <a:spLocks noGrp="1"/>
          </p:cNvSpPr>
          <p:nvPr>
            <p:ph type="sldNum" sz="quarter" idx="10"/>
          </p:nvPr>
        </p:nvSpPr>
        <p:spPr/>
        <p:txBody>
          <a:bodyPr/>
          <a:lstStyle/>
          <a:p>
            <a:fld id="{AB7FCBB3-9DD6-4905-85FE-1D7D01B3C515}" type="slidenum">
              <a:rPr lang="en-US" smtClean="0"/>
              <a:t>9</a:t>
            </a:fld>
            <a:endParaRPr lang="en-US"/>
          </a:p>
        </p:txBody>
      </p:sp>
    </p:spTree>
    <p:extLst>
      <p:ext uri="{BB962C8B-B14F-4D97-AF65-F5344CB8AC3E}">
        <p14:creationId xmlns:p14="http://schemas.microsoft.com/office/powerpoint/2010/main" val="3451082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fifth bullet –VLP</a:t>
            </a:r>
            <a:r>
              <a:rPr lang="en-US" baseline="0" dirty="0"/>
              <a:t> and I-9 </a:t>
            </a:r>
            <a:r>
              <a:rPr lang="en-US" baseline="0" dirty="0" err="1"/>
              <a:t>regs</a:t>
            </a:r>
            <a:endParaRPr lang="en-US" baseline="0" dirty="0"/>
          </a:p>
          <a:p>
            <a:r>
              <a:rPr lang="en-US" baseline="0" dirty="0"/>
              <a:t>Example for 6</a:t>
            </a:r>
            <a:r>
              <a:rPr lang="en-US" baseline="30000" dirty="0"/>
              <a:t>th</a:t>
            </a:r>
            <a:r>
              <a:rPr lang="en-US" baseline="0" dirty="0"/>
              <a:t> bullet – F-2 study; H-4 employment....</a:t>
            </a:r>
          </a:p>
          <a:p>
            <a:endParaRPr lang="en-US" dirty="0"/>
          </a:p>
        </p:txBody>
      </p:sp>
      <p:sp>
        <p:nvSpPr>
          <p:cNvPr id="4" name="Slide Number Placeholder 3"/>
          <p:cNvSpPr>
            <a:spLocks noGrp="1"/>
          </p:cNvSpPr>
          <p:nvPr>
            <p:ph type="sldNum" sz="quarter" idx="10"/>
          </p:nvPr>
        </p:nvSpPr>
        <p:spPr/>
        <p:txBody>
          <a:bodyPr/>
          <a:lstStyle/>
          <a:p>
            <a:fld id="{AB7FCBB3-9DD6-4905-85FE-1D7D01B3C515}" type="slidenum">
              <a:rPr lang="en-US" smtClean="0"/>
              <a:t>10</a:t>
            </a:fld>
            <a:endParaRPr lang="en-US"/>
          </a:p>
        </p:txBody>
      </p:sp>
    </p:spTree>
    <p:extLst>
      <p:ext uri="{BB962C8B-B14F-4D97-AF65-F5344CB8AC3E}">
        <p14:creationId xmlns:p14="http://schemas.microsoft.com/office/powerpoint/2010/main" val="3472915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and</a:t>
            </a:r>
            <a:r>
              <a:rPr lang="en-US" baseline="0" dirty="0"/>
              <a:t> Answer</a:t>
            </a:r>
            <a:endParaRPr lang="en-US" dirty="0"/>
          </a:p>
        </p:txBody>
      </p:sp>
      <p:sp>
        <p:nvSpPr>
          <p:cNvPr id="4" name="Slide Number Placeholder 3"/>
          <p:cNvSpPr>
            <a:spLocks noGrp="1"/>
          </p:cNvSpPr>
          <p:nvPr>
            <p:ph type="sldNum" sz="quarter" idx="10"/>
          </p:nvPr>
        </p:nvSpPr>
        <p:spPr/>
        <p:txBody>
          <a:bodyPr/>
          <a:lstStyle/>
          <a:p>
            <a:fld id="{AB7FCBB3-9DD6-4905-85FE-1D7D01B3C515}" type="slidenum">
              <a:rPr lang="en-US" smtClean="0"/>
              <a:t>13</a:t>
            </a:fld>
            <a:endParaRPr lang="en-US"/>
          </a:p>
        </p:txBody>
      </p:sp>
    </p:spTree>
    <p:extLst>
      <p:ext uri="{BB962C8B-B14F-4D97-AF65-F5344CB8AC3E}">
        <p14:creationId xmlns:p14="http://schemas.microsoft.com/office/powerpoint/2010/main" val="639404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74EBD03-A265-456B-8459-85C2BDFED165}" type="datetimeFigureOut">
              <a:rPr lang="en-US" smtClean="0"/>
              <a:t>7/24/2017</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3994446-F406-47F4-AF9E-BFF43B7DE28A}" type="slidenum">
              <a:rPr lang="en-US" smtClean="0"/>
              <a:t>‹#›</a:t>
            </a:fld>
            <a:endParaRPr lang="en-US"/>
          </a:p>
        </p:txBody>
      </p:sp>
    </p:spTree>
    <p:extLst>
      <p:ext uri="{BB962C8B-B14F-4D97-AF65-F5344CB8AC3E}">
        <p14:creationId xmlns:p14="http://schemas.microsoft.com/office/powerpoint/2010/main" val="289457614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4EBD03-A265-456B-8459-85C2BDFED165}" type="datetimeFigureOut">
              <a:rPr lang="en-US" smtClean="0"/>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413869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74EBD03-A265-456B-8459-85C2BDFED165}" type="datetimeFigureOut">
              <a:rPr lang="en-US" smtClean="0"/>
              <a:t>7/24/2017</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3994446-F406-47F4-AF9E-BFF43B7DE28A}" type="slidenum">
              <a:rPr lang="en-US" smtClean="0"/>
              <a:t>‹#›</a:t>
            </a:fld>
            <a:endParaRPr lang="en-US"/>
          </a:p>
        </p:txBody>
      </p:sp>
    </p:spTree>
    <p:extLst>
      <p:ext uri="{BB962C8B-B14F-4D97-AF65-F5344CB8AC3E}">
        <p14:creationId xmlns:p14="http://schemas.microsoft.com/office/powerpoint/2010/main" val="96865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4EBD03-A265-456B-8459-85C2BDFED165}" type="datetimeFigureOut">
              <a:rPr lang="en-US" smtClean="0"/>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2186239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74EBD03-A265-456B-8459-85C2BDFED165}" type="datetimeFigureOut">
              <a:rPr lang="en-US" smtClean="0"/>
              <a:t>7/24/2017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3994446-F406-47F4-AF9E-BFF43B7DE28A}" type="slidenum">
              <a:rPr lang="en-US" smtClean="0"/>
              <a:t>‹#›</a:t>
            </a:fld>
            <a:endParaRPr lang="en-US"/>
          </a:p>
        </p:txBody>
      </p:sp>
    </p:spTree>
    <p:extLst>
      <p:ext uri="{BB962C8B-B14F-4D97-AF65-F5344CB8AC3E}">
        <p14:creationId xmlns:p14="http://schemas.microsoft.com/office/powerpoint/2010/main" val="4248999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4EBD03-A265-456B-8459-85C2BDFED165}" type="datetimeFigureOut">
              <a:rPr lang="en-US" smtClean="0"/>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894364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4EBD03-A265-456B-8459-85C2BDFED165}" type="datetimeFigureOut">
              <a:rPr lang="en-US" smtClean="0"/>
              <a:t>7/24/2017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2003848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4EBD03-A265-456B-8459-85C2BDFED165}" type="datetimeFigureOut">
              <a:rPr lang="en-US" smtClean="0"/>
              <a:t>7/24/2017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4289828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4EBD03-A265-456B-8459-85C2BDFED165}" type="datetimeFigureOut">
              <a:rPr lang="en-US" smtClean="0"/>
              <a:t>7/24/2017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159775436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74EBD03-A265-456B-8459-85C2BDFED165}" type="datetimeFigureOut">
              <a:rPr lang="en-US" smtClean="0"/>
              <a:t>7/24/2017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3994446-F406-47F4-AF9E-BFF43B7DE28A}" type="slidenum">
              <a:rPr lang="en-US" smtClean="0"/>
              <a:t>‹#›</a:t>
            </a:fld>
            <a:endParaRPr lang="en-US"/>
          </a:p>
        </p:txBody>
      </p:sp>
    </p:spTree>
    <p:extLst>
      <p:ext uri="{BB962C8B-B14F-4D97-AF65-F5344CB8AC3E}">
        <p14:creationId xmlns:p14="http://schemas.microsoft.com/office/powerpoint/2010/main" val="341197170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4EBD03-A265-456B-8459-85C2BDFED165}" type="datetimeFigureOut">
              <a:rPr lang="en-US" smtClean="0"/>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94446-F406-47F4-AF9E-BFF43B7DE28A}" type="slidenum">
              <a:rPr lang="en-US" smtClean="0"/>
              <a:t>‹#›</a:t>
            </a:fld>
            <a:endParaRPr lang="en-US"/>
          </a:p>
        </p:txBody>
      </p:sp>
    </p:spTree>
    <p:extLst>
      <p:ext uri="{BB962C8B-B14F-4D97-AF65-F5344CB8AC3E}">
        <p14:creationId xmlns:p14="http://schemas.microsoft.com/office/powerpoint/2010/main" val="2009722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74EBD03-A265-456B-8459-85C2BDFED165}" type="datetimeFigureOut">
              <a:rPr lang="en-US" smtClean="0"/>
              <a:t>7/24/2017</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3994446-F406-47F4-AF9E-BFF43B7DE28A}"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1503673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isss.gsu.edu/about/polici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Policy Development in International Education: </a:t>
            </a:r>
            <a:br>
              <a:rPr lang="en-US" dirty="0"/>
            </a:br>
            <a:r>
              <a:rPr lang="en-US" dirty="0"/>
              <a:t>Best Practices</a:t>
            </a:r>
          </a:p>
        </p:txBody>
      </p:sp>
    </p:spTree>
    <p:extLst>
      <p:ext uri="{BB962C8B-B14F-4D97-AF65-F5344CB8AC3E}">
        <p14:creationId xmlns:p14="http://schemas.microsoft.com/office/powerpoint/2010/main" val="63069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 UGA</a:t>
            </a:r>
          </a:p>
        </p:txBody>
      </p:sp>
      <p:sp>
        <p:nvSpPr>
          <p:cNvPr id="3" name="Content Placeholder 2"/>
          <p:cNvSpPr>
            <a:spLocks noGrp="1"/>
          </p:cNvSpPr>
          <p:nvPr>
            <p:ph idx="1"/>
          </p:nvPr>
        </p:nvSpPr>
        <p:spPr>
          <a:xfrm>
            <a:off x="838200" y="1825624"/>
            <a:ext cx="10515600" cy="4866723"/>
          </a:xfrm>
        </p:spPr>
        <p:txBody>
          <a:bodyPr>
            <a:normAutofit/>
          </a:bodyPr>
          <a:lstStyle/>
          <a:p>
            <a:pPr marL="0" indent="0">
              <a:buNone/>
            </a:pPr>
            <a:r>
              <a:rPr lang="en-US" dirty="0"/>
              <a:t>Visa Sponsorship – overall policies</a:t>
            </a:r>
          </a:p>
          <a:p>
            <a:r>
              <a:rPr lang="en-US" dirty="0"/>
              <a:t>OIE clearly owned this area of responsibility, based on office history.  Confirmed with HR and Legal Affairs, though.</a:t>
            </a:r>
          </a:p>
          <a:p>
            <a:r>
              <a:rPr lang="en-US" dirty="0"/>
              <a:t>We needed to have a consistently applied standard when evaluating whether a sponsorship could occur, and what category was most appropriate</a:t>
            </a:r>
          </a:p>
          <a:p>
            <a:r>
              <a:rPr lang="en-US" dirty="0"/>
              <a:t>Reviewed institutional mission statement; met with senior administrators to determine priorities (including HR, Academic Affairs, Faculty Affairs, OVPR, Admissions</a:t>
            </a:r>
          </a:p>
          <a:p>
            <a:r>
              <a:rPr lang="en-US" dirty="0"/>
              <a:t>In this case, they pretty much all happily accepted our recommendations (advantage if you are seen as the expert, in addition to the “owner”)</a:t>
            </a:r>
          </a:p>
          <a:p>
            <a:r>
              <a:rPr lang="en-US" dirty="0"/>
              <a:t>Enforcement was an issue – we are an advisory office, so we have little enforcement ability – with a few exceptions, dictated by State and Federal laws</a:t>
            </a:r>
          </a:p>
          <a:p>
            <a:r>
              <a:rPr lang="en-US" dirty="0"/>
              <a:t>Reviews happen in ongoing fashion – based on regulatory and statutory revisions</a:t>
            </a:r>
          </a:p>
          <a:p>
            <a:endParaRPr lang="en-US" dirty="0"/>
          </a:p>
        </p:txBody>
      </p:sp>
    </p:spTree>
    <p:extLst>
      <p:ext uri="{BB962C8B-B14F-4D97-AF65-F5344CB8AC3E}">
        <p14:creationId xmlns:p14="http://schemas.microsoft.com/office/powerpoint/2010/main" val="3798676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 GSU</a:t>
            </a:r>
          </a:p>
        </p:txBody>
      </p:sp>
      <p:sp>
        <p:nvSpPr>
          <p:cNvPr id="3" name="Content Placeholder 2"/>
          <p:cNvSpPr>
            <a:spLocks noGrp="1"/>
          </p:cNvSpPr>
          <p:nvPr>
            <p:ph idx="1"/>
          </p:nvPr>
        </p:nvSpPr>
        <p:spPr>
          <a:xfrm>
            <a:off x="339455" y="2011937"/>
            <a:ext cx="6187470" cy="4325407"/>
          </a:xfrm>
        </p:spPr>
        <p:txBody>
          <a:bodyPr/>
          <a:lstStyle/>
          <a:p>
            <a:pPr marL="0" indent="0">
              <a:buNone/>
            </a:pPr>
            <a:r>
              <a:rPr lang="en-US" dirty="0"/>
              <a:t>Reduced Course Load (RCL) – Pregnancy</a:t>
            </a:r>
          </a:p>
          <a:p>
            <a:r>
              <a:rPr lang="en-US" dirty="0"/>
              <a:t>Huge variance in practice across institutions on this topic!</a:t>
            </a:r>
          </a:p>
          <a:p>
            <a:r>
              <a:rPr lang="en-US" dirty="0"/>
              <a:t>Need for policy, and its revisions, created by individual cases</a:t>
            </a:r>
          </a:p>
          <a:p>
            <a:pPr lvl="1"/>
            <a:r>
              <a:rPr lang="en-US" dirty="0"/>
              <a:t>Always want to be sympathetic, but policy enables consistency and fairness</a:t>
            </a:r>
          </a:p>
          <a:p>
            <a:pPr lvl="1"/>
            <a:r>
              <a:rPr lang="en-US" dirty="0"/>
              <a:t>Students talk, and bring expectations when transfer from other institutions</a:t>
            </a:r>
          </a:p>
          <a:p>
            <a:r>
              <a:rPr lang="en-US" dirty="0"/>
              <a:t>Policy created and revised during weekly DSO Roundtables in ISSS</a:t>
            </a:r>
          </a:p>
          <a:p>
            <a:r>
              <a:rPr lang="en-US" dirty="0"/>
              <a:t>Necessary to bring into alignment with GPC post-consolidation</a:t>
            </a:r>
          </a:p>
          <a:p>
            <a:r>
              <a:rPr lang="en-US" dirty="0"/>
              <a:t>Policy posted online at </a:t>
            </a:r>
            <a:r>
              <a:rPr lang="en-US" dirty="0">
                <a:hlinkClick r:id="rId2"/>
              </a:rPr>
              <a:t>http://isss.gsu.edu/about/policies/</a:t>
            </a:r>
            <a:r>
              <a:rPr lang="en-US" dirty="0"/>
              <a:t> </a:t>
            </a:r>
          </a:p>
        </p:txBody>
      </p:sp>
      <p:pic>
        <p:nvPicPr>
          <p:cNvPr id="4" name="Picture 3"/>
          <p:cNvPicPr>
            <a:picLocks noChangeAspect="1"/>
          </p:cNvPicPr>
          <p:nvPr/>
        </p:nvPicPr>
        <p:blipFill>
          <a:blip r:embed="rId3"/>
          <a:stretch>
            <a:fillRect/>
          </a:stretch>
        </p:blipFill>
        <p:spPr>
          <a:xfrm>
            <a:off x="6526925" y="2600122"/>
            <a:ext cx="5446282" cy="3149035"/>
          </a:xfrm>
          <a:prstGeom prst="rect">
            <a:avLst/>
          </a:prstGeom>
        </p:spPr>
      </p:pic>
    </p:spTree>
    <p:extLst>
      <p:ext uri="{BB962C8B-B14F-4D97-AF65-F5344CB8AC3E}">
        <p14:creationId xmlns:p14="http://schemas.microsoft.com/office/powerpoint/2010/main" val="3176529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 3 - Tech</a:t>
            </a:r>
          </a:p>
        </p:txBody>
      </p:sp>
      <p:sp>
        <p:nvSpPr>
          <p:cNvPr id="3" name="Content Placeholder 2"/>
          <p:cNvSpPr>
            <a:spLocks noGrp="1"/>
          </p:cNvSpPr>
          <p:nvPr>
            <p:ph idx="1"/>
          </p:nvPr>
        </p:nvSpPr>
        <p:spPr/>
        <p:txBody>
          <a:bodyPr/>
          <a:lstStyle/>
          <a:p>
            <a:r>
              <a:rPr lang="en-US" dirty="0"/>
              <a:t>Curricular Practical Training Policies</a:t>
            </a:r>
          </a:p>
          <a:p>
            <a:pPr lvl="1"/>
            <a:r>
              <a:rPr lang="en-US" dirty="0"/>
              <a:t>GT has a long-standing and respected Cooperative Education Program. We partner with them to assist students in seeking COOP’s and internships and rely on them to vet for educational alignment and quality.</a:t>
            </a:r>
          </a:p>
          <a:p>
            <a:pPr lvl="1"/>
            <a:r>
              <a:rPr lang="en-US" dirty="0"/>
              <a:t>GT’s CPT policies are well developed and reviewed periodically between OIE &amp; Center for Career Discovery &amp; Development (C2D2)</a:t>
            </a:r>
          </a:p>
          <a:p>
            <a:pPr lvl="2"/>
            <a:r>
              <a:rPr lang="en-US" dirty="0"/>
              <a:t>Transfers, COL students, COM students, start and end dates, Practical Training Fee, graduation semester, on-campus employment &amp; GRA’s, COOP enrollment deadlines, COOP terminations, office campus considered as on-campus, etc.</a:t>
            </a:r>
          </a:p>
          <a:p>
            <a:pPr lvl="1"/>
            <a:r>
              <a:rPr lang="en-US" dirty="0"/>
              <a:t>OIE &amp; C2D2 meet every term to discuss policies, special cases, update new staff and review concerns. We set-up electronic file sharing to ensure we are in regular contact and can review documentation and/or relevant projects and research </a:t>
            </a:r>
            <a:r>
              <a:rPr lang="en-US" dirty="0" err="1"/>
              <a:t>easi</a:t>
            </a:r>
            <a:endParaRPr lang="en-US" dirty="0"/>
          </a:p>
          <a:p>
            <a:pPr lvl="1"/>
            <a:r>
              <a:rPr lang="en-US" dirty="0"/>
              <a:t>OIE drafts policy and procedure updates as needed and brings C2D2 to the table before implementation or mass communication. Ensure website alignment in regards to communication. We strive to avoid bouncing students between the two offices by having open lines of communication at all </a:t>
            </a:r>
            <a:r>
              <a:rPr lang="en-US"/>
              <a:t>times – this is KEY.</a:t>
            </a:r>
            <a:endParaRPr lang="en-US" dirty="0"/>
          </a:p>
        </p:txBody>
      </p:sp>
    </p:spTree>
    <p:extLst>
      <p:ext uri="{BB962C8B-B14F-4D97-AF65-F5344CB8AC3E}">
        <p14:creationId xmlns:p14="http://schemas.microsoft.com/office/powerpoint/2010/main" val="3474599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412" y="1444487"/>
            <a:ext cx="10789412" cy="4081669"/>
          </a:xfrm>
          <a:prstGeom prst="rect">
            <a:avLst/>
          </a:prstGeom>
        </p:spPr>
      </p:pic>
    </p:spTree>
    <p:extLst>
      <p:ext uri="{BB962C8B-B14F-4D97-AF65-F5344CB8AC3E}">
        <p14:creationId xmlns:p14="http://schemas.microsoft.com/office/powerpoint/2010/main" val="4284192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Presenters</a:t>
            </a:r>
          </a:p>
        </p:txBody>
      </p:sp>
      <p:sp>
        <p:nvSpPr>
          <p:cNvPr id="3" name="Content Placeholder 2"/>
          <p:cNvSpPr>
            <a:spLocks noGrp="1"/>
          </p:cNvSpPr>
          <p:nvPr>
            <p:ph idx="1"/>
          </p:nvPr>
        </p:nvSpPr>
        <p:spPr>
          <a:xfrm>
            <a:off x="450574" y="1825625"/>
            <a:ext cx="11290852" cy="4351338"/>
          </a:xfrm>
        </p:spPr>
        <p:txBody>
          <a:bodyPr/>
          <a:lstStyle/>
          <a:p>
            <a:pPr marL="0" indent="0">
              <a:buNone/>
            </a:pPr>
            <a:r>
              <a:rPr lang="en-US" dirty="0"/>
              <a:t>Robin Catmur, Director, Immigration Services, UGA</a:t>
            </a:r>
          </a:p>
          <a:p>
            <a:pPr marL="0" indent="0">
              <a:buNone/>
            </a:pPr>
            <a:endParaRPr lang="en-US" dirty="0"/>
          </a:p>
          <a:p>
            <a:pPr marL="0" indent="0">
              <a:buNone/>
            </a:pPr>
            <a:r>
              <a:rPr lang="en-US" dirty="0"/>
              <a:t>Heather Housley, Director, International Student and Scholar Services, GSU</a:t>
            </a:r>
          </a:p>
          <a:p>
            <a:pPr marL="0" indent="0">
              <a:buNone/>
            </a:pPr>
            <a:endParaRPr lang="en-US" dirty="0"/>
          </a:p>
          <a:p>
            <a:pPr marL="0" indent="0">
              <a:buNone/>
            </a:pPr>
            <a:r>
              <a:rPr lang="en-US" dirty="0"/>
              <a:t>Katie Tudini, Assistant Director, GA Tech</a:t>
            </a:r>
          </a:p>
        </p:txBody>
      </p:sp>
    </p:spTree>
    <p:extLst>
      <p:ext uri="{BB962C8B-B14F-4D97-AF65-F5344CB8AC3E}">
        <p14:creationId xmlns:p14="http://schemas.microsoft.com/office/powerpoint/2010/main" val="3959002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7409" y="2251212"/>
            <a:ext cx="10124865" cy="3341205"/>
          </a:xfrm>
          <a:prstGeom prst="rect">
            <a:avLst/>
          </a:prstGeom>
        </p:spPr>
      </p:pic>
    </p:spTree>
    <p:extLst>
      <p:ext uri="{BB962C8B-B14F-4D97-AF65-F5344CB8AC3E}">
        <p14:creationId xmlns:p14="http://schemas.microsoft.com/office/powerpoint/2010/main" val="3728677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p>
        </p:txBody>
      </p:sp>
      <p:sp>
        <p:nvSpPr>
          <p:cNvPr id="3" name="Content Placeholder 2"/>
          <p:cNvSpPr>
            <a:spLocks noGrp="1"/>
          </p:cNvSpPr>
          <p:nvPr>
            <p:ph idx="1"/>
          </p:nvPr>
        </p:nvSpPr>
        <p:spPr/>
        <p:txBody>
          <a:bodyPr/>
          <a:lstStyle/>
          <a:p>
            <a:pPr lvl="0"/>
            <a:r>
              <a:rPr lang="en-US" dirty="0"/>
              <a:t>Minimize risk to the institution</a:t>
            </a:r>
          </a:p>
          <a:p>
            <a:pPr lvl="0"/>
            <a:r>
              <a:rPr lang="en-US" dirty="0"/>
              <a:t>Solve common ‘problems’ before they happen</a:t>
            </a:r>
          </a:p>
          <a:p>
            <a:pPr lvl="0"/>
            <a:r>
              <a:rPr lang="en-US" dirty="0"/>
              <a:t>Standardize practices across the office</a:t>
            </a:r>
          </a:p>
          <a:p>
            <a:pPr lvl="0"/>
            <a:r>
              <a:rPr lang="en-US" dirty="0"/>
              <a:t>Stop ‘advisor shopping’ by students/scholars</a:t>
            </a:r>
          </a:p>
          <a:p>
            <a:r>
              <a:rPr lang="en-US" dirty="0"/>
              <a:t>Fair application of protocols and procedures</a:t>
            </a:r>
          </a:p>
          <a:p>
            <a:r>
              <a:rPr lang="en-US" dirty="0"/>
              <a:t>Other?</a:t>
            </a:r>
          </a:p>
        </p:txBody>
      </p:sp>
    </p:spTree>
    <p:extLst>
      <p:ext uri="{BB962C8B-B14F-4D97-AF65-F5344CB8AC3E}">
        <p14:creationId xmlns:p14="http://schemas.microsoft.com/office/powerpoint/2010/main" val="1836275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Areas Conducive to Policy Development </a:t>
            </a:r>
          </a:p>
        </p:txBody>
      </p:sp>
      <p:sp>
        <p:nvSpPr>
          <p:cNvPr id="3" name="Content Placeholder 2"/>
          <p:cNvSpPr>
            <a:spLocks noGrp="1"/>
          </p:cNvSpPr>
          <p:nvPr>
            <p:ph idx="1"/>
          </p:nvPr>
        </p:nvSpPr>
        <p:spPr/>
        <p:txBody>
          <a:bodyPr/>
          <a:lstStyle/>
          <a:p>
            <a:r>
              <a:rPr lang="en-US" dirty="0"/>
              <a:t>Visa Sponsorship Categories</a:t>
            </a:r>
          </a:p>
          <a:p>
            <a:r>
              <a:rPr lang="en-US" dirty="0"/>
              <a:t>Payment Requirements</a:t>
            </a:r>
          </a:p>
          <a:p>
            <a:r>
              <a:rPr lang="en-US" dirty="0"/>
              <a:t>Timeframes to Process</a:t>
            </a:r>
          </a:p>
          <a:p>
            <a:r>
              <a:rPr lang="en-US" dirty="0"/>
              <a:t>Regulatory and Statutory Interpretation</a:t>
            </a:r>
          </a:p>
          <a:p>
            <a:r>
              <a:rPr lang="en-US" dirty="0"/>
              <a:t>Office management and expectations</a:t>
            </a:r>
          </a:p>
        </p:txBody>
      </p:sp>
    </p:spTree>
    <p:extLst>
      <p:ext uri="{BB962C8B-B14F-4D97-AF65-F5344CB8AC3E}">
        <p14:creationId xmlns:p14="http://schemas.microsoft.com/office/powerpoint/2010/main" val="213189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Areas NOT conducive to Policy Development</a:t>
            </a:r>
          </a:p>
        </p:txBody>
      </p:sp>
      <p:sp>
        <p:nvSpPr>
          <p:cNvPr id="3" name="Content Placeholder 2"/>
          <p:cNvSpPr>
            <a:spLocks noGrp="1"/>
          </p:cNvSpPr>
          <p:nvPr>
            <p:ph idx="1"/>
          </p:nvPr>
        </p:nvSpPr>
        <p:spPr/>
        <p:txBody>
          <a:bodyPr/>
          <a:lstStyle/>
          <a:p>
            <a:r>
              <a:rPr lang="en-US" dirty="0"/>
              <a:t>Clear regulatory standards</a:t>
            </a:r>
          </a:p>
          <a:p>
            <a:r>
              <a:rPr lang="en-US" dirty="0"/>
              <a:t>Areas that allow some flexibility of processing</a:t>
            </a:r>
          </a:p>
          <a:p>
            <a:r>
              <a:rPr lang="en-US" dirty="0"/>
              <a:t>Areas that require creativity and innovation</a:t>
            </a:r>
          </a:p>
          <a:p>
            <a:r>
              <a:rPr lang="en-US" dirty="0"/>
              <a:t>Unique – one-off situations that would rarely if </a:t>
            </a:r>
            <a:r>
              <a:rPr lang="en-US"/>
              <a:t>ever happen</a:t>
            </a:r>
            <a:endParaRPr lang="en-US" dirty="0"/>
          </a:p>
          <a:p>
            <a:r>
              <a:rPr lang="en-US" dirty="0"/>
              <a:t>Other?</a:t>
            </a:r>
          </a:p>
        </p:txBody>
      </p:sp>
    </p:spTree>
    <p:extLst>
      <p:ext uri="{BB962C8B-B14F-4D97-AF65-F5344CB8AC3E}">
        <p14:creationId xmlns:p14="http://schemas.microsoft.com/office/powerpoint/2010/main" val="1892250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4294" y="-26504"/>
            <a:ext cx="6583412" cy="6858000"/>
          </a:xfrm>
          <a:prstGeom prst="rect">
            <a:avLst/>
          </a:prstGeom>
        </p:spPr>
      </p:pic>
    </p:spTree>
    <p:extLst>
      <p:ext uri="{BB962C8B-B14F-4D97-AF65-F5344CB8AC3E}">
        <p14:creationId xmlns:p14="http://schemas.microsoft.com/office/powerpoint/2010/main" val="2212347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9875" y="1866900"/>
            <a:ext cx="6572250" cy="3124200"/>
          </a:xfrm>
          <a:prstGeom prst="rect">
            <a:avLst/>
          </a:prstGeom>
        </p:spPr>
      </p:pic>
    </p:spTree>
    <p:extLst>
      <p:ext uri="{BB962C8B-B14F-4D97-AF65-F5344CB8AC3E}">
        <p14:creationId xmlns:p14="http://schemas.microsoft.com/office/powerpoint/2010/main" val="4056551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to Develop a Specific Policy</a:t>
            </a:r>
          </a:p>
        </p:txBody>
      </p:sp>
      <p:sp>
        <p:nvSpPr>
          <p:cNvPr id="3" name="Content Placeholder 2"/>
          <p:cNvSpPr>
            <a:spLocks noGrp="1"/>
          </p:cNvSpPr>
          <p:nvPr>
            <p:ph idx="1"/>
          </p:nvPr>
        </p:nvSpPr>
        <p:spPr>
          <a:xfrm>
            <a:off x="838200" y="1825625"/>
            <a:ext cx="10515600" cy="4919732"/>
          </a:xfrm>
        </p:spPr>
        <p:txBody>
          <a:bodyPr>
            <a:normAutofit/>
          </a:bodyPr>
          <a:lstStyle/>
          <a:p>
            <a:r>
              <a:rPr lang="en-US" dirty="0"/>
              <a:t>Determine who owns the area of responsibility</a:t>
            </a:r>
          </a:p>
          <a:p>
            <a:r>
              <a:rPr lang="en-US" dirty="0"/>
              <a:t>Define the problem / situation</a:t>
            </a:r>
          </a:p>
          <a:p>
            <a:r>
              <a:rPr lang="en-US" dirty="0"/>
              <a:t>Meet with stakeholders / collaborators to get feed back and perspective</a:t>
            </a:r>
          </a:p>
          <a:p>
            <a:r>
              <a:rPr lang="en-US" dirty="0"/>
              <a:t>These perspectives will usually require negotiations or modifications</a:t>
            </a:r>
          </a:p>
          <a:p>
            <a:r>
              <a:rPr lang="en-US" dirty="0"/>
              <a:t>Plan and agree on implementation</a:t>
            </a:r>
          </a:p>
          <a:p>
            <a:pPr lvl="1"/>
            <a:r>
              <a:rPr lang="en-US" dirty="0"/>
              <a:t>Timeline</a:t>
            </a:r>
          </a:p>
          <a:p>
            <a:pPr lvl="1"/>
            <a:r>
              <a:rPr lang="en-US" dirty="0"/>
              <a:t>Method</a:t>
            </a:r>
          </a:p>
          <a:p>
            <a:pPr lvl="1"/>
            <a:r>
              <a:rPr lang="en-US" dirty="0"/>
              <a:t>“Enforcement”?</a:t>
            </a:r>
          </a:p>
          <a:p>
            <a:r>
              <a:rPr lang="en-US" dirty="0"/>
              <a:t>Plan to re-visit and assess periodically (regulations and laws change; institutional priorities change....</a:t>
            </a:r>
          </a:p>
        </p:txBody>
      </p:sp>
    </p:spTree>
    <p:extLst>
      <p:ext uri="{BB962C8B-B14F-4D97-AF65-F5344CB8AC3E}">
        <p14:creationId xmlns:p14="http://schemas.microsoft.com/office/powerpoint/2010/main" val="98227160"/>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167</TotalTime>
  <Words>749</Words>
  <Application>Microsoft Office PowerPoint</Application>
  <PresentationFormat>Widescreen</PresentationFormat>
  <Paragraphs>73</Paragraphs>
  <Slides>13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Gill Sans MT</vt:lpstr>
      <vt:lpstr>Wingdings 2</vt:lpstr>
      <vt:lpstr>Dividend</vt:lpstr>
      <vt:lpstr>Policy Development in International Education:  Best Practices</vt:lpstr>
      <vt:lpstr>Presenters</vt:lpstr>
      <vt:lpstr>PowerPoint Presentation</vt:lpstr>
      <vt:lpstr>Why?</vt:lpstr>
      <vt:lpstr>Areas Conducive to Policy Development </vt:lpstr>
      <vt:lpstr>Areas NOT conducive to Policy Development</vt:lpstr>
      <vt:lpstr>PowerPoint Presentation</vt:lpstr>
      <vt:lpstr>PowerPoint Presentation</vt:lpstr>
      <vt:lpstr>Process to Develop a Specific Policy</vt:lpstr>
      <vt:lpstr>Example #1 - UGA</vt:lpstr>
      <vt:lpstr>Example #2 - GSU</vt:lpstr>
      <vt:lpstr>Example # 3 - Tech</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Development in International Education:  Best Practices</dc:title>
  <dc:creator>Robin Catmur</dc:creator>
  <cp:lastModifiedBy>Robin Catmur</cp:lastModifiedBy>
  <cp:revision>13</cp:revision>
  <dcterms:created xsi:type="dcterms:W3CDTF">2017-07-17T12:20:55Z</dcterms:created>
  <dcterms:modified xsi:type="dcterms:W3CDTF">2017-07-24T15:21:07Z</dcterms:modified>
</cp:coreProperties>
</file>