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2"/>
  </p:notesMasterIdLst>
  <p:sldIdLst>
    <p:sldId id="256" r:id="rId3"/>
    <p:sldId id="257" r:id="rId4"/>
    <p:sldId id="258" r:id="rId5"/>
    <p:sldId id="259" r:id="rId6"/>
    <p:sldId id="260" r:id="rId7"/>
    <p:sldId id="261" r:id="rId8"/>
    <p:sldId id="267" r:id="rId9"/>
    <p:sldId id="262" r:id="rId10"/>
    <p:sldId id="268" r:id="rId11"/>
    <p:sldId id="266" r:id="rId12"/>
    <p:sldId id="263"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64" r:id="rId39"/>
    <p:sldId id="265" r:id="rId40"/>
    <p:sldId id="27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A8"/>
    <a:srgbClr val="003863"/>
    <a:srgbClr val="1A2769"/>
    <a:srgbClr val="003D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7"/>
    <p:restoredTop sz="94674"/>
  </p:normalViewPr>
  <p:slideViewPr>
    <p:cSldViewPr snapToGrid="0" snapToObjects="1">
      <p:cViewPr varScale="1">
        <p:scale>
          <a:sx n="69" d="100"/>
          <a:sy n="69" d="100"/>
        </p:scale>
        <p:origin x="420"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32BE6-9FA0-4984-AD7E-BDE6AE3E3C35}" type="datetimeFigureOut">
              <a:rPr lang="en-US" smtClean="0"/>
              <a:t>7/25/2017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84C8F-CB0A-4F8E-853E-6C4C2E8AEC80}" type="slidenum">
              <a:rPr lang="en-US" smtClean="0"/>
              <a:t>‹#›</a:t>
            </a:fld>
            <a:endParaRPr lang="en-US"/>
          </a:p>
        </p:txBody>
      </p:sp>
    </p:spTree>
    <p:extLst>
      <p:ext uri="{BB962C8B-B14F-4D97-AF65-F5344CB8AC3E}">
        <p14:creationId xmlns:p14="http://schemas.microsoft.com/office/powerpoint/2010/main" val="136799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oo.gl/forms/z3kcJLMRvMPmH1yr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use of the IssueNet tool is more important today than ever.  The data compiled through IssueNet is critical for NAFSA’s government engagement activities.  Many international educators are not aware of IssueNet, and ISS-RP would like to make IssueNet more visible.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Last year, a group within ISS-RP came up with ways to publicize IssueNet and one suggestion was to have a tagline (a catchphrase or slogan) competition. Submit your best tagline today by visiting </a:t>
            </a:r>
            <a:r>
              <a:rPr lang="en-US" sz="1200" u="sng" kern="1200" dirty="0">
                <a:solidFill>
                  <a:schemeClr val="tx1"/>
                </a:solidFill>
                <a:effectLst/>
                <a:latin typeface="+mn-lt"/>
                <a:ea typeface="+mn-ea"/>
                <a:cs typeface="+mn-cs"/>
                <a:hlinkClick r:id="rId3" tooltip="https://goo.gl/forms/z3kcJLMRvMPmH1yr2"/>
              </a:rPr>
              <a:t>goo.gl/forms/z3kcJLMRvMPmH1yr2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You may enter as many times as you want – multiple entries are encouraged!  Entries will be judged based on appropriateness, creativity and the desired effect of publicizing IssueNet. </a:t>
            </a:r>
          </a:p>
          <a:p>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Besides bragging rights, the grand prize will be a NAFSA publication. </a:t>
            </a:r>
          </a:p>
          <a:p>
            <a:r>
              <a:rPr lang="en-US" sz="1200" kern="1200" dirty="0">
                <a:solidFill>
                  <a:schemeClr val="tx1"/>
                </a:solidFill>
                <a:effectLst/>
                <a:latin typeface="+mn-lt"/>
                <a:ea typeface="+mn-ea"/>
                <a:cs typeface="+mn-cs"/>
              </a:rPr>
              <a:t>Entries are due by March 10. </a:t>
            </a:r>
          </a:p>
          <a:p>
            <a:endParaRPr lang="en-US" dirty="0"/>
          </a:p>
        </p:txBody>
      </p:sp>
      <p:sp>
        <p:nvSpPr>
          <p:cNvPr id="4" name="Slide Number Placeholder 3"/>
          <p:cNvSpPr>
            <a:spLocks noGrp="1"/>
          </p:cNvSpPr>
          <p:nvPr>
            <p:ph type="sldNum" sz="quarter" idx="10"/>
          </p:nvPr>
        </p:nvSpPr>
        <p:spPr/>
        <p:txBody>
          <a:bodyPr/>
          <a:lstStyle/>
          <a:p>
            <a:fld id="{3E3BCD77-F5B4-4E1C-9D29-E9030B09FAF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93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USG Standard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882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s USG Widescreen blue">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9"/>
            <a:ext cx="7467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7558100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600201"/>
            <a:ext cx="3657600" cy="4343400"/>
          </a:xfrm>
        </p:spPr>
        <p:txBody>
          <a:bodyPr/>
          <a:lstStyle>
            <a:lvl1pPr>
              <a:defRPr sz="2800"/>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00" y="1600200"/>
            <a:ext cx="3810000" cy="4343400"/>
          </a:xfrm>
        </p:spPr>
        <p:txBody>
          <a:bodyPr/>
          <a:lstStyle>
            <a:lvl1pPr>
              <a:defRPr sz="2800">
                <a:latin typeface="Century Gothic"/>
                <a:cs typeface="Century Gothic"/>
              </a:defRPr>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323433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40"/>
            <a:ext cx="5486400" cy="652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145407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2692" y="273049"/>
            <a:ext cx="3008313" cy="116205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267200" y="273051"/>
            <a:ext cx="4419600" cy="5594350"/>
          </a:xfrm>
        </p:spPr>
        <p:txBody>
          <a:bodyPr/>
          <a:lstStyle>
            <a:lvl1pPr>
              <a:defRPr sz="3200">
                <a:latin typeface="Century Gothic"/>
                <a:cs typeface="Century Gothic"/>
              </a:defRPr>
            </a:lvl1pPr>
            <a:lvl2pPr>
              <a:defRPr sz="2800">
                <a:latin typeface="Century Gothic"/>
                <a:cs typeface="Century Gothic"/>
              </a:defRPr>
            </a:lvl2pPr>
            <a:lvl3pPr>
              <a:defRPr sz="2400">
                <a:latin typeface="Century Gothic"/>
                <a:cs typeface="Century Gothic"/>
              </a:defRPr>
            </a:lvl3pPr>
            <a:lvl4pPr>
              <a:defRPr sz="2000">
                <a:latin typeface="Century Gothic"/>
                <a:cs typeface="Century Gothic"/>
              </a:defRPr>
            </a:lvl4pPr>
            <a:lvl5pPr>
              <a:defRPr sz="2000">
                <a:latin typeface="Century Gothic"/>
                <a:cs typeface="Century Gothic"/>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182692" y="1435104"/>
            <a:ext cx="30083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10"/>
          </p:nvPr>
        </p:nvSpPr>
        <p:spPr/>
        <p:txBody>
          <a:body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257403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676496A-F114-459D-96C6-891B82805DDD}" type="datetimeFigureOut">
              <a:rPr lang="en-US" smtClean="0">
                <a:solidFill>
                  <a:prstClr val="black">
                    <a:tint val="75000"/>
                  </a:prstClr>
                </a:solidFill>
              </a:rPr>
              <a:pPr/>
              <a:t>7/25/2017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850DB-2EFF-4782-91EB-AAA6793B19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5487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schemeClr>
            </a:gs>
            <a:gs pos="90000">
              <a:srgbClr val="0038A8"/>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4" y="396186"/>
            <a:ext cx="5224059" cy="1155765"/>
          </a:xfrm>
          <a:prstGeom prst="rect">
            <a:avLst/>
          </a:prstGeom>
          <a:effectLst>
            <a:outerShdw blurRad="50800" dist="38100" dir="2700000" algn="tl" rotWithShape="0">
              <a:srgbClr val="000000">
                <a:alpha val="43000"/>
              </a:srgbClr>
            </a:outerShdw>
          </a:effectLst>
        </p:spPr>
      </p:pic>
      <p:sp>
        <p:nvSpPr>
          <p:cNvPr id="2" name="Title Placeholder 1"/>
          <p:cNvSpPr>
            <a:spLocks noGrp="1"/>
          </p:cNvSpPr>
          <p:nvPr>
            <p:ph type="title"/>
          </p:nvPr>
        </p:nvSpPr>
        <p:spPr>
          <a:xfrm>
            <a:off x="628650" y="3026664"/>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862245659"/>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80000"/>
                <a:satMod val="300000"/>
              </a:schemeClr>
            </a:gs>
            <a:gs pos="90000">
              <a:srgbClr val="0038A8"/>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274639"/>
            <a:ext cx="7467600" cy="1143000"/>
          </a:xfrm>
          <a:prstGeom prst="rect">
            <a:avLst/>
          </a:prstGeom>
        </p:spPr>
        <p:txBody>
          <a:bodyPr vert="horz" lIns="91440" tIns="45720" rIns="91440" bIns="45720" rtlCol="0" anchor="ctr">
            <a:normAutofit/>
          </a:bodyPr>
          <a:lstStyle/>
          <a:p>
            <a:r>
              <a:rPr lang="en-US" dirty="0" smtClean="0"/>
              <a:t>Page Title</a:t>
            </a:r>
            <a:endParaRPr lang="en-US" dirty="0"/>
          </a:p>
        </p:txBody>
      </p:sp>
      <p:sp>
        <p:nvSpPr>
          <p:cNvPr id="3" name="Text Placeholder 2"/>
          <p:cNvSpPr>
            <a:spLocks noGrp="1"/>
          </p:cNvSpPr>
          <p:nvPr>
            <p:ph type="body" idx="1"/>
          </p:nvPr>
        </p:nvSpPr>
        <p:spPr>
          <a:xfrm>
            <a:off x="1219200" y="1600201"/>
            <a:ext cx="7467600" cy="4191000"/>
          </a:xfrm>
          <a:prstGeom prst="rect">
            <a:avLst/>
          </a:prstGeom>
        </p:spPr>
        <p:txBody>
          <a:bodyPr vert="horz" lIns="91440" tIns="45720" rIns="91440" bIns="45720" rtlCol="0">
            <a:normAutofit/>
          </a:bodyPr>
          <a:lstStyle/>
          <a:p>
            <a:pPr lvl="0"/>
            <a:r>
              <a:rPr lang="en-US" dirty="0" smtClean="0"/>
              <a:t>Click to add text</a:t>
            </a:r>
          </a:p>
        </p:txBody>
      </p:sp>
      <p:cxnSp>
        <p:nvCxnSpPr>
          <p:cNvPr id="9" name="Straight Connector 8"/>
          <p:cNvCxnSpPr/>
          <p:nvPr/>
        </p:nvCxnSpPr>
        <p:spPr>
          <a:xfrm flipV="1">
            <a:off x="192024" y="228601"/>
            <a:ext cx="0" cy="57404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62000" y="6635496"/>
            <a:ext cx="8077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6071676"/>
            <a:ext cx="2514600" cy="556327"/>
          </a:xfrm>
          <a:prstGeom prst="rect">
            <a:avLst/>
          </a:prstGeom>
          <a:effectLst>
            <a:outerShdw blurRad="50800" dist="38100" dir="2700000" algn="tl" rotWithShape="0">
              <a:srgbClr val="000000">
                <a:alpha val="43000"/>
              </a:srgbClr>
            </a:outerShdw>
          </a:effectLst>
        </p:spPr>
      </p:pic>
      <p:sp>
        <p:nvSpPr>
          <p:cNvPr id="4" name="Slide Number Placeholder 3"/>
          <p:cNvSpPr>
            <a:spLocks noGrp="1"/>
          </p:cNvSpPr>
          <p:nvPr>
            <p:ph type="sldNum" sz="quarter" idx="4"/>
          </p:nvPr>
        </p:nvSpPr>
        <p:spPr>
          <a:xfrm>
            <a:off x="8134674" y="6230113"/>
            <a:ext cx="552126" cy="366182"/>
          </a:xfrm>
          <a:prstGeom prst="rect">
            <a:avLst/>
          </a:prstGeom>
        </p:spPr>
        <p:txBody>
          <a:bodyPr vert="horz" lIns="91440" tIns="45720" rIns="91440" bIns="45720" rtlCol="0" anchor="ctr"/>
          <a:lstStyle>
            <a:lvl1pPr algn="r">
              <a:defRPr sz="1200">
                <a:solidFill>
                  <a:schemeClr val="tx1"/>
                </a:solidFill>
                <a:latin typeface="Century Gothic"/>
                <a:cs typeface="Century Gothic"/>
              </a:defRPr>
            </a:lvl1pPr>
          </a:lstStyle>
          <a:p>
            <a:fld id="{64336152-522D-534E-A387-BE770A7CAF94}" type="slidenum">
              <a:rPr lang="en-US" smtClean="0"/>
              <a:pPr/>
              <a:t>‹#›</a:t>
            </a:fld>
            <a:endParaRPr lang="en-US" dirty="0"/>
          </a:p>
        </p:txBody>
      </p:sp>
    </p:spTree>
    <p:extLst>
      <p:ext uri="{BB962C8B-B14F-4D97-AF65-F5344CB8AC3E}">
        <p14:creationId xmlns:p14="http://schemas.microsoft.com/office/powerpoint/2010/main" val="25278702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8" r:id="rId5"/>
  </p:sldLayoutIdLst>
  <p:hf hdr="0" ftr="0" dt="0"/>
  <p:txStyles>
    <p:title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goabroad.uga.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nafsa.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nafsa.org/Connect_and_Network/Networking_with_NAFSA/Professional_Networks/Knowledge_Communities/"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nafsa.org/Professional_Resources/Browse_by_Interest/Education_Abroad/Supporting_Education_Abroad/"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afsa.org/resourcelibrary/default.aspx?catId=429110&amp;_ga=2.50403433.1993579620.1500661523-642545362.147613142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nafsa.org/Professional_Resources/Browse_by_Interest/Education_Abroad/Network_Resources/Education_Abroad/Maximizing_Faculty-Led_Study_Abroad_Programs_at_Community_Colleg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afsa.org/Professional_Resources/Learning_and_Training/"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nafsa.org/Annual_Conference/Annual_Conference___Expo/"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nafsa.org/Connect_and_Network/NAFSA_Regions/Region_VII/Conference/2017_Conferen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forumea.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forumea.org/wp-content/uploads/2014/08/Standards-2015.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forumea.org/resources/curriculum/curriculum-resources/curriculum-toolbox/"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forumea.org/training-events/workshops-train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aieaworld.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nafsa.org/reginfo" TargetMode="External"/><Relationship Id="rId2" Type="http://schemas.openxmlformats.org/officeDocument/2006/relationships/hyperlink" Target="http://www.nafsa.org/Professional_Resources/"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aie.org/"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sac.gov/Pages/Home.aspx"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International Education Resources</a:t>
            </a:r>
            <a:endParaRPr lang="en-US" dirty="0"/>
          </a:p>
        </p:txBody>
      </p:sp>
    </p:spTree>
    <p:extLst>
      <p:ext uri="{BB962C8B-B14F-4D97-AF65-F5344CB8AC3E}">
        <p14:creationId xmlns:p14="http://schemas.microsoft.com/office/powerpoint/2010/main" val="726039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92418" y="595227"/>
            <a:ext cx="8548381" cy="5195973"/>
          </a:xfrm>
          <a:prstGeom prst="rect">
            <a:avLst/>
          </a:prstGeom>
        </p:spPr>
      </p:pic>
      <p:sp>
        <p:nvSpPr>
          <p:cNvPr id="4" name="Slide Number Placeholder 3"/>
          <p:cNvSpPr>
            <a:spLocks noGrp="1"/>
          </p:cNvSpPr>
          <p:nvPr>
            <p:ph type="sldNum" sz="quarter" idx="10"/>
          </p:nvPr>
        </p:nvSpPr>
        <p:spPr/>
        <p:txBody>
          <a:bodyPr/>
          <a:lstStyle/>
          <a:p>
            <a:fld id="{64336152-522D-534E-A387-BE770A7CAF94}" type="slidenum">
              <a:rPr lang="en-US" smtClean="0"/>
              <a:pPr/>
              <a:t>10</a:t>
            </a:fld>
            <a:endParaRPr lang="en-US" dirty="0"/>
          </a:p>
        </p:txBody>
      </p:sp>
    </p:spTree>
    <p:extLst>
      <p:ext uri="{BB962C8B-B14F-4D97-AF65-F5344CB8AC3E}">
        <p14:creationId xmlns:p14="http://schemas.microsoft.com/office/powerpoint/2010/main" val="4000393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Colleen Larson</a:t>
            </a:r>
          </a:p>
          <a:p>
            <a:pPr marL="0" indent="0" algn="ctr">
              <a:buNone/>
            </a:pPr>
            <a:r>
              <a:rPr lang="en-US" dirty="0" smtClean="0"/>
              <a:t>University of Georgia</a:t>
            </a:r>
          </a:p>
          <a:p>
            <a:pPr marL="0" indent="0" algn="ctr">
              <a:buNone/>
            </a:pPr>
            <a:r>
              <a:rPr lang="en-US" dirty="0" smtClean="0"/>
              <a:t>Study Abroad Resources/NAFSA &amp; The Forum on Education Abroad</a:t>
            </a:r>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11</a:t>
            </a:fld>
            <a:endParaRPr lang="en-US" dirty="0"/>
          </a:p>
        </p:txBody>
      </p:sp>
    </p:spTree>
    <p:extLst>
      <p:ext uri="{BB962C8B-B14F-4D97-AF65-F5344CB8AC3E}">
        <p14:creationId xmlns:p14="http://schemas.microsoft.com/office/powerpoint/2010/main" val="1728461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74" y="1600201"/>
            <a:ext cx="7943272" cy="5257799"/>
          </a:xfrm>
        </p:spPr>
        <p:txBody>
          <a:bodyPr>
            <a:normAutofit/>
          </a:bodyPr>
          <a:lstStyle/>
          <a:p>
            <a:pPr marL="0" indent="0" algn="ctr">
              <a:buNone/>
            </a:pPr>
            <a:endParaRPr lang="en-US" dirty="0" smtClean="0"/>
          </a:p>
          <a:p>
            <a:pPr marL="0" indent="0" algn="ctr">
              <a:buNone/>
            </a:pPr>
            <a:r>
              <a:rPr lang="en-US" dirty="0" smtClean="0"/>
              <a:t>Colleen Larson</a:t>
            </a:r>
          </a:p>
          <a:p>
            <a:pPr marL="0" indent="0" algn="ctr">
              <a:buNone/>
            </a:pPr>
            <a:r>
              <a:rPr lang="en-US" dirty="0" smtClean="0"/>
              <a:t>University of Georgia</a:t>
            </a:r>
          </a:p>
          <a:p>
            <a:pPr marL="0" indent="0" algn="ctr">
              <a:buNone/>
            </a:pPr>
            <a:r>
              <a:rPr lang="en-US" dirty="0" smtClean="0"/>
              <a:t>Study Abroad Resources</a:t>
            </a:r>
          </a:p>
          <a:p>
            <a:pPr marL="0" indent="0" algn="ctr">
              <a:buNone/>
            </a:pPr>
            <a:r>
              <a:rPr lang="en-US" dirty="0" smtClean="0"/>
              <a:t>NAFSA &amp; The Forum on Education Abroad</a:t>
            </a:r>
          </a:p>
          <a:p>
            <a:pPr marL="0" indent="0" algn="ctr">
              <a:buNone/>
            </a:pPr>
            <a:endParaRPr lang="en-US" dirty="0"/>
          </a:p>
          <a:p>
            <a:pPr marL="0" indent="0" algn="ctr">
              <a:buNone/>
            </a:pPr>
            <a:endParaRPr lang="en-US" dirty="0" smtClean="0"/>
          </a:p>
          <a:p>
            <a:pPr marL="0" indent="0" algn="ctr">
              <a:buNone/>
            </a:pPr>
            <a:endParaRPr lang="en-US" dirty="0" smtClean="0"/>
          </a:p>
        </p:txBody>
      </p:sp>
      <p:sp>
        <p:nvSpPr>
          <p:cNvPr id="4" name="Slide Number Placeholder 3"/>
          <p:cNvSpPr>
            <a:spLocks noGrp="1"/>
          </p:cNvSpPr>
          <p:nvPr>
            <p:ph type="sldNum" sz="quarter" idx="10"/>
          </p:nvPr>
        </p:nvSpPr>
        <p:spPr/>
        <p:txBody>
          <a:bodyPr/>
          <a:lstStyle/>
          <a:p>
            <a:fld id="{64336152-522D-534E-A387-BE770A7CAF94}" type="slidenum">
              <a:rPr lang="en-US" smtClean="0"/>
              <a:pPr/>
              <a:t>12</a:t>
            </a:fld>
            <a:endParaRPr lang="en-US" dirty="0"/>
          </a:p>
        </p:txBody>
      </p:sp>
      <p:pic>
        <p:nvPicPr>
          <p:cNvPr id="17" name="Picture 16" descr="University of Georgia">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130745" y="6028610"/>
            <a:ext cx="1810255" cy="567685"/>
          </a:xfrm>
          <a:prstGeom prst="rect">
            <a:avLst/>
          </a:prstGeom>
          <a:noFill/>
          <a:ln>
            <a:noFill/>
          </a:ln>
        </p:spPr>
      </p:pic>
      <p:sp>
        <p:nvSpPr>
          <p:cNvPr id="1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20"/>
          <p:cNvSpPr>
            <a:spLocks noChangeArrowheads="1"/>
          </p:cNvSpPr>
          <p:nvPr/>
        </p:nvSpPr>
        <p:spPr bwMode="auto">
          <a:xfrm>
            <a:off x="0" y="236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erriweather Sans"/>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21"/>
          <p:cNvSpPr>
            <a:spLocks noChangeArrowheads="1"/>
          </p:cNvSpPr>
          <p:nvPr/>
        </p:nvSpPr>
        <p:spPr bwMode="auto">
          <a:xfrm>
            <a:off x="0" y="47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erriweather Sans"/>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22"/>
          <p:cNvSpPr>
            <a:spLocks noChangeArrowheads="1"/>
          </p:cNvSpPr>
          <p:nvPr/>
        </p:nvSpPr>
        <p:spPr bwMode="auto">
          <a:xfrm>
            <a:off x="0" y="709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erriweather Sans"/>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 name="Rectangle 23"/>
          <p:cNvSpPr>
            <a:spLocks noChangeArrowheads="1"/>
          </p:cNvSpPr>
          <p:nvPr/>
        </p:nvSpPr>
        <p:spPr bwMode="auto">
          <a:xfrm>
            <a:off x="0" y="946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erriweather Sans"/>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24"/>
          <p:cNvSpPr>
            <a:spLocks noChangeArrowheads="1"/>
          </p:cNvSpPr>
          <p:nvPr/>
        </p:nvSpPr>
        <p:spPr bwMode="auto">
          <a:xfrm>
            <a:off x="-457200" y="82788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erriweather Sans"/>
                <a:ea typeface="Times New Roman" panose="02020603050405020304" pitchFamily="18" charset="0"/>
                <a:cs typeface="Times New Roman" panose="02020603050405020304" pitchFamily="18" charset="0"/>
              </a:rPr>
              <a:t> </a:t>
            </a:r>
            <a:r>
              <a:rPr kumimoji="0" lang="en-US" altLang="en-US" sz="6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9669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219200" y="1902980"/>
            <a:ext cx="7467600" cy="4191000"/>
          </a:xfrm>
        </p:spPr>
        <p:txBody>
          <a:bodyPr>
            <a:normAutofit fontScale="92500" lnSpcReduction="10000"/>
          </a:bodyPr>
          <a:lstStyle/>
          <a:p>
            <a:r>
              <a:rPr lang="en-US" dirty="0"/>
              <a:t>Professional Development &amp; Networking </a:t>
            </a:r>
          </a:p>
          <a:p>
            <a:r>
              <a:rPr lang="en-US" dirty="0"/>
              <a:t>Knowledge Communities &amp; Interest Groups</a:t>
            </a:r>
          </a:p>
          <a:p>
            <a:r>
              <a:rPr lang="en-US" dirty="0"/>
              <a:t>Collegial Conversations, eLearning Courses, webinar &amp; workshops</a:t>
            </a:r>
          </a:p>
          <a:p>
            <a:r>
              <a:rPr lang="en-US" dirty="0"/>
              <a:t>Conferences – Regional and National</a:t>
            </a:r>
          </a:p>
          <a:p>
            <a:r>
              <a:rPr lang="en-US" dirty="0"/>
              <a:t>Publications</a:t>
            </a:r>
          </a:p>
          <a:p>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13</a:t>
            </a:fld>
            <a:endParaRPr lang="en-US" dirty="0"/>
          </a:p>
        </p:txBody>
      </p:sp>
      <p:sp>
        <p:nvSpPr>
          <p:cNvPr id="5" name="Title 1"/>
          <p:cNvSpPr txBox="1">
            <a:spLocks/>
          </p:cNvSpPr>
          <p:nvPr/>
        </p:nvSpPr>
        <p:spPr>
          <a:xfrm>
            <a:off x="460375" y="-144463"/>
            <a:ext cx="8109816" cy="1143000"/>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sz="3200" b="1" dirty="0" smtClean="0"/>
              <a:t>NAFSA EDUCATION ABROAD RESOURCES</a:t>
            </a:r>
            <a:endParaRPr lang="en-US" sz="3200" b="1"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97" y="794663"/>
            <a:ext cx="2546134" cy="1108317"/>
          </a:xfrm>
          <a:prstGeom prst="rect">
            <a:avLst/>
          </a:prstGeom>
        </p:spPr>
      </p:pic>
      <p:sp>
        <p:nvSpPr>
          <p:cNvPr id="7" name="TextBox 6"/>
          <p:cNvSpPr txBox="1"/>
          <p:nvPr/>
        </p:nvSpPr>
        <p:spPr>
          <a:xfrm>
            <a:off x="3401353" y="1190410"/>
            <a:ext cx="4449619" cy="646331"/>
          </a:xfrm>
          <a:prstGeom prst="rect">
            <a:avLst/>
          </a:prstGeom>
          <a:noFill/>
        </p:spPr>
        <p:txBody>
          <a:bodyPr wrap="square" rtlCol="0">
            <a:spAutoFit/>
          </a:bodyPr>
          <a:lstStyle/>
          <a:p>
            <a:r>
              <a:rPr lang="en-US" sz="3600" b="1" dirty="0" smtClean="0">
                <a:solidFill>
                  <a:schemeClr val="bg1"/>
                </a:solidFill>
                <a:effectLst>
                  <a:outerShdw blurRad="50800" dist="38100" dir="2700000" algn="tl" rotWithShape="0">
                    <a:prstClr val="black">
                      <a:alpha val="40000"/>
                    </a:prstClr>
                  </a:outerShdw>
                </a:effectLst>
              </a:rPr>
              <a:t>http</a:t>
            </a:r>
            <a:r>
              <a:rPr lang="en-US" sz="3600" b="1" dirty="0">
                <a:solidFill>
                  <a:schemeClr val="bg1"/>
                </a:solidFill>
                <a:effectLst>
                  <a:outerShdw blurRad="50800" dist="38100" dir="2700000" algn="tl" rotWithShape="0">
                    <a:prstClr val="black">
                      <a:alpha val="40000"/>
                    </a:prstClr>
                  </a:outerShdw>
                </a:effectLst>
              </a:rPr>
              <a:t>://</a:t>
            </a:r>
            <a:r>
              <a:rPr lang="en-US" sz="3600" b="1" dirty="0" smtClean="0">
                <a:solidFill>
                  <a:schemeClr val="bg1"/>
                </a:solidFill>
                <a:effectLst>
                  <a:outerShdw blurRad="50800" dist="38100" dir="2700000" algn="tl" rotWithShape="0">
                    <a:prstClr val="black">
                      <a:alpha val="40000"/>
                    </a:prstClr>
                  </a:outerShdw>
                </a:effectLst>
              </a:rPr>
              <a:t>www.nafsa.org</a:t>
            </a:r>
          </a:p>
        </p:txBody>
      </p:sp>
    </p:spTree>
    <p:extLst>
      <p:ext uri="{BB962C8B-B14F-4D97-AF65-F5344CB8AC3E}">
        <p14:creationId xmlns:p14="http://schemas.microsoft.com/office/powerpoint/2010/main" val="597428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14</a:t>
            </a:fld>
            <a:endParaRPr lang="en-US" dirty="0"/>
          </a:p>
        </p:txBody>
      </p:sp>
      <p:sp>
        <p:nvSpPr>
          <p:cNvPr id="5" name="Title 1"/>
          <p:cNvSpPr txBox="1">
            <a:spLocks/>
          </p:cNvSpPr>
          <p:nvPr/>
        </p:nvSpPr>
        <p:spPr>
          <a:xfrm>
            <a:off x="584200" y="137285"/>
            <a:ext cx="8255000" cy="798133"/>
          </a:xfrm>
          <a:prstGeom prst="rect">
            <a:avLst/>
          </a:prstGeom>
        </p:spPr>
        <p:txBody>
          <a:bodyPr vert="horz" lIns="91440" tIns="45720" rIns="91440" bIns="45720" rtlCol="0" anchor="ctr">
            <a:normAutofit fontScale="90000"/>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smtClean="0"/>
              <a:t>NAFSA KNOWLEDGE COMMUNITIES (KC)</a:t>
            </a:r>
            <a:endParaRPr lang="en-US" b="1" dirty="0"/>
          </a:p>
        </p:txBody>
      </p:sp>
      <p:sp>
        <p:nvSpPr>
          <p:cNvPr id="7" name="Content Placeholder 2"/>
          <p:cNvSpPr txBox="1">
            <a:spLocks/>
          </p:cNvSpPr>
          <p:nvPr/>
        </p:nvSpPr>
        <p:spPr>
          <a:xfrm>
            <a:off x="343177" y="1781175"/>
            <a:ext cx="3952598" cy="4647291"/>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800" b="1" dirty="0" smtClean="0"/>
              <a:t>Education Abroad</a:t>
            </a:r>
            <a:endParaRPr lang="en-US" sz="12800" dirty="0" smtClean="0"/>
          </a:p>
          <a:p>
            <a:pPr lvl="1"/>
            <a:r>
              <a:rPr lang="en-US" sz="12800" dirty="0" smtClean="0"/>
              <a:t>Student Learning</a:t>
            </a:r>
          </a:p>
          <a:p>
            <a:pPr lvl="1"/>
            <a:r>
              <a:rPr lang="en-US" sz="12800" dirty="0" smtClean="0"/>
              <a:t>Health and Safety</a:t>
            </a:r>
          </a:p>
          <a:p>
            <a:pPr lvl="1"/>
            <a:r>
              <a:rPr lang="en-US" sz="12800" dirty="0" smtClean="0"/>
              <a:t>Student Support</a:t>
            </a:r>
          </a:p>
          <a:p>
            <a:pPr lvl="1"/>
            <a:r>
              <a:rPr lang="en-US" sz="12800" dirty="0" smtClean="0"/>
              <a:t>Advocacy and Regulatory</a:t>
            </a:r>
            <a:r>
              <a:rPr lang="en-US" dirty="0" smtClean="0"/>
              <a:t/>
            </a:r>
            <a:br>
              <a:rPr lang="en-US" dirty="0" smtClean="0"/>
            </a:br>
            <a:endParaRPr lang="en-US" dirty="0"/>
          </a:p>
        </p:txBody>
      </p:sp>
      <p:sp>
        <p:nvSpPr>
          <p:cNvPr id="8" name="Content Placeholder 3"/>
          <p:cNvSpPr txBox="1">
            <a:spLocks/>
          </p:cNvSpPr>
          <p:nvPr/>
        </p:nvSpPr>
        <p:spPr>
          <a:xfrm>
            <a:off x="4228823" y="828675"/>
            <a:ext cx="4762777" cy="55054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t>Teaching, Learning, and Scholarship</a:t>
            </a:r>
          </a:p>
          <a:p>
            <a:pPr lvl="1"/>
            <a:r>
              <a:rPr lang="en-US" sz="3200" dirty="0" smtClean="0">
                <a:latin typeface="Century Gothic" panose="020B0502020202020204" pitchFamily="34" charset="0"/>
              </a:rPr>
              <a:t>Intercultural Communication &amp; Training</a:t>
            </a:r>
          </a:p>
          <a:p>
            <a:pPr lvl="1"/>
            <a:r>
              <a:rPr lang="en-US" sz="3200" dirty="0" smtClean="0">
                <a:latin typeface="Century Gothic" panose="020B0502020202020204" pitchFamily="34" charset="0"/>
              </a:rPr>
              <a:t>Internationalizing Teaching, Learning and Curriculum</a:t>
            </a:r>
          </a:p>
          <a:p>
            <a:pPr lvl="1"/>
            <a:r>
              <a:rPr lang="en-US" sz="3200" dirty="0" smtClean="0">
                <a:latin typeface="Century Gothic" panose="020B0502020202020204" pitchFamily="34" charset="0"/>
              </a:rPr>
              <a:t>Research &amp; Scholarship</a:t>
            </a:r>
            <a:endParaRPr lang="en-US" sz="3200" dirty="0">
              <a:latin typeface="Century Gothic" panose="020B0502020202020204" pitchFamily="34" charset="0"/>
            </a:endParaRPr>
          </a:p>
        </p:txBody>
      </p:sp>
      <p:pic>
        <p:nvPicPr>
          <p:cNvPr id="9" name="Picture 2" descr="http://www.nafsa.org/_/Image/_/eakc_140x1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012" y="853472"/>
            <a:ext cx="1333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ntercultural Communication and Training Network">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312" y="5057775"/>
            <a:ext cx="1310724" cy="98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42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15</a:t>
            </a:fld>
            <a:endParaRPr lang="en-US" dirty="0"/>
          </a:p>
        </p:txBody>
      </p:sp>
      <p:sp>
        <p:nvSpPr>
          <p:cNvPr id="5" name="Title 1"/>
          <p:cNvSpPr txBox="1">
            <a:spLocks/>
          </p:cNvSpPr>
          <p:nvPr/>
        </p:nvSpPr>
        <p:spPr>
          <a:xfrm>
            <a:off x="1219200" y="77650"/>
            <a:ext cx="7467600" cy="1143000"/>
          </a:xfrm>
          <a:prstGeom prst="rect">
            <a:avLst/>
          </a:prstGeom>
        </p:spPr>
        <p:txBody>
          <a:bodyPr vert="horz" lIns="91440" tIns="45720" rIns="91440" bIns="45720" rtlCol="0" anchor="ctr">
            <a:normAutofit fontScale="97500" lnSpcReduction="10000"/>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smtClean="0"/>
              <a:t>NAFSA EDUCATION ABROAD</a:t>
            </a:r>
            <a:br>
              <a:rPr lang="en-US" b="1" dirty="0" smtClean="0"/>
            </a:br>
            <a:endParaRPr lang="en-US" b="1" dirty="0"/>
          </a:p>
        </p:txBody>
      </p:sp>
      <p:pic>
        <p:nvPicPr>
          <p:cNvPr id="6" name="Picture 5">
            <a:hlinkClick r:id="rId2"/>
          </p:cNvPr>
          <p:cNvPicPr>
            <a:picLocks noChangeAspect="1"/>
          </p:cNvPicPr>
          <p:nvPr/>
        </p:nvPicPr>
        <p:blipFill rotWithShape="1">
          <a:blip r:embed="rId3"/>
          <a:srcRect l="20750" t="14593" r="22000" b="4666"/>
          <a:stretch/>
        </p:blipFill>
        <p:spPr>
          <a:xfrm>
            <a:off x="933450" y="649150"/>
            <a:ext cx="7648575" cy="5146240"/>
          </a:xfrm>
          <a:prstGeom prst="rect">
            <a:avLst/>
          </a:prstGeom>
        </p:spPr>
      </p:pic>
      <p:sp>
        <p:nvSpPr>
          <p:cNvPr id="7" name="TextBox 6"/>
          <p:cNvSpPr txBox="1"/>
          <p:nvPr/>
        </p:nvSpPr>
        <p:spPr>
          <a:xfrm>
            <a:off x="198217" y="5779851"/>
            <a:ext cx="8488583" cy="646331"/>
          </a:xfrm>
          <a:prstGeom prst="rect">
            <a:avLst/>
          </a:prstGeom>
          <a:noFill/>
        </p:spPr>
        <p:txBody>
          <a:bodyPr wrap="square" rtlCol="0">
            <a:spAutoFit/>
          </a:bodyPr>
          <a:lstStyle/>
          <a:p>
            <a:pPr algn="r"/>
            <a:r>
              <a:rPr lang="en-US" dirty="0">
                <a:solidFill>
                  <a:schemeClr val="bg1"/>
                </a:solidFill>
              </a:rPr>
              <a:t>http://www.nafsa.org/Professional_Resources/Browse_by_Interest/Education_Abroad</a:t>
            </a:r>
            <a:r>
              <a:rPr lang="en-US" dirty="0" smtClean="0">
                <a:solidFill>
                  <a:schemeClr val="bg1"/>
                </a:solidFill>
              </a:rPr>
              <a:t>/ Supporting_Education_Abroad</a:t>
            </a:r>
            <a:r>
              <a:rPr lang="en-US" dirty="0">
                <a:solidFill>
                  <a:schemeClr val="bg1"/>
                </a:solidFill>
              </a:rPr>
              <a:t>/</a:t>
            </a:r>
          </a:p>
        </p:txBody>
      </p:sp>
    </p:spTree>
    <p:extLst>
      <p:ext uri="{BB962C8B-B14F-4D97-AF65-F5344CB8AC3E}">
        <p14:creationId xmlns:p14="http://schemas.microsoft.com/office/powerpoint/2010/main" val="3691899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16</a:t>
            </a:fld>
            <a:endParaRPr lang="en-US" dirty="0"/>
          </a:p>
        </p:txBody>
      </p:sp>
      <p:sp>
        <p:nvSpPr>
          <p:cNvPr id="5" name="Title 1"/>
          <p:cNvSpPr txBox="1">
            <a:spLocks/>
          </p:cNvSpPr>
          <p:nvPr/>
        </p:nvSpPr>
        <p:spPr>
          <a:xfrm>
            <a:off x="184727" y="10131"/>
            <a:ext cx="8959273" cy="1489157"/>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smtClean="0"/>
              <a:t>TOPICS: EDUCATION ABROAD BEST PRACTICES</a:t>
            </a:r>
            <a:endParaRPr lang="en-US" sz="4000" b="1" dirty="0">
              <a:solidFill>
                <a:schemeClr val="bg1"/>
              </a:solidFill>
              <a:effectLst>
                <a:outerShdw blurRad="50800" dist="38100" dir="2700000" algn="tl" rotWithShape="0">
                  <a:prstClr val="black">
                    <a:alpha val="40000"/>
                  </a:prstClr>
                </a:outerShdw>
              </a:effectLst>
              <a:latin typeface="+mn-lt"/>
              <a:ea typeface="+mn-ea"/>
              <a:cs typeface="+mn-cs"/>
            </a:endParaRPr>
          </a:p>
        </p:txBody>
      </p:sp>
      <p:sp>
        <p:nvSpPr>
          <p:cNvPr id="6" name="Content Placeholder 2"/>
          <p:cNvSpPr txBox="1">
            <a:spLocks/>
          </p:cNvSpPr>
          <p:nvPr/>
        </p:nvSpPr>
        <p:spPr>
          <a:xfrm>
            <a:off x="397163" y="903750"/>
            <a:ext cx="8534400" cy="53328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400" dirty="0" smtClean="0"/>
              <a:t>Advising</a:t>
            </a:r>
          </a:p>
          <a:p>
            <a:pPr lvl="1"/>
            <a:r>
              <a:rPr lang="en-US" sz="2400" dirty="0" smtClean="0"/>
              <a:t>Directing and Managing Education Abroad</a:t>
            </a:r>
          </a:p>
          <a:p>
            <a:pPr lvl="1"/>
            <a:r>
              <a:rPr lang="en-US" sz="2400" dirty="0" smtClean="0"/>
              <a:t>Comprehensive Internationalization</a:t>
            </a:r>
          </a:p>
          <a:p>
            <a:pPr lvl="1"/>
            <a:r>
              <a:rPr lang="en-US" sz="2400" dirty="0" smtClean="0"/>
              <a:t>EA Visas &amp; Regulatory Practice</a:t>
            </a:r>
          </a:p>
          <a:p>
            <a:pPr lvl="1"/>
            <a:r>
              <a:rPr lang="en-US" sz="2400" dirty="0" smtClean="0"/>
              <a:t>Faculty-led Programs</a:t>
            </a:r>
          </a:p>
          <a:p>
            <a:pPr lvl="1"/>
            <a:r>
              <a:rPr lang="en-US" sz="2400" dirty="0" smtClean="0"/>
              <a:t>Financing Education Abroad</a:t>
            </a:r>
          </a:p>
          <a:p>
            <a:pPr lvl="1"/>
            <a:r>
              <a:rPr lang="en-US" sz="2400" dirty="0" smtClean="0"/>
              <a:t>Health and Safety</a:t>
            </a:r>
          </a:p>
          <a:p>
            <a:pPr lvl="1"/>
            <a:r>
              <a:rPr lang="en-US" sz="2400" dirty="0" smtClean="0"/>
              <a:t>Marketing and Recruiting</a:t>
            </a:r>
          </a:p>
          <a:p>
            <a:pPr lvl="1"/>
            <a:r>
              <a:rPr lang="en-US" sz="2400" dirty="0" smtClean="0"/>
              <a:t>Measuring the Impact of Study Abroad</a:t>
            </a:r>
          </a:p>
          <a:p>
            <a:pPr lvl="1"/>
            <a:r>
              <a:rPr lang="en-US" sz="2400" dirty="0" smtClean="0"/>
              <a:t>Orientation/Re-entry Programming</a:t>
            </a:r>
          </a:p>
          <a:p>
            <a:pPr lvl="1"/>
            <a:r>
              <a:rPr lang="en-US" sz="2400" dirty="0" smtClean="0"/>
              <a:t>Underrepresentation - Participants and Locations</a:t>
            </a:r>
          </a:p>
          <a:p>
            <a:pPr lvl="1"/>
            <a:r>
              <a:rPr lang="en-US" sz="2400" dirty="0" smtClean="0"/>
              <a:t>Work/Intern/Volunteer Abroad</a:t>
            </a:r>
          </a:p>
        </p:txBody>
      </p:sp>
    </p:spTree>
    <p:extLst>
      <p:ext uri="{BB962C8B-B14F-4D97-AF65-F5344CB8AC3E}">
        <p14:creationId xmlns:p14="http://schemas.microsoft.com/office/powerpoint/2010/main" val="1267414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17</a:t>
            </a:fld>
            <a:endParaRPr lang="en-US" dirty="0"/>
          </a:p>
        </p:txBody>
      </p:sp>
      <p:sp>
        <p:nvSpPr>
          <p:cNvPr id="5" name="Title 1"/>
          <p:cNvSpPr txBox="1">
            <a:spLocks/>
          </p:cNvSpPr>
          <p:nvPr/>
        </p:nvSpPr>
        <p:spPr>
          <a:xfrm>
            <a:off x="145219" y="135909"/>
            <a:ext cx="8469746" cy="1143000"/>
          </a:xfrm>
          <a:prstGeom prst="rect">
            <a:avLst/>
          </a:prstGeom>
        </p:spPr>
        <p:txBody>
          <a:bodyPr vert="horz" lIns="91440" tIns="45720" rIns="91440" bIns="45720" rtlCol="0" anchor="ctr">
            <a:normAutofit fontScale="97500" lnSpcReduction="10000"/>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smtClean="0"/>
              <a:t>BEST PRACTICES: FACULTY-LED PROGRAMS</a:t>
            </a:r>
            <a:endParaRPr lang="en-US" b="1" dirty="0"/>
          </a:p>
        </p:txBody>
      </p:sp>
      <p:pic>
        <p:nvPicPr>
          <p:cNvPr id="6" name="Picture 5">
            <a:hlinkClick r:id="rId2"/>
          </p:cNvPr>
          <p:cNvPicPr>
            <a:picLocks noChangeAspect="1"/>
          </p:cNvPicPr>
          <p:nvPr/>
        </p:nvPicPr>
        <p:blipFill rotWithShape="1">
          <a:blip r:embed="rId3"/>
          <a:srcRect l="20916" t="11778" r="21750" b="5555"/>
          <a:stretch/>
        </p:blipFill>
        <p:spPr>
          <a:xfrm>
            <a:off x="525695" y="1163999"/>
            <a:ext cx="8271941" cy="5066114"/>
          </a:xfrm>
          <a:prstGeom prst="rect">
            <a:avLst/>
          </a:prstGeom>
        </p:spPr>
      </p:pic>
    </p:spTree>
    <p:extLst>
      <p:ext uri="{BB962C8B-B14F-4D97-AF65-F5344CB8AC3E}">
        <p14:creationId xmlns:p14="http://schemas.microsoft.com/office/powerpoint/2010/main" val="3341152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18</a:t>
            </a:fld>
            <a:endParaRPr lang="en-US" dirty="0"/>
          </a:p>
        </p:txBody>
      </p:sp>
      <p:pic>
        <p:nvPicPr>
          <p:cNvPr id="5" name="Content Placeholder 6">
            <a:hlinkClick r:id="rId2"/>
          </p:cNvPr>
          <p:cNvPicPr>
            <a:picLocks noChangeAspect="1"/>
          </p:cNvPicPr>
          <p:nvPr/>
        </p:nvPicPr>
        <p:blipFill rotWithShape="1">
          <a:blip r:embed="rId3"/>
          <a:srcRect l="19248" t="24660" r="21990" b="15146"/>
          <a:stretch/>
        </p:blipFill>
        <p:spPr>
          <a:xfrm>
            <a:off x="0" y="0"/>
            <a:ext cx="9210181" cy="5969000"/>
          </a:xfrm>
          <a:prstGeom prst="rect">
            <a:avLst/>
          </a:prstGeom>
        </p:spPr>
      </p:pic>
      <p:sp>
        <p:nvSpPr>
          <p:cNvPr id="6" name="TextBox 5"/>
          <p:cNvSpPr txBox="1"/>
          <p:nvPr/>
        </p:nvSpPr>
        <p:spPr>
          <a:xfrm>
            <a:off x="5472526" y="1735000"/>
            <a:ext cx="3999345" cy="4678204"/>
          </a:xfrm>
          <a:prstGeom prst="rect">
            <a:avLst/>
          </a:prstGeom>
          <a:noFill/>
        </p:spPr>
        <p:txBody>
          <a:bodyPr wrap="square" rtlCol="0">
            <a:spAutoFit/>
          </a:bodyPr>
          <a:lstStyle/>
          <a:p>
            <a:pPr marL="914400" lvl="1" indent="-457200">
              <a:buFont typeface="Arial" panose="020B0604020202020204" pitchFamily="34" charset="0"/>
              <a:buChar char="•"/>
            </a:pPr>
            <a:r>
              <a:rPr lang="en-US" sz="2800" i="1" dirty="0" smtClean="0">
                <a:latin typeface="Century Gothic" panose="020B0502020202020204" pitchFamily="34" charset="0"/>
              </a:rPr>
              <a:t>Publications</a:t>
            </a:r>
          </a:p>
          <a:p>
            <a:pPr marL="914400" lvl="1" indent="-457200">
              <a:buFont typeface="Arial" panose="020B0604020202020204" pitchFamily="34" charset="0"/>
              <a:buChar char="•"/>
            </a:pPr>
            <a:r>
              <a:rPr lang="en-US" sz="2800" i="1" dirty="0" smtClean="0">
                <a:latin typeface="Century Gothic" panose="020B0502020202020204" pitchFamily="34" charset="0"/>
              </a:rPr>
              <a:t>Archived Presentations </a:t>
            </a:r>
          </a:p>
          <a:p>
            <a:pPr marL="914400" lvl="1" indent="-457200">
              <a:buFont typeface="Arial" panose="020B0604020202020204" pitchFamily="34" charset="0"/>
              <a:buChar char="•"/>
            </a:pPr>
            <a:r>
              <a:rPr lang="en-US" sz="2800" i="1" dirty="0" smtClean="0">
                <a:latin typeface="Century Gothic" panose="020B0502020202020204" pitchFamily="34" charset="0"/>
              </a:rPr>
              <a:t>Recorded Webinars</a:t>
            </a:r>
          </a:p>
          <a:p>
            <a:pPr marL="914400" lvl="1" indent="-457200">
              <a:buFont typeface="Arial" panose="020B0604020202020204" pitchFamily="34" charset="0"/>
              <a:buChar char="•"/>
            </a:pPr>
            <a:r>
              <a:rPr lang="en-US" sz="2800" i="1" dirty="0" smtClean="0">
                <a:latin typeface="Century Gothic" panose="020B0502020202020204" pitchFamily="34" charset="0"/>
              </a:rPr>
              <a:t>Depending on Resource, NAFSA login might be required</a:t>
            </a:r>
          </a:p>
          <a:p>
            <a:endParaRPr lang="en-US" dirty="0"/>
          </a:p>
        </p:txBody>
      </p:sp>
    </p:spTree>
    <p:extLst>
      <p:ext uri="{BB962C8B-B14F-4D97-AF65-F5344CB8AC3E}">
        <p14:creationId xmlns:p14="http://schemas.microsoft.com/office/powerpoint/2010/main" val="1072827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19</a:t>
            </a:fld>
            <a:endParaRPr lang="en-US" dirty="0"/>
          </a:p>
        </p:txBody>
      </p:sp>
      <p:sp>
        <p:nvSpPr>
          <p:cNvPr id="5" name="Title 1"/>
          <p:cNvSpPr txBox="1">
            <a:spLocks/>
          </p:cNvSpPr>
          <p:nvPr/>
        </p:nvSpPr>
        <p:spPr>
          <a:xfrm>
            <a:off x="5033120" y="109578"/>
            <a:ext cx="4110880" cy="1935160"/>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sz="3200" b="1" dirty="0" smtClean="0"/>
              <a:t>NAFSA EDUCATION ABROAD LEARNING &amp; TRAINING</a:t>
            </a:r>
            <a:endParaRPr lang="en-US" sz="3200" b="1" dirty="0"/>
          </a:p>
        </p:txBody>
      </p:sp>
      <p:pic>
        <p:nvPicPr>
          <p:cNvPr id="6" name="Picture 5">
            <a:hlinkClick r:id="rId2"/>
          </p:cNvPr>
          <p:cNvPicPr>
            <a:picLocks noChangeAspect="1"/>
          </p:cNvPicPr>
          <p:nvPr/>
        </p:nvPicPr>
        <p:blipFill rotWithShape="1">
          <a:blip r:embed="rId3"/>
          <a:srcRect l="27798" t="21005" r="40893" b="14127"/>
          <a:stretch/>
        </p:blipFill>
        <p:spPr>
          <a:xfrm>
            <a:off x="435429" y="412672"/>
            <a:ext cx="4492905" cy="5236028"/>
          </a:xfrm>
          <a:prstGeom prst="rect">
            <a:avLst/>
          </a:prstGeom>
        </p:spPr>
      </p:pic>
      <p:pic>
        <p:nvPicPr>
          <p:cNvPr id="7" name="Content Placeholder 6">
            <a:hlinkClick r:id="rId2"/>
          </p:cNvPr>
          <p:cNvPicPr>
            <a:picLocks noChangeAspect="1"/>
          </p:cNvPicPr>
          <p:nvPr/>
        </p:nvPicPr>
        <p:blipFill rotWithShape="1">
          <a:blip r:embed="rId4"/>
          <a:srcRect l="32682" t="11456" r="41432" b="40194"/>
          <a:stretch/>
        </p:blipFill>
        <p:spPr>
          <a:xfrm>
            <a:off x="5076815" y="2151216"/>
            <a:ext cx="3962399" cy="4163028"/>
          </a:xfrm>
          <a:prstGeom prst="rect">
            <a:avLst/>
          </a:prstGeom>
        </p:spPr>
      </p:pic>
    </p:spTree>
    <p:extLst>
      <p:ext uri="{BB962C8B-B14F-4D97-AF65-F5344CB8AC3E}">
        <p14:creationId xmlns:p14="http://schemas.microsoft.com/office/powerpoint/2010/main" val="1630468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Katie Tudini</a:t>
            </a:r>
          </a:p>
          <a:p>
            <a:pPr marL="0" indent="0" algn="ctr">
              <a:buNone/>
            </a:pPr>
            <a:r>
              <a:rPr lang="en-US" dirty="0" smtClean="0"/>
              <a:t>Georgia Institute of Technology</a:t>
            </a:r>
          </a:p>
          <a:p>
            <a:pPr marL="0" indent="0" algn="ctr">
              <a:buNone/>
            </a:pPr>
            <a:r>
              <a:rPr lang="en-US" dirty="0" smtClean="0"/>
              <a:t>International Student and Scholar Services Resources/NAFSA</a:t>
            </a:r>
          </a:p>
        </p:txBody>
      </p:sp>
      <p:sp>
        <p:nvSpPr>
          <p:cNvPr id="4" name="Slide Number Placeholder 3"/>
          <p:cNvSpPr>
            <a:spLocks noGrp="1"/>
          </p:cNvSpPr>
          <p:nvPr>
            <p:ph type="sldNum" sz="quarter" idx="10"/>
          </p:nvPr>
        </p:nvSpPr>
        <p:spPr/>
        <p:txBody>
          <a:bodyPr/>
          <a:lstStyle/>
          <a:p>
            <a:fld id="{64336152-522D-534E-A387-BE770A7CAF94}" type="slidenum">
              <a:rPr lang="en-US" smtClean="0"/>
              <a:pPr/>
              <a:t>2</a:t>
            </a:fld>
            <a:endParaRPr lang="en-US" dirty="0"/>
          </a:p>
        </p:txBody>
      </p:sp>
    </p:spTree>
    <p:extLst>
      <p:ext uri="{BB962C8B-B14F-4D97-AF65-F5344CB8AC3E}">
        <p14:creationId xmlns:p14="http://schemas.microsoft.com/office/powerpoint/2010/main" val="472203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20</a:t>
            </a:fld>
            <a:endParaRPr lang="en-US" dirty="0"/>
          </a:p>
        </p:txBody>
      </p:sp>
      <p:sp>
        <p:nvSpPr>
          <p:cNvPr id="5" name="Rectangle 4"/>
          <p:cNvSpPr/>
          <p:nvPr/>
        </p:nvSpPr>
        <p:spPr>
          <a:xfrm>
            <a:off x="6229190" y="296300"/>
            <a:ext cx="3055839" cy="2985433"/>
          </a:xfrm>
          <a:prstGeom prst="rect">
            <a:avLst/>
          </a:prstGeom>
        </p:spPr>
        <p:txBody>
          <a:bodyPr wrap="square">
            <a:spAutoFit/>
          </a:bodyPr>
          <a:lstStyle/>
          <a:p>
            <a:r>
              <a:rPr lang="en-US" sz="3200" b="1" dirty="0" smtClean="0">
                <a:latin typeface="Century Gothic" panose="020B0502020202020204" pitchFamily="34" charset="0"/>
              </a:rPr>
              <a:t>2018 ANNUAL CONFERENCE</a:t>
            </a:r>
          </a:p>
          <a:p>
            <a:r>
              <a:rPr lang="en-US" sz="2800" b="1" dirty="0" smtClean="0">
                <a:latin typeface="Century Gothic" panose="020B0502020202020204" pitchFamily="34" charset="0"/>
              </a:rPr>
              <a:t>SESSION &amp; WORKSHOP</a:t>
            </a:r>
            <a:r>
              <a:rPr lang="en-US" sz="2000" dirty="0">
                <a:latin typeface="Century Gothic" panose="020B0502020202020204" pitchFamily="34" charset="0"/>
              </a:rPr>
              <a:t/>
            </a:r>
            <a:br>
              <a:rPr lang="en-US" sz="2000" dirty="0">
                <a:latin typeface="Century Gothic" panose="020B0502020202020204" pitchFamily="34" charset="0"/>
              </a:rPr>
            </a:br>
            <a:r>
              <a:rPr lang="en-US" sz="2000" dirty="0" smtClean="0">
                <a:latin typeface="Century Gothic" panose="020B0502020202020204" pitchFamily="34" charset="0"/>
              </a:rPr>
              <a:t>Deadline</a:t>
            </a:r>
            <a:r>
              <a:rPr lang="en-US" sz="2000" dirty="0">
                <a:latin typeface="Century Gothic" panose="020B0502020202020204" pitchFamily="34" charset="0"/>
              </a:rPr>
              <a:t>: August </a:t>
            </a:r>
            <a:r>
              <a:rPr lang="en-US" sz="2000" dirty="0" smtClean="0">
                <a:latin typeface="Century Gothic" panose="020B0502020202020204" pitchFamily="34" charset="0"/>
              </a:rPr>
              <a:t>7 </a:t>
            </a:r>
            <a:r>
              <a:rPr lang="en-US" sz="2800" b="1" dirty="0" smtClean="0">
                <a:latin typeface="Century Gothic" panose="020B0502020202020204" pitchFamily="34" charset="0"/>
              </a:rPr>
              <a:t>POSTER</a:t>
            </a:r>
            <a:r>
              <a:rPr lang="en-US" sz="2000" dirty="0">
                <a:latin typeface="Century Gothic" panose="020B0502020202020204" pitchFamily="34" charset="0"/>
              </a:rPr>
              <a:t/>
            </a:r>
            <a:br>
              <a:rPr lang="en-US" sz="2000" dirty="0">
                <a:latin typeface="Century Gothic" panose="020B0502020202020204" pitchFamily="34" charset="0"/>
              </a:rPr>
            </a:br>
            <a:r>
              <a:rPr lang="en-US" sz="2000" dirty="0">
                <a:latin typeface="Century Gothic" panose="020B0502020202020204" pitchFamily="34" charset="0"/>
              </a:rPr>
              <a:t>Deadline: </a:t>
            </a:r>
            <a:r>
              <a:rPr lang="en-US" sz="2000" dirty="0" smtClean="0">
                <a:latin typeface="Century Gothic" panose="020B0502020202020204" pitchFamily="34" charset="0"/>
              </a:rPr>
              <a:t>Dec. 11</a:t>
            </a:r>
            <a:endParaRPr lang="en-US" sz="2000" b="0" i="0" dirty="0">
              <a:effectLst/>
              <a:latin typeface="Century Gothic" panose="020B0502020202020204" pitchFamily="34" charset="0"/>
            </a:endParaRPr>
          </a:p>
        </p:txBody>
      </p:sp>
      <p:pic>
        <p:nvPicPr>
          <p:cNvPr id="6" name="Content Placeholder 6">
            <a:hlinkClick r:id="rId2"/>
          </p:cNvPr>
          <p:cNvPicPr>
            <a:picLocks noChangeAspect="1"/>
          </p:cNvPicPr>
          <p:nvPr/>
        </p:nvPicPr>
        <p:blipFill rotWithShape="1">
          <a:blip r:embed="rId3"/>
          <a:srcRect l="20243" t="35204" r="21185" b="9670"/>
          <a:stretch/>
        </p:blipFill>
        <p:spPr>
          <a:xfrm>
            <a:off x="261259" y="237803"/>
            <a:ext cx="5769428" cy="3102428"/>
          </a:xfrm>
          <a:prstGeom prst="rect">
            <a:avLst/>
          </a:prstGeom>
        </p:spPr>
      </p:pic>
      <p:pic>
        <p:nvPicPr>
          <p:cNvPr id="7" name="Picture 6">
            <a:hlinkClick r:id="rId4"/>
          </p:cNvPr>
          <p:cNvPicPr>
            <a:picLocks noChangeAspect="1"/>
          </p:cNvPicPr>
          <p:nvPr/>
        </p:nvPicPr>
        <p:blipFill rotWithShape="1">
          <a:blip r:embed="rId5"/>
          <a:srcRect l="20209" t="31375" r="22708" b="30690"/>
          <a:stretch/>
        </p:blipFill>
        <p:spPr>
          <a:xfrm>
            <a:off x="2964355" y="3549307"/>
            <a:ext cx="6179646" cy="2547349"/>
          </a:xfrm>
          <a:prstGeom prst="rect">
            <a:avLst/>
          </a:prstGeom>
        </p:spPr>
      </p:pic>
      <p:sp>
        <p:nvSpPr>
          <p:cNvPr id="8" name="Rectangle 7"/>
          <p:cNvSpPr/>
          <p:nvPr/>
        </p:nvSpPr>
        <p:spPr>
          <a:xfrm>
            <a:off x="106680" y="3549307"/>
            <a:ext cx="3032759" cy="1569660"/>
          </a:xfrm>
          <a:prstGeom prst="rect">
            <a:avLst/>
          </a:prstGeom>
        </p:spPr>
        <p:txBody>
          <a:bodyPr wrap="square">
            <a:spAutoFit/>
          </a:bodyPr>
          <a:lstStyle/>
          <a:p>
            <a:r>
              <a:rPr lang="en-US" sz="3200" b="1" dirty="0">
                <a:latin typeface="Century Gothic" panose="020B0502020202020204" pitchFamily="34" charset="0"/>
              </a:rPr>
              <a:t>REGIONAL CONFERENCE</a:t>
            </a:r>
          </a:p>
          <a:p>
            <a:r>
              <a:rPr lang="en-US" sz="3200" b="1" dirty="0">
                <a:latin typeface="Century Gothic" panose="020B0502020202020204" pitchFamily="34" charset="0"/>
              </a:rPr>
              <a:t>October 25-26</a:t>
            </a:r>
          </a:p>
        </p:txBody>
      </p:sp>
    </p:spTree>
    <p:extLst>
      <p:ext uri="{BB962C8B-B14F-4D97-AF65-F5344CB8AC3E}">
        <p14:creationId xmlns:p14="http://schemas.microsoft.com/office/powerpoint/2010/main" val="3100141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21</a:t>
            </a:fld>
            <a:endParaRPr lang="en-US" dirty="0"/>
          </a:p>
        </p:txBody>
      </p:sp>
      <p:pic>
        <p:nvPicPr>
          <p:cNvPr id="6" name="Picture 5"/>
          <p:cNvPicPr>
            <a:picLocks noChangeAspect="1"/>
          </p:cNvPicPr>
          <p:nvPr/>
        </p:nvPicPr>
        <p:blipFill rotWithShape="1">
          <a:blip r:embed="rId2"/>
          <a:srcRect l="33854" t="29816" r="42500" b="10740"/>
          <a:stretch/>
        </p:blipFill>
        <p:spPr>
          <a:xfrm>
            <a:off x="4709653" y="209550"/>
            <a:ext cx="4324350" cy="6115050"/>
          </a:xfrm>
          <a:prstGeom prst="rect">
            <a:avLst/>
          </a:prstGeom>
        </p:spPr>
      </p:pic>
      <p:pic>
        <p:nvPicPr>
          <p:cNvPr id="7" name="Content Placeholder 6"/>
          <p:cNvPicPr>
            <a:picLocks noChangeAspect="1"/>
          </p:cNvPicPr>
          <p:nvPr/>
        </p:nvPicPr>
        <p:blipFill rotWithShape="1">
          <a:blip r:embed="rId3"/>
          <a:srcRect l="33251" t="36024" r="41910" b="23694"/>
          <a:stretch/>
        </p:blipFill>
        <p:spPr>
          <a:xfrm rot="20623680">
            <a:off x="336690" y="712086"/>
            <a:ext cx="3124201" cy="2849880"/>
          </a:xfrm>
          <a:prstGeom prst="rect">
            <a:avLst/>
          </a:prstGeom>
        </p:spPr>
      </p:pic>
      <p:pic>
        <p:nvPicPr>
          <p:cNvPr id="8" name="Picture 7"/>
          <p:cNvPicPr>
            <a:picLocks noChangeAspect="1"/>
          </p:cNvPicPr>
          <p:nvPr/>
        </p:nvPicPr>
        <p:blipFill rotWithShape="1">
          <a:blip r:embed="rId4"/>
          <a:srcRect l="31227" t="31775" r="40768" b="33362"/>
          <a:stretch/>
        </p:blipFill>
        <p:spPr>
          <a:xfrm rot="924581">
            <a:off x="918210" y="3771900"/>
            <a:ext cx="3444240" cy="2301240"/>
          </a:xfrm>
          <a:prstGeom prst="rect">
            <a:avLst/>
          </a:prstGeom>
        </p:spPr>
      </p:pic>
      <p:sp>
        <p:nvSpPr>
          <p:cNvPr id="5" name="Title 1"/>
          <p:cNvSpPr txBox="1">
            <a:spLocks/>
          </p:cNvSpPr>
          <p:nvPr/>
        </p:nvSpPr>
        <p:spPr>
          <a:xfrm>
            <a:off x="90028" y="75395"/>
            <a:ext cx="4619625" cy="776858"/>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smtClean="0"/>
              <a:t>PUBLICATIONS</a:t>
            </a:r>
            <a:endParaRPr lang="en-US" b="1" dirty="0"/>
          </a:p>
        </p:txBody>
      </p:sp>
    </p:spTree>
    <p:extLst>
      <p:ext uri="{BB962C8B-B14F-4D97-AF65-F5344CB8AC3E}">
        <p14:creationId xmlns:p14="http://schemas.microsoft.com/office/powerpoint/2010/main" val="3080327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22</a:t>
            </a:fld>
            <a:endParaRPr lang="en-US" dirty="0"/>
          </a:p>
        </p:txBody>
      </p:sp>
      <p:sp>
        <p:nvSpPr>
          <p:cNvPr id="5" name="Title 1"/>
          <p:cNvSpPr txBox="1">
            <a:spLocks/>
          </p:cNvSpPr>
          <p:nvPr/>
        </p:nvSpPr>
        <p:spPr>
          <a:xfrm>
            <a:off x="96520" y="192955"/>
            <a:ext cx="8473440" cy="1143000"/>
          </a:xfrm>
          <a:prstGeom prst="rect">
            <a:avLst/>
          </a:prstGeom>
        </p:spPr>
        <p:txBody>
          <a:bodyPr vert="horz" lIns="91440" tIns="45720" rIns="91440" bIns="45720" rtlCol="0" anchor="ctr">
            <a:no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sz="3200" b="1" dirty="0" smtClean="0"/>
              <a:t>NAFSA REGION VII </a:t>
            </a:r>
            <a:br>
              <a:rPr lang="en-US" sz="3200" b="1" dirty="0" smtClean="0"/>
            </a:br>
            <a:r>
              <a:rPr lang="en-US" sz="3200" b="1" dirty="0" smtClean="0"/>
              <a:t>EDUCATION ABROAD LEADERSHIP TEAM</a:t>
            </a:r>
            <a:endParaRPr lang="en-US" sz="3200" b="1" dirty="0"/>
          </a:p>
        </p:txBody>
      </p:sp>
      <p:sp>
        <p:nvSpPr>
          <p:cNvPr id="7" name="Content Placeholder 2"/>
          <p:cNvSpPr txBox="1">
            <a:spLocks/>
          </p:cNvSpPr>
          <p:nvPr/>
        </p:nvSpPr>
        <p:spPr>
          <a:xfrm>
            <a:off x="307744" y="1412733"/>
            <a:ext cx="8668616" cy="46864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NAFSA Region VII</a:t>
            </a:r>
          </a:p>
          <a:p>
            <a:r>
              <a:rPr lang="en-US" b="1" dirty="0" smtClean="0"/>
              <a:t>Chair: </a:t>
            </a:r>
            <a:r>
              <a:rPr lang="en-US" dirty="0" smtClean="0"/>
              <a:t>Fred von Schmelling, AIFS until Oct fvonschmeling@aifs.com</a:t>
            </a:r>
          </a:p>
          <a:p>
            <a:r>
              <a:rPr lang="en-US" b="1" dirty="0" smtClean="0"/>
              <a:t>Chair-Elect: </a:t>
            </a:r>
            <a:r>
              <a:rPr lang="en-US" dirty="0" smtClean="0"/>
              <a:t>Erin Hollis, Rhodes College TN</a:t>
            </a:r>
            <a:br>
              <a:rPr lang="en-US" dirty="0" smtClean="0"/>
            </a:br>
            <a:r>
              <a:rPr lang="en-US" dirty="0" smtClean="0"/>
              <a:t>hillise@rhodes.edu</a:t>
            </a:r>
          </a:p>
          <a:p>
            <a:r>
              <a:rPr lang="en-US" b="1" dirty="0" smtClean="0"/>
              <a:t>KC EA Liaison: </a:t>
            </a:r>
            <a:r>
              <a:rPr lang="en-US" dirty="0" smtClean="0"/>
              <a:t>Liz Dille, Mercer </a:t>
            </a:r>
            <a:br>
              <a:rPr lang="en-US" dirty="0" smtClean="0"/>
            </a:br>
            <a:r>
              <a:rPr lang="en-US" dirty="0" smtClean="0"/>
              <a:t>dille_em@mercer.edu</a:t>
            </a:r>
          </a:p>
          <a:p>
            <a:r>
              <a:rPr lang="en-US" b="1" dirty="0" smtClean="0"/>
              <a:t>EA State Representative: </a:t>
            </a:r>
            <a:r>
              <a:rPr lang="en-US" dirty="0" smtClean="0"/>
              <a:t>Maggie Miller, GA Tech</a:t>
            </a:r>
            <a:br>
              <a:rPr lang="en-US" dirty="0" smtClean="0"/>
            </a:br>
            <a:r>
              <a:rPr lang="en-US" dirty="0" smtClean="0"/>
              <a:t>Maggie.miller@oie.gatech.edu</a:t>
            </a:r>
          </a:p>
        </p:txBody>
      </p:sp>
    </p:spTree>
    <p:extLst>
      <p:ext uri="{BB962C8B-B14F-4D97-AF65-F5344CB8AC3E}">
        <p14:creationId xmlns:p14="http://schemas.microsoft.com/office/powerpoint/2010/main" val="2156553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23</a:t>
            </a:fld>
            <a:endParaRPr lang="en-US" dirty="0"/>
          </a:p>
        </p:txBody>
      </p:sp>
      <p:sp>
        <p:nvSpPr>
          <p:cNvPr id="5" name="Title 1"/>
          <p:cNvSpPr txBox="1">
            <a:spLocks/>
          </p:cNvSpPr>
          <p:nvPr/>
        </p:nvSpPr>
        <p:spPr>
          <a:xfrm>
            <a:off x="3149600" y="79967"/>
            <a:ext cx="6068291" cy="1143000"/>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sz="2700" b="1" dirty="0" smtClean="0"/>
              <a:t>FORUM ON EDUCATION ABROAD</a:t>
            </a:r>
            <a:endParaRPr lang="en-US" sz="2700" b="1"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82" y="42912"/>
            <a:ext cx="3161910" cy="1446976"/>
          </a:xfrm>
          <a:prstGeom prst="rect">
            <a:avLst/>
          </a:prstGeom>
        </p:spPr>
      </p:pic>
      <p:sp>
        <p:nvSpPr>
          <p:cNvPr id="9" name="Content Placeholder 2"/>
          <p:cNvSpPr txBox="1">
            <a:spLocks/>
          </p:cNvSpPr>
          <p:nvPr/>
        </p:nvSpPr>
        <p:spPr>
          <a:xfrm>
            <a:off x="191509" y="1396140"/>
            <a:ext cx="8546696" cy="52001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Standards of Good Practice</a:t>
            </a:r>
          </a:p>
          <a:p>
            <a:pPr lvl="1"/>
            <a:r>
              <a:rPr lang="en-US" sz="2400" dirty="0" smtClean="0"/>
              <a:t>Recognized by U.S</a:t>
            </a:r>
            <a:r>
              <a:rPr lang="en-US" sz="2400" dirty="0"/>
              <a:t>. </a:t>
            </a:r>
            <a:r>
              <a:rPr lang="en-US" sz="2400" dirty="0" smtClean="0"/>
              <a:t>Dept. </a:t>
            </a:r>
            <a:r>
              <a:rPr lang="en-US" sz="2400" dirty="0"/>
              <a:t>of Justice and the Federal Trade Commission as </a:t>
            </a:r>
            <a:r>
              <a:rPr lang="en-US" sz="2400" dirty="0" smtClean="0"/>
              <a:t>the Standards Development Organization for EA</a:t>
            </a:r>
          </a:p>
          <a:p>
            <a:r>
              <a:rPr lang="en-US" dirty="0" smtClean="0"/>
              <a:t>Outcomes, Data Collection</a:t>
            </a:r>
          </a:p>
          <a:p>
            <a:r>
              <a:rPr lang="en-US" dirty="0" smtClean="0"/>
              <a:t>Curriculum Toolbox</a:t>
            </a:r>
          </a:p>
          <a:p>
            <a:r>
              <a:rPr lang="en-US" dirty="0" smtClean="0"/>
              <a:t>Competency Credentials &amp; Professional Certification</a:t>
            </a:r>
          </a:p>
          <a:p>
            <a:r>
              <a:rPr lang="en-US" dirty="0" smtClean="0"/>
              <a:t>Workshops, Conferences, &amp; Training</a:t>
            </a:r>
          </a:p>
        </p:txBody>
      </p:sp>
    </p:spTree>
    <p:extLst>
      <p:ext uri="{BB962C8B-B14F-4D97-AF65-F5344CB8AC3E}">
        <p14:creationId xmlns:p14="http://schemas.microsoft.com/office/powerpoint/2010/main" val="692759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24</a:t>
            </a:fld>
            <a:endParaRPr lang="en-US" dirty="0"/>
          </a:p>
        </p:txBody>
      </p:sp>
      <p:pic>
        <p:nvPicPr>
          <p:cNvPr id="5" name="Picture Placeholder 5">
            <a:hlinkClick r:id="rId2"/>
          </p:cNvPr>
          <p:cNvPicPr>
            <a:picLocks noChangeAspect="1"/>
          </p:cNvPicPr>
          <p:nvPr/>
        </p:nvPicPr>
        <p:blipFill rotWithShape="1">
          <a:blip r:embed="rId3"/>
          <a:srcRect l="21679" t="15355" r="23807" b="5015"/>
          <a:stretch/>
        </p:blipFill>
        <p:spPr>
          <a:xfrm>
            <a:off x="276225" y="234377"/>
            <a:ext cx="4405128" cy="4642423"/>
          </a:xfrm>
          <a:prstGeom prst="rect">
            <a:avLst/>
          </a:prstGeom>
        </p:spPr>
      </p:pic>
      <p:sp>
        <p:nvSpPr>
          <p:cNvPr id="6" name="Text Placeholder 3"/>
          <p:cNvSpPr txBox="1">
            <a:spLocks/>
          </p:cNvSpPr>
          <p:nvPr/>
        </p:nvSpPr>
        <p:spPr>
          <a:xfrm>
            <a:off x="137062" y="4985879"/>
            <a:ext cx="4544291" cy="12442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i="1" dirty="0" smtClean="0"/>
              <a:t>https://forumea.org/wp-content/uploads/2014/08/Standards-2015.pdf</a:t>
            </a:r>
            <a:endParaRPr lang="en-US" sz="2400" b="1" i="1" dirty="0"/>
          </a:p>
        </p:txBody>
      </p:sp>
      <p:sp>
        <p:nvSpPr>
          <p:cNvPr id="7" name="TextBox 6"/>
          <p:cNvSpPr txBox="1"/>
          <p:nvPr/>
        </p:nvSpPr>
        <p:spPr>
          <a:xfrm>
            <a:off x="4767078" y="82261"/>
            <a:ext cx="4376922" cy="6647974"/>
          </a:xfrm>
          <a:prstGeom prst="rect">
            <a:avLst/>
          </a:prstGeom>
          <a:noFill/>
        </p:spPr>
        <p:txBody>
          <a:bodyPr wrap="square" rtlCol="0">
            <a:spAutoFit/>
          </a:bodyPr>
          <a:lstStyle/>
          <a:p>
            <a:r>
              <a:rPr lang="en-US" sz="4400" b="1" dirty="0" smtClean="0">
                <a:latin typeface="Century Gothic" panose="020B0502020202020204" pitchFamily="34" charset="0"/>
              </a:rPr>
              <a:t>9 STANDARDS</a:t>
            </a:r>
          </a:p>
          <a:p>
            <a:pPr marL="285750" indent="-285750">
              <a:buFont typeface="Wingdings" panose="05000000000000000000" pitchFamily="2" charset="2"/>
              <a:buChar char="q"/>
            </a:pPr>
            <a:r>
              <a:rPr lang="en-US" sz="2800" b="1" dirty="0" smtClean="0">
                <a:latin typeface="Century Gothic" panose="020B0502020202020204" pitchFamily="34" charset="0"/>
              </a:rPr>
              <a:t>Statements</a:t>
            </a:r>
            <a:endParaRPr lang="en-US" sz="2800" b="1" dirty="0">
              <a:latin typeface="Century Gothic" panose="020B0502020202020204" pitchFamily="34" charset="0"/>
            </a:endParaRPr>
          </a:p>
          <a:p>
            <a:r>
              <a:rPr lang="en-US" sz="2800" dirty="0" smtClean="0">
                <a:latin typeface="Century Gothic" panose="020B0502020202020204" pitchFamily="34" charset="0"/>
              </a:rPr>
              <a:t>A </a:t>
            </a:r>
            <a:r>
              <a:rPr lang="en-US" sz="2800" dirty="0">
                <a:latin typeface="Century Gothic" panose="020B0502020202020204" pitchFamily="34" charset="0"/>
              </a:rPr>
              <a:t>broad principle followed by detailed bullet </a:t>
            </a:r>
            <a:r>
              <a:rPr lang="en-US" sz="2800" dirty="0" smtClean="0">
                <a:latin typeface="Century Gothic" panose="020B0502020202020204" pitchFamily="34" charset="0"/>
              </a:rPr>
              <a:t>points</a:t>
            </a:r>
          </a:p>
          <a:p>
            <a:pPr marL="285750" indent="-285750">
              <a:buFont typeface="Wingdings" panose="05000000000000000000" pitchFamily="2" charset="2"/>
              <a:buChar char="q"/>
            </a:pPr>
            <a:r>
              <a:rPr lang="en-US" sz="2800" b="1" dirty="0" smtClean="0">
                <a:latin typeface="Century Gothic" panose="020B0502020202020204" pitchFamily="34" charset="0"/>
              </a:rPr>
              <a:t>Queries</a:t>
            </a:r>
            <a:endParaRPr lang="en-US" sz="2800" b="1" dirty="0">
              <a:latin typeface="Century Gothic" panose="020B0502020202020204" pitchFamily="34" charset="0"/>
            </a:endParaRPr>
          </a:p>
          <a:p>
            <a:r>
              <a:rPr lang="en-US" sz="2800" dirty="0" smtClean="0">
                <a:latin typeface="Century Gothic" panose="020B0502020202020204" pitchFamily="34" charset="0"/>
              </a:rPr>
              <a:t>Prompts </a:t>
            </a:r>
            <a:r>
              <a:rPr lang="en-US" sz="2800" dirty="0">
                <a:latin typeface="Century Gothic" panose="020B0502020202020204" pitchFamily="34" charset="0"/>
              </a:rPr>
              <a:t>for evaluation, designed to elicit a response </a:t>
            </a:r>
          </a:p>
          <a:p>
            <a:r>
              <a:rPr lang="en-US" sz="2800" dirty="0">
                <a:latin typeface="Century Gothic" panose="020B0502020202020204" pitchFamily="34" charset="0"/>
              </a:rPr>
              <a:t>that demonstrates how the Standard is being met and encourages discussion rather than a yes </a:t>
            </a:r>
            <a:r>
              <a:rPr lang="en-US" sz="2800" dirty="0" smtClean="0">
                <a:latin typeface="Century Gothic" panose="020B0502020202020204" pitchFamily="34" charset="0"/>
              </a:rPr>
              <a:t>or </a:t>
            </a:r>
            <a:r>
              <a:rPr lang="en-US" sz="2800" dirty="0">
                <a:latin typeface="Century Gothic" panose="020B0502020202020204" pitchFamily="34" charset="0"/>
              </a:rPr>
              <a:t>no answer.</a:t>
            </a:r>
          </a:p>
          <a:p>
            <a:endParaRPr lang="en-US" dirty="0"/>
          </a:p>
        </p:txBody>
      </p:sp>
    </p:spTree>
    <p:extLst>
      <p:ext uri="{BB962C8B-B14F-4D97-AF65-F5344CB8AC3E}">
        <p14:creationId xmlns:p14="http://schemas.microsoft.com/office/powerpoint/2010/main" val="2499492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25</a:t>
            </a:fld>
            <a:endParaRPr lang="en-US" dirty="0"/>
          </a:p>
        </p:txBody>
      </p:sp>
      <p:sp>
        <p:nvSpPr>
          <p:cNvPr id="5" name="Title 1"/>
          <p:cNvSpPr txBox="1">
            <a:spLocks/>
          </p:cNvSpPr>
          <p:nvPr/>
        </p:nvSpPr>
        <p:spPr>
          <a:xfrm>
            <a:off x="-1" y="6784"/>
            <a:ext cx="9079345" cy="769071"/>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sz="3200" b="1" dirty="0" smtClean="0"/>
              <a:t>STANDARDS OF GOOD PRACTICE (1-3…)</a:t>
            </a:r>
            <a:endParaRPr lang="en-US" sz="3200" b="1" dirty="0"/>
          </a:p>
        </p:txBody>
      </p:sp>
      <p:sp>
        <p:nvSpPr>
          <p:cNvPr id="6" name="Content Placeholder 2"/>
          <p:cNvSpPr txBox="1">
            <a:spLocks/>
          </p:cNvSpPr>
          <p:nvPr/>
        </p:nvSpPr>
        <p:spPr>
          <a:xfrm>
            <a:off x="198581" y="631917"/>
            <a:ext cx="8682180" cy="58981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800" b="1" dirty="0" smtClean="0"/>
              <a:t>Mission and Goals: </a:t>
            </a:r>
            <a:r>
              <a:rPr lang="en-US" sz="2800" dirty="0" smtClean="0"/>
              <a:t>The organization has a mission statement and articulates clear goals for its education abroad programming.</a:t>
            </a:r>
          </a:p>
          <a:p>
            <a:pPr>
              <a:buFont typeface="Wingdings" panose="05000000000000000000" pitchFamily="2" charset="2"/>
              <a:buChar char="q"/>
            </a:pPr>
            <a:r>
              <a:rPr lang="en-US" sz="2800" b="1" dirty="0" smtClean="0"/>
              <a:t>Student Learning and Development: </a:t>
            </a:r>
            <a:r>
              <a:rPr lang="en-US" sz="2800" dirty="0" smtClean="0"/>
              <a:t>The organization’s mission, goals, and operations prioritize student learning and development.</a:t>
            </a:r>
          </a:p>
          <a:p>
            <a:pPr>
              <a:buFont typeface="Wingdings" panose="05000000000000000000" pitchFamily="2" charset="2"/>
              <a:buChar char="q"/>
            </a:pPr>
            <a:r>
              <a:rPr lang="en-US" sz="2800" b="1" dirty="0" smtClean="0"/>
              <a:t>Academic Framework: </a:t>
            </a:r>
            <a:r>
              <a:rPr lang="en-US" sz="2800" dirty="0" smtClean="0"/>
              <a:t>The organization delivers academic content appropriate to its stated mission and goals, ensures adequate academic supervision and evaluation, and maintains clear and transparent academic policies.</a:t>
            </a:r>
            <a:endParaRPr lang="en-US" sz="2800" dirty="0"/>
          </a:p>
        </p:txBody>
      </p:sp>
    </p:spTree>
    <p:extLst>
      <p:ext uri="{BB962C8B-B14F-4D97-AF65-F5344CB8AC3E}">
        <p14:creationId xmlns:p14="http://schemas.microsoft.com/office/powerpoint/2010/main" val="2488154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26</a:t>
            </a:fld>
            <a:endParaRPr lang="en-US" dirty="0"/>
          </a:p>
        </p:txBody>
      </p:sp>
      <p:sp>
        <p:nvSpPr>
          <p:cNvPr id="5" name="Title 1"/>
          <p:cNvSpPr txBox="1">
            <a:spLocks/>
          </p:cNvSpPr>
          <p:nvPr/>
        </p:nvSpPr>
        <p:spPr>
          <a:xfrm>
            <a:off x="667073" y="24822"/>
            <a:ext cx="8255253" cy="895350"/>
          </a:xfrm>
          <a:prstGeom prst="rect">
            <a:avLst/>
          </a:prstGeom>
        </p:spPr>
        <p:txBody>
          <a:bodyPr vert="horz" lIns="91440" tIns="45720" rIns="91440" bIns="45720" rtlCol="0" anchor="ctr">
            <a:normAutofit fontScale="90000"/>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a:t>STANDARDS OF GOOD </a:t>
            </a:r>
            <a:r>
              <a:rPr lang="en-US" b="1" dirty="0" smtClean="0"/>
              <a:t>PRACTICE (4-6…)</a:t>
            </a:r>
            <a:endParaRPr lang="en-US" b="1" dirty="0"/>
          </a:p>
        </p:txBody>
      </p:sp>
      <p:sp>
        <p:nvSpPr>
          <p:cNvPr id="6" name="Content Placeholder 2"/>
          <p:cNvSpPr txBox="1">
            <a:spLocks/>
          </p:cNvSpPr>
          <p:nvPr/>
        </p:nvSpPr>
        <p:spPr>
          <a:xfrm>
            <a:off x="219076" y="698688"/>
            <a:ext cx="8924924" cy="57145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800" b="1" dirty="0" smtClean="0"/>
              <a:t>Student Selection, Preparation, and Advising: </a:t>
            </a:r>
            <a:r>
              <a:rPr lang="en-US" sz="2400" dirty="0" smtClean="0"/>
              <a:t>The organization maintains fair and ethical recruitment and selection processes, adequate student preparation and advising, and ongoing student support.</a:t>
            </a:r>
          </a:p>
          <a:p>
            <a:pPr>
              <a:buFont typeface="Wingdings" panose="05000000000000000000" pitchFamily="2" charset="2"/>
              <a:buChar char="q"/>
            </a:pPr>
            <a:r>
              <a:rPr lang="en-US" sz="2800" b="1" dirty="0" smtClean="0">
                <a:latin typeface="Century Gothic" panose="020B0502020202020204" pitchFamily="34" charset="0"/>
              </a:rPr>
              <a:t>Student Code of Conduct and Disciplinary Measures: </a:t>
            </a:r>
            <a:r>
              <a:rPr lang="en-US" sz="2400" dirty="0" smtClean="0">
                <a:latin typeface="Century Gothic" panose="020B0502020202020204" pitchFamily="34" charset="0"/>
              </a:rPr>
              <a:t>The organization articulates clear and accessible guidelines for student behavior and consequences resulting from violations</a:t>
            </a:r>
          </a:p>
          <a:p>
            <a:pPr>
              <a:buFont typeface="Wingdings" panose="05000000000000000000" pitchFamily="2" charset="2"/>
              <a:buChar char="q"/>
            </a:pPr>
            <a:r>
              <a:rPr lang="en-US" sz="2800" b="1" dirty="0" smtClean="0">
                <a:latin typeface="Century Gothic" panose="020B0502020202020204" pitchFamily="34" charset="0"/>
              </a:rPr>
              <a:t>Policies and Procedures: </a:t>
            </a:r>
            <a:r>
              <a:rPr lang="en-US" sz="2400" dirty="0" smtClean="0">
                <a:latin typeface="Century Gothic" panose="020B0502020202020204" pitchFamily="34" charset="0"/>
              </a:rPr>
              <a:t>The organization has well-defined and clearly-articulated policies and procedures that govern its programs and practices, ensures that they are fairly and consistently implemented, and conducts regular reviews to assess their effectiveness</a:t>
            </a:r>
            <a:endParaRPr lang="en-US" sz="2400" dirty="0">
              <a:latin typeface="Century Gothic" panose="020B0502020202020204" pitchFamily="34" charset="0"/>
            </a:endParaRPr>
          </a:p>
        </p:txBody>
      </p:sp>
    </p:spTree>
    <p:extLst>
      <p:ext uri="{BB962C8B-B14F-4D97-AF65-F5344CB8AC3E}">
        <p14:creationId xmlns:p14="http://schemas.microsoft.com/office/powerpoint/2010/main" val="674941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27</a:t>
            </a:fld>
            <a:endParaRPr lang="en-US" dirty="0"/>
          </a:p>
        </p:txBody>
      </p:sp>
      <p:sp>
        <p:nvSpPr>
          <p:cNvPr id="5" name="Title 1"/>
          <p:cNvSpPr txBox="1">
            <a:spLocks/>
          </p:cNvSpPr>
          <p:nvPr/>
        </p:nvSpPr>
        <p:spPr>
          <a:xfrm>
            <a:off x="230910" y="0"/>
            <a:ext cx="8913090" cy="1143000"/>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a:t>STANDARDS OF GOOD </a:t>
            </a:r>
            <a:r>
              <a:rPr lang="en-US" b="1" dirty="0" smtClean="0"/>
              <a:t>PRACTICE (7-9)</a:t>
            </a:r>
            <a:endParaRPr lang="en-US" b="1" dirty="0"/>
          </a:p>
        </p:txBody>
      </p:sp>
      <p:sp>
        <p:nvSpPr>
          <p:cNvPr id="6" name="Content Placeholder 2"/>
          <p:cNvSpPr txBox="1">
            <a:spLocks/>
          </p:cNvSpPr>
          <p:nvPr/>
        </p:nvSpPr>
        <p:spPr>
          <a:xfrm>
            <a:off x="166254" y="1207453"/>
            <a:ext cx="8686800" cy="4592205"/>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a:ea typeface="+mn-ea"/>
                <a:cs typeface="Century Gothic"/>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a:ea typeface="+mn-ea"/>
                <a:cs typeface="Century Gothic"/>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a:ea typeface="+mn-ea"/>
                <a:cs typeface="Century Gothic"/>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6000" b="1" dirty="0" smtClean="0">
                <a:latin typeface="Century Gothic" panose="020B0502020202020204" pitchFamily="34" charset="0"/>
              </a:rPr>
              <a:t>Organizational and Program Resources: </a:t>
            </a:r>
            <a:r>
              <a:rPr lang="en-US" sz="6000" dirty="0" smtClean="0">
                <a:latin typeface="Century Gothic" panose="020B0502020202020204" pitchFamily="34" charset="0"/>
              </a:rPr>
              <a:t>The organization ensures that its programs are adequately funded and staffed.</a:t>
            </a:r>
          </a:p>
          <a:p>
            <a:pPr>
              <a:buFont typeface="Wingdings" panose="05000000000000000000" pitchFamily="2" charset="2"/>
              <a:buChar char="q"/>
            </a:pPr>
            <a:r>
              <a:rPr lang="en-US" sz="6000" b="1" dirty="0" smtClean="0">
                <a:latin typeface="Century Gothic" panose="020B0502020202020204" pitchFamily="34" charset="0"/>
              </a:rPr>
              <a:t>Health, Safety, Security, and Risk Management: </a:t>
            </a:r>
            <a:r>
              <a:rPr lang="en-US" sz="6000" dirty="0" smtClean="0">
                <a:latin typeface="Century Gothic" panose="020B0502020202020204" pitchFamily="34" charset="0"/>
              </a:rPr>
              <a:t>The organization prioritizes the health, safety, and security of its students through policies, procedures, advising, orientation, and training.</a:t>
            </a:r>
          </a:p>
          <a:p>
            <a:pPr>
              <a:buFont typeface="Wingdings" panose="05000000000000000000" pitchFamily="2" charset="2"/>
              <a:buChar char="q"/>
            </a:pPr>
            <a:r>
              <a:rPr lang="en-US" sz="6000" b="1" dirty="0" smtClean="0"/>
              <a:t>Ethics: </a:t>
            </a:r>
            <a:r>
              <a:rPr lang="en-US" sz="6000" dirty="0" smtClean="0"/>
              <a:t>The organization operates its programs in accordance with ethical principles, and trains its staff and students in ethical decision-making and practices.</a:t>
            </a:r>
          </a:p>
          <a:p>
            <a:endParaRPr lang="en-US" dirty="0"/>
          </a:p>
        </p:txBody>
      </p:sp>
    </p:spTree>
    <p:extLst>
      <p:ext uri="{BB962C8B-B14F-4D97-AF65-F5344CB8AC3E}">
        <p14:creationId xmlns:p14="http://schemas.microsoft.com/office/powerpoint/2010/main" val="4137127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28</a:t>
            </a:fld>
            <a:endParaRPr lang="en-US" dirty="0"/>
          </a:p>
        </p:txBody>
      </p:sp>
      <p:sp>
        <p:nvSpPr>
          <p:cNvPr id="5" name="Title 1"/>
          <p:cNvSpPr>
            <a:spLocks noGrp="1"/>
          </p:cNvSpPr>
          <p:nvPr>
            <p:ph type="title"/>
          </p:nvPr>
        </p:nvSpPr>
        <p:spPr>
          <a:xfrm>
            <a:off x="1071418" y="0"/>
            <a:ext cx="7467600" cy="1143000"/>
          </a:xfrm>
        </p:spPr>
        <p:txBody>
          <a:bodyPr>
            <a:normAutofit/>
          </a:bodyPr>
          <a:lstStyle/>
          <a:p>
            <a:r>
              <a:rPr lang="en-US" b="1" dirty="0" smtClean="0"/>
              <a:t>Student Learning &amp; Development</a:t>
            </a:r>
            <a:endParaRPr lang="en-US" b="1" dirty="0"/>
          </a:p>
        </p:txBody>
      </p:sp>
      <p:sp>
        <p:nvSpPr>
          <p:cNvPr id="6" name="Content Placeholder 2"/>
          <p:cNvSpPr>
            <a:spLocks noGrp="1"/>
          </p:cNvSpPr>
          <p:nvPr>
            <p:ph idx="1"/>
          </p:nvPr>
        </p:nvSpPr>
        <p:spPr>
          <a:xfrm>
            <a:off x="478559" y="822036"/>
            <a:ext cx="8337550" cy="5671128"/>
          </a:xfrm>
        </p:spPr>
        <p:txBody>
          <a:bodyPr>
            <a:normAutofit fontScale="25000" lnSpcReduction="20000"/>
          </a:bodyPr>
          <a:lstStyle/>
          <a:p>
            <a:r>
              <a:rPr lang="en-US" sz="7400" dirty="0"/>
              <a:t>T</a:t>
            </a:r>
            <a:r>
              <a:rPr lang="en-US" sz="7400" dirty="0" smtClean="0"/>
              <a:t>he </a:t>
            </a:r>
            <a:r>
              <a:rPr lang="en-US" sz="7400" dirty="0"/>
              <a:t>organization’s mission, goals, and operations prioritize student learning and development.</a:t>
            </a:r>
          </a:p>
          <a:p>
            <a:r>
              <a:rPr lang="en-US" sz="7400" dirty="0" smtClean="0"/>
              <a:t> Educational </a:t>
            </a:r>
            <a:r>
              <a:rPr lang="en-US" sz="7400" dirty="0"/>
              <a:t>objectives remain central to program design and management. </a:t>
            </a:r>
          </a:p>
          <a:p>
            <a:r>
              <a:rPr lang="en-US" sz="7400" dirty="0" smtClean="0"/>
              <a:t>Regular </a:t>
            </a:r>
            <a:r>
              <a:rPr lang="en-US" sz="7400" dirty="0"/>
              <a:t>evaluations are conducted to assess student learning and </a:t>
            </a:r>
            <a:r>
              <a:rPr lang="en-US" sz="7400" dirty="0" smtClean="0"/>
              <a:t>development.</a:t>
            </a:r>
          </a:p>
          <a:p>
            <a:r>
              <a:rPr lang="en-US" sz="7400" dirty="0" smtClean="0"/>
              <a:t>Organizations </a:t>
            </a:r>
            <a:r>
              <a:rPr lang="en-US" sz="7400" dirty="0"/>
              <a:t>seek to create and maintain continuity with student learning and development on the home campus. </a:t>
            </a:r>
          </a:p>
          <a:p>
            <a:pPr marL="514350" indent="-514350">
              <a:buFont typeface="+mj-lt"/>
              <a:buAutoNum type="arabicPeriod"/>
            </a:pPr>
            <a:r>
              <a:rPr lang="en-US" sz="7400" i="1" dirty="0" smtClean="0"/>
              <a:t>In </a:t>
            </a:r>
            <a:r>
              <a:rPr lang="en-US" sz="7400" i="1" dirty="0"/>
              <a:t>what ways do you prioritize student learning and development in the design and </a:t>
            </a:r>
            <a:r>
              <a:rPr lang="en-US" sz="7400" i="1" dirty="0" smtClean="0"/>
              <a:t>management </a:t>
            </a:r>
            <a:r>
              <a:rPr lang="en-US" sz="7400" i="1" dirty="0"/>
              <a:t>of your programs?</a:t>
            </a:r>
          </a:p>
          <a:p>
            <a:pPr marL="514350" indent="-514350">
              <a:buFont typeface="+mj-lt"/>
              <a:buAutoNum type="arabicPeriod"/>
            </a:pPr>
            <a:r>
              <a:rPr lang="en-US" sz="7400" i="1" dirty="0" smtClean="0"/>
              <a:t>How </a:t>
            </a:r>
            <a:r>
              <a:rPr lang="en-US" sz="7400" i="1" dirty="0"/>
              <a:t>do you measure student learning and development outcomes? </a:t>
            </a:r>
          </a:p>
          <a:p>
            <a:pPr marL="514350" indent="-514350">
              <a:buFont typeface="+mj-lt"/>
              <a:buAutoNum type="arabicPeriod"/>
            </a:pPr>
            <a:r>
              <a:rPr lang="en-US" sz="7400" i="1" dirty="0" smtClean="0"/>
              <a:t>How </a:t>
            </a:r>
            <a:r>
              <a:rPr lang="en-US" sz="7400" i="1" dirty="0"/>
              <a:t>do you use student learning and development assessments to improve your program </a:t>
            </a:r>
            <a:r>
              <a:rPr lang="en-US" sz="7400" i="1" dirty="0" smtClean="0"/>
              <a:t>design </a:t>
            </a:r>
            <a:r>
              <a:rPr lang="en-US" sz="7400" i="1" dirty="0"/>
              <a:t>and management?</a:t>
            </a:r>
          </a:p>
          <a:p>
            <a:pPr marL="514350" indent="-514350">
              <a:buFont typeface="+mj-lt"/>
              <a:buAutoNum type="arabicPeriod"/>
            </a:pPr>
            <a:r>
              <a:rPr lang="en-US" sz="7400" i="1" dirty="0" smtClean="0"/>
              <a:t>How </a:t>
            </a:r>
            <a:r>
              <a:rPr lang="en-US" sz="7400" i="1" dirty="0"/>
              <a:t>do program offerings support academic objectives of students and their home </a:t>
            </a:r>
            <a:r>
              <a:rPr lang="en-US" sz="7400" i="1" dirty="0" smtClean="0"/>
              <a:t>institutions</a:t>
            </a:r>
            <a:r>
              <a:rPr lang="en-US" sz="7400" i="1" dirty="0"/>
              <a:t>?</a:t>
            </a:r>
          </a:p>
          <a:p>
            <a:pPr marL="514350" indent="-514350">
              <a:buFont typeface="+mj-lt"/>
              <a:buAutoNum type="arabicPeriod"/>
            </a:pPr>
            <a:r>
              <a:rPr lang="en-US" sz="7400" i="1" dirty="0" smtClean="0"/>
              <a:t>To </a:t>
            </a:r>
            <a:r>
              <a:rPr lang="en-US" sz="7400" i="1" dirty="0"/>
              <a:t>what extent is your program curriculum integrated with curricula of the students’ home </a:t>
            </a:r>
            <a:r>
              <a:rPr lang="en-US" sz="7400" i="1" dirty="0" smtClean="0"/>
              <a:t>institutions</a:t>
            </a:r>
            <a:r>
              <a:rPr lang="en-US" sz="7400" i="1" dirty="0"/>
              <a:t>? </a:t>
            </a:r>
          </a:p>
          <a:p>
            <a:pPr marL="514350" indent="-514350">
              <a:buFont typeface="+mj-lt"/>
              <a:buAutoNum type="arabicPeriod"/>
            </a:pPr>
            <a:r>
              <a:rPr lang="en-US" sz="7400" i="1" dirty="0" smtClean="0"/>
              <a:t>In </a:t>
            </a:r>
            <a:r>
              <a:rPr lang="en-US" sz="7400" i="1" dirty="0"/>
              <a:t>what ways do your pre-program, on-site, and post-program offerings support the continuity </a:t>
            </a:r>
            <a:r>
              <a:rPr lang="en-US" sz="7400" i="1" dirty="0" smtClean="0"/>
              <a:t>of </a:t>
            </a:r>
            <a:r>
              <a:rPr lang="en-US" sz="7400" i="1" dirty="0"/>
              <a:t>student learning and development?</a:t>
            </a:r>
          </a:p>
          <a:p>
            <a:pPr marL="0" indent="0">
              <a:buNone/>
            </a:pPr>
            <a:endParaRPr lang="en-US" dirty="0"/>
          </a:p>
        </p:txBody>
      </p:sp>
    </p:spTree>
    <p:extLst>
      <p:ext uri="{BB962C8B-B14F-4D97-AF65-F5344CB8AC3E}">
        <p14:creationId xmlns:p14="http://schemas.microsoft.com/office/powerpoint/2010/main" val="1346834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29</a:t>
            </a:fld>
            <a:endParaRPr lang="en-US" dirty="0"/>
          </a:p>
        </p:txBody>
      </p:sp>
      <p:sp>
        <p:nvSpPr>
          <p:cNvPr id="5" name="Title 1"/>
          <p:cNvSpPr>
            <a:spLocks noGrp="1"/>
          </p:cNvSpPr>
          <p:nvPr>
            <p:ph type="title"/>
          </p:nvPr>
        </p:nvSpPr>
        <p:spPr>
          <a:xfrm>
            <a:off x="1071418" y="0"/>
            <a:ext cx="7467600" cy="1143000"/>
          </a:xfrm>
        </p:spPr>
        <p:txBody>
          <a:bodyPr>
            <a:normAutofit/>
          </a:bodyPr>
          <a:lstStyle/>
          <a:p>
            <a:r>
              <a:rPr lang="en-US" b="1" dirty="0" smtClean="0"/>
              <a:t>Student Learning &amp; Development</a:t>
            </a:r>
            <a:endParaRPr lang="en-US" b="1" dirty="0"/>
          </a:p>
        </p:txBody>
      </p:sp>
      <p:sp>
        <p:nvSpPr>
          <p:cNvPr id="6" name="Content Placeholder 2"/>
          <p:cNvSpPr>
            <a:spLocks noGrp="1"/>
          </p:cNvSpPr>
          <p:nvPr>
            <p:ph idx="1"/>
          </p:nvPr>
        </p:nvSpPr>
        <p:spPr>
          <a:xfrm>
            <a:off x="478559" y="822036"/>
            <a:ext cx="8337550" cy="5671128"/>
          </a:xfrm>
        </p:spPr>
        <p:txBody>
          <a:bodyPr>
            <a:normAutofit fontScale="25000" lnSpcReduction="20000"/>
          </a:bodyPr>
          <a:lstStyle/>
          <a:p>
            <a:r>
              <a:rPr lang="en-US" sz="7400" dirty="0"/>
              <a:t>T</a:t>
            </a:r>
            <a:r>
              <a:rPr lang="en-US" sz="7400" dirty="0" smtClean="0"/>
              <a:t>he </a:t>
            </a:r>
            <a:r>
              <a:rPr lang="en-US" sz="7400" dirty="0"/>
              <a:t>organization’s mission, goals, and operations prioritize student learning and development.</a:t>
            </a:r>
          </a:p>
          <a:p>
            <a:r>
              <a:rPr lang="en-US" sz="7400" dirty="0" smtClean="0"/>
              <a:t> Educational </a:t>
            </a:r>
            <a:r>
              <a:rPr lang="en-US" sz="7400" dirty="0"/>
              <a:t>objectives remain central to program design and management. </a:t>
            </a:r>
          </a:p>
          <a:p>
            <a:r>
              <a:rPr lang="en-US" sz="7400" dirty="0" smtClean="0"/>
              <a:t>Regular </a:t>
            </a:r>
            <a:r>
              <a:rPr lang="en-US" sz="7400" dirty="0"/>
              <a:t>evaluations are conducted to assess student learning and </a:t>
            </a:r>
            <a:r>
              <a:rPr lang="en-US" sz="7400" dirty="0" smtClean="0"/>
              <a:t>development.</a:t>
            </a:r>
          </a:p>
          <a:p>
            <a:r>
              <a:rPr lang="en-US" sz="7400" dirty="0" smtClean="0"/>
              <a:t>Organizations </a:t>
            </a:r>
            <a:r>
              <a:rPr lang="en-US" sz="7400" dirty="0"/>
              <a:t>seek to create and maintain continuity with student learning and development on the home campus. </a:t>
            </a:r>
          </a:p>
          <a:p>
            <a:pPr marL="514350" indent="-514350">
              <a:buFont typeface="+mj-lt"/>
              <a:buAutoNum type="arabicPeriod"/>
            </a:pPr>
            <a:r>
              <a:rPr lang="en-US" sz="7400" i="1" dirty="0" smtClean="0"/>
              <a:t>In </a:t>
            </a:r>
            <a:r>
              <a:rPr lang="en-US" sz="7400" i="1" dirty="0"/>
              <a:t>what ways do you prioritize student learning and development in the design and </a:t>
            </a:r>
            <a:r>
              <a:rPr lang="en-US" sz="7400" i="1" dirty="0" smtClean="0"/>
              <a:t>management </a:t>
            </a:r>
            <a:r>
              <a:rPr lang="en-US" sz="7400" i="1" dirty="0"/>
              <a:t>of your programs?</a:t>
            </a:r>
          </a:p>
          <a:p>
            <a:pPr marL="514350" indent="-514350">
              <a:buFont typeface="+mj-lt"/>
              <a:buAutoNum type="arabicPeriod"/>
            </a:pPr>
            <a:r>
              <a:rPr lang="en-US" sz="7400" i="1" dirty="0" smtClean="0"/>
              <a:t>How </a:t>
            </a:r>
            <a:r>
              <a:rPr lang="en-US" sz="7400" i="1" dirty="0"/>
              <a:t>do you measure student learning and development outcomes? </a:t>
            </a:r>
          </a:p>
          <a:p>
            <a:pPr marL="514350" indent="-514350">
              <a:buFont typeface="+mj-lt"/>
              <a:buAutoNum type="arabicPeriod"/>
            </a:pPr>
            <a:r>
              <a:rPr lang="en-US" sz="7400" i="1" dirty="0" smtClean="0"/>
              <a:t>How </a:t>
            </a:r>
            <a:r>
              <a:rPr lang="en-US" sz="7400" i="1" dirty="0"/>
              <a:t>do you use student learning and development assessments to improve your program </a:t>
            </a:r>
            <a:r>
              <a:rPr lang="en-US" sz="7400" i="1" dirty="0" smtClean="0"/>
              <a:t>design </a:t>
            </a:r>
            <a:r>
              <a:rPr lang="en-US" sz="7400" i="1" dirty="0"/>
              <a:t>and management?</a:t>
            </a:r>
          </a:p>
          <a:p>
            <a:pPr marL="514350" indent="-514350">
              <a:buFont typeface="+mj-lt"/>
              <a:buAutoNum type="arabicPeriod"/>
            </a:pPr>
            <a:r>
              <a:rPr lang="en-US" sz="7400" i="1" dirty="0" smtClean="0"/>
              <a:t>How </a:t>
            </a:r>
            <a:r>
              <a:rPr lang="en-US" sz="7400" i="1" dirty="0"/>
              <a:t>do program offerings support academic objectives of students and their home </a:t>
            </a:r>
            <a:r>
              <a:rPr lang="en-US" sz="7400" i="1" dirty="0" smtClean="0"/>
              <a:t>institutions</a:t>
            </a:r>
            <a:r>
              <a:rPr lang="en-US" sz="7400" i="1" dirty="0"/>
              <a:t>?</a:t>
            </a:r>
          </a:p>
          <a:p>
            <a:pPr marL="514350" indent="-514350">
              <a:buFont typeface="+mj-lt"/>
              <a:buAutoNum type="arabicPeriod"/>
            </a:pPr>
            <a:r>
              <a:rPr lang="en-US" sz="7400" i="1" dirty="0" smtClean="0"/>
              <a:t>To </a:t>
            </a:r>
            <a:r>
              <a:rPr lang="en-US" sz="7400" i="1" dirty="0"/>
              <a:t>what extent is your program curriculum integrated with curricula of the students’ home </a:t>
            </a:r>
            <a:r>
              <a:rPr lang="en-US" sz="7400" i="1" dirty="0" smtClean="0"/>
              <a:t>institutions</a:t>
            </a:r>
            <a:r>
              <a:rPr lang="en-US" sz="7400" i="1" dirty="0"/>
              <a:t>? </a:t>
            </a:r>
          </a:p>
          <a:p>
            <a:pPr marL="514350" indent="-514350">
              <a:buFont typeface="+mj-lt"/>
              <a:buAutoNum type="arabicPeriod"/>
            </a:pPr>
            <a:r>
              <a:rPr lang="en-US" sz="7400" i="1" dirty="0" smtClean="0"/>
              <a:t>In </a:t>
            </a:r>
            <a:r>
              <a:rPr lang="en-US" sz="7400" i="1" dirty="0"/>
              <a:t>what ways do your pre-program, on-site, and post-program offerings support the continuity </a:t>
            </a:r>
            <a:r>
              <a:rPr lang="en-US" sz="7400" i="1" dirty="0" smtClean="0"/>
              <a:t>of </a:t>
            </a:r>
            <a:r>
              <a:rPr lang="en-US" sz="7400" i="1" dirty="0"/>
              <a:t>student learning and development?</a:t>
            </a:r>
          </a:p>
          <a:p>
            <a:pPr marL="0" indent="0">
              <a:buNone/>
            </a:pPr>
            <a:endParaRPr lang="en-US" dirty="0"/>
          </a:p>
        </p:txBody>
      </p:sp>
    </p:spTree>
    <p:extLst>
      <p:ext uri="{BB962C8B-B14F-4D97-AF65-F5344CB8AC3E}">
        <p14:creationId xmlns:p14="http://schemas.microsoft.com/office/powerpoint/2010/main" val="3946986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NAFSA’s ISS-Regulatory Practice Committee (ISS-RP)</a:t>
            </a:r>
          </a:p>
        </p:txBody>
      </p:sp>
      <p:sp>
        <p:nvSpPr>
          <p:cNvPr id="3" name="Content Placeholder 2"/>
          <p:cNvSpPr>
            <a:spLocks noGrp="1"/>
          </p:cNvSpPr>
          <p:nvPr>
            <p:ph idx="1"/>
          </p:nvPr>
        </p:nvSpPr>
        <p:spPr>
          <a:xfrm>
            <a:off x="475384" y="1782618"/>
            <a:ext cx="8291946" cy="3990109"/>
          </a:xfrm>
        </p:spPr>
        <p:txBody>
          <a:bodyPr>
            <a:normAutofit fontScale="77500" lnSpcReduction="20000"/>
          </a:bodyPr>
          <a:lstStyle/>
          <a:p>
            <a:r>
              <a:rPr lang="en-US" sz="3100" dirty="0"/>
              <a:t>Katie Tudini – Chair Designate of ISS-RP &amp; Assistant Director @ Georgia Tech</a:t>
            </a:r>
          </a:p>
          <a:p>
            <a:pPr lvl="1">
              <a:buFont typeface="Arial" panose="020B0604020202020204" pitchFamily="34" charset="0"/>
              <a:buChar char="•"/>
            </a:pPr>
            <a:r>
              <a:rPr lang="en-US" sz="3100" dirty="0" smtClean="0"/>
              <a:t>Identifying regulatory practice issues that need action through government agency liaison.</a:t>
            </a:r>
          </a:p>
          <a:p>
            <a:pPr lvl="1">
              <a:buFont typeface="Arial" panose="020B0604020202020204" pitchFamily="34" charset="0"/>
              <a:buChar char="•"/>
            </a:pPr>
            <a:r>
              <a:rPr lang="en-US" sz="3100" dirty="0" smtClean="0"/>
              <a:t>ISS RP also identifies practice resources to be referred to the </a:t>
            </a:r>
            <a:r>
              <a:rPr lang="en-US" sz="3100" b="1" dirty="0" smtClean="0"/>
              <a:t>Knowledge Community for International Student and Scholar Services </a:t>
            </a:r>
            <a:r>
              <a:rPr lang="en-US" sz="3100" dirty="0" smtClean="0"/>
              <a:t>(KC ISSS) for development.</a:t>
            </a:r>
          </a:p>
          <a:p>
            <a:pPr lvl="1">
              <a:buFont typeface="Arial" panose="020B0604020202020204" pitchFamily="34" charset="0"/>
              <a:buChar char="•"/>
            </a:pPr>
            <a:r>
              <a:rPr lang="en-US" sz="3100" dirty="0" smtClean="0"/>
              <a:t>Address regulatory practice issues that are both broad and deep. ISS RP analyzes submissions to </a:t>
            </a:r>
            <a:r>
              <a:rPr lang="en-US" sz="3100" dirty="0" err="1" smtClean="0"/>
              <a:t>IssueNet's</a:t>
            </a:r>
            <a:r>
              <a:rPr lang="en-US" sz="3100" dirty="0" smtClean="0"/>
              <a:t> Report an Issue to prioritize those concerns from the ISSS field and note trends. </a:t>
            </a:r>
          </a:p>
          <a:p>
            <a:endParaRPr lang="en-US" dirty="0"/>
          </a:p>
        </p:txBody>
      </p:sp>
    </p:spTree>
    <p:extLst>
      <p:ext uri="{BB962C8B-B14F-4D97-AF65-F5344CB8AC3E}">
        <p14:creationId xmlns:p14="http://schemas.microsoft.com/office/powerpoint/2010/main" val="1848435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510" y="-73891"/>
            <a:ext cx="7222835" cy="1143000"/>
          </a:xfrm>
        </p:spPr>
        <p:txBody>
          <a:bodyPr>
            <a:normAutofit/>
          </a:bodyPr>
          <a:lstStyle/>
          <a:p>
            <a:r>
              <a:rPr lang="en-US" b="1" dirty="0" smtClean="0"/>
              <a:t>STANDARDS TOOLBOX</a:t>
            </a:r>
            <a:endParaRPr lang="en-US" b="1" dirty="0"/>
          </a:p>
        </p:txBody>
      </p:sp>
      <p:pic>
        <p:nvPicPr>
          <p:cNvPr id="5" name="Content Placeholder 4"/>
          <p:cNvPicPr>
            <a:picLocks noGrp="1" noChangeAspect="1"/>
          </p:cNvPicPr>
          <p:nvPr>
            <p:ph idx="1"/>
          </p:nvPr>
        </p:nvPicPr>
        <p:blipFill rotWithShape="1">
          <a:blip r:embed="rId2"/>
          <a:srcRect l="35341" t="14049" r="21890" b="17136"/>
          <a:stretch/>
        </p:blipFill>
        <p:spPr>
          <a:xfrm>
            <a:off x="1524000" y="734470"/>
            <a:ext cx="7555345" cy="5381982"/>
          </a:xfrm>
          <a:prstGeom prst="rect">
            <a:avLst/>
          </a:prstGeom>
        </p:spPr>
      </p:pic>
      <p:sp>
        <p:nvSpPr>
          <p:cNvPr id="4" name="Slide Number Placeholder 3"/>
          <p:cNvSpPr>
            <a:spLocks noGrp="1"/>
          </p:cNvSpPr>
          <p:nvPr>
            <p:ph type="sldNum" sz="quarter" idx="10"/>
          </p:nvPr>
        </p:nvSpPr>
        <p:spPr/>
        <p:txBody>
          <a:bodyPr/>
          <a:lstStyle/>
          <a:p>
            <a:fld id="{64336152-522D-534E-A387-BE770A7CAF94}" type="slidenum">
              <a:rPr lang="en-US" smtClean="0"/>
              <a:pPr/>
              <a:t>30</a:t>
            </a:fld>
            <a:endParaRPr lang="en-US" dirty="0"/>
          </a:p>
        </p:txBody>
      </p:sp>
    </p:spTree>
    <p:extLst>
      <p:ext uri="{BB962C8B-B14F-4D97-AF65-F5344CB8AC3E}">
        <p14:creationId xmlns:p14="http://schemas.microsoft.com/office/powerpoint/2010/main" val="182755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31</a:t>
            </a:fld>
            <a:endParaRPr lang="en-US" dirty="0"/>
          </a:p>
        </p:txBody>
      </p:sp>
      <p:sp>
        <p:nvSpPr>
          <p:cNvPr id="5" name="Title 1"/>
          <p:cNvSpPr>
            <a:spLocks noGrp="1"/>
          </p:cNvSpPr>
          <p:nvPr>
            <p:ph type="title"/>
          </p:nvPr>
        </p:nvSpPr>
        <p:spPr>
          <a:xfrm>
            <a:off x="452581" y="51446"/>
            <a:ext cx="3602182" cy="1143000"/>
          </a:xfrm>
        </p:spPr>
        <p:txBody>
          <a:bodyPr>
            <a:normAutofit fontScale="90000"/>
          </a:bodyPr>
          <a:lstStyle/>
          <a:p>
            <a:r>
              <a:rPr lang="en-US" b="1" dirty="0" smtClean="0"/>
              <a:t>ADVOCACY CLEARINGHOUSE</a:t>
            </a:r>
            <a:endParaRPr lang="en-US" b="1" dirty="0"/>
          </a:p>
        </p:txBody>
      </p:sp>
      <p:sp>
        <p:nvSpPr>
          <p:cNvPr id="6" name="Title 1"/>
          <p:cNvSpPr txBox="1">
            <a:spLocks/>
          </p:cNvSpPr>
          <p:nvPr/>
        </p:nvSpPr>
        <p:spPr>
          <a:xfrm>
            <a:off x="4808555" y="-7271"/>
            <a:ext cx="3602182" cy="1143000"/>
          </a:xfrm>
          <a:prstGeom prst="rect">
            <a:avLst/>
          </a:prstGeom>
        </p:spPr>
        <p:txBody>
          <a:bodyPr vert="horz" lIns="91440" tIns="45720" rIns="91440" bIns="45720" rtlCol="0" anchor="ctr">
            <a:normAutofit fontScale="97500" lnSpcReduction="10000"/>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smtClean="0"/>
              <a:t>DATA COLLECTION</a:t>
            </a:r>
            <a:endParaRPr lang="en-US" b="1" dirty="0"/>
          </a:p>
        </p:txBody>
      </p:sp>
      <p:pic>
        <p:nvPicPr>
          <p:cNvPr id="7" name="Picture 6"/>
          <p:cNvPicPr>
            <a:picLocks noChangeAspect="1"/>
          </p:cNvPicPr>
          <p:nvPr/>
        </p:nvPicPr>
        <p:blipFill rotWithShape="1">
          <a:blip r:embed="rId2"/>
          <a:srcRect l="34948" t="16983" r="22217" b="14422"/>
          <a:stretch/>
        </p:blipFill>
        <p:spPr>
          <a:xfrm>
            <a:off x="261832" y="1135729"/>
            <a:ext cx="4352445" cy="4982856"/>
          </a:xfrm>
          <a:prstGeom prst="rect">
            <a:avLst/>
          </a:prstGeom>
        </p:spPr>
      </p:pic>
      <p:sp>
        <p:nvSpPr>
          <p:cNvPr id="8" name="TextBox 7"/>
          <p:cNvSpPr txBox="1"/>
          <p:nvPr/>
        </p:nvSpPr>
        <p:spPr>
          <a:xfrm>
            <a:off x="4614277" y="1134492"/>
            <a:ext cx="4529723" cy="538609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entury Gothic" panose="020B0502020202020204" pitchFamily="34" charset="0"/>
              </a:rPr>
              <a:t>State </a:t>
            </a:r>
            <a:r>
              <a:rPr lang="en-US" sz="2800" dirty="0">
                <a:latin typeface="Century Gothic" panose="020B0502020202020204" pitchFamily="34" charset="0"/>
              </a:rPr>
              <a:t>of the Field Survey Report</a:t>
            </a:r>
          </a:p>
          <a:p>
            <a:pPr marL="285750" indent="-285750">
              <a:buFont typeface="Arial" panose="020B0604020202020204" pitchFamily="34" charset="0"/>
              <a:buChar char="•"/>
            </a:pPr>
            <a:r>
              <a:rPr lang="en-US" sz="2800" dirty="0">
                <a:latin typeface="Century Gothic" panose="020B0502020202020204" pitchFamily="34" charset="0"/>
              </a:rPr>
              <a:t>Insurance Claims </a:t>
            </a:r>
            <a:r>
              <a:rPr lang="en-US" sz="2800" dirty="0" smtClean="0">
                <a:latin typeface="Century Gothic" panose="020B0502020202020204" pitchFamily="34" charset="0"/>
              </a:rPr>
              <a:t>Data/Mortality </a:t>
            </a:r>
            <a:r>
              <a:rPr lang="en-US" sz="2800" dirty="0">
                <a:latin typeface="Century Gothic" panose="020B0502020202020204" pitchFamily="34" charset="0"/>
              </a:rPr>
              <a:t>Rate </a:t>
            </a:r>
            <a:endParaRPr lang="en-US" sz="2800" dirty="0" smtClean="0">
              <a:latin typeface="Century Gothic" panose="020B0502020202020204" pitchFamily="34" charset="0"/>
            </a:endParaRPr>
          </a:p>
          <a:p>
            <a:pPr marL="285750" indent="-285750">
              <a:buFont typeface="Arial" panose="020B0604020202020204" pitchFamily="34" charset="0"/>
              <a:buChar char="•"/>
            </a:pPr>
            <a:r>
              <a:rPr lang="en-US" sz="2800" dirty="0" smtClean="0">
                <a:latin typeface="Century Gothic" panose="020B0502020202020204" pitchFamily="34" charset="0"/>
              </a:rPr>
              <a:t>Critical </a:t>
            </a:r>
            <a:r>
              <a:rPr lang="en-US" sz="2800" dirty="0">
                <a:latin typeface="Century Gothic" panose="020B0502020202020204" pitchFamily="34" charset="0"/>
              </a:rPr>
              <a:t>Incident Database</a:t>
            </a:r>
          </a:p>
          <a:p>
            <a:pPr marL="285750" indent="-285750">
              <a:buFont typeface="Arial" panose="020B0604020202020204" pitchFamily="34" charset="0"/>
              <a:buChar char="•"/>
            </a:pPr>
            <a:r>
              <a:rPr lang="en-US" sz="2800" dirty="0">
                <a:latin typeface="Century Gothic" panose="020B0502020202020204" pitchFamily="34" charset="0"/>
              </a:rPr>
              <a:t>2013 Institutional and Program Resources Survey</a:t>
            </a:r>
          </a:p>
          <a:p>
            <a:pPr marL="285750" indent="-285750">
              <a:buFont typeface="Arial" panose="020B0604020202020204" pitchFamily="34" charset="0"/>
              <a:buChar char="•"/>
            </a:pPr>
            <a:r>
              <a:rPr lang="en-US" sz="2800" dirty="0" smtClean="0">
                <a:latin typeface="Century Gothic" panose="020B0502020202020204" pitchFamily="34" charset="0"/>
              </a:rPr>
              <a:t>Open </a:t>
            </a:r>
            <a:r>
              <a:rPr lang="en-US" sz="2800" dirty="0">
                <a:latin typeface="Century Gothic" panose="020B0502020202020204" pitchFamily="34" charset="0"/>
              </a:rPr>
              <a:t>Doors &amp; Snapshot Surveys</a:t>
            </a:r>
          </a:p>
          <a:p>
            <a:r>
              <a:rPr lang="en-US" dirty="0"/>
              <a:t> </a:t>
            </a:r>
          </a:p>
          <a:p>
            <a:endParaRPr lang="en-US" dirty="0"/>
          </a:p>
        </p:txBody>
      </p:sp>
    </p:spTree>
    <p:extLst>
      <p:ext uri="{BB962C8B-B14F-4D97-AF65-F5344CB8AC3E}">
        <p14:creationId xmlns:p14="http://schemas.microsoft.com/office/powerpoint/2010/main" val="3802588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32</a:t>
            </a:fld>
            <a:endParaRPr lang="en-US" dirty="0"/>
          </a:p>
        </p:txBody>
      </p:sp>
      <p:sp>
        <p:nvSpPr>
          <p:cNvPr id="5" name="Title 1"/>
          <p:cNvSpPr>
            <a:spLocks noGrp="1"/>
          </p:cNvSpPr>
          <p:nvPr>
            <p:ph type="title"/>
          </p:nvPr>
        </p:nvSpPr>
        <p:spPr>
          <a:xfrm>
            <a:off x="1219200" y="31717"/>
            <a:ext cx="7467600" cy="1143000"/>
          </a:xfrm>
        </p:spPr>
        <p:txBody>
          <a:bodyPr>
            <a:normAutofit/>
          </a:bodyPr>
          <a:lstStyle/>
          <a:p>
            <a:r>
              <a:rPr lang="en-US" b="1" dirty="0" smtClean="0"/>
              <a:t>THE CURRICULUM TOOLBOX</a:t>
            </a:r>
            <a:endParaRPr lang="en-US" b="1" dirty="0"/>
          </a:p>
        </p:txBody>
      </p:sp>
      <p:sp>
        <p:nvSpPr>
          <p:cNvPr id="6" name="Content Placeholder 2"/>
          <p:cNvSpPr>
            <a:spLocks noGrp="1"/>
          </p:cNvSpPr>
          <p:nvPr>
            <p:ph idx="1"/>
          </p:nvPr>
        </p:nvSpPr>
        <p:spPr>
          <a:xfrm>
            <a:off x="120073" y="825284"/>
            <a:ext cx="3713018" cy="5547807"/>
          </a:xfrm>
        </p:spPr>
        <p:txBody>
          <a:bodyPr>
            <a:noAutofit/>
          </a:bodyPr>
          <a:lstStyle/>
          <a:p>
            <a:r>
              <a:rPr lang="en-US" sz="2800" dirty="0" smtClean="0"/>
              <a:t>Login required</a:t>
            </a:r>
            <a:endParaRPr lang="en-US" sz="2800" dirty="0"/>
          </a:p>
          <a:p>
            <a:r>
              <a:rPr lang="en-US" sz="2800" dirty="0" smtClean="0"/>
              <a:t>Study Abroad Course syllabi</a:t>
            </a:r>
          </a:p>
          <a:p>
            <a:r>
              <a:rPr lang="en-US" sz="2800" dirty="0" smtClean="0"/>
              <a:t>How course uses location to enrich instruction, learning or assessment</a:t>
            </a:r>
          </a:p>
          <a:p>
            <a:r>
              <a:rPr lang="en-US" sz="2800" dirty="0" smtClean="0"/>
              <a:t>How course enhances curriculum at home institution</a:t>
            </a:r>
          </a:p>
        </p:txBody>
      </p:sp>
      <p:pic>
        <p:nvPicPr>
          <p:cNvPr id="7" name="Picture 6">
            <a:hlinkClick r:id="rId2"/>
          </p:cNvPr>
          <p:cNvPicPr>
            <a:picLocks noChangeAspect="1"/>
          </p:cNvPicPr>
          <p:nvPr/>
        </p:nvPicPr>
        <p:blipFill rotWithShape="1">
          <a:blip r:embed="rId3"/>
          <a:srcRect l="32773" t="12609" r="15532" b="4191"/>
          <a:stretch/>
        </p:blipFill>
        <p:spPr>
          <a:xfrm>
            <a:off x="3897101" y="1327303"/>
            <a:ext cx="5246899" cy="4750224"/>
          </a:xfrm>
          <a:prstGeom prst="rect">
            <a:avLst/>
          </a:prstGeom>
        </p:spPr>
      </p:pic>
    </p:spTree>
    <p:extLst>
      <p:ext uri="{BB962C8B-B14F-4D97-AF65-F5344CB8AC3E}">
        <p14:creationId xmlns:p14="http://schemas.microsoft.com/office/powerpoint/2010/main" val="251762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33</a:t>
            </a:fld>
            <a:endParaRPr lang="en-US" dirty="0"/>
          </a:p>
        </p:txBody>
      </p:sp>
      <p:sp>
        <p:nvSpPr>
          <p:cNvPr id="5" name="Title 1"/>
          <p:cNvSpPr txBox="1">
            <a:spLocks/>
          </p:cNvSpPr>
          <p:nvPr/>
        </p:nvSpPr>
        <p:spPr>
          <a:xfrm>
            <a:off x="1103745" y="123931"/>
            <a:ext cx="7467600" cy="1143000"/>
          </a:xfrm>
          <a:prstGeom prst="rect">
            <a:avLst/>
          </a:prstGeom>
        </p:spPr>
        <p:txBody>
          <a:bodyPr vert="horz" lIns="91440" tIns="45720" rIns="91440" bIns="45720" rtlCol="0" anchor="ctr">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3600" kern="1200">
                <a:solidFill>
                  <a:schemeClr val="tx1"/>
                </a:solidFill>
                <a:latin typeface="Century Gothic"/>
                <a:ea typeface="+mj-ea"/>
                <a:cs typeface="+mj-cs"/>
              </a:defRPr>
            </a:lvl1pPr>
          </a:lstStyle>
          <a:p>
            <a:r>
              <a:rPr lang="en-US" b="1" dirty="0" smtClean="0"/>
              <a:t>COMPETENCY CREDENTIALS</a:t>
            </a:r>
            <a:endParaRPr lang="en-US" b="1" dirty="0"/>
          </a:p>
        </p:txBody>
      </p:sp>
      <p:sp>
        <p:nvSpPr>
          <p:cNvPr id="6" name="Content Placeholder 2"/>
          <p:cNvSpPr>
            <a:spLocks noGrp="1"/>
          </p:cNvSpPr>
          <p:nvPr>
            <p:ph idx="1"/>
          </p:nvPr>
        </p:nvSpPr>
        <p:spPr>
          <a:xfrm>
            <a:off x="434110" y="2664976"/>
            <a:ext cx="8506690" cy="3218588"/>
          </a:xfrm>
        </p:spPr>
        <p:txBody>
          <a:bodyPr>
            <a:normAutofit/>
          </a:bodyPr>
          <a:lstStyle/>
          <a:p>
            <a:r>
              <a:rPr lang="en-US" dirty="0" smtClean="0"/>
              <a:t>Attend two specific workshops </a:t>
            </a:r>
            <a:r>
              <a:rPr lang="en-US" dirty="0"/>
              <a:t>associated with the credential </a:t>
            </a:r>
            <a:endParaRPr lang="en-US" dirty="0" smtClean="0"/>
          </a:p>
          <a:p>
            <a:r>
              <a:rPr lang="en-US" dirty="0" smtClean="0"/>
              <a:t>Successfully complete </a:t>
            </a:r>
            <a:r>
              <a:rPr lang="en-US" dirty="0"/>
              <a:t>the accompanying Standards </a:t>
            </a:r>
            <a:r>
              <a:rPr lang="en-US" dirty="0" smtClean="0"/>
              <a:t>Assignments</a:t>
            </a:r>
          </a:p>
          <a:p>
            <a:r>
              <a:rPr lang="en-US" dirty="0" smtClean="0"/>
              <a:t>Open to Forum members and </a:t>
            </a:r>
            <a:br>
              <a:rPr lang="en-US" dirty="0" smtClean="0"/>
            </a:br>
            <a:r>
              <a:rPr lang="en-US" dirty="0" smtClean="0"/>
              <a:t>non-members</a:t>
            </a:r>
          </a:p>
        </p:txBody>
      </p:sp>
      <p:pic>
        <p:nvPicPr>
          <p:cNvPr id="7" name="Picture 1" descr="Foundations of Good Practice Compete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55" y="107444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rinciples of Program Development and Administration Compete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104198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undamentals of Student Preparation and Risk Management Competen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107" y="113910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55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34</a:t>
            </a:fld>
            <a:endParaRPr lang="en-US" dirty="0"/>
          </a:p>
        </p:txBody>
      </p:sp>
      <p:sp>
        <p:nvSpPr>
          <p:cNvPr id="5" name="Title 1"/>
          <p:cNvSpPr>
            <a:spLocks noGrp="1"/>
          </p:cNvSpPr>
          <p:nvPr>
            <p:ph type="title"/>
          </p:nvPr>
        </p:nvSpPr>
        <p:spPr>
          <a:xfrm>
            <a:off x="286327" y="274639"/>
            <a:ext cx="8682182" cy="1143000"/>
          </a:xfrm>
        </p:spPr>
        <p:txBody>
          <a:bodyPr>
            <a:normAutofit fontScale="90000"/>
          </a:bodyPr>
          <a:lstStyle/>
          <a:p>
            <a:r>
              <a:rPr lang="en-US" b="1" dirty="0" smtClean="0"/>
              <a:t>PROFESSIONAL CERTIFICTAION IN EDUCATION ABROAD</a:t>
            </a:r>
            <a:endParaRPr lang="en-US" b="1" dirty="0"/>
          </a:p>
        </p:txBody>
      </p:sp>
      <p:sp>
        <p:nvSpPr>
          <p:cNvPr id="6" name="Content Placeholder 2"/>
          <p:cNvSpPr>
            <a:spLocks noGrp="1"/>
          </p:cNvSpPr>
          <p:nvPr>
            <p:ph idx="1"/>
          </p:nvPr>
        </p:nvSpPr>
        <p:spPr>
          <a:xfrm>
            <a:off x="471056" y="1600201"/>
            <a:ext cx="8215744" cy="4629912"/>
          </a:xfrm>
        </p:spPr>
        <p:txBody>
          <a:bodyPr>
            <a:normAutofit fontScale="85000" lnSpcReduction="20000"/>
          </a:bodyPr>
          <a:lstStyle/>
          <a:p>
            <a:r>
              <a:rPr lang="en-US" dirty="0" smtClean="0"/>
              <a:t>Curriculum includes 6 modules and Culminating Project based on the Standards of Good Practice.</a:t>
            </a:r>
          </a:p>
          <a:p>
            <a:r>
              <a:rPr lang="en-US" dirty="0" smtClean="0"/>
              <a:t>Develop ability to articulate the Standards and establish advanced skills in applying standards</a:t>
            </a:r>
          </a:p>
          <a:p>
            <a:r>
              <a:rPr lang="en-US" dirty="0" smtClean="0"/>
              <a:t>Regularly scheduled Workshops led by Forum Trained Facilitator and an associated Standards Assignment</a:t>
            </a:r>
          </a:p>
          <a:p>
            <a:r>
              <a:rPr lang="en-US" dirty="0" smtClean="0"/>
              <a:t>Online and accelerated (3-day) options available</a:t>
            </a:r>
          </a:p>
          <a:p>
            <a:r>
              <a:rPr lang="en-US" dirty="0" smtClean="0"/>
              <a:t>Open to Forum members and non-members</a:t>
            </a:r>
          </a:p>
        </p:txBody>
      </p:sp>
    </p:spTree>
    <p:extLst>
      <p:ext uri="{BB962C8B-B14F-4D97-AF65-F5344CB8AC3E}">
        <p14:creationId xmlns:p14="http://schemas.microsoft.com/office/powerpoint/2010/main" val="3727329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35</a:t>
            </a:fld>
            <a:endParaRPr lang="en-US" dirty="0"/>
          </a:p>
        </p:txBody>
      </p:sp>
      <p:pic>
        <p:nvPicPr>
          <p:cNvPr id="5" name="Picture 2" descr="https://forumea.org/wp-content/uploads/2015/11/2015-QUIP-logo-colo-bordered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19" y="68656"/>
            <a:ext cx="3529735" cy="1936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QUIP Infographic: 8 Steps of a QUIP Review"/>
          <p:cNvPicPr>
            <a:picLocks noChangeAspect="1" noChangeArrowheads="1"/>
          </p:cNvPicPr>
          <p:nvPr/>
        </p:nvPicPr>
        <p:blipFill rotWithShape="1">
          <a:blip r:embed="rId3">
            <a:extLst>
              <a:ext uri="{28A0092B-C50C-407E-A947-70E740481C1C}">
                <a14:useLocalDpi xmlns:a14="http://schemas.microsoft.com/office/drawing/2010/main" val="0"/>
              </a:ext>
            </a:extLst>
          </a:blip>
          <a:srcRect l="5859" t="5354" r="4918" b="4898"/>
          <a:stretch/>
        </p:blipFill>
        <p:spPr bwMode="auto">
          <a:xfrm>
            <a:off x="3823855" y="274639"/>
            <a:ext cx="5218544" cy="6342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4120" y="1995982"/>
            <a:ext cx="3622098" cy="1846659"/>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Century Gothic" panose="020B0502020202020204" pitchFamily="34" charset="0"/>
              </a:rPr>
              <a:t>Assessment</a:t>
            </a:r>
          </a:p>
          <a:p>
            <a:pPr marL="571500" indent="-571500">
              <a:buFont typeface="Arial" panose="020B0604020202020204" pitchFamily="34" charset="0"/>
              <a:buChar char="•"/>
            </a:pPr>
            <a:r>
              <a:rPr lang="en-US" sz="3200" dirty="0" smtClean="0">
                <a:latin typeface="Century Gothic" panose="020B0502020202020204" pitchFamily="34" charset="0"/>
              </a:rPr>
              <a:t>Improvement</a:t>
            </a:r>
            <a:endParaRPr lang="en-US" sz="3200" dirty="0">
              <a:latin typeface="Century Gothic" panose="020B0502020202020204" pitchFamily="34" charset="0"/>
            </a:endParaRPr>
          </a:p>
          <a:p>
            <a:pPr marL="571500" indent="-571500">
              <a:buFont typeface="Arial" panose="020B0604020202020204" pitchFamily="34" charset="0"/>
              <a:buChar char="•"/>
            </a:pPr>
            <a:r>
              <a:rPr lang="en-US" sz="3200" dirty="0" smtClean="0">
                <a:latin typeface="Century Gothic" panose="020B0502020202020204" pitchFamily="34" charset="0"/>
              </a:rPr>
              <a:t>Recognition</a:t>
            </a:r>
            <a:endParaRPr lang="en-US" sz="3200" dirty="0">
              <a:latin typeface="Century Gothic" panose="020B0502020202020204" pitchFamily="34" charset="0"/>
            </a:endParaRPr>
          </a:p>
          <a:p>
            <a:endParaRPr lang="en-US" dirty="0"/>
          </a:p>
        </p:txBody>
      </p:sp>
      <p:sp>
        <p:nvSpPr>
          <p:cNvPr id="8" name="TextBox 7"/>
          <p:cNvSpPr txBox="1"/>
          <p:nvPr/>
        </p:nvSpPr>
        <p:spPr>
          <a:xfrm>
            <a:off x="210993" y="3729657"/>
            <a:ext cx="3529735" cy="1938992"/>
          </a:xfrm>
          <a:prstGeom prst="rect">
            <a:avLst/>
          </a:prstGeom>
          <a:noFill/>
        </p:spPr>
        <p:txBody>
          <a:bodyPr wrap="square" rtlCol="0">
            <a:spAutoFit/>
          </a:bodyPr>
          <a:lstStyle/>
          <a:p>
            <a:pPr marL="285750" indent="-285750">
              <a:buFont typeface="Arial" panose="020B0604020202020204" pitchFamily="34" charset="0"/>
              <a:buChar char="•"/>
            </a:pPr>
            <a:r>
              <a:rPr lang="en-US" sz="2400" i="1" dirty="0" smtClean="0">
                <a:latin typeface="Century Gothic" panose="020B0502020202020204" pitchFamily="34" charset="0"/>
              </a:rPr>
              <a:t>Membership &amp; Application required</a:t>
            </a:r>
          </a:p>
          <a:p>
            <a:pPr marL="285750" indent="-285750">
              <a:buFont typeface="Arial" panose="020B0604020202020204" pitchFamily="34" charset="0"/>
              <a:buChar char="•"/>
            </a:pPr>
            <a:r>
              <a:rPr lang="en-US" sz="2400" i="1" dirty="0" smtClean="0">
                <a:latin typeface="Century Gothic" panose="020B0502020202020204" pitchFamily="34" charset="0"/>
              </a:rPr>
              <a:t>QUIP Fees based on numbers of students abroad</a:t>
            </a:r>
            <a:endParaRPr lang="en-US" sz="2400" i="1" dirty="0">
              <a:latin typeface="Century Gothic" panose="020B0502020202020204" pitchFamily="34" charset="0"/>
            </a:endParaRPr>
          </a:p>
        </p:txBody>
      </p:sp>
    </p:spTree>
    <p:extLst>
      <p:ext uri="{BB962C8B-B14F-4D97-AF65-F5344CB8AC3E}">
        <p14:creationId xmlns:p14="http://schemas.microsoft.com/office/powerpoint/2010/main" val="2513067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36</a:t>
            </a:fld>
            <a:endParaRPr lang="en-US" dirty="0"/>
          </a:p>
        </p:txBody>
      </p:sp>
      <p:pic>
        <p:nvPicPr>
          <p:cNvPr id="5" name="Picture 4">
            <a:hlinkClick r:id="rId2"/>
          </p:cNvPr>
          <p:cNvPicPr>
            <a:picLocks noChangeAspect="1"/>
          </p:cNvPicPr>
          <p:nvPr/>
        </p:nvPicPr>
        <p:blipFill rotWithShape="1">
          <a:blip r:embed="rId3"/>
          <a:srcRect l="35464" t="7239" r="22319" b="4880"/>
          <a:stretch/>
        </p:blipFill>
        <p:spPr>
          <a:xfrm>
            <a:off x="3287167" y="0"/>
            <a:ext cx="5856833" cy="6858000"/>
          </a:xfrm>
          <a:prstGeom prst="rect">
            <a:avLst/>
          </a:prstGeom>
        </p:spPr>
      </p:pic>
      <p:sp>
        <p:nvSpPr>
          <p:cNvPr id="6" name="TextBox 5"/>
          <p:cNvSpPr txBox="1"/>
          <p:nvPr/>
        </p:nvSpPr>
        <p:spPr>
          <a:xfrm>
            <a:off x="156529" y="923782"/>
            <a:ext cx="3474806"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entury Gothic" panose="020B0502020202020204" pitchFamily="34" charset="0"/>
              </a:rPr>
              <a:t>Annual Conference</a:t>
            </a:r>
          </a:p>
          <a:p>
            <a:pPr marL="285750" indent="-285750">
              <a:buFont typeface="Arial" panose="020B0604020202020204" pitchFamily="34" charset="0"/>
              <a:buChar char="•"/>
            </a:pPr>
            <a:r>
              <a:rPr lang="en-US" sz="2800" dirty="0" smtClean="0">
                <a:latin typeface="Century Gothic" panose="020B0502020202020204" pitchFamily="34" charset="0"/>
              </a:rPr>
              <a:t>European Conference</a:t>
            </a:r>
          </a:p>
          <a:p>
            <a:pPr marL="285750" indent="-285750">
              <a:buFont typeface="Arial" panose="020B0604020202020204" pitchFamily="34" charset="0"/>
              <a:buChar char="•"/>
            </a:pPr>
            <a:r>
              <a:rPr lang="en-US" sz="2800" dirty="0" smtClean="0">
                <a:latin typeface="Century Gothic" panose="020B0502020202020204" pitchFamily="34" charset="0"/>
              </a:rPr>
              <a:t>Standards of Good Practice Institutes</a:t>
            </a:r>
          </a:p>
          <a:p>
            <a:pPr marL="285750" indent="-285750">
              <a:buFont typeface="Arial" panose="020B0604020202020204" pitchFamily="34" charset="0"/>
              <a:buChar char="•"/>
            </a:pPr>
            <a:r>
              <a:rPr lang="en-US" sz="2800" dirty="0" smtClean="0">
                <a:latin typeface="Century Gothic" panose="020B0502020202020204" pitchFamily="34" charset="0"/>
              </a:rPr>
              <a:t>Regional Workshops &amp; other Training</a:t>
            </a:r>
          </a:p>
          <a:p>
            <a:pPr marL="285750" indent="-285750">
              <a:buFont typeface="Arial" panose="020B0604020202020204" pitchFamily="34" charset="0"/>
              <a:buChar char="•"/>
            </a:pPr>
            <a:r>
              <a:rPr lang="en-US" sz="2800" dirty="0" smtClean="0">
                <a:latin typeface="Century Gothic" panose="020B0502020202020204" pitchFamily="34" charset="0"/>
              </a:rPr>
              <a:t>Webinars</a:t>
            </a:r>
            <a:endParaRPr lang="en-US" sz="2800" dirty="0">
              <a:latin typeface="Century Gothic" panose="020B0502020202020204" pitchFamily="34" charset="0"/>
            </a:endParaRPr>
          </a:p>
        </p:txBody>
      </p:sp>
      <p:sp>
        <p:nvSpPr>
          <p:cNvPr id="7" name="Title 1"/>
          <p:cNvSpPr>
            <a:spLocks noGrp="1"/>
          </p:cNvSpPr>
          <p:nvPr>
            <p:ph type="title"/>
          </p:nvPr>
        </p:nvSpPr>
        <p:spPr>
          <a:xfrm>
            <a:off x="147782" y="0"/>
            <a:ext cx="3139385" cy="721449"/>
          </a:xfrm>
        </p:spPr>
        <p:txBody>
          <a:bodyPr>
            <a:normAutofit/>
          </a:bodyPr>
          <a:lstStyle/>
          <a:p>
            <a:r>
              <a:rPr lang="en-US" b="1" dirty="0" smtClean="0"/>
              <a:t>WORKSHOPS</a:t>
            </a:r>
            <a:endParaRPr lang="en-US" dirty="0"/>
          </a:p>
        </p:txBody>
      </p:sp>
    </p:spTree>
    <p:extLst>
      <p:ext uri="{BB962C8B-B14F-4D97-AF65-F5344CB8AC3E}">
        <p14:creationId xmlns:p14="http://schemas.microsoft.com/office/powerpoint/2010/main" val="116474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Tammy Rosner</a:t>
            </a:r>
          </a:p>
          <a:p>
            <a:pPr marL="0" indent="0" algn="ctr">
              <a:buNone/>
            </a:pPr>
            <a:r>
              <a:rPr lang="en-US" dirty="0" smtClean="0"/>
              <a:t>University System of Georgia</a:t>
            </a:r>
          </a:p>
          <a:p>
            <a:pPr marL="0" indent="0" algn="ctr">
              <a:buNone/>
            </a:pPr>
            <a:r>
              <a:rPr lang="en-US" dirty="0" smtClean="0"/>
              <a:t>Association of International Education Administrators (AIEA)</a:t>
            </a:r>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37</a:t>
            </a:fld>
            <a:endParaRPr lang="en-US" dirty="0"/>
          </a:p>
        </p:txBody>
      </p:sp>
    </p:spTree>
    <p:extLst>
      <p:ext uri="{BB962C8B-B14F-4D97-AF65-F5344CB8AC3E}">
        <p14:creationId xmlns:p14="http://schemas.microsoft.com/office/powerpoint/2010/main" val="5003159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Association of International Education Administrators (AIEA)</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Association dedicated to senior leaders in International Education</a:t>
            </a:r>
          </a:p>
          <a:p>
            <a:r>
              <a:rPr lang="en-US" dirty="0" smtClean="0"/>
              <a:t>Offers all-access resources on internationalization, international organizations and surveys</a:t>
            </a:r>
          </a:p>
          <a:p>
            <a:r>
              <a:rPr lang="en-US" dirty="0" smtClean="0"/>
              <a:t>Offers a yearly conference (registration open to non-members at a higher rate)</a:t>
            </a:r>
            <a:endParaRPr lang="en-US" dirty="0"/>
          </a:p>
        </p:txBody>
      </p:sp>
      <p:sp>
        <p:nvSpPr>
          <p:cNvPr id="4" name="Content Placeholder 3"/>
          <p:cNvSpPr>
            <a:spLocks noGrp="1"/>
          </p:cNvSpPr>
          <p:nvPr>
            <p:ph sz="half" idx="2"/>
          </p:nvPr>
        </p:nvSpPr>
        <p:spPr/>
        <p:txBody>
          <a:bodyPr>
            <a:normAutofit fontScale="77500" lnSpcReduction="20000"/>
          </a:bodyPr>
          <a:lstStyle/>
          <a:p>
            <a:r>
              <a:rPr lang="en-US" dirty="0" smtClean="0"/>
              <a:t>Member benefits:</a:t>
            </a:r>
          </a:p>
          <a:p>
            <a:pPr lvl="1"/>
            <a:r>
              <a:rPr lang="en-US" dirty="0" smtClean="0"/>
              <a:t>Journal of Studies in International Education access</a:t>
            </a:r>
          </a:p>
          <a:p>
            <a:pPr lvl="1"/>
            <a:r>
              <a:rPr lang="en-US" dirty="0" smtClean="0"/>
              <a:t>Listserv</a:t>
            </a:r>
          </a:p>
          <a:p>
            <a:pPr lvl="1"/>
            <a:r>
              <a:rPr lang="en-US" dirty="0" smtClean="0"/>
              <a:t>Networking and dialogue with senior international leaders</a:t>
            </a:r>
          </a:p>
          <a:p>
            <a:pPr lvl="1"/>
            <a:r>
              <a:rPr lang="en-US" dirty="0" smtClean="0"/>
              <a:t>Workshops, retreats and seminars</a:t>
            </a:r>
          </a:p>
          <a:p>
            <a:r>
              <a:rPr lang="en-US" dirty="0" smtClean="0"/>
              <a:t>USG International Education is a member and can assist with resources if needed</a:t>
            </a:r>
            <a:endParaRPr lang="en-US" dirty="0"/>
          </a:p>
        </p:txBody>
      </p:sp>
      <p:sp>
        <p:nvSpPr>
          <p:cNvPr id="5" name="Slide Number Placeholder 4"/>
          <p:cNvSpPr>
            <a:spLocks noGrp="1"/>
          </p:cNvSpPr>
          <p:nvPr>
            <p:ph type="sldNum" sz="quarter" idx="10"/>
          </p:nvPr>
        </p:nvSpPr>
        <p:spPr/>
        <p:txBody>
          <a:bodyPr/>
          <a:lstStyle/>
          <a:p>
            <a:fld id="{64336152-522D-534E-A387-BE770A7CAF94}" type="slidenum">
              <a:rPr lang="en-US" smtClean="0"/>
              <a:pPr/>
              <a:t>38</a:t>
            </a:fld>
            <a:endParaRPr lang="en-US" dirty="0"/>
          </a:p>
        </p:txBody>
      </p:sp>
    </p:spTree>
    <p:extLst>
      <p:ext uri="{BB962C8B-B14F-4D97-AF65-F5344CB8AC3E}">
        <p14:creationId xmlns:p14="http://schemas.microsoft.com/office/powerpoint/2010/main" val="2968932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hlinkClick r:id="rId2"/>
              </a:rPr>
              <a:t>http://www.aieaworld.org</a:t>
            </a:r>
            <a:r>
              <a:rPr lang="en-US" dirty="0" smtClean="0">
                <a:hlinkClick r:id="rId2"/>
              </a:rPr>
              <a:t>/</a:t>
            </a:r>
            <a:r>
              <a:rPr lang="en-US" dirty="0" smtClean="0"/>
              <a:t> </a:t>
            </a:r>
            <a:endParaRPr lang="en-US" dirty="0"/>
          </a:p>
        </p:txBody>
      </p:sp>
      <p:pic>
        <p:nvPicPr>
          <p:cNvPr id="12" name="Content Placeholder 11"/>
          <p:cNvPicPr>
            <a:picLocks noGrp="1" noChangeAspect="1"/>
          </p:cNvPicPr>
          <p:nvPr>
            <p:ph idx="1"/>
          </p:nvPr>
        </p:nvPicPr>
        <p:blipFill rotWithShape="1">
          <a:blip r:embed="rId3"/>
          <a:srcRect l="6297" t="10868" r="57085" b="4544"/>
          <a:stretch/>
        </p:blipFill>
        <p:spPr>
          <a:xfrm>
            <a:off x="1689462" y="1654628"/>
            <a:ext cx="6322424" cy="4107561"/>
          </a:xfrm>
          <a:prstGeom prst="rect">
            <a:avLst/>
          </a:prstGeom>
        </p:spPr>
      </p:pic>
      <p:sp>
        <p:nvSpPr>
          <p:cNvPr id="5" name="Slide Number Placeholder 4"/>
          <p:cNvSpPr>
            <a:spLocks noGrp="1"/>
          </p:cNvSpPr>
          <p:nvPr>
            <p:ph type="sldNum" sz="quarter" idx="10"/>
          </p:nvPr>
        </p:nvSpPr>
        <p:spPr/>
        <p:txBody>
          <a:bodyPr/>
          <a:lstStyle/>
          <a:p>
            <a:fld id="{64336152-522D-534E-A387-BE770A7CAF94}" type="slidenum">
              <a:rPr lang="en-US" smtClean="0"/>
              <a:pPr/>
              <a:t>39</a:t>
            </a:fld>
            <a:endParaRPr lang="en-US" dirty="0"/>
          </a:p>
        </p:txBody>
      </p:sp>
    </p:spTree>
    <p:extLst>
      <p:ext uri="{BB962C8B-B14F-4D97-AF65-F5344CB8AC3E}">
        <p14:creationId xmlns:p14="http://schemas.microsoft.com/office/powerpoint/2010/main" val="2719026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911" y="275576"/>
            <a:ext cx="7886700" cy="994172"/>
          </a:xfrm>
        </p:spPr>
        <p:txBody>
          <a:bodyPr>
            <a:normAutofit fontScale="90000"/>
          </a:bodyPr>
          <a:lstStyle/>
          <a:p>
            <a:r>
              <a:rPr lang="en-US" dirty="0" smtClean="0"/>
              <a:t>NAFSA Resources for International Educators </a:t>
            </a:r>
            <a:endParaRPr lang="en-US" dirty="0"/>
          </a:p>
        </p:txBody>
      </p:sp>
      <p:sp>
        <p:nvSpPr>
          <p:cNvPr id="3" name="Content Placeholder 2"/>
          <p:cNvSpPr>
            <a:spLocks noGrp="1"/>
          </p:cNvSpPr>
          <p:nvPr>
            <p:ph idx="1"/>
          </p:nvPr>
        </p:nvSpPr>
        <p:spPr>
          <a:xfrm>
            <a:off x="341745" y="1302358"/>
            <a:ext cx="4544291" cy="4608916"/>
          </a:xfrm>
        </p:spPr>
        <p:txBody>
          <a:bodyPr>
            <a:noAutofit/>
          </a:bodyPr>
          <a:lstStyle/>
          <a:p>
            <a:r>
              <a:rPr lang="en-US" sz="1600" dirty="0"/>
              <a:t>Free NAFSA </a:t>
            </a:r>
            <a:r>
              <a:rPr lang="en-US" sz="1600" dirty="0" smtClean="0"/>
              <a:t>Resources:</a:t>
            </a:r>
            <a:endParaRPr lang="en-US" sz="1600" dirty="0"/>
          </a:p>
          <a:p>
            <a:pPr lvl="1">
              <a:buFont typeface="Arial" panose="020B0604020202020204" pitchFamily="34" charset="0"/>
              <a:buChar char="•"/>
            </a:pPr>
            <a:r>
              <a:rPr lang="en-US" sz="1400" dirty="0"/>
              <a:t>Create a free profile using NAFSA Passport</a:t>
            </a:r>
          </a:p>
          <a:p>
            <a:pPr lvl="1">
              <a:buFont typeface="Arial" panose="020B0604020202020204" pitchFamily="34" charset="0"/>
              <a:buChar char="•"/>
            </a:pPr>
            <a:r>
              <a:rPr lang="en-US" sz="1400" dirty="0" err="1"/>
              <a:t>IssueNet</a:t>
            </a:r>
            <a:r>
              <a:rPr lang="en-US" sz="1400" dirty="0"/>
              <a:t>: Report an Issue for ISSS &amp; EA</a:t>
            </a:r>
          </a:p>
          <a:p>
            <a:pPr lvl="1">
              <a:buFont typeface="Arial" panose="020B0604020202020204" pitchFamily="34" charset="0"/>
              <a:buChar char="•"/>
            </a:pPr>
            <a:r>
              <a:rPr lang="en-US" sz="1400" dirty="0"/>
              <a:t>Critical Updates &amp; NAFSA Blog</a:t>
            </a:r>
          </a:p>
          <a:p>
            <a:pPr lvl="1">
              <a:buFont typeface="Arial" panose="020B0604020202020204" pitchFamily="34" charset="0"/>
              <a:buChar char="•"/>
            </a:pPr>
            <a:r>
              <a:rPr lang="en-US" sz="1400" dirty="0"/>
              <a:t>All IE Resources: </a:t>
            </a:r>
            <a:r>
              <a:rPr lang="en-US" sz="1400" dirty="0">
                <a:hlinkClick r:id="rId2"/>
              </a:rPr>
              <a:t>www.nafsa.org/Professional_Resources/</a:t>
            </a:r>
            <a:endParaRPr lang="en-US" sz="1400" dirty="0"/>
          </a:p>
          <a:p>
            <a:pPr lvl="1">
              <a:buFont typeface="Arial" panose="020B0604020202020204" pitchFamily="34" charset="0"/>
              <a:buChar char="•"/>
            </a:pPr>
            <a:r>
              <a:rPr lang="en-US" sz="1400" dirty="0"/>
              <a:t>KC-ISSS Regional Liaison: Charter Morris</a:t>
            </a:r>
          </a:p>
          <a:p>
            <a:pPr lvl="1">
              <a:buFont typeface="Arial" panose="020B0604020202020204" pitchFamily="34" charset="0"/>
              <a:buChar char="•"/>
            </a:pPr>
            <a:r>
              <a:rPr lang="en-US" sz="1400" dirty="0"/>
              <a:t>Regulatory Ombudsperson: Regina Georgia (student) &amp; Marisa Atencio (Scholar) </a:t>
            </a:r>
          </a:p>
          <a:p>
            <a:pPr lvl="1">
              <a:buFont typeface="Arial" panose="020B0604020202020204" pitchFamily="34" charset="0"/>
              <a:buChar char="•"/>
            </a:pPr>
            <a:r>
              <a:rPr lang="en-US" sz="1400" dirty="0"/>
              <a:t>Career Center</a:t>
            </a:r>
          </a:p>
          <a:p>
            <a:pPr lvl="1">
              <a:buFont typeface="Arial" panose="020B0604020202020204" pitchFamily="34" charset="0"/>
              <a:buChar char="•"/>
            </a:pPr>
            <a:r>
              <a:rPr lang="en-US" sz="1400" dirty="0"/>
              <a:t>ISS Regulatory Updates: </a:t>
            </a:r>
            <a:r>
              <a:rPr lang="en-US" sz="1400" dirty="0">
                <a:hlinkClick r:id="rId3"/>
              </a:rPr>
              <a:t>www.NAFSA.org/reginfo</a:t>
            </a:r>
            <a:endParaRPr lang="en-US" sz="1400" dirty="0"/>
          </a:p>
          <a:p>
            <a:pPr lvl="2"/>
            <a:r>
              <a:rPr lang="en-US" sz="1200" dirty="0"/>
              <a:t>Browse by topic type</a:t>
            </a:r>
          </a:p>
          <a:p>
            <a:pPr lvl="2"/>
            <a:r>
              <a:rPr lang="en-US" sz="1200" dirty="0"/>
              <a:t>Law Links</a:t>
            </a:r>
          </a:p>
          <a:p>
            <a:pPr lvl="2"/>
            <a:r>
              <a:rPr lang="en-US" sz="1200" dirty="0"/>
              <a:t>Protocol for contacting </a:t>
            </a:r>
            <a:r>
              <a:rPr lang="en-US" sz="1200" dirty="0" err="1"/>
              <a:t>govt</a:t>
            </a:r>
            <a:r>
              <a:rPr lang="en-US" sz="1200" dirty="0"/>
              <a:t> agencies</a:t>
            </a:r>
          </a:p>
          <a:p>
            <a:pPr lvl="2"/>
            <a:r>
              <a:rPr lang="en-US" sz="1200" b="1" dirty="0"/>
              <a:t>Executive Actions</a:t>
            </a:r>
          </a:p>
          <a:p>
            <a:pPr lvl="2"/>
            <a:r>
              <a:rPr lang="en-US" sz="1200" dirty="0"/>
              <a:t>Opportunities for public comment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981" y="4033114"/>
            <a:ext cx="1089266" cy="567326"/>
          </a:xfrm>
          <a:prstGeom prst="rect">
            <a:avLst/>
          </a:prstGeom>
        </p:spPr>
      </p:pic>
      <p:sp>
        <p:nvSpPr>
          <p:cNvPr id="6" name="TextBox 5"/>
          <p:cNvSpPr txBox="1"/>
          <p:nvPr/>
        </p:nvSpPr>
        <p:spPr>
          <a:xfrm>
            <a:off x="4886036" y="1302388"/>
            <a:ext cx="3873211" cy="2554545"/>
          </a:xfrm>
          <a:prstGeom prst="rect">
            <a:avLst/>
          </a:prstGeom>
          <a:noFill/>
        </p:spPr>
        <p:txBody>
          <a:bodyPr wrap="square" rtlCol="0">
            <a:spAutoFit/>
          </a:bodyPr>
          <a:lstStyle/>
          <a:p>
            <a:pPr marL="214313" indent="-214313">
              <a:buFont typeface="Arial" panose="020B0604020202020204" pitchFamily="34" charset="0"/>
              <a:buChar char="•"/>
            </a:pPr>
            <a:r>
              <a:rPr lang="en-US" sz="1600" dirty="0">
                <a:latin typeface="Century Gothic" panose="020B0502020202020204" pitchFamily="34" charset="0"/>
              </a:rPr>
              <a:t>NAFSA membership:</a:t>
            </a:r>
          </a:p>
          <a:p>
            <a:pPr marL="557213" lvl="1" indent="-214313">
              <a:buFont typeface="Arial" panose="020B0604020202020204" pitchFamily="34" charset="0"/>
              <a:buChar char="•"/>
            </a:pPr>
            <a:r>
              <a:rPr lang="en-US" sz="1600" dirty="0" err="1">
                <a:latin typeface="Century Gothic" panose="020B0502020202020204" pitchFamily="34" charset="0"/>
              </a:rPr>
              <a:t>IssueNet</a:t>
            </a:r>
            <a:r>
              <a:rPr lang="en-US" sz="1600" dirty="0">
                <a:latin typeface="Century Gothic" panose="020B0502020202020204" pitchFamily="34" charset="0"/>
              </a:rPr>
              <a:t>: Get Liaison Help &amp; Request Visa Help</a:t>
            </a:r>
          </a:p>
          <a:p>
            <a:pPr marL="557213" lvl="1" indent="-214313">
              <a:buFont typeface="Arial" panose="020B0604020202020204" pitchFamily="34" charset="0"/>
              <a:buChar char="•"/>
            </a:pPr>
            <a:r>
              <a:rPr lang="en-US" sz="1600" dirty="0">
                <a:latin typeface="Century Gothic" panose="020B0502020202020204" pitchFamily="34" charset="0"/>
              </a:rPr>
              <a:t>Advisor’s Manual</a:t>
            </a:r>
          </a:p>
          <a:p>
            <a:pPr marL="557213" lvl="1" indent="-214313">
              <a:buFont typeface="Arial" panose="020B0604020202020204" pitchFamily="34" charset="0"/>
              <a:buChar char="•"/>
            </a:pPr>
            <a:r>
              <a:rPr lang="en-US" sz="1600" dirty="0">
                <a:latin typeface="Century Gothic" panose="020B0502020202020204" pitchFamily="34" charset="0"/>
              </a:rPr>
              <a:t>Government Connection webinars</a:t>
            </a:r>
          </a:p>
          <a:p>
            <a:pPr marL="557213" lvl="1" indent="-214313">
              <a:buFont typeface="Arial" panose="020B0604020202020204" pitchFamily="34" charset="0"/>
              <a:buChar char="•"/>
            </a:pPr>
            <a:r>
              <a:rPr lang="en-US" sz="1600" dirty="0" err="1">
                <a:latin typeface="Century Gothic" panose="020B0502020202020204" pitchFamily="34" charset="0"/>
              </a:rPr>
              <a:t>Listervs</a:t>
            </a:r>
            <a:r>
              <a:rPr lang="en-US" sz="1600" dirty="0">
                <a:latin typeface="Century Gothic" panose="020B0502020202020204" pitchFamily="34" charset="0"/>
              </a:rPr>
              <a:t> &amp; Forums (ISSS, EA, IEM, IEP etc.)</a:t>
            </a:r>
          </a:p>
          <a:p>
            <a:pPr marL="557213" lvl="1" indent="-214313">
              <a:buFont typeface="Arial" panose="020B0604020202020204" pitchFamily="34" charset="0"/>
              <a:buChar char="•"/>
            </a:pPr>
            <a:r>
              <a:rPr lang="en-US" sz="1600" dirty="0">
                <a:latin typeface="Century Gothic" panose="020B0502020202020204" pitchFamily="34" charset="0"/>
              </a:rPr>
              <a:t>NAFSA publications</a:t>
            </a:r>
          </a:p>
          <a:p>
            <a:pPr marL="557213" lvl="1" indent="-214313">
              <a:buFont typeface="Arial" panose="020B0604020202020204" pitchFamily="34" charset="0"/>
              <a:buChar char="•"/>
            </a:pPr>
            <a:r>
              <a:rPr lang="en-US" sz="1600" dirty="0">
                <a:latin typeface="Century Gothic" panose="020B0502020202020204" pitchFamily="34" charset="0"/>
              </a:rPr>
              <a:t>E-learning courses &amp; seminars</a:t>
            </a:r>
          </a:p>
        </p:txBody>
      </p:sp>
    </p:spTree>
    <p:extLst>
      <p:ext uri="{BB962C8B-B14F-4D97-AF65-F5344CB8AC3E}">
        <p14:creationId xmlns:p14="http://schemas.microsoft.com/office/powerpoint/2010/main" val="2858117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64032" y="1203480"/>
            <a:ext cx="5494373" cy="4610912"/>
            <a:chOff x="4065973" y="461639"/>
            <a:chExt cx="7146524" cy="6125376"/>
          </a:xfrm>
        </p:grpSpPr>
        <p:pic>
          <p:nvPicPr>
            <p:cNvPr id="2" name="Picture 1"/>
            <p:cNvPicPr>
              <a:picLocks noChangeAspect="1"/>
            </p:cNvPicPr>
            <p:nvPr/>
          </p:nvPicPr>
          <p:blipFill rotWithShape="1">
            <a:blip r:embed="rId3"/>
            <a:srcRect l="55910" t="11432" r="12912" b="5428"/>
            <a:stretch/>
          </p:blipFill>
          <p:spPr>
            <a:xfrm>
              <a:off x="4065973" y="461639"/>
              <a:ext cx="7146524" cy="6125376"/>
            </a:xfrm>
            <a:prstGeom prst="rect">
              <a:avLst/>
            </a:prstGeom>
          </p:spPr>
        </p:pic>
        <p:sp>
          <p:nvSpPr>
            <p:cNvPr id="3" name="Rectangle 2"/>
            <p:cNvSpPr/>
            <p:nvPr/>
          </p:nvSpPr>
          <p:spPr>
            <a:xfrm>
              <a:off x="8726750" y="3204839"/>
              <a:ext cx="630314" cy="22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7" name="TextBox 6"/>
          <p:cNvSpPr txBox="1"/>
          <p:nvPr/>
        </p:nvSpPr>
        <p:spPr>
          <a:xfrm>
            <a:off x="306279" y="1336644"/>
            <a:ext cx="3863073" cy="369332"/>
          </a:xfrm>
          <a:prstGeom prst="rect">
            <a:avLst/>
          </a:prstGeom>
          <a:noFill/>
        </p:spPr>
        <p:txBody>
          <a:bodyPr wrap="square" rtlCol="0">
            <a:spAutoFit/>
          </a:bodyPr>
          <a:lstStyle/>
          <a:p>
            <a:r>
              <a:rPr lang="en-US" dirty="0">
                <a:solidFill>
                  <a:prstClr val="black"/>
                </a:solidFill>
                <a:latin typeface="Calibri" panose="020F0502020204030204" pitchFamily="34" charset="0"/>
              </a:rPr>
              <a:t>IssueNet’s Landing Page</a:t>
            </a:r>
          </a:p>
        </p:txBody>
      </p:sp>
      <p:sp>
        <p:nvSpPr>
          <p:cNvPr id="8" name="TextBox 7"/>
          <p:cNvSpPr txBox="1"/>
          <p:nvPr/>
        </p:nvSpPr>
        <p:spPr>
          <a:xfrm>
            <a:off x="306280" y="1682893"/>
            <a:ext cx="2469907" cy="369332"/>
          </a:xfrm>
          <a:prstGeom prst="rect">
            <a:avLst/>
          </a:prstGeom>
          <a:noFill/>
        </p:spPr>
        <p:txBody>
          <a:bodyPr wrap="none" rtlCol="0">
            <a:spAutoFit/>
          </a:bodyPr>
          <a:lstStyle/>
          <a:p>
            <a:r>
              <a:rPr lang="en-US" dirty="0">
                <a:solidFill>
                  <a:prstClr val="black"/>
                </a:solidFill>
                <a:latin typeface="Calibri" panose="020F0502020204030204" pitchFamily="34" charset="0"/>
              </a:rPr>
              <a:t>www.nafsa.org/issuenet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022" y="5163939"/>
            <a:ext cx="1089266" cy="567326"/>
          </a:xfrm>
          <a:prstGeom prst="rect">
            <a:avLst/>
          </a:prstGeom>
        </p:spPr>
      </p:pic>
    </p:spTree>
    <p:extLst>
      <p:ext uri="{BB962C8B-B14F-4D97-AF65-F5344CB8AC3E}">
        <p14:creationId xmlns:p14="http://schemas.microsoft.com/office/powerpoint/2010/main" val="1077877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Ronda Dowell</a:t>
            </a:r>
          </a:p>
          <a:p>
            <a:pPr marL="0" indent="0" algn="ctr">
              <a:buNone/>
            </a:pPr>
            <a:r>
              <a:rPr lang="en-US" dirty="0" smtClean="0"/>
              <a:t>University of North Georgia</a:t>
            </a:r>
          </a:p>
          <a:p>
            <a:pPr marL="0" indent="0" algn="ctr">
              <a:buNone/>
            </a:pPr>
            <a:r>
              <a:rPr lang="en-US" dirty="0" smtClean="0"/>
              <a:t>Georgia Association of International Educators (GAIE) </a:t>
            </a:r>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6</a:t>
            </a:fld>
            <a:endParaRPr lang="en-US" dirty="0"/>
          </a:p>
        </p:txBody>
      </p:sp>
    </p:spTree>
    <p:extLst>
      <p:ext uri="{BB962C8B-B14F-4D97-AF65-F5344CB8AC3E}">
        <p14:creationId xmlns:p14="http://schemas.microsoft.com/office/powerpoint/2010/main" val="4079662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336152-522D-534E-A387-BE770A7CAF94}" type="slidenum">
              <a:rPr lang="en-US" smtClean="0"/>
              <a:pPr/>
              <a:t>7</a:t>
            </a:fld>
            <a:endParaRPr lang="en-US" dirty="0"/>
          </a:p>
        </p:txBody>
      </p:sp>
      <p:sp>
        <p:nvSpPr>
          <p:cNvPr id="8" name="Text Placeholder 7"/>
          <p:cNvSpPr>
            <a:spLocks noGrp="1"/>
          </p:cNvSpPr>
          <p:nvPr>
            <p:ph type="body" sz="half" idx="4294967295"/>
          </p:nvPr>
        </p:nvSpPr>
        <p:spPr>
          <a:xfrm>
            <a:off x="1531938" y="4579938"/>
            <a:ext cx="7612062" cy="1439862"/>
          </a:xfrm>
        </p:spPr>
        <p:txBody>
          <a:bodyPr>
            <a:normAutofit fontScale="25000" lnSpcReduction="20000"/>
          </a:bodyPr>
          <a:lstStyle/>
          <a:p>
            <a:pPr marL="342900" lvl="0" indent="-342900">
              <a:buFont typeface="Arial" pitchFamily="34" charset="0"/>
              <a:buChar char="•"/>
            </a:pPr>
            <a:r>
              <a:rPr lang="en-US" sz="4300" dirty="0">
                <a:solidFill>
                  <a:prstClr val="black"/>
                </a:solidFill>
              </a:rPr>
              <a:t>GAIE is a state organization that is a valuable resource to new professionals in the field of international education.</a:t>
            </a:r>
          </a:p>
          <a:p>
            <a:pPr marL="342900" lvl="0" indent="-342900">
              <a:buFont typeface="Arial" pitchFamily="34" charset="0"/>
              <a:buChar char="•"/>
            </a:pPr>
            <a:r>
              <a:rPr lang="en-US" sz="4300" dirty="0">
                <a:solidFill>
                  <a:prstClr val="black"/>
                </a:solidFill>
              </a:rPr>
              <a:t>GAIE Resources </a:t>
            </a:r>
          </a:p>
          <a:p>
            <a:pPr marL="742950" lvl="1" indent="-285750">
              <a:buFont typeface="Arial" pitchFamily="34" charset="0"/>
              <a:buChar char="–"/>
            </a:pPr>
            <a:r>
              <a:rPr lang="en-US" sz="4300" dirty="0" smtClean="0">
                <a:solidFill>
                  <a:prstClr val="black"/>
                </a:solidFill>
                <a:latin typeface="Century Gothic"/>
              </a:rPr>
              <a:t>Free </a:t>
            </a:r>
            <a:r>
              <a:rPr lang="en-US" sz="4300" dirty="0">
                <a:solidFill>
                  <a:prstClr val="black"/>
                </a:solidFill>
                <a:latin typeface="Century Gothic"/>
              </a:rPr>
              <a:t>membership – open to all aspects and areas of international education</a:t>
            </a:r>
          </a:p>
          <a:p>
            <a:pPr marL="742950" lvl="1" indent="-285750">
              <a:buFont typeface="Arial" pitchFamily="34" charset="0"/>
              <a:buChar char="–"/>
            </a:pPr>
            <a:r>
              <a:rPr lang="en-US" sz="4300" dirty="0">
                <a:solidFill>
                  <a:prstClr val="black"/>
                </a:solidFill>
                <a:latin typeface="Century Gothic"/>
              </a:rPr>
              <a:t>Reasonably priced annual conference</a:t>
            </a:r>
          </a:p>
          <a:p>
            <a:pPr marL="742950" lvl="1" indent="-285750">
              <a:buFont typeface="Arial" pitchFamily="34" charset="0"/>
              <a:buChar char="–"/>
            </a:pPr>
            <a:r>
              <a:rPr lang="en-US" sz="4300" dirty="0">
                <a:solidFill>
                  <a:prstClr val="black"/>
                </a:solidFill>
                <a:latin typeface="Century Gothic"/>
              </a:rPr>
              <a:t>Listserv membership</a:t>
            </a:r>
          </a:p>
          <a:p>
            <a:pPr marL="742950" lvl="1" indent="-285750">
              <a:buFont typeface="Arial" pitchFamily="34" charset="0"/>
              <a:buChar char="–"/>
            </a:pPr>
            <a:r>
              <a:rPr lang="en-US" sz="4300" dirty="0">
                <a:solidFill>
                  <a:prstClr val="black"/>
                </a:solidFill>
                <a:latin typeface="Century Gothic"/>
              </a:rPr>
              <a:t>Global Guidance Advocacy blog</a:t>
            </a:r>
          </a:p>
          <a:p>
            <a:pPr marL="742950" lvl="1" indent="-285750">
              <a:buFont typeface="Arial" pitchFamily="34" charset="0"/>
              <a:buChar char="–"/>
            </a:pPr>
            <a:r>
              <a:rPr lang="en-US" sz="4300" dirty="0">
                <a:solidFill>
                  <a:prstClr val="black"/>
                </a:solidFill>
                <a:latin typeface="Century Gothic"/>
              </a:rPr>
              <a:t>Travel grants</a:t>
            </a:r>
          </a:p>
          <a:p>
            <a:endParaRPr lang="en-US" dirty="0"/>
          </a:p>
        </p:txBody>
      </p:sp>
      <p:pic>
        <p:nvPicPr>
          <p:cNvPr id="5" name="Content Placeholder 4"/>
          <p:cNvPicPr>
            <a:picLocks noGrp="1" noChangeAspect="1"/>
          </p:cNvPicPr>
          <p:nvPr>
            <p:ph idx="1"/>
          </p:nvPr>
        </p:nvPicPr>
        <p:blipFill rotWithShape="1">
          <a:blip r:embed="rId2"/>
          <a:srcRect l="5482" t="10454" r="56850" b="6618"/>
          <a:stretch/>
        </p:blipFill>
        <p:spPr>
          <a:xfrm>
            <a:off x="1689462" y="508735"/>
            <a:ext cx="6235337" cy="3860890"/>
          </a:xfrm>
          <a:prstGeom prst="rect">
            <a:avLst/>
          </a:prstGeom>
        </p:spPr>
      </p:pic>
      <p:sp>
        <p:nvSpPr>
          <p:cNvPr id="6" name="TextBox 5"/>
          <p:cNvSpPr txBox="1"/>
          <p:nvPr/>
        </p:nvSpPr>
        <p:spPr>
          <a:xfrm>
            <a:off x="2743200" y="165463"/>
            <a:ext cx="4589417" cy="369332"/>
          </a:xfrm>
          <a:prstGeom prst="rect">
            <a:avLst/>
          </a:prstGeom>
          <a:noFill/>
        </p:spPr>
        <p:txBody>
          <a:bodyPr wrap="square" rtlCol="0">
            <a:spAutoFit/>
          </a:bodyPr>
          <a:lstStyle/>
          <a:p>
            <a:pPr algn="ctr"/>
            <a:r>
              <a:rPr lang="en-US" dirty="0" smtClean="0">
                <a:hlinkClick r:id="rId3"/>
              </a:rPr>
              <a:t>www.gaie.org</a:t>
            </a:r>
            <a:r>
              <a:rPr lang="en-US" dirty="0" smtClean="0"/>
              <a:t> </a:t>
            </a:r>
            <a:endParaRPr lang="en-US" dirty="0"/>
          </a:p>
        </p:txBody>
      </p:sp>
    </p:spTree>
    <p:extLst>
      <p:ext uri="{BB962C8B-B14F-4D97-AF65-F5344CB8AC3E}">
        <p14:creationId xmlns:p14="http://schemas.microsoft.com/office/powerpoint/2010/main" val="2099261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Micheal Sweazey</a:t>
            </a:r>
          </a:p>
          <a:p>
            <a:pPr marL="0" indent="0" algn="ctr">
              <a:buNone/>
            </a:pPr>
            <a:r>
              <a:rPr lang="en-US" dirty="0" smtClean="0"/>
              <a:t>Kennesaw State University</a:t>
            </a:r>
          </a:p>
          <a:p>
            <a:pPr marL="0" indent="0" algn="ctr">
              <a:buNone/>
            </a:pPr>
            <a:r>
              <a:rPr lang="en-US" dirty="0" smtClean="0"/>
              <a:t>Overseas Security Advisory Council (OSAC)</a:t>
            </a:r>
            <a:endParaRPr lang="en-US" dirty="0"/>
          </a:p>
        </p:txBody>
      </p:sp>
      <p:sp>
        <p:nvSpPr>
          <p:cNvPr id="4" name="Slide Number Placeholder 3"/>
          <p:cNvSpPr>
            <a:spLocks noGrp="1"/>
          </p:cNvSpPr>
          <p:nvPr>
            <p:ph type="sldNum" sz="quarter" idx="10"/>
          </p:nvPr>
        </p:nvSpPr>
        <p:spPr/>
        <p:txBody>
          <a:bodyPr/>
          <a:lstStyle/>
          <a:p>
            <a:fld id="{64336152-522D-534E-A387-BE770A7CAF94}" type="slidenum">
              <a:rPr lang="en-US" smtClean="0"/>
              <a:pPr/>
              <a:t>8</a:t>
            </a:fld>
            <a:endParaRPr lang="en-US" dirty="0"/>
          </a:p>
        </p:txBody>
      </p:sp>
    </p:spTree>
    <p:extLst>
      <p:ext uri="{BB962C8B-B14F-4D97-AF65-F5344CB8AC3E}">
        <p14:creationId xmlns:p14="http://schemas.microsoft.com/office/powerpoint/2010/main" val="2079230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OSAC</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pPr algn="ctr"/>
            <a:r>
              <a:rPr lang="en-US" dirty="0">
                <a:hlinkClick r:id="rId2"/>
              </a:rPr>
              <a:t>https://</a:t>
            </a:r>
            <a:r>
              <a:rPr lang="en-US" dirty="0" smtClean="0">
                <a:hlinkClick r:id="rId2"/>
              </a:rPr>
              <a:t>www.osac.gov/Pages/Home.aspx</a:t>
            </a:r>
            <a:r>
              <a:rPr lang="en-US" dirty="0" smtClean="0"/>
              <a:t> </a:t>
            </a:r>
            <a:endParaRPr lang="en-US" dirty="0"/>
          </a:p>
        </p:txBody>
      </p:sp>
      <p:sp>
        <p:nvSpPr>
          <p:cNvPr id="5" name="Slide Number Placeholder 4"/>
          <p:cNvSpPr>
            <a:spLocks noGrp="1"/>
          </p:cNvSpPr>
          <p:nvPr>
            <p:ph type="sldNum" sz="quarter" idx="10"/>
          </p:nvPr>
        </p:nvSpPr>
        <p:spPr/>
        <p:txBody>
          <a:bodyPr/>
          <a:lstStyle/>
          <a:p>
            <a:fld id="{64336152-522D-534E-A387-BE770A7CAF94}" type="slidenum">
              <a:rPr lang="en-US" smtClean="0"/>
              <a:pPr/>
              <a:t>9</a:t>
            </a:fld>
            <a:endParaRPr lang="en-US" dirty="0"/>
          </a:p>
        </p:txBody>
      </p:sp>
      <p:pic>
        <p:nvPicPr>
          <p:cNvPr id="33" name="Picture 32"/>
          <p:cNvPicPr/>
          <p:nvPr/>
        </p:nvPicPr>
        <p:blipFill rotWithShape="1">
          <a:blip r:embed="rId3"/>
          <a:srcRect l="6281" t="10026" r="56668" b="6570"/>
          <a:stretch/>
        </p:blipFill>
        <p:spPr bwMode="auto">
          <a:xfrm>
            <a:off x="1792288" y="612775"/>
            <a:ext cx="5486400" cy="411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8355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Main title USG Standard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ondary slides USG Widescreen blu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TotalTime>
  <Words>1362</Words>
  <Application>Microsoft Office PowerPoint</Application>
  <PresentationFormat>On-screen Show (4:3)</PresentationFormat>
  <Paragraphs>256</Paragraphs>
  <Slides>39</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Century</vt:lpstr>
      <vt:lpstr>Century Gothic</vt:lpstr>
      <vt:lpstr>Merriweather Sans</vt:lpstr>
      <vt:lpstr>Times New Roman</vt:lpstr>
      <vt:lpstr>Wingdings</vt:lpstr>
      <vt:lpstr>Main title USG Standard blue</vt:lpstr>
      <vt:lpstr>Secondary slides USG Widescreen blue</vt:lpstr>
      <vt:lpstr>International Education Resources</vt:lpstr>
      <vt:lpstr>PowerPoint Presentation</vt:lpstr>
      <vt:lpstr>NAFSA’s ISS-Regulatory Practice Committee (ISS-RP)</vt:lpstr>
      <vt:lpstr>NAFSA Resources for International Educators </vt:lpstr>
      <vt:lpstr>PowerPoint Presentation</vt:lpstr>
      <vt:lpstr>PowerPoint Presentation</vt:lpstr>
      <vt:lpstr>PowerPoint Presentation</vt:lpstr>
      <vt:lpstr>PowerPoint Presentation</vt:lpstr>
      <vt:lpstr>OSAC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Learning &amp; Development</vt:lpstr>
      <vt:lpstr>Student Learning &amp; Development</vt:lpstr>
      <vt:lpstr>STANDARDS TOOLBOX</vt:lpstr>
      <vt:lpstr>ADVOCACY CLEARINGHOUSE</vt:lpstr>
      <vt:lpstr>THE CURRICULUM TOOLBOX</vt:lpstr>
      <vt:lpstr>PowerPoint Presentation</vt:lpstr>
      <vt:lpstr>PROFESSIONAL CERTIFICTAION IN EDUCATION ABROAD</vt:lpstr>
      <vt:lpstr>PowerPoint Presentation</vt:lpstr>
      <vt:lpstr>WORKSHOPS</vt:lpstr>
      <vt:lpstr>PowerPoint Presentation</vt:lpstr>
      <vt:lpstr>Association of International Education Administrators (AIEA)</vt:lpstr>
      <vt:lpstr>http://www.aieaworld.org/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 PowerPoint Presentation Template</dc:title>
  <dc:subject/>
  <dc:creator>John Vanchella</dc:creator>
  <cp:keywords/>
  <dc:description/>
  <cp:lastModifiedBy>Tammy Rosner</cp:lastModifiedBy>
  <cp:revision>38</cp:revision>
  <dcterms:created xsi:type="dcterms:W3CDTF">2016-05-06T18:44:28Z</dcterms:created>
  <dcterms:modified xsi:type="dcterms:W3CDTF">2017-07-25T13:08:51Z</dcterms:modified>
  <cp:category/>
</cp:coreProperties>
</file>