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4" r:id="rId2"/>
    <p:sldId id="274" r:id="rId3"/>
    <p:sldId id="273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2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2" d="100"/>
          <a:sy n="52" d="100"/>
        </p:scale>
        <p:origin x="72" y="2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654F8-CE27-4B87-A4A8-BE8007876001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BE987-9CE6-4016-B7A8-1116F0D5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9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72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34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69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3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08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53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5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32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26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21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66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59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7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6348152" y="1825624"/>
            <a:ext cx="5617271" cy="479962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48153" y="374764"/>
            <a:ext cx="561727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66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6348152" y="1825624"/>
            <a:ext cx="5617271" cy="479962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48153" y="374764"/>
            <a:ext cx="561727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446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dSLid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26" y="0"/>
            <a:ext cx="12320526" cy="69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4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6/30/2017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65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1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78" y="365125"/>
            <a:ext cx="561727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577" y="1825624"/>
            <a:ext cx="5617271" cy="479962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77" y="365125"/>
            <a:ext cx="11738845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577" y="1825624"/>
            <a:ext cx="5617271" cy="479962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6348152" y="1825624"/>
            <a:ext cx="5617271" cy="479962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85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77" y="365125"/>
            <a:ext cx="11738845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577" y="1825624"/>
            <a:ext cx="11738845" cy="479962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35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78" y="365125"/>
            <a:ext cx="561727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577" y="1825624"/>
            <a:ext cx="5617271" cy="479962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62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78" y="365125"/>
            <a:ext cx="561727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577" y="1825624"/>
            <a:ext cx="5617271" cy="479962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1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78" y="365125"/>
            <a:ext cx="561727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577" y="1825624"/>
            <a:ext cx="5617271" cy="479962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93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6348152" y="1825624"/>
            <a:ext cx="5617271" cy="479962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48153" y="374764"/>
            <a:ext cx="561727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57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51BE9-27C1-46B2-A1AF-F545D41B771E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99379-2C28-4E9B-92AB-DBD78A32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9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2" r:id="rId2"/>
    <p:sldLayoutId id="2147483660" r:id="rId3"/>
    <p:sldLayoutId id="2147483673" r:id="rId4"/>
    <p:sldLayoutId id="2147483674" r:id="rId5"/>
    <p:sldLayoutId id="2147483668" r:id="rId6"/>
    <p:sldLayoutId id="2147483669" r:id="rId7"/>
    <p:sldLayoutId id="2147483670" r:id="rId8"/>
    <p:sldLayoutId id="2147483658" r:id="rId9"/>
    <p:sldLayoutId id="2147483671" r:id="rId10"/>
    <p:sldLayoutId id="2147483672" r:id="rId11"/>
    <p:sldLayoutId id="2147483655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861646" y="0"/>
            <a:ext cx="104804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International </a:t>
            </a:r>
            <a:r>
              <a:rPr lang="en-US" sz="4800" b="1" dirty="0" smtClean="0">
                <a:solidFill>
                  <a:schemeClr val="bg1"/>
                </a:solidFill>
              </a:rPr>
              <a:t>Student Recruitment </a:t>
            </a:r>
            <a:r>
              <a:rPr lang="en-US" sz="4800" b="1" dirty="0">
                <a:solidFill>
                  <a:schemeClr val="bg1"/>
                </a:solidFill>
              </a:rPr>
              <a:t/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Best Practices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92724" y="384438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Chenelle Goyen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Assistant Director of Admissions</a:t>
            </a:r>
          </a:p>
        </p:txBody>
      </p:sp>
    </p:spTree>
    <p:extLst>
      <p:ext uri="{BB962C8B-B14F-4D97-AF65-F5344CB8AC3E}">
        <p14:creationId xmlns:p14="http://schemas.microsoft.com/office/powerpoint/2010/main" val="4090269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"/>
            <a:ext cx="8976550" cy="686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-14530"/>
            <a:ext cx="6858000" cy="68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04" y="461286"/>
            <a:ext cx="12197217" cy="593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9" y="609600"/>
            <a:ext cx="1202944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31" y="1"/>
            <a:ext cx="11332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19200"/>
            <a:ext cx="1214334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92" y="457200"/>
            <a:ext cx="1224898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1" y="-25624"/>
            <a:ext cx="8199081" cy="68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8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95400" y="-269631"/>
            <a:ext cx="10157354" cy="1397000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Recommended Recruitment Strategies 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04801" y="863600"/>
            <a:ext cx="10971451" cy="5994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Plug into Education USA fairs abroad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USA College Day in London, UK. (Largest one in Europe – over 5000 attendees)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USA College Day Scandinavia : Nordic Tour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USA College Day Brussels Belgium, and Germany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CIS and Linden fairs for South East Asia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KIC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Univ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Assist tours for India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Fulbright fairs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Group travel or consortium travel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International School Counselor fly-ins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Alumni abroad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Study abroad programs</a:t>
            </a:r>
          </a:p>
        </p:txBody>
      </p:sp>
    </p:spTree>
    <p:extLst>
      <p:ext uri="{BB962C8B-B14F-4D97-AF65-F5344CB8AC3E}">
        <p14:creationId xmlns:p14="http://schemas.microsoft.com/office/powerpoint/2010/main" val="422684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60230" y="-357554"/>
            <a:ext cx="10157354" cy="1397000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Recommended Recruitment Strategies 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04801" y="863600"/>
            <a:ext cx="10971451" cy="59944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International campuses</a:t>
            </a:r>
          </a:p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Athletic Department – Recruitment Counsel</a:t>
            </a:r>
          </a:p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ELI or ELP</a:t>
            </a:r>
          </a:p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Different department group travel</a:t>
            </a:r>
          </a:p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Purchase SAT or ACT scores</a:t>
            </a:r>
          </a:p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Attend IACAC</a:t>
            </a:r>
          </a:p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Attend Education USA </a:t>
            </a:r>
          </a:p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Attend NAFSA</a:t>
            </a:r>
          </a:p>
        </p:txBody>
      </p:sp>
    </p:spTree>
    <p:extLst>
      <p:ext uri="{BB962C8B-B14F-4D97-AF65-F5344CB8AC3E}">
        <p14:creationId xmlns:p14="http://schemas.microsoft.com/office/powerpoint/2010/main" val="3725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840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14754" y="-698500"/>
            <a:ext cx="10157354" cy="1397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Recommended Recruitment </a:t>
            </a:r>
            <a: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Strategies 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1168400"/>
            <a:ext cx="11430000" cy="56896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Promotional Material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Design an international brochure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Design an international scholarship/Awards brochure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Buy ads at large Education USA fairs (in handbooks)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Update the website, and application process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Cut cost on using E-Ship Global for mailing I-20’s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Develop International Student Ambassador Program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Use Skype, Facebook, Baidu, Zoom, WeChat, Weibo, and many more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Develop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scholarships for international students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Talk to Scholarship Director about setting aside a specific amount of scholarships for the areas recruited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Find additional scholarships (Rugby Club, Honors, Government Waivers – Presidential Waiver)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405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90600" y="-140854"/>
            <a:ext cx="10157354" cy="1397000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International Student Recruitment at UGA</a:t>
            </a:r>
            <a:endParaRPr lang="en-US" sz="40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23993" y="1244600"/>
            <a:ext cx="11885614" cy="5613400"/>
          </a:xfrm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Recruitment efforts for 2016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Sweden and Norway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March of 2016 - attended the College Day Scandinavia Fairs in Sweden and Norway.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High school visits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Presentations at Education USA in Sweden and Norway, as well as ANSA, the Fulbright Commission, and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Lanekassen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Did presentations at the Swedish Tennis Association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IACAC Conference</a:t>
            </a:r>
            <a:endParaRPr lang="en-US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July of 2016 - attended and presented several a session at IACAC on “Supporting Students through Athletic Recruitment” IACAC, at Rutgers University.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Also presented a session on “NCAA Policy and Compliance with international student athlete recruitment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”.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6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90600" y="-140854"/>
            <a:ext cx="10157354" cy="1397000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International Student Recruitment at UGA</a:t>
            </a:r>
            <a:endParaRPr lang="en-US" sz="40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23993" y="1244600"/>
            <a:ext cx="11885614" cy="5613400"/>
          </a:xfrm>
        </p:spPr>
        <p:txBody>
          <a:bodyPr>
            <a:normAutofit lnSpcReduction="10000"/>
          </a:bodyPr>
          <a:lstStyle/>
          <a:p>
            <a:r>
              <a:rPr lang="en-US" sz="20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Recruitment efforts for 2016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Education </a:t>
            </a:r>
            <a:r>
              <a:rPr lang="en-US" sz="20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USA Forum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August of 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2016 - attended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presented several sessions at Education USA Forum in Washington DC.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First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presentation was on “Expand Your Global Reach: Engaging Alumni to Support Outreach and Recruitment” </a:t>
            </a:r>
            <a:endParaRPr lang="en-US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S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econd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presentation was on “Crossing the finish line 1st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USA College Day London, UK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September of 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2016 - attended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presented at USA College Day Fulbright Fair in London UK. </a:t>
            </a:r>
            <a:endParaRPr lang="en-US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addition to attending the fairs and doing high school visits, 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Chenelle did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presentations at Education USA UK, as well as Sutton Trust, and the Fulbright Commission. </a:t>
            </a:r>
            <a:endParaRPr lang="en-US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P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resented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on “Finding Financial Aid for your USA College or University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”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L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arge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presentation (combined 3 high schools in UK) on “The true international student experience in the USA – a personal story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”.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Organized Study Georgia Consortium travel group – hosted an even panel night and presented on “Scholarship and Financial Aid”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55431" y="48846"/>
            <a:ext cx="10157354" cy="13970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International Student Recruitment at UGA</a:t>
            </a:r>
            <a:endParaRPr lang="en-US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23993" y="1244600"/>
            <a:ext cx="11885614" cy="5613400"/>
          </a:xfrm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Recruitment efforts for 2016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USA College Day Brussels, Belgium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September of 2016 - attended and was a key speaker at USA College Day – Brussels, Belgium fair.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addition to attending the fairs and doing high school visits, Chenelle did presentations at Education USA Belgium, as well as Sutton Trust, and the Fulbright Commission.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Chenelle did a large presentation with the Belgium Fulbright Commission on “Finding the right fit”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Kaiserslautern </a:t>
            </a:r>
            <a: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College Night in Germany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September of 2016 - attended the Kaiserslautern College Night in Germany.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Met with and presented to students at the Special Events Center of the Rhine Ordnance Bks.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90600" y="-140854"/>
            <a:ext cx="10157354" cy="1397000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International Student Recruitment at UGA</a:t>
            </a:r>
            <a:endParaRPr lang="en-US" sz="40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23993" y="1244600"/>
            <a:ext cx="11885614" cy="5613400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Recruitment efforts for 2016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South Africa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November of 2016 - attend the Education USA South African fairs.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Key speaker at 2 of the Education USA offices, and did presentations for prospective students at Coca-Cola, South Africa, and various private high schools and sports academies.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Cairo, Egypt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November this year, Chenelle worked with Laura Kagel for a joint effort to recruit international students at the Study USA Egypt fair, by utilizing UGA alums at this Cairo fair.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8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175" y="-433754"/>
            <a:ext cx="12188825" cy="1397000"/>
          </a:xfrm>
        </p:spPr>
        <p:txBody>
          <a:bodyPr>
            <a:normAutofit/>
          </a:bodyPr>
          <a:lstStyle/>
          <a:p>
            <a:pPr algn="ctr"/>
            <a:r>
              <a:rPr lang="en-US" sz="28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28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2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8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University of Georgia : International Recruitment Strategies and Results</a:t>
            </a:r>
            <a:endParaRPr lang="en-US" sz="28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87" y="1244600"/>
            <a:ext cx="12233525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4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89" y="-152400"/>
            <a:ext cx="12188825" cy="1397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International Student Athlete Recruitment</a:t>
            </a:r>
            <a:endParaRPr lang="en-US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 many 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Student-Athletes in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USA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More than 460,000 NCAA student-athletes – more than ever before – compete in 24 sports every year. 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Member schools support their student-athletes’ academic success by providing state-of-the-art technology, tutoring and access to academic advisors. 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More than eight out of 10 student-athletes will earn a bachelor’s degree, and more than 35 percent will earn a postgraduate degree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8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89" y="-152400"/>
            <a:ext cx="12188825" cy="1397000"/>
          </a:xfrm>
        </p:spPr>
        <p:txBody>
          <a:bodyPr>
            <a:noAutofit/>
          </a:bodyPr>
          <a:lstStyle/>
          <a:p>
            <a:pPr algn="ctr"/>
            <a:r>
              <a:rPr lang="en-US" sz="40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40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0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40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0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International Student Athlete Recruitment</a:t>
            </a:r>
            <a:endParaRPr lang="en-US" sz="40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 many international </a:t>
            </a:r>
            <a:r>
              <a:rPr lang="en-US" sz="3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Student-Athletes?</a:t>
            </a:r>
          </a:p>
          <a:p>
            <a:pPr marL="342900" indent="-342900"/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With more than 17,000 international student-athletes studying and competing at NCAA member institutions, international student-athletes add much to the learning environment within intercollegiate athletics.</a:t>
            </a:r>
          </a:p>
          <a:p>
            <a:pPr marL="342900" indent="-342900"/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International student-athletes face unique challenges once they land on campus, including additional travel, language barriers, difficulties in adjusting to a new sports culture, acclimatization issues and isolation. </a:t>
            </a:r>
          </a:p>
          <a:p>
            <a:pPr marL="342900" indent="-342900"/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With such challenges, international student-athletes bring depth and cultural diversity that enhances the learning environment of every student-athlete, coach and administrator in the Association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2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450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International Student Recruitment </a:t>
            </a: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smtClean="0"/>
              <a:t>Best </a:t>
            </a:r>
            <a:r>
              <a:rPr lang="en-US" u="sng" dirty="0"/>
              <a:t>Practices</a:t>
            </a:r>
          </a:p>
        </p:txBody>
      </p:sp>
      <p:pic>
        <p:nvPicPr>
          <p:cNvPr id="6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38862" y="1690688"/>
            <a:ext cx="7362337" cy="466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4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63769" y="0"/>
            <a:ext cx="1148275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Overview of international students in the U.S.</a:t>
            </a:r>
            <a:endParaRPr lang="en-US" sz="40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09" y="1026625"/>
            <a:ext cx="7391052" cy="57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1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69" y="1389186"/>
            <a:ext cx="12218470" cy="425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1" y="1"/>
            <a:ext cx="8998161" cy="68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3199"/>
            <a:ext cx="8839200" cy="68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9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1" y="10605"/>
            <a:ext cx="8839199" cy="683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98" y="16757"/>
            <a:ext cx="8860903" cy="684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9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873</Words>
  <Application>Microsoft Office PowerPoint</Application>
  <PresentationFormat>Widescreen</PresentationFormat>
  <Paragraphs>99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Tahoma</vt:lpstr>
      <vt:lpstr>Office Theme</vt:lpstr>
      <vt:lpstr>PowerPoint Presentation</vt:lpstr>
      <vt:lpstr>PowerPoint Presentation</vt:lpstr>
      <vt:lpstr>International Student Recruitment  Best Practices</vt:lpstr>
      <vt:lpstr>Overview of international students in the U.S.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Recommended Recruitment Strategies </vt:lpstr>
      <vt:lpstr>Recommended Recruitment Strategies </vt:lpstr>
      <vt:lpstr>  Recommended Recruitment Strategies </vt:lpstr>
      <vt:lpstr>International Student Recruitment at UGA</vt:lpstr>
      <vt:lpstr>International Student Recruitment at UGA</vt:lpstr>
      <vt:lpstr>International Student Recruitment at UGA</vt:lpstr>
      <vt:lpstr>International Student Recruitment at UGA</vt:lpstr>
      <vt:lpstr>  University of Georgia : International Recruitment Strategies and Results</vt:lpstr>
      <vt:lpstr>  International Student Athlete Recruitment</vt:lpstr>
      <vt:lpstr>  International Student Athlete Recruitment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Dale</dc:creator>
  <cp:lastModifiedBy>Chenelle K Goyen</cp:lastModifiedBy>
  <cp:revision>35</cp:revision>
  <dcterms:created xsi:type="dcterms:W3CDTF">2017-01-12T16:22:20Z</dcterms:created>
  <dcterms:modified xsi:type="dcterms:W3CDTF">2017-06-30T13:02:16Z</dcterms:modified>
</cp:coreProperties>
</file>