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44"/>
  </p:notesMasterIdLst>
  <p:sldIdLst>
    <p:sldId id="270" r:id="rId2"/>
    <p:sldId id="2147309865" r:id="rId3"/>
    <p:sldId id="2147309838" r:id="rId4"/>
    <p:sldId id="2147309839" r:id="rId5"/>
    <p:sldId id="2147309840" r:id="rId6"/>
    <p:sldId id="2147309841" r:id="rId7"/>
    <p:sldId id="2147309842" r:id="rId8"/>
    <p:sldId id="2147309843" r:id="rId9"/>
    <p:sldId id="2147309816" r:id="rId10"/>
    <p:sldId id="399" r:id="rId11"/>
    <p:sldId id="2147309845" r:id="rId12"/>
    <p:sldId id="2147309846" r:id="rId13"/>
    <p:sldId id="2147309847" r:id="rId14"/>
    <p:sldId id="264" r:id="rId15"/>
    <p:sldId id="257" r:id="rId16"/>
    <p:sldId id="2147309809" r:id="rId17"/>
    <p:sldId id="2147309829" r:id="rId18"/>
    <p:sldId id="2147309852" r:id="rId19"/>
    <p:sldId id="2147309850" r:id="rId20"/>
    <p:sldId id="2147309851" r:id="rId21"/>
    <p:sldId id="2147309818" r:id="rId22"/>
    <p:sldId id="2147309832" r:id="rId23"/>
    <p:sldId id="2147309848" r:id="rId24"/>
    <p:sldId id="2147309858" r:id="rId25"/>
    <p:sldId id="2147309849" r:id="rId26"/>
    <p:sldId id="2147309831" r:id="rId27"/>
    <p:sldId id="2147309859" r:id="rId28"/>
    <p:sldId id="1311" r:id="rId29"/>
    <p:sldId id="2147309861" r:id="rId30"/>
    <p:sldId id="263" r:id="rId31"/>
    <p:sldId id="2147309862" r:id="rId32"/>
    <p:sldId id="262" r:id="rId33"/>
    <p:sldId id="259" r:id="rId34"/>
    <p:sldId id="2147309863" r:id="rId35"/>
    <p:sldId id="2147309864" r:id="rId36"/>
    <p:sldId id="261" r:id="rId37"/>
    <p:sldId id="2147309844" r:id="rId38"/>
    <p:sldId id="2147309830" r:id="rId39"/>
    <p:sldId id="2147309853" r:id="rId40"/>
    <p:sldId id="2147309833" r:id="rId41"/>
    <p:sldId id="2147309837" r:id="rId42"/>
    <p:sldId id="1331" r:id="rId43"/>
  </p:sldIdLst>
  <p:sldSz cx="9144000" cy="5143500" type="screen16x9"/>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D81"/>
    <a:srgbClr val="1A2769"/>
    <a:srgbClr val="0038A8"/>
    <a:srgbClr val="3366FF"/>
    <a:srgbClr val="00386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6D8644-9DFF-4E8D-A666-68C4CFD6724C}" v="4" dt="2025-10-07T12:15:58.9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64" autoAdjust="0"/>
    <p:restoredTop sz="86375" autoAdjust="0"/>
  </p:normalViewPr>
  <p:slideViewPr>
    <p:cSldViewPr snapToGrid="0" snapToObjects="1">
      <p:cViewPr varScale="1">
        <p:scale>
          <a:sx n="85" d="100"/>
          <a:sy n="85" d="100"/>
        </p:scale>
        <p:origin x="656" y="48"/>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fs1.uso.bor.usg.edu\USO\RPA-SRA\Support_USO\Admissions\Georgia%20Match\GA%20Match%20Reporting\to%20Deliver\GA%20MATCH%20Pipeline%20Fall%202024.xlsx" TargetMode="External"/><Relationship Id="rId4" Type="http://schemas.openxmlformats.org/officeDocument/2006/relationships/themeOverride" Target="../theme/themeOverride1.xm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 dir="row">'System Summary'!$B$7:$F$7</cx:f>
        <cx:lvl ptCount="5">
          <cx:pt idx="0">Individuals who made at least 1 claim</cx:pt>
          <cx:pt idx="1">At least 1 aplication</cx:pt>
          <cx:pt idx="2">At least 1 complete application</cx:pt>
          <cx:pt idx="3">At least 1 admittance</cx:pt>
          <cx:pt idx="4">At least 1 enrollment</cx:pt>
        </cx:lvl>
      </cx:strDim>
      <cx:numDim type="val">
        <cx:f dir="row">'System Summary'!$B$8:$F$8</cx:f>
        <cx:lvl ptCount="5" formatCode="#,##0">
          <cx:pt idx="0">12515</cx:pt>
          <cx:pt idx="1">11478</cx:pt>
          <cx:pt idx="2">10807</cx:pt>
          <cx:pt idx="3">10488</cx:pt>
          <cx:pt idx="4">7658</cx:pt>
        </cx:lvl>
      </cx:numDim>
    </cx:data>
  </cx:chartData>
  <cx:chart>
    <cx:title pos="t" align="ctr" overlay="0">
      <cx:tx>
        <cx:rich>
          <a:bodyPr spcFirstLastPara="1" vertOverflow="ellipsis" horzOverflow="overflow" wrap="square" lIns="0" tIns="0" rIns="0" bIns="0" anchor="ctr" anchorCtr="1"/>
          <a:lstStyle/>
          <a:p>
            <a:pPr algn="ctr" rtl="0">
              <a:defRPr>
                <a:solidFill>
                  <a:sysClr val="windowText" lastClr="000000"/>
                </a:solidFill>
              </a:defRPr>
            </a:pPr>
            <a:r>
              <a:rPr lang="en-US" sz="1400" b="0" i="0" u="none" strike="noStrike" kern="1200" spc="0" baseline="0">
                <a:solidFill>
                  <a:sysClr val="windowText" lastClr="000000"/>
                </a:solidFill>
                <a:latin typeface="Aptos Narrow" panose="02110004020202020204"/>
              </a:rPr>
              <a:t>University System of Georgia </a:t>
            </a:r>
          </a:p>
          <a:p>
            <a:pPr algn="ctr" rtl="0">
              <a:defRPr>
                <a:solidFill>
                  <a:sysClr val="windowText" lastClr="000000"/>
                </a:solidFill>
              </a:defRPr>
            </a:pPr>
            <a:r>
              <a:rPr lang="en-US" sz="1400" b="0" i="0" u="none" strike="noStrike" kern="1200" spc="0" baseline="0">
                <a:solidFill>
                  <a:sysClr val="windowText" lastClr="000000"/>
                </a:solidFill>
                <a:latin typeface="Aptos Narrow" panose="02110004020202020204"/>
              </a:rPr>
              <a:t>Georgia Match Pipeline Fall 2024</a:t>
            </a:r>
          </a:p>
        </cx:rich>
      </cx:tx>
    </cx:title>
    <cx:plotArea>
      <cx:plotAreaRegion>
        <cx:series layoutId="funnel" uniqueId="{D9C01397-A37E-481A-B243-0D8CCE6AF9CD}">
          <cx:tx>
            <cx:txData>
              <cx:f>'System Summary'!$A$8</cx:f>
              <cx:v>University System of Georgia</cx:v>
            </cx:txData>
          </cx:tx>
          <cx:spPr>
            <a:solidFill>
              <a:schemeClr val="accent6"/>
            </a:solidFill>
          </cx:spPr>
          <cx:dataLabels>
            <cx:txPr>
              <a:bodyPr spcFirstLastPara="1" vertOverflow="ellipsis" horzOverflow="overflow" wrap="square" lIns="0" tIns="0" rIns="0" bIns="0" anchor="ctr" anchorCtr="1"/>
              <a:lstStyle/>
              <a:p>
                <a:pPr algn="ctr" rtl="0">
                  <a:defRPr b="1">
                    <a:solidFill>
                      <a:schemeClr val="bg1"/>
                    </a:solidFill>
                  </a:defRPr>
                </a:pPr>
                <a:endParaRPr lang="en-US" sz="900" b="1" i="0" u="none" strike="noStrike" kern="1200" baseline="0">
                  <a:solidFill>
                    <a:schemeClr val="bg1"/>
                  </a:solidFill>
                  <a:latin typeface="Aptos Narrow" panose="02110004020202020204"/>
                </a:endParaRPr>
              </a:p>
            </cx:txPr>
          </cx:dataLabels>
          <cx:dataId val="0"/>
        </cx:series>
      </cx:plotAreaRegion>
      <cx:axis id="0">
        <cx:catScaling gapWidth="1.01999998"/>
        <cx:tickLabels/>
        <cx:txPr>
          <a:bodyPr spcFirstLastPara="1" vertOverflow="ellipsis" horzOverflow="overflow" wrap="square" lIns="0" tIns="0" rIns="0" bIns="0" anchor="ctr" anchorCtr="1"/>
          <a:lstStyle/>
          <a:p>
            <a:pPr algn="ctr" rtl="0">
              <a:defRPr sz="800">
                <a:solidFill>
                  <a:sysClr val="windowText" lastClr="000000"/>
                </a:solidFill>
              </a:defRPr>
            </a:pPr>
            <a:endParaRPr lang="en-US" sz="800" b="0" i="0" u="none" strike="noStrike" kern="1200" baseline="0">
              <a:solidFill>
                <a:sysClr val="windowText" lastClr="000000"/>
              </a:solidFill>
              <a:latin typeface="Aptos Narrow" panose="02110004020202020204"/>
            </a:endParaRPr>
          </a:p>
        </cx:txPr>
      </cx:axis>
    </cx:plotArea>
  </cx:chart>
  <cx:spPr>
    <a:ln>
      <a:solidFill>
        <a:schemeClr val="tx1"/>
      </a:solidFill>
    </a:ln>
  </cx:spPr>
  <cx:clrMapOvr bg1="lt1" tx1="dk1" bg2="lt2" tx2="dk2" accent1="accent1" accent2="accent2" accent3="accent3" accent4="accent4" accent5="accent5" accent6="accent6" hlink="hlink" folHlink="folHlink"/>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5" tIns="47113" rIns="94225" bIns="47113" rtlCol="0"/>
          <a:lstStyle>
            <a:lvl1pPr algn="l">
              <a:defRPr sz="13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5" tIns="47113" rIns="94225" bIns="47113" rtlCol="0"/>
          <a:lstStyle>
            <a:lvl1pPr algn="r">
              <a:defRPr sz="1300"/>
            </a:lvl1pPr>
          </a:lstStyle>
          <a:p>
            <a:fld id="{4DB90E9C-3C8A-40E7-B87A-CFB255DB3C3A}" type="datetimeFigureOut">
              <a:rPr lang="en-US" smtClean="0"/>
              <a:t>10/7/2025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5" tIns="47113" rIns="94225" bIns="47113"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5" tIns="47113" rIns="94225" bIns="4711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5" tIns="47113" rIns="94225" bIns="47113" rtlCol="0" anchor="b"/>
          <a:lstStyle>
            <a:lvl1pPr algn="l">
              <a:defRPr sz="13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5" tIns="47113" rIns="94225" bIns="47113" rtlCol="0" anchor="b"/>
          <a:lstStyle>
            <a:lvl1pPr algn="r">
              <a:defRPr sz="1300"/>
            </a:lvl1pPr>
          </a:lstStyle>
          <a:p>
            <a:fld id="{D48CD4A8-BECF-4801-BDB1-227745CA0B32}" type="slidenum">
              <a:rPr lang="en-US" smtClean="0"/>
              <a:t>‹#›</a:t>
            </a:fld>
            <a:endParaRPr lang="en-US"/>
          </a:p>
        </p:txBody>
      </p:sp>
    </p:spTree>
    <p:extLst>
      <p:ext uri="{BB962C8B-B14F-4D97-AF65-F5344CB8AC3E}">
        <p14:creationId xmlns:p14="http://schemas.microsoft.com/office/powerpoint/2010/main" val="1308846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8CD4A8-BECF-4801-BDB1-227745CA0B32}" type="slidenum">
              <a:rPr lang="en-US" smtClean="0"/>
              <a:t>1</a:t>
            </a:fld>
            <a:endParaRPr lang="en-US"/>
          </a:p>
        </p:txBody>
      </p:sp>
    </p:spTree>
    <p:extLst>
      <p:ext uri="{BB962C8B-B14F-4D97-AF65-F5344CB8AC3E}">
        <p14:creationId xmlns:p14="http://schemas.microsoft.com/office/powerpoint/2010/main" val="2410907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CCF32-6743-5BEE-3D77-F55ED300E1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BBC736-5AD1-3D7D-03C4-9C3F22CCA8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7C38A-9D2E-140C-5F90-57312B6969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6E51FD-A806-D110-B80D-80A2F1BAAE2F}"/>
              </a:ext>
            </a:extLst>
          </p:cNvPr>
          <p:cNvSpPr>
            <a:spLocks noGrp="1"/>
          </p:cNvSpPr>
          <p:nvPr>
            <p:ph type="sldNum" sz="quarter" idx="10"/>
          </p:nvPr>
        </p:nvSpPr>
        <p:spPr/>
        <p:txBody>
          <a:bodyPr/>
          <a:lstStyle/>
          <a:p>
            <a:fld id="{D48CD4A8-BECF-4801-BDB1-227745CA0B32}" type="slidenum">
              <a:rPr lang="en-US" smtClean="0"/>
              <a:t>11</a:t>
            </a:fld>
            <a:endParaRPr lang="en-US"/>
          </a:p>
        </p:txBody>
      </p:sp>
    </p:spTree>
    <p:extLst>
      <p:ext uri="{BB962C8B-B14F-4D97-AF65-F5344CB8AC3E}">
        <p14:creationId xmlns:p14="http://schemas.microsoft.com/office/powerpoint/2010/main" val="854974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A4F1A-6265-1CC2-06C5-4E9EE6598B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431F1E-809E-4EE9-6297-A99E3FC8DA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32E6C6-A4D6-3A2B-AD61-465F66F4DD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7E8407-35F9-78B0-61DC-3E92FC2BB994}"/>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8CD4A8-BECF-4801-BDB1-227745CA0B3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0764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70E60-B0B7-E6CE-E661-2374DFB95E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D74BE4-B7A6-0C62-5BB6-C0F2EAFBBF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F8817-99D6-2D38-8D52-14DBE91F21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60F6A3-CBE4-C9AF-0001-1A2D277730A1}"/>
              </a:ext>
            </a:extLst>
          </p:cNvPr>
          <p:cNvSpPr>
            <a:spLocks noGrp="1"/>
          </p:cNvSpPr>
          <p:nvPr>
            <p:ph type="sldNum" sz="quarter" idx="10"/>
          </p:nvPr>
        </p:nvSpPr>
        <p:spPr/>
        <p:txBody>
          <a:bodyPr/>
          <a:lstStyle/>
          <a:p>
            <a:fld id="{D48CD4A8-BECF-4801-BDB1-227745CA0B32}" type="slidenum">
              <a:rPr lang="en-US" smtClean="0"/>
              <a:t>13</a:t>
            </a:fld>
            <a:endParaRPr lang="en-US"/>
          </a:p>
        </p:txBody>
      </p:sp>
    </p:spTree>
    <p:extLst>
      <p:ext uri="{BB962C8B-B14F-4D97-AF65-F5344CB8AC3E}">
        <p14:creationId xmlns:p14="http://schemas.microsoft.com/office/powerpoint/2010/main" val="498595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Negot</a:t>
            </a:r>
            <a:r>
              <a:rPr lang="en-US" dirty="0"/>
              <a:t> rulemaking Dec and Jan</a:t>
            </a:r>
          </a:p>
        </p:txBody>
      </p:sp>
      <p:sp>
        <p:nvSpPr>
          <p:cNvPr id="4" name="Slide Number Placeholder 3"/>
          <p:cNvSpPr>
            <a:spLocks noGrp="1"/>
          </p:cNvSpPr>
          <p:nvPr>
            <p:ph type="sldNum" sz="quarter" idx="5"/>
          </p:nvPr>
        </p:nvSpPr>
        <p:spPr/>
        <p:txBody>
          <a:bodyPr/>
          <a:lstStyle/>
          <a:p>
            <a:fld id="{D48CD4A8-BECF-4801-BDB1-227745CA0B32}" type="slidenum">
              <a:rPr lang="en-US" smtClean="0"/>
              <a:t>15</a:t>
            </a:fld>
            <a:endParaRPr lang="en-US"/>
          </a:p>
        </p:txBody>
      </p:sp>
    </p:spTree>
    <p:extLst>
      <p:ext uri="{BB962C8B-B14F-4D97-AF65-F5344CB8AC3E}">
        <p14:creationId xmlns:p14="http://schemas.microsoft.com/office/powerpoint/2010/main" val="22446475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8CD4A8-BECF-4801-BDB1-227745CA0B32}" type="slidenum">
              <a:rPr lang="en-US" smtClean="0"/>
              <a:t>16</a:t>
            </a:fld>
            <a:endParaRPr lang="en-US"/>
          </a:p>
        </p:txBody>
      </p:sp>
    </p:spTree>
    <p:extLst>
      <p:ext uri="{BB962C8B-B14F-4D97-AF65-F5344CB8AC3E}">
        <p14:creationId xmlns:p14="http://schemas.microsoft.com/office/powerpoint/2010/main" val="4196852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CA2D8-2E7C-3338-438F-20C168E092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7495E9-F6CA-502D-960C-4E591457C7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DF159-3375-CC05-5FC2-BC0D9BD984F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Basic Needs schools: </a:t>
            </a:r>
            <a:r>
              <a:rPr lang="en-US" sz="1200" kern="1200" dirty="0">
                <a:solidFill>
                  <a:schemeClr val="tx1"/>
                </a:solidFill>
                <a:effectLst/>
                <a:latin typeface="+mn-lt"/>
                <a:ea typeface="+mn-ea"/>
                <a:cs typeface="+mn-cs"/>
              </a:rPr>
              <a:t>Georgia State, Albany, Dalton and Georgia Southern this time next year</a:t>
            </a:r>
          </a:p>
          <a:p>
            <a:endParaRPr lang="en-US" dirty="0"/>
          </a:p>
        </p:txBody>
      </p:sp>
      <p:sp>
        <p:nvSpPr>
          <p:cNvPr id="4" name="Slide Number Placeholder 3">
            <a:extLst>
              <a:ext uri="{FF2B5EF4-FFF2-40B4-BE49-F238E27FC236}">
                <a16:creationId xmlns:a16="http://schemas.microsoft.com/office/drawing/2014/main" id="{6E062EBF-DAB4-BB3D-4277-7930F37E681E}"/>
              </a:ext>
            </a:extLst>
          </p:cNvPr>
          <p:cNvSpPr>
            <a:spLocks noGrp="1"/>
          </p:cNvSpPr>
          <p:nvPr>
            <p:ph type="sldNum" sz="quarter" idx="5"/>
          </p:nvPr>
        </p:nvSpPr>
        <p:spPr/>
        <p:txBody>
          <a:bodyPr/>
          <a:lstStyle/>
          <a:p>
            <a:fld id="{D48CD4A8-BECF-4801-BDB1-227745CA0B32}" type="slidenum">
              <a:rPr lang="en-US" smtClean="0"/>
              <a:t>17</a:t>
            </a:fld>
            <a:endParaRPr lang="en-US"/>
          </a:p>
        </p:txBody>
      </p:sp>
    </p:spTree>
    <p:extLst>
      <p:ext uri="{BB962C8B-B14F-4D97-AF65-F5344CB8AC3E}">
        <p14:creationId xmlns:p14="http://schemas.microsoft.com/office/powerpoint/2010/main" val="13865786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1DD88-47CA-E09D-7A10-11C4D3035F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094492-C556-C9BD-DF0F-8E58B8981F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640C3A-E1B7-2EDE-714E-465962B3141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Basic Needs schools: </a:t>
            </a:r>
            <a:r>
              <a:rPr lang="en-US" sz="1200" kern="1200" dirty="0">
                <a:solidFill>
                  <a:schemeClr val="tx1"/>
                </a:solidFill>
                <a:effectLst/>
                <a:latin typeface="+mn-lt"/>
                <a:ea typeface="+mn-ea"/>
                <a:cs typeface="+mn-cs"/>
              </a:rPr>
              <a:t>Georgia State, Albany, Dalton and Georgia Southern this time next year</a:t>
            </a:r>
          </a:p>
          <a:p>
            <a:endParaRPr lang="en-US" dirty="0"/>
          </a:p>
        </p:txBody>
      </p:sp>
      <p:sp>
        <p:nvSpPr>
          <p:cNvPr id="4" name="Slide Number Placeholder 3">
            <a:extLst>
              <a:ext uri="{FF2B5EF4-FFF2-40B4-BE49-F238E27FC236}">
                <a16:creationId xmlns:a16="http://schemas.microsoft.com/office/drawing/2014/main" id="{C4CA8EB7-CE06-D7FB-4257-1681FF08E088}"/>
              </a:ext>
            </a:extLst>
          </p:cNvPr>
          <p:cNvSpPr>
            <a:spLocks noGrp="1"/>
          </p:cNvSpPr>
          <p:nvPr>
            <p:ph type="sldNum" sz="quarter" idx="5"/>
          </p:nvPr>
        </p:nvSpPr>
        <p:spPr/>
        <p:txBody>
          <a:bodyPr/>
          <a:lstStyle/>
          <a:p>
            <a:fld id="{D48CD4A8-BECF-4801-BDB1-227745CA0B32}" type="slidenum">
              <a:rPr lang="en-US" smtClean="0"/>
              <a:t>18</a:t>
            </a:fld>
            <a:endParaRPr lang="en-US"/>
          </a:p>
        </p:txBody>
      </p:sp>
    </p:spTree>
    <p:extLst>
      <p:ext uri="{BB962C8B-B14F-4D97-AF65-F5344CB8AC3E}">
        <p14:creationId xmlns:p14="http://schemas.microsoft.com/office/powerpoint/2010/main" val="3200186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FACC1-597C-96AD-3F40-FF5B6059C5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462544-1ABD-ECB3-E28E-DF46BC6F0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6DB227-EF4D-6A7D-FF1E-AD76557ECC2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Basic Needs schools: </a:t>
            </a:r>
            <a:r>
              <a:rPr lang="en-US" sz="1200" kern="1200" dirty="0">
                <a:solidFill>
                  <a:schemeClr val="tx1"/>
                </a:solidFill>
                <a:effectLst/>
                <a:latin typeface="+mn-lt"/>
                <a:ea typeface="+mn-ea"/>
                <a:cs typeface="+mn-cs"/>
              </a:rPr>
              <a:t>Georgia State, Albany, Dalton and Georgia Southern this time next year</a:t>
            </a:r>
          </a:p>
          <a:p>
            <a:endParaRPr lang="en-US" dirty="0"/>
          </a:p>
        </p:txBody>
      </p:sp>
      <p:sp>
        <p:nvSpPr>
          <p:cNvPr id="4" name="Slide Number Placeholder 3">
            <a:extLst>
              <a:ext uri="{FF2B5EF4-FFF2-40B4-BE49-F238E27FC236}">
                <a16:creationId xmlns:a16="http://schemas.microsoft.com/office/drawing/2014/main" id="{812FEBB2-BA5C-8EB0-0FFF-DADE4BC19689}"/>
              </a:ext>
            </a:extLst>
          </p:cNvPr>
          <p:cNvSpPr>
            <a:spLocks noGrp="1"/>
          </p:cNvSpPr>
          <p:nvPr>
            <p:ph type="sldNum" sz="quarter" idx="5"/>
          </p:nvPr>
        </p:nvSpPr>
        <p:spPr/>
        <p:txBody>
          <a:bodyPr/>
          <a:lstStyle/>
          <a:p>
            <a:fld id="{D48CD4A8-BECF-4801-BDB1-227745CA0B32}" type="slidenum">
              <a:rPr lang="en-US" smtClean="0"/>
              <a:t>19</a:t>
            </a:fld>
            <a:endParaRPr lang="en-US"/>
          </a:p>
        </p:txBody>
      </p:sp>
    </p:spTree>
    <p:extLst>
      <p:ext uri="{BB962C8B-B14F-4D97-AF65-F5344CB8AC3E}">
        <p14:creationId xmlns:p14="http://schemas.microsoft.com/office/powerpoint/2010/main" val="2199521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9967A-0FA2-D5C3-9DAB-9F61F9351B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ABA2AF-C800-659E-C8E5-C6800FCEB0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C59D15-EF06-39BA-1D66-89D18A87800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Basic Needs schools: </a:t>
            </a:r>
            <a:r>
              <a:rPr lang="en-US" sz="1200" kern="1200" dirty="0">
                <a:solidFill>
                  <a:schemeClr val="tx1"/>
                </a:solidFill>
                <a:effectLst/>
                <a:latin typeface="+mn-lt"/>
                <a:ea typeface="+mn-ea"/>
                <a:cs typeface="+mn-cs"/>
              </a:rPr>
              <a:t>Georgia State, Albany, Dalton and Georgia Southern this time next year</a:t>
            </a:r>
          </a:p>
          <a:p>
            <a:endParaRPr lang="en-US" dirty="0"/>
          </a:p>
        </p:txBody>
      </p:sp>
      <p:sp>
        <p:nvSpPr>
          <p:cNvPr id="4" name="Slide Number Placeholder 3">
            <a:extLst>
              <a:ext uri="{FF2B5EF4-FFF2-40B4-BE49-F238E27FC236}">
                <a16:creationId xmlns:a16="http://schemas.microsoft.com/office/drawing/2014/main" id="{48D8B26F-A678-D4D8-E3B0-993EEF6AF1E2}"/>
              </a:ext>
            </a:extLst>
          </p:cNvPr>
          <p:cNvSpPr>
            <a:spLocks noGrp="1"/>
          </p:cNvSpPr>
          <p:nvPr>
            <p:ph type="sldNum" sz="quarter" idx="5"/>
          </p:nvPr>
        </p:nvSpPr>
        <p:spPr/>
        <p:txBody>
          <a:bodyPr/>
          <a:lstStyle/>
          <a:p>
            <a:fld id="{D48CD4A8-BECF-4801-BDB1-227745CA0B32}" type="slidenum">
              <a:rPr lang="en-US" smtClean="0"/>
              <a:t>20</a:t>
            </a:fld>
            <a:endParaRPr lang="en-US"/>
          </a:p>
        </p:txBody>
      </p:sp>
    </p:spTree>
    <p:extLst>
      <p:ext uri="{BB962C8B-B14F-4D97-AF65-F5344CB8AC3E}">
        <p14:creationId xmlns:p14="http://schemas.microsoft.com/office/powerpoint/2010/main" val="33770412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8CD4A8-BECF-4801-BDB1-227745CA0B32}" type="slidenum">
              <a:rPr lang="en-US" smtClean="0"/>
              <a:t>21</a:t>
            </a:fld>
            <a:endParaRPr lang="en-US"/>
          </a:p>
        </p:txBody>
      </p:sp>
    </p:spTree>
    <p:extLst>
      <p:ext uri="{BB962C8B-B14F-4D97-AF65-F5344CB8AC3E}">
        <p14:creationId xmlns:p14="http://schemas.microsoft.com/office/powerpoint/2010/main" val="2410907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187EC-F4A7-372F-022D-BB1EB871A3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AF3A28-7DEA-734A-D1DA-C3498597A2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CFACD9-9182-47A4-887D-8CB4B81258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CD8D7B-B693-6DFA-3DF7-443D790EB8FD}"/>
              </a:ext>
            </a:extLst>
          </p:cNvPr>
          <p:cNvSpPr>
            <a:spLocks noGrp="1"/>
          </p:cNvSpPr>
          <p:nvPr>
            <p:ph type="sldNum" sz="quarter" idx="10"/>
          </p:nvPr>
        </p:nvSpPr>
        <p:spPr/>
        <p:txBody>
          <a:bodyPr/>
          <a:lstStyle/>
          <a:p>
            <a:fld id="{D48CD4A8-BECF-4801-BDB1-227745CA0B32}" type="slidenum">
              <a:rPr lang="en-US" smtClean="0"/>
              <a:t>3</a:t>
            </a:fld>
            <a:endParaRPr lang="en-US"/>
          </a:p>
        </p:txBody>
      </p:sp>
    </p:spTree>
    <p:extLst>
      <p:ext uri="{BB962C8B-B14F-4D97-AF65-F5344CB8AC3E}">
        <p14:creationId xmlns:p14="http://schemas.microsoft.com/office/powerpoint/2010/main" val="8944390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3806D-8071-7D4F-9F9E-2641F3988E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21F98-F0A3-29D3-3592-06084D7F8F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BC8934-EFD7-8522-9F28-6260253563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6F3C2F-F210-A0E7-2936-66A9E63F8D3B}"/>
              </a:ext>
            </a:extLst>
          </p:cNvPr>
          <p:cNvSpPr>
            <a:spLocks noGrp="1"/>
          </p:cNvSpPr>
          <p:nvPr>
            <p:ph type="sldNum" sz="quarter" idx="10"/>
          </p:nvPr>
        </p:nvSpPr>
        <p:spPr/>
        <p:txBody>
          <a:bodyPr/>
          <a:lstStyle/>
          <a:p>
            <a:fld id="{D48CD4A8-BECF-4801-BDB1-227745CA0B32}" type="slidenum">
              <a:rPr lang="en-US" smtClean="0"/>
              <a:t>22</a:t>
            </a:fld>
            <a:endParaRPr lang="en-US"/>
          </a:p>
        </p:txBody>
      </p:sp>
    </p:spTree>
    <p:extLst>
      <p:ext uri="{BB962C8B-B14F-4D97-AF65-F5344CB8AC3E}">
        <p14:creationId xmlns:p14="http://schemas.microsoft.com/office/powerpoint/2010/main" val="26068566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0659B-A5D4-CB0C-368F-D60C9460B3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89F3DB-6698-E685-5742-F27C4B1102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2E8249-C776-3564-0B4F-8672A8540F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AA1192-962F-CB11-4BFF-7AFA7C934046}"/>
              </a:ext>
            </a:extLst>
          </p:cNvPr>
          <p:cNvSpPr>
            <a:spLocks noGrp="1"/>
          </p:cNvSpPr>
          <p:nvPr>
            <p:ph type="sldNum" sz="quarter" idx="10"/>
          </p:nvPr>
        </p:nvSpPr>
        <p:spPr/>
        <p:txBody>
          <a:bodyPr/>
          <a:lstStyle/>
          <a:p>
            <a:fld id="{D48CD4A8-BECF-4801-BDB1-227745CA0B32}" type="slidenum">
              <a:rPr lang="en-US" smtClean="0"/>
              <a:t>23</a:t>
            </a:fld>
            <a:endParaRPr lang="en-US"/>
          </a:p>
        </p:txBody>
      </p:sp>
    </p:spTree>
    <p:extLst>
      <p:ext uri="{BB962C8B-B14F-4D97-AF65-F5344CB8AC3E}">
        <p14:creationId xmlns:p14="http://schemas.microsoft.com/office/powerpoint/2010/main" val="39209639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FF7FC-CDF6-F394-D22C-3D35E97CB0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45776E-A975-8A9F-8BF2-B27D58391B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9C371A-FA22-9996-9AA1-CCEEA63EFB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0966A4-0A32-F553-0A38-BEC501AEDE9D}"/>
              </a:ext>
            </a:extLst>
          </p:cNvPr>
          <p:cNvSpPr>
            <a:spLocks noGrp="1"/>
          </p:cNvSpPr>
          <p:nvPr>
            <p:ph type="sldNum" sz="quarter" idx="10"/>
          </p:nvPr>
        </p:nvSpPr>
        <p:spPr/>
        <p:txBody>
          <a:bodyPr/>
          <a:lstStyle/>
          <a:p>
            <a:fld id="{D48CD4A8-BECF-4801-BDB1-227745CA0B32}" type="slidenum">
              <a:rPr lang="en-US" smtClean="0"/>
              <a:t>24</a:t>
            </a:fld>
            <a:endParaRPr lang="en-US"/>
          </a:p>
        </p:txBody>
      </p:sp>
    </p:spTree>
    <p:extLst>
      <p:ext uri="{BB962C8B-B14F-4D97-AF65-F5344CB8AC3E}">
        <p14:creationId xmlns:p14="http://schemas.microsoft.com/office/powerpoint/2010/main" val="23732096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76ADC-7166-CF14-F33C-D7275C70A1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F4FCD4-5215-7F5D-D465-E9205EDBA1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8A6A3D-9C00-B7EE-400D-729588A7D7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1EE142-8C17-B9FA-F995-2B83775AA99B}"/>
              </a:ext>
            </a:extLst>
          </p:cNvPr>
          <p:cNvSpPr>
            <a:spLocks noGrp="1"/>
          </p:cNvSpPr>
          <p:nvPr>
            <p:ph type="sldNum" sz="quarter" idx="10"/>
          </p:nvPr>
        </p:nvSpPr>
        <p:spPr/>
        <p:txBody>
          <a:bodyPr/>
          <a:lstStyle/>
          <a:p>
            <a:fld id="{D48CD4A8-BECF-4801-BDB1-227745CA0B32}" type="slidenum">
              <a:rPr lang="en-US" smtClean="0"/>
              <a:t>25</a:t>
            </a:fld>
            <a:endParaRPr lang="en-US"/>
          </a:p>
        </p:txBody>
      </p:sp>
    </p:spTree>
    <p:extLst>
      <p:ext uri="{BB962C8B-B14F-4D97-AF65-F5344CB8AC3E}">
        <p14:creationId xmlns:p14="http://schemas.microsoft.com/office/powerpoint/2010/main" val="22422489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34097-78CE-673E-AD65-102F31B84C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4D9B5D-4CDE-5F57-C027-8D985F8232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9356D7-ABFA-F80B-8574-60430436AF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07B06D-DF76-A258-57F7-4D6680D11064}"/>
              </a:ext>
            </a:extLst>
          </p:cNvPr>
          <p:cNvSpPr>
            <a:spLocks noGrp="1"/>
          </p:cNvSpPr>
          <p:nvPr>
            <p:ph type="sldNum" sz="quarter" idx="10"/>
          </p:nvPr>
        </p:nvSpPr>
        <p:spPr/>
        <p:txBody>
          <a:bodyPr/>
          <a:lstStyle/>
          <a:p>
            <a:fld id="{D48CD4A8-BECF-4801-BDB1-227745CA0B32}" type="slidenum">
              <a:rPr lang="en-US" smtClean="0"/>
              <a:t>26</a:t>
            </a:fld>
            <a:endParaRPr lang="en-US"/>
          </a:p>
        </p:txBody>
      </p:sp>
    </p:spTree>
    <p:extLst>
      <p:ext uri="{BB962C8B-B14F-4D97-AF65-F5344CB8AC3E}">
        <p14:creationId xmlns:p14="http://schemas.microsoft.com/office/powerpoint/2010/main" val="13456711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8FCAD-C3B1-C4ED-0A93-432816D731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072155-626F-9608-68B0-92DC2831F3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8871-E393-04A7-3692-B4BC83FAAA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E8D22A-6F49-E67A-5640-664D64E5C167}"/>
              </a:ext>
            </a:extLst>
          </p:cNvPr>
          <p:cNvSpPr>
            <a:spLocks noGrp="1"/>
          </p:cNvSpPr>
          <p:nvPr>
            <p:ph type="sldNum" sz="quarter" idx="10"/>
          </p:nvPr>
        </p:nvSpPr>
        <p:spPr/>
        <p:txBody>
          <a:bodyPr/>
          <a:lstStyle/>
          <a:p>
            <a:fld id="{D48CD4A8-BECF-4801-BDB1-227745CA0B32}" type="slidenum">
              <a:rPr lang="en-US" smtClean="0"/>
              <a:t>27</a:t>
            </a:fld>
            <a:endParaRPr lang="en-US"/>
          </a:p>
        </p:txBody>
      </p:sp>
    </p:spTree>
    <p:extLst>
      <p:ext uri="{BB962C8B-B14F-4D97-AF65-F5344CB8AC3E}">
        <p14:creationId xmlns:p14="http://schemas.microsoft.com/office/powerpoint/2010/main" val="26283105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AD44B-692E-66D4-8B7A-27388EA365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1AA5E3-118F-CCA3-2A91-10F9C0A28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02D787-8C65-00FA-32ED-CF07E67D2F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87FBC2-06D5-5962-19D2-636CDB51D832}"/>
              </a:ext>
            </a:extLst>
          </p:cNvPr>
          <p:cNvSpPr>
            <a:spLocks noGrp="1"/>
          </p:cNvSpPr>
          <p:nvPr>
            <p:ph type="sldNum" sz="quarter" idx="5"/>
          </p:nvPr>
        </p:nvSpPr>
        <p:spPr/>
        <p:txBody>
          <a:bodyPr/>
          <a:lstStyle/>
          <a:p>
            <a:fld id="{D48CD4A8-BECF-4801-BDB1-227745CA0B32}" type="slidenum">
              <a:rPr lang="en-US" smtClean="0"/>
              <a:t>28</a:t>
            </a:fld>
            <a:endParaRPr lang="en-US"/>
          </a:p>
        </p:txBody>
      </p:sp>
    </p:spTree>
    <p:extLst>
      <p:ext uri="{BB962C8B-B14F-4D97-AF65-F5344CB8AC3E}">
        <p14:creationId xmlns:p14="http://schemas.microsoft.com/office/powerpoint/2010/main" val="7101058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32909-D761-48B1-9D30-60ED6D7C10F9}" type="slidenum">
              <a:rPr lang="en-US" smtClean="0"/>
              <a:t>30</a:t>
            </a:fld>
            <a:endParaRPr lang="en-US"/>
          </a:p>
        </p:txBody>
      </p:sp>
    </p:spTree>
    <p:extLst>
      <p:ext uri="{BB962C8B-B14F-4D97-AF65-F5344CB8AC3E}">
        <p14:creationId xmlns:p14="http://schemas.microsoft.com/office/powerpoint/2010/main" val="21266293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E94C2-1B78-C4BE-A675-9D6A930A0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10C62B-15D9-0D3B-FD7A-DDF827AC47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7FF8A3-A291-0588-D1A7-9B92BA3B69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3A98F4-61DD-55DE-6F00-493CC74C2F33}"/>
              </a:ext>
            </a:extLst>
          </p:cNvPr>
          <p:cNvSpPr>
            <a:spLocks noGrp="1"/>
          </p:cNvSpPr>
          <p:nvPr>
            <p:ph type="sldNum" sz="quarter" idx="5"/>
          </p:nvPr>
        </p:nvSpPr>
        <p:spPr/>
        <p:txBody>
          <a:bodyPr/>
          <a:lstStyle/>
          <a:p>
            <a:fld id="{49232909-D761-48B1-9D30-60ED6D7C10F9}" type="slidenum">
              <a:rPr lang="en-US" smtClean="0"/>
              <a:t>31</a:t>
            </a:fld>
            <a:endParaRPr lang="en-US"/>
          </a:p>
        </p:txBody>
      </p:sp>
    </p:spTree>
    <p:extLst>
      <p:ext uri="{BB962C8B-B14F-4D97-AF65-F5344CB8AC3E}">
        <p14:creationId xmlns:p14="http://schemas.microsoft.com/office/powerpoint/2010/main" val="41820278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32909-D761-48B1-9D30-60ED6D7C10F9}" type="slidenum">
              <a:rPr lang="en-US" smtClean="0"/>
              <a:t>36</a:t>
            </a:fld>
            <a:endParaRPr lang="en-US"/>
          </a:p>
        </p:txBody>
      </p:sp>
    </p:spTree>
    <p:extLst>
      <p:ext uri="{BB962C8B-B14F-4D97-AF65-F5344CB8AC3E}">
        <p14:creationId xmlns:p14="http://schemas.microsoft.com/office/powerpoint/2010/main" val="184288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594D9-7350-6A4F-4687-7A37F2F847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20BA3E-9177-F962-EC62-689F2209FA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4655ED-5A45-8C33-0788-83C9E369A1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1D7BE0-A41C-C49F-4675-3DA869567DE3}"/>
              </a:ext>
            </a:extLst>
          </p:cNvPr>
          <p:cNvSpPr>
            <a:spLocks noGrp="1"/>
          </p:cNvSpPr>
          <p:nvPr>
            <p:ph type="sldNum" sz="quarter" idx="10"/>
          </p:nvPr>
        </p:nvSpPr>
        <p:spPr/>
        <p:txBody>
          <a:bodyPr/>
          <a:lstStyle/>
          <a:p>
            <a:fld id="{D48CD4A8-BECF-4801-BDB1-227745CA0B32}" type="slidenum">
              <a:rPr lang="en-US" smtClean="0"/>
              <a:t>4</a:t>
            </a:fld>
            <a:endParaRPr lang="en-US"/>
          </a:p>
        </p:txBody>
      </p:sp>
    </p:spTree>
    <p:extLst>
      <p:ext uri="{BB962C8B-B14F-4D97-AF65-F5344CB8AC3E}">
        <p14:creationId xmlns:p14="http://schemas.microsoft.com/office/powerpoint/2010/main" val="26726183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8CD4A8-BECF-4801-BDB1-227745CA0B3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79555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2A9ED-0E08-49BB-13CD-67708642DE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4CD4A0-D33D-44A9-34E5-378FB37607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1DBCAF-6C0C-F6FB-32B2-6C84C558A2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81D52E-2710-E3DE-6967-E41A0FE6A61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8CD4A8-BECF-4801-BDB1-227745CA0B3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8905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FFA14-24E5-5CBD-0E43-4C82014AE2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5BB83C-3034-04F0-7405-FDB0CE88B6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5E7EE4-1508-C13A-9027-40D10D3E7F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ED24CD-78EC-2CF0-22D0-6D2D0EE8D97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8CD4A8-BECF-4801-BDB1-227745CA0B3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38508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F66B3-0F4B-E337-6EB3-94833B7402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94CFE9-0D3C-B5F3-62F0-3B2635ECA5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33EB3-DB39-E7E6-DBBA-7E7C7030CC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8F7B19-809A-0396-2F00-EA2D697B2BE1}"/>
              </a:ext>
            </a:extLst>
          </p:cNvPr>
          <p:cNvSpPr>
            <a:spLocks noGrp="1"/>
          </p:cNvSpPr>
          <p:nvPr>
            <p:ph type="sldNum" sz="quarter" idx="10"/>
          </p:nvPr>
        </p:nvSpPr>
        <p:spPr/>
        <p:txBody>
          <a:bodyPr/>
          <a:lstStyle/>
          <a:p>
            <a:fld id="{1EF5CAC5-22E9-467A-8AA0-DD9EAAF1F78F}" type="slidenum">
              <a:rPr lang="en-US" smtClean="0"/>
              <a:t>41</a:t>
            </a:fld>
            <a:endParaRPr lang="en-US" dirty="0"/>
          </a:p>
        </p:txBody>
      </p:sp>
    </p:spTree>
    <p:extLst>
      <p:ext uri="{BB962C8B-B14F-4D97-AF65-F5344CB8AC3E}">
        <p14:creationId xmlns:p14="http://schemas.microsoft.com/office/powerpoint/2010/main" val="37836632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F66B3-0F4B-E337-6EB3-94833B7402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94CFE9-0D3C-B5F3-62F0-3B2635ECA5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33EB3-DB39-E7E6-DBBA-7E7C7030CC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8F7B19-809A-0396-2F00-EA2D697B2BE1}"/>
              </a:ext>
            </a:extLst>
          </p:cNvPr>
          <p:cNvSpPr>
            <a:spLocks noGrp="1"/>
          </p:cNvSpPr>
          <p:nvPr>
            <p:ph type="sldNum" sz="quarter" idx="10"/>
          </p:nvPr>
        </p:nvSpPr>
        <p:spPr/>
        <p:txBody>
          <a:bodyPr/>
          <a:lstStyle/>
          <a:p>
            <a:fld id="{1EF5CAC5-22E9-467A-8AA0-DD9EAAF1F78F}" type="slidenum">
              <a:rPr lang="en-US" smtClean="0"/>
              <a:t>42</a:t>
            </a:fld>
            <a:endParaRPr lang="en-US" dirty="0"/>
          </a:p>
        </p:txBody>
      </p:sp>
    </p:spTree>
    <p:extLst>
      <p:ext uri="{BB962C8B-B14F-4D97-AF65-F5344CB8AC3E}">
        <p14:creationId xmlns:p14="http://schemas.microsoft.com/office/powerpoint/2010/main" val="3783663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8CD4A8-BECF-4801-BDB1-227745CA0B32}" type="slidenum">
              <a:rPr lang="en-US" smtClean="0"/>
              <a:t>5</a:t>
            </a:fld>
            <a:endParaRPr lang="en-US"/>
          </a:p>
        </p:txBody>
      </p:sp>
    </p:spTree>
    <p:extLst>
      <p:ext uri="{BB962C8B-B14F-4D97-AF65-F5344CB8AC3E}">
        <p14:creationId xmlns:p14="http://schemas.microsoft.com/office/powerpoint/2010/main" val="64101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B941E-21CF-42B1-954B-0FA3837F0F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BBA93-093F-119A-434C-867553A759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FB216D-0008-5440-B3A0-864DDA449F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7F3548-C33A-5916-4E4B-1A162EE4B64C}"/>
              </a:ext>
            </a:extLst>
          </p:cNvPr>
          <p:cNvSpPr>
            <a:spLocks noGrp="1"/>
          </p:cNvSpPr>
          <p:nvPr>
            <p:ph type="sldNum" sz="quarter" idx="10"/>
          </p:nvPr>
        </p:nvSpPr>
        <p:spPr/>
        <p:txBody>
          <a:bodyPr/>
          <a:lstStyle/>
          <a:p>
            <a:fld id="{D48CD4A8-BECF-4801-BDB1-227745CA0B32}" type="slidenum">
              <a:rPr lang="en-US" smtClean="0"/>
              <a:t>6</a:t>
            </a:fld>
            <a:endParaRPr lang="en-US"/>
          </a:p>
        </p:txBody>
      </p:sp>
    </p:spTree>
    <p:extLst>
      <p:ext uri="{BB962C8B-B14F-4D97-AF65-F5344CB8AC3E}">
        <p14:creationId xmlns:p14="http://schemas.microsoft.com/office/powerpoint/2010/main" val="850777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EF4DF-246F-24FE-EDEF-F8C645CD98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C57084-0899-96C3-10C2-49581846AF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B73399-372F-0A47-1BC4-4A3BE6C204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922566-2C8E-BCD6-B3BB-823FBE5C18AA}"/>
              </a:ext>
            </a:extLst>
          </p:cNvPr>
          <p:cNvSpPr>
            <a:spLocks noGrp="1"/>
          </p:cNvSpPr>
          <p:nvPr>
            <p:ph type="sldNum" sz="quarter" idx="10"/>
          </p:nvPr>
        </p:nvSpPr>
        <p:spPr/>
        <p:txBody>
          <a:bodyPr/>
          <a:lstStyle/>
          <a:p>
            <a:fld id="{D48CD4A8-BECF-4801-BDB1-227745CA0B32}" type="slidenum">
              <a:rPr lang="en-US" smtClean="0"/>
              <a:t>7</a:t>
            </a:fld>
            <a:endParaRPr lang="en-US"/>
          </a:p>
        </p:txBody>
      </p:sp>
    </p:spTree>
    <p:extLst>
      <p:ext uri="{BB962C8B-B14F-4D97-AF65-F5344CB8AC3E}">
        <p14:creationId xmlns:p14="http://schemas.microsoft.com/office/powerpoint/2010/main" val="10313704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AB7BD-CFEB-6076-E6E8-1E94D6893D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F9BC50-0537-8B7F-2778-6E82EE7381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0F967C-DFD3-D127-D7AC-6C5C37D849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FFFD6D-F514-A95D-0A09-288A57D184D9}"/>
              </a:ext>
            </a:extLst>
          </p:cNvPr>
          <p:cNvSpPr>
            <a:spLocks noGrp="1"/>
          </p:cNvSpPr>
          <p:nvPr>
            <p:ph type="sldNum" sz="quarter" idx="10"/>
          </p:nvPr>
        </p:nvSpPr>
        <p:spPr/>
        <p:txBody>
          <a:bodyPr/>
          <a:lstStyle/>
          <a:p>
            <a:fld id="{D48CD4A8-BECF-4801-BDB1-227745CA0B32}" type="slidenum">
              <a:rPr lang="en-US" smtClean="0"/>
              <a:t>8</a:t>
            </a:fld>
            <a:endParaRPr lang="en-US"/>
          </a:p>
        </p:txBody>
      </p:sp>
    </p:spTree>
    <p:extLst>
      <p:ext uri="{BB962C8B-B14F-4D97-AF65-F5344CB8AC3E}">
        <p14:creationId xmlns:p14="http://schemas.microsoft.com/office/powerpoint/2010/main" val="2085208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43E95-D0C6-F796-A223-6D03060CF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100FB0-63DC-B2BD-E0EE-B6DAA52489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DC9E20-E7DC-5462-1B3F-D4277A446A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D3D213-E67C-2F53-BDD5-9261FF27145A}"/>
              </a:ext>
            </a:extLst>
          </p:cNvPr>
          <p:cNvSpPr>
            <a:spLocks noGrp="1"/>
          </p:cNvSpPr>
          <p:nvPr>
            <p:ph type="sldNum" sz="quarter" idx="10"/>
          </p:nvPr>
        </p:nvSpPr>
        <p:spPr/>
        <p:txBody>
          <a:bodyPr/>
          <a:lstStyle/>
          <a:p>
            <a:fld id="{D48CD4A8-BECF-4801-BDB1-227745CA0B32}" type="slidenum">
              <a:rPr lang="en-US" smtClean="0"/>
              <a:t>9</a:t>
            </a:fld>
            <a:endParaRPr lang="en-US"/>
          </a:p>
        </p:txBody>
      </p:sp>
    </p:spTree>
    <p:extLst>
      <p:ext uri="{BB962C8B-B14F-4D97-AF65-F5344CB8AC3E}">
        <p14:creationId xmlns:p14="http://schemas.microsoft.com/office/powerpoint/2010/main" val="558806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8CD4A8-BECF-4801-BDB1-227745CA0B32}" type="slidenum">
              <a:rPr lang="en-US" smtClean="0"/>
              <a:t>10</a:t>
            </a:fld>
            <a:endParaRPr lang="en-US"/>
          </a:p>
        </p:txBody>
      </p:sp>
    </p:spTree>
    <p:extLst>
      <p:ext uri="{BB962C8B-B14F-4D97-AF65-F5344CB8AC3E}">
        <p14:creationId xmlns:p14="http://schemas.microsoft.com/office/powerpoint/2010/main" val="3766048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econdary slides USG Widescreen grey">
    <p:spTree>
      <p:nvGrpSpPr>
        <p:cNvPr id="1" name=""/>
        <p:cNvGrpSpPr/>
        <p:nvPr/>
      </p:nvGrpSpPr>
      <p:grpSpPr>
        <a:xfrm>
          <a:off x="0" y="0"/>
          <a:ext cx="0" cy="0"/>
          <a:chOff x="0" y="0"/>
          <a:chExt cx="0" cy="0"/>
        </a:xfrm>
      </p:grpSpPr>
      <p:sp>
        <p:nvSpPr>
          <p:cNvPr id="2" name="Title 1"/>
          <p:cNvSpPr>
            <a:spLocks noGrp="1"/>
          </p:cNvSpPr>
          <p:nvPr>
            <p:ph type="title"/>
          </p:nvPr>
        </p:nvSpPr>
        <p:spPr>
          <a:xfrm>
            <a:off x="1219200" y="205979"/>
            <a:ext cx="7467600" cy="857250"/>
          </a:xfrm>
        </p:spPr>
        <p:txBody>
          <a:bodyPr/>
          <a:lstStyle/>
          <a:p>
            <a:r>
              <a:rPr lang="en-US" dirty="0"/>
              <a:t>Click to edit Master title style</a:t>
            </a:r>
          </a:p>
        </p:txBody>
      </p:sp>
      <p:sp>
        <p:nvSpPr>
          <p:cNvPr id="3" name="Content Placeholder 2"/>
          <p:cNvSpPr>
            <a:spLocks noGrp="1"/>
          </p:cNvSpPr>
          <p:nvPr>
            <p:ph idx="1"/>
          </p:nvPr>
        </p:nvSpPr>
        <p:spPr/>
        <p:txBody>
          <a:bodyPr/>
          <a:lstStyle>
            <a:lvl2pPr>
              <a:defRPr>
                <a:latin typeface="Century Gothic"/>
                <a:cs typeface="Century Gothic"/>
              </a:defRPr>
            </a:lvl2pPr>
            <a:lvl3pPr>
              <a:defRPr>
                <a:latin typeface="Century Gothic"/>
                <a:cs typeface="Century Gothic"/>
              </a:defRPr>
            </a:lvl3pPr>
            <a:lvl4pPr>
              <a:defRPr>
                <a:latin typeface="Century Gothic"/>
                <a:cs typeface="Century Gothic"/>
              </a:defRPr>
            </a:lvl4pPr>
            <a:lvl5pPr>
              <a:defRPr>
                <a:latin typeface="Century Gothic"/>
                <a:cs typeface="Century Gothi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p:cNvSpPr>
            <a:spLocks noGrp="1"/>
          </p:cNvSpPr>
          <p:nvPr>
            <p:ph type="sldNum" sz="quarter" idx="10"/>
          </p:nvPr>
        </p:nvSpPr>
        <p:spPr/>
        <p:txBody>
          <a:bodyPr/>
          <a:lstStyle/>
          <a:p>
            <a:fld id="{64336152-522D-534E-A387-BE770A7CAF94}" type="slidenum">
              <a:rPr lang="en-US" smtClean="0"/>
              <a:pPr/>
              <a:t>‹#›</a:t>
            </a:fld>
            <a:endParaRPr lang="en-US" dirty="0"/>
          </a:p>
        </p:txBody>
      </p:sp>
    </p:spTree>
    <p:extLst>
      <p:ext uri="{BB962C8B-B14F-4D97-AF65-F5344CB8AC3E}">
        <p14:creationId xmlns:p14="http://schemas.microsoft.com/office/powerpoint/2010/main" val="75581007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066800" y="1200151"/>
            <a:ext cx="3657600" cy="3257550"/>
          </a:xfrm>
        </p:spPr>
        <p:txBody>
          <a:bodyPr/>
          <a:lstStyle>
            <a:lvl1pPr>
              <a:defRPr sz="2800"/>
            </a:lvl1pPr>
            <a:lvl2pPr>
              <a:defRPr sz="2400">
                <a:latin typeface="Century Gothic"/>
                <a:cs typeface="Century Gothic"/>
              </a:defRPr>
            </a:lvl2pPr>
            <a:lvl3pPr>
              <a:defRPr sz="2000">
                <a:latin typeface="Century Gothic"/>
                <a:cs typeface="Century Gothic"/>
              </a:defRPr>
            </a:lvl3pPr>
            <a:lvl4pPr>
              <a:defRPr sz="1800">
                <a:latin typeface="Century Gothic"/>
                <a:cs typeface="Century Gothic"/>
              </a:defRPr>
            </a:lvl4pPr>
            <a:lvl5pPr>
              <a:defRPr sz="1800">
                <a:latin typeface="Century Gothic"/>
                <a:cs typeface="Century Gothic"/>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76800" y="1200150"/>
            <a:ext cx="3810000" cy="3257550"/>
          </a:xfrm>
        </p:spPr>
        <p:txBody>
          <a:bodyPr/>
          <a:lstStyle>
            <a:lvl1pPr>
              <a:defRPr sz="2800"/>
            </a:lvl1pPr>
            <a:lvl2pPr>
              <a:defRPr sz="2400">
                <a:latin typeface="Century Gothic"/>
                <a:cs typeface="Century Gothic"/>
              </a:defRPr>
            </a:lvl2pPr>
            <a:lvl3pPr>
              <a:defRPr sz="2000">
                <a:latin typeface="Century Gothic"/>
                <a:cs typeface="Century Gothic"/>
              </a:defRPr>
            </a:lvl3pPr>
            <a:lvl4pPr>
              <a:defRPr sz="1800">
                <a:latin typeface="Century Gothic"/>
                <a:cs typeface="Century Gothic"/>
              </a:defRPr>
            </a:lvl4pPr>
            <a:lvl5pPr>
              <a:defRPr sz="1800">
                <a:latin typeface="Century Gothic"/>
                <a:cs typeface="Century Gothic"/>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p:cNvSpPr>
            <a:spLocks noGrp="1"/>
          </p:cNvSpPr>
          <p:nvPr>
            <p:ph type="sldNum" sz="quarter" idx="10"/>
          </p:nvPr>
        </p:nvSpPr>
        <p:spPr/>
        <p:txBody>
          <a:bodyPr/>
          <a:lstStyle/>
          <a:p>
            <a:fld id="{64336152-522D-534E-A387-BE770A7CAF94}" type="slidenum">
              <a:rPr lang="en-US" smtClean="0"/>
              <a:pPr/>
              <a:t>‹#›</a:t>
            </a:fld>
            <a:endParaRPr lang="en-US" dirty="0"/>
          </a:p>
        </p:txBody>
      </p:sp>
    </p:spTree>
    <p:extLst>
      <p:ext uri="{BB962C8B-B14F-4D97-AF65-F5344CB8AC3E}">
        <p14:creationId xmlns:p14="http://schemas.microsoft.com/office/powerpoint/2010/main" val="323433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4025504"/>
            <a:ext cx="5486400" cy="4893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4"/>
          <p:cNvSpPr>
            <a:spLocks noGrp="1"/>
          </p:cNvSpPr>
          <p:nvPr>
            <p:ph type="sldNum" sz="quarter" idx="10"/>
          </p:nvPr>
        </p:nvSpPr>
        <p:spPr/>
        <p:txBody>
          <a:bodyPr/>
          <a:lstStyle/>
          <a:p>
            <a:fld id="{64336152-522D-534E-A387-BE770A7CAF94}" type="slidenum">
              <a:rPr lang="en-US" smtClean="0"/>
              <a:pPr/>
              <a:t>‹#›</a:t>
            </a:fld>
            <a:endParaRPr lang="en-US" dirty="0"/>
          </a:p>
        </p:txBody>
      </p:sp>
    </p:spTree>
    <p:extLst>
      <p:ext uri="{BB962C8B-B14F-4D97-AF65-F5344CB8AC3E}">
        <p14:creationId xmlns:p14="http://schemas.microsoft.com/office/powerpoint/2010/main" val="1454077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2690" y="204787"/>
            <a:ext cx="3008313" cy="871538"/>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4267200" y="204789"/>
            <a:ext cx="4419600" cy="4195762"/>
          </a:xfrm>
        </p:spPr>
        <p:txBody>
          <a:bodyPr/>
          <a:lstStyle>
            <a:lvl1pPr>
              <a:defRPr sz="3200"/>
            </a:lvl1pPr>
            <a:lvl2pPr>
              <a:defRPr sz="2800">
                <a:latin typeface="Century Gothic"/>
                <a:cs typeface="Century Gothic"/>
              </a:defRPr>
            </a:lvl2pPr>
            <a:lvl3pPr>
              <a:defRPr sz="2400">
                <a:latin typeface="Century Gothic"/>
                <a:cs typeface="Century Gothic"/>
              </a:defRPr>
            </a:lvl3pPr>
            <a:lvl4pPr>
              <a:defRPr sz="2000">
                <a:latin typeface="Century Gothic"/>
                <a:cs typeface="Century Gothic"/>
              </a:defRPr>
            </a:lvl4pPr>
            <a:lvl5pPr>
              <a:defRPr sz="2000">
                <a:latin typeface="Century Gothic"/>
                <a:cs typeface="Century Gothic"/>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82690" y="1076327"/>
            <a:ext cx="3008313" cy="3324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4"/>
          <p:cNvSpPr>
            <a:spLocks noGrp="1"/>
          </p:cNvSpPr>
          <p:nvPr>
            <p:ph type="sldNum" sz="quarter" idx="10"/>
          </p:nvPr>
        </p:nvSpPr>
        <p:spPr/>
        <p:txBody>
          <a:bodyPr/>
          <a:lstStyle/>
          <a:p>
            <a:fld id="{64336152-522D-534E-A387-BE770A7CAF94}" type="slidenum">
              <a:rPr lang="en-US" smtClean="0"/>
              <a:pPr/>
              <a:t>‹#›</a:t>
            </a:fld>
            <a:endParaRPr lang="en-US" dirty="0"/>
          </a:p>
        </p:txBody>
      </p:sp>
    </p:spTree>
    <p:extLst>
      <p:ext uri="{BB962C8B-B14F-4D97-AF65-F5344CB8AC3E}">
        <p14:creationId xmlns:p14="http://schemas.microsoft.com/office/powerpoint/2010/main" val="2574035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Main title USG Widescreen grey">
    <p:spTree>
      <p:nvGrpSpPr>
        <p:cNvPr id="1" name=""/>
        <p:cNvGrpSpPr/>
        <p:nvPr/>
      </p:nvGrpSpPr>
      <p:grpSpPr>
        <a:xfrm>
          <a:off x="0" y="0"/>
          <a:ext cx="0" cy="0"/>
          <a:chOff x="0" y="0"/>
          <a:chExt cx="0" cy="0"/>
        </a:xfrm>
      </p:grpSpPr>
      <p:sp>
        <p:nvSpPr>
          <p:cNvPr id="2" name="Title 1"/>
          <p:cNvSpPr>
            <a:spLocks noGrp="1"/>
          </p:cNvSpPr>
          <p:nvPr>
            <p:ph type="title"/>
          </p:nvPr>
        </p:nvSpPr>
        <p:spPr>
          <a:xfrm>
            <a:off x="628650" y="2167128"/>
            <a:ext cx="7886700" cy="99377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5663258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schemeClr>
            </a:gs>
            <a:gs pos="100000">
              <a:schemeClr val="bg1">
                <a:shade val="30000"/>
                <a:satMod val="200000"/>
                <a:alpha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205979"/>
            <a:ext cx="7467600" cy="857250"/>
          </a:xfrm>
          <a:prstGeom prst="rect">
            <a:avLst/>
          </a:prstGeom>
        </p:spPr>
        <p:txBody>
          <a:bodyPr vert="horz" lIns="91440" tIns="45720" rIns="91440" bIns="45720" rtlCol="0" anchor="ctr">
            <a:normAutofit/>
          </a:bodyPr>
          <a:lstStyle/>
          <a:p>
            <a:r>
              <a:rPr lang="en-US" dirty="0"/>
              <a:t>Page Title</a:t>
            </a:r>
          </a:p>
        </p:txBody>
      </p:sp>
      <p:sp>
        <p:nvSpPr>
          <p:cNvPr id="3" name="Text Placeholder 2"/>
          <p:cNvSpPr>
            <a:spLocks noGrp="1"/>
          </p:cNvSpPr>
          <p:nvPr>
            <p:ph type="body" idx="1"/>
          </p:nvPr>
        </p:nvSpPr>
        <p:spPr>
          <a:xfrm>
            <a:off x="1219200" y="1200151"/>
            <a:ext cx="7467600" cy="3143250"/>
          </a:xfrm>
          <a:prstGeom prst="rect">
            <a:avLst/>
          </a:prstGeom>
        </p:spPr>
        <p:txBody>
          <a:bodyPr vert="horz" lIns="91440" tIns="45720" rIns="91440" bIns="45720" rtlCol="0">
            <a:normAutofit/>
          </a:bodyPr>
          <a:lstStyle/>
          <a:p>
            <a:pPr lvl="0"/>
            <a:r>
              <a:rPr lang="en-US" dirty="0"/>
              <a:t>Click to add text</a:t>
            </a:r>
          </a:p>
        </p:txBody>
      </p:sp>
      <p:cxnSp>
        <p:nvCxnSpPr>
          <p:cNvPr id="9" name="Straight Connector 8"/>
          <p:cNvCxnSpPr/>
          <p:nvPr/>
        </p:nvCxnSpPr>
        <p:spPr>
          <a:xfrm flipV="1">
            <a:off x="192024" y="171450"/>
            <a:ext cx="0" cy="4305300"/>
          </a:xfrm>
          <a:prstGeom prst="line">
            <a:avLst/>
          </a:prstGeom>
          <a:ln>
            <a:solidFill>
              <a:srgbClr val="0038A8"/>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62000" y="4976622"/>
            <a:ext cx="8077200" cy="0"/>
          </a:xfrm>
          <a:prstGeom prst="line">
            <a:avLst/>
          </a:prstGeom>
          <a:ln>
            <a:solidFill>
              <a:srgbClr val="0038A8"/>
            </a:solidFill>
          </a:ln>
        </p:spPr>
        <p:style>
          <a:lnRef idx="2">
            <a:schemeClr val="accent1"/>
          </a:lnRef>
          <a:fillRef idx="0">
            <a:schemeClr val="accent1"/>
          </a:fillRef>
          <a:effectRef idx="1">
            <a:schemeClr val="accent1"/>
          </a:effectRef>
          <a:fontRef idx="minor">
            <a:schemeClr val="tx1"/>
          </a:fontRef>
        </p:style>
      </p:cxnSp>
      <p:pic>
        <p:nvPicPr>
          <p:cNvPr id="5" name="Picture 4" descr="usg_logo_black-03.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52400" y="4476750"/>
            <a:ext cx="2514600" cy="571258"/>
          </a:xfrm>
          <a:prstGeom prst="rect">
            <a:avLst/>
          </a:prstGeom>
        </p:spPr>
      </p:pic>
      <p:sp>
        <p:nvSpPr>
          <p:cNvPr id="4" name="Slide Number Placeholder 3"/>
          <p:cNvSpPr>
            <a:spLocks noGrp="1"/>
          </p:cNvSpPr>
          <p:nvPr>
            <p:ph type="sldNum" sz="quarter" idx="4"/>
          </p:nvPr>
        </p:nvSpPr>
        <p:spPr>
          <a:xfrm>
            <a:off x="8134674" y="4672584"/>
            <a:ext cx="552126" cy="274637"/>
          </a:xfrm>
          <a:prstGeom prst="rect">
            <a:avLst/>
          </a:prstGeom>
        </p:spPr>
        <p:txBody>
          <a:bodyPr vert="horz" lIns="91440" tIns="45720" rIns="91440" bIns="45720" rtlCol="0" anchor="ctr"/>
          <a:lstStyle>
            <a:lvl1pPr algn="r">
              <a:defRPr sz="1200">
                <a:solidFill>
                  <a:schemeClr val="tx1"/>
                </a:solidFill>
                <a:latin typeface="Century Gothic"/>
                <a:cs typeface="Century Gothic"/>
              </a:defRPr>
            </a:lvl1pPr>
          </a:lstStyle>
          <a:p>
            <a:fld id="{64336152-522D-534E-A387-BE770A7CAF94}" type="slidenum">
              <a:rPr lang="en-US" smtClean="0"/>
              <a:pPr/>
              <a:t>‹#›</a:t>
            </a:fld>
            <a:endParaRPr lang="en-US" dirty="0"/>
          </a:p>
        </p:txBody>
      </p:sp>
    </p:spTree>
    <p:extLst>
      <p:ext uri="{BB962C8B-B14F-4D97-AF65-F5344CB8AC3E}">
        <p14:creationId xmlns:p14="http://schemas.microsoft.com/office/powerpoint/2010/main" val="252787022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7" r:id="rId4"/>
    <p:sldLayoutId id="2147483668" r:id="rId5"/>
  </p:sldLayoutIdLst>
  <p:hf hdr="0" ftr="0" dt="0"/>
  <p:txStyles>
    <p:titleStyle>
      <a:lvl1pPr marL="0" marR="0" indent="0" algn="ctr" defTabSz="914400" rtl="0" eaLnBrk="1" fontAlgn="auto" latinLnBrk="0" hangingPunct="1">
        <a:lnSpc>
          <a:spcPct val="100000"/>
        </a:lnSpc>
        <a:spcBef>
          <a:spcPct val="0"/>
        </a:spcBef>
        <a:spcAft>
          <a:spcPts val="0"/>
        </a:spcAft>
        <a:buClrTx/>
        <a:buSzTx/>
        <a:buFontTx/>
        <a:buNone/>
        <a:tabLst/>
        <a:defRPr sz="3600" kern="1200">
          <a:solidFill>
            <a:schemeClr val="tx1"/>
          </a:solidFill>
          <a:latin typeface="Century Gothic"/>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usg.edu/research/performance_funding_metrics"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topstatefortalent.georgia.gov/"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usg.edu/research/publications"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3" Type="http://schemas.openxmlformats.org/officeDocument/2006/relationships/tags" Target="../tags/tag13.xml"/><Relationship Id="rId18" Type="http://schemas.openxmlformats.org/officeDocument/2006/relationships/tags" Target="../tags/tag18.xml"/><Relationship Id="rId26" Type="http://schemas.openxmlformats.org/officeDocument/2006/relationships/tags" Target="../tags/tag26.xml"/><Relationship Id="rId39" Type="http://schemas.openxmlformats.org/officeDocument/2006/relationships/tags" Target="../tags/tag39.xml"/><Relationship Id="rId21" Type="http://schemas.openxmlformats.org/officeDocument/2006/relationships/tags" Target="../tags/tag21.xml"/><Relationship Id="rId34" Type="http://schemas.openxmlformats.org/officeDocument/2006/relationships/tags" Target="../tags/tag34.xml"/><Relationship Id="rId42" Type="http://schemas.openxmlformats.org/officeDocument/2006/relationships/tags" Target="../tags/tag42.xml"/><Relationship Id="rId47" Type="http://schemas.openxmlformats.org/officeDocument/2006/relationships/tags" Target="../tags/tag47.xml"/><Relationship Id="rId50" Type="http://schemas.openxmlformats.org/officeDocument/2006/relationships/tags" Target="../tags/tag50.xml"/><Relationship Id="rId7" Type="http://schemas.openxmlformats.org/officeDocument/2006/relationships/tags" Target="../tags/tag7.xml"/><Relationship Id="rId2" Type="http://schemas.openxmlformats.org/officeDocument/2006/relationships/tags" Target="../tags/tag2.xml"/><Relationship Id="rId16" Type="http://schemas.openxmlformats.org/officeDocument/2006/relationships/tags" Target="../tags/tag16.xml"/><Relationship Id="rId29" Type="http://schemas.openxmlformats.org/officeDocument/2006/relationships/tags" Target="../tags/tag29.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tags" Target="../tags/tag45.xml"/><Relationship Id="rId53" Type="http://schemas.openxmlformats.org/officeDocument/2006/relationships/slideLayout" Target="../slideLayouts/slideLayout5.xml"/><Relationship Id="rId5" Type="http://schemas.openxmlformats.org/officeDocument/2006/relationships/tags" Target="../tags/tag5.xml"/><Relationship Id="rId10" Type="http://schemas.openxmlformats.org/officeDocument/2006/relationships/tags" Target="../tags/tag10.xml"/><Relationship Id="rId19" Type="http://schemas.openxmlformats.org/officeDocument/2006/relationships/tags" Target="../tags/tag19.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tags" Target="../tags/tag52.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48" Type="http://schemas.openxmlformats.org/officeDocument/2006/relationships/tags" Target="../tags/tag48.xml"/><Relationship Id="rId8" Type="http://schemas.openxmlformats.org/officeDocument/2006/relationships/tags" Target="../tags/tag8.xml"/><Relationship Id="rId51" Type="http://schemas.openxmlformats.org/officeDocument/2006/relationships/tags" Target="../tags/tag51.xml"/><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tags" Target="../tags/tag46.xml"/><Relationship Id="rId20" Type="http://schemas.openxmlformats.org/officeDocument/2006/relationships/tags" Target="../tags/tag20.xml"/><Relationship Id="rId41" Type="http://schemas.openxmlformats.org/officeDocument/2006/relationships/tags" Target="../tags/tag41.xml"/><Relationship Id="rId54" Type="http://schemas.openxmlformats.org/officeDocument/2006/relationships/notesSlide" Target="../notesSlides/notesSlide31.xml"/><Relationship Id="rId1" Type="http://schemas.openxmlformats.org/officeDocument/2006/relationships/tags" Target="../tags/tag1.xml"/><Relationship Id="rId6" Type="http://schemas.openxmlformats.org/officeDocument/2006/relationships/tags" Target="../tags/tag6.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mailto:Angela.Bell@usg.edu" TargetMode="External"/><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mailto:Angela.Bell@usg.edu" TargetMode="External"/><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hyperlink" Target="mailto:Rachana.Bhatt@usg.edu" TargetMode="External"/><Relationship Id="rId5" Type="http://schemas.openxmlformats.org/officeDocument/2006/relationships/hyperlink" Target="mailto:Cherry.Zhang@usg.edu" TargetMode="External"/><Relationship Id="rId4" Type="http://schemas.openxmlformats.org/officeDocument/2006/relationships/hyperlink" Target="mailto:Lori.Hagood@usg.edu"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66800"/>
            <a:ext cx="7886700" cy="3124200"/>
          </a:xfrm>
        </p:spPr>
        <p:txBody>
          <a:bodyPr>
            <a:normAutofit fontScale="90000"/>
          </a:bodyPr>
          <a:lstStyle/>
          <a:p>
            <a:r>
              <a:rPr lang="en-US" sz="4900" dirty="0"/>
              <a:t>RPA and EDMA Update</a:t>
            </a:r>
            <a:br>
              <a:rPr lang="en-US" dirty="0"/>
            </a:br>
            <a:br>
              <a:rPr lang="en-US" dirty="0"/>
            </a:br>
            <a:r>
              <a:rPr lang="en-US" sz="3200" dirty="0"/>
              <a:t>Angie Bell, Cherry Zhang, Lori Hagood, Rachana Bhatt</a:t>
            </a:r>
            <a:br>
              <a:rPr lang="en-US" sz="3200" dirty="0"/>
            </a:br>
            <a:br>
              <a:rPr lang="en-US" sz="3200" dirty="0"/>
            </a:br>
            <a:br>
              <a:rPr lang="en-US" sz="3200" dirty="0"/>
            </a:br>
            <a:r>
              <a:rPr lang="en-US" sz="3200" dirty="0"/>
              <a:t>Fall 2025 IRP Meeting</a:t>
            </a:r>
          </a:p>
        </p:txBody>
      </p:sp>
    </p:spTree>
    <p:extLst>
      <p:ext uri="{BB962C8B-B14F-4D97-AF65-F5344CB8AC3E}">
        <p14:creationId xmlns:p14="http://schemas.microsoft.com/office/powerpoint/2010/main" val="3423736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Enterprise Data Management and Analytics Update</a:t>
            </a:r>
          </a:p>
        </p:txBody>
      </p:sp>
    </p:spTree>
    <p:extLst>
      <p:ext uri="{BB962C8B-B14F-4D97-AF65-F5344CB8AC3E}">
        <p14:creationId xmlns:p14="http://schemas.microsoft.com/office/powerpoint/2010/main" val="1796634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B7D24-6DDC-50F4-9DB3-D2AF40148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BEB57B-81F5-9C9F-1E06-267C48685F93}"/>
              </a:ext>
            </a:extLst>
          </p:cNvPr>
          <p:cNvSpPr>
            <a:spLocks noGrp="1"/>
          </p:cNvSpPr>
          <p:nvPr>
            <p:ph type="title"/>
          </p:nvPr>
        </p:nvSpPr>
        <p:spPr>
          <a:xfrm>
            <a:off x="422787" y="97424"/>
            <a:ext cx="8214917" cy="857250"/>
          </a:xfrm>
        </p:spPr>
        <p:txBody>
          <a:bodyPr>
            <a:normAutofit/>
          </a:bodyPr>
          <a:lstStyle/>
          <a:p>
            <a:r>
              <a:rPr lang="en-US" b="1" dirty="0"/>
              <a:t>EDMA Update</a:t>
            </a:r>
          </a:p>
        </p:txBody>
      </p:sp>
      <p:sp>
        <p:nvSpPr>
          <p:cNvPr id="3" name="Content Placeholder 2">
            <a:extLst>
              <a:ext uri="{FF2B5EF4-FFF2-40B4-BE49-F238E27FC236}">
                <a16:creationId xmlns:a16="http://schemas.microsoft.com/office/drawing/2014/main" id="{CF34BC3C-0E98-AF27-55D6-EDB7182A5BF7}"/>
              </a:ext>
            </a:extLst>
          </p:cNvPr>
          <p:cNvSpPr>
            <a:spLocks noGrp="1"/>
          </p:cNvSpPr>
          <p:nvPr>
            <p:ph idx="1"/>
          </p:nvPr>
        </p:nvSpPr>
        <p:spPr>
          <a:xfrm>
            <a:off x="457200" y="971859"/>
            <a:ext cx="8383683" cy="3838043"/>
          </a:xfrm>
        </p:spPr>
        <p:txBody>
          <a:bodyPr>
            <a:normAutofit fontScale="92500" lnSpcReduction="20000"/>
          </a:bodyPr>
          <a:lstStyle/>
          <a:p>
            <a:pPr>
              <a:spcAft>
                <a:spcPts val="400"/>
              </a:spcAft>
            </a:pPr>
            <a:r>
              <a:rPr lang="en-US" sz="2400" dirty="0"/>
              <a:t>Dashboarding</a:t>
            </a:r>
          </a:p>
          <a:p>
            <a:pPr lvl="1">
              <a:spcAft>
                <a:spcPts val="400"/>
              </a:spcAft>
            </a:pPr>
            <a:r>
              <a:rPr lang="en-US" sz="2000" dirty="0"/>
              <a:t>New GDP earnings views (earnings in bins, meeting thresholds, and by student groups)</a:t>
            </a:r>
          </a:p>
          <a:p>
            <a:pPr lvl="1">
              <a:spcAft>
                <a:spcPts val="400"/>
              </a:spcAft>
            </a:pPr>
            <a:r>
              <a:rPr lang="en-US" sz="2000" dirty="0"/>
              <a:t>Migrated Qlik apps to Power BI dashboards, and integrated these dashboards into USG Power Service</a:t>
            </a:r>
          </a:p>
          <a:p>
            <a:pPr marL="914400" lvl="2">
              <a:spcBef>
                <a:spcPts val="200"/>
              </a:spcBef>
              <a:spcAft>
                <a:spcPts val="400"/>
              </a:spcAft>
            </a:pPr>
            <a:r>
              <a:rPr lang="en-US" sz="1500" dirty="0"/>
              <a:t>CCG dashboards</a:t>
            </a:r>
          </a:p>
          <a:p>
            <a:pPr marL="914400" lvl="2">
              <a:spcBef>
                <a:spcPts val="200"/>
              </a:spcBef>
              <a:spcAft>
                <a:spcPts val="400"/>
              </a:spcAft>
            </a:pPr>
            <a:r>
              <a:rPr lang="en-US" sz="1500" dirty="0"/>
              <a:t>Fall Enrollment by Academic Program (407a) - public &amp; internal</a:t>
            </a:r>
          </a:p>
          <a:p>
            <a:pPr marL="914400" lvl="2">
              <a:spcBef>
                <a:spcPts val="200"/>
              </a:spcBef>
              <a:spcAft>
                <a:spcPts val="400"/>
              </a:spcAft>
            </a:pPr>
            <a:r>
              <a:rPr lang="en-US" sz="1500" dirty="0"/>
              <a:t>Degrees Conferred by Academic Program (407b) – public &amp; internal</a:t>
            </a:r>
          </a:p>
          <a:p>
            <a:pPr marL="914400" lvl="2">
              <a:spcBef>
                <a:spcPts val="200"/>
              </a:spcBef>
              <a:spcAft>
                <a:spcPts val="400"/>
              </a:spcAft>
            </a:pPr>
            <a:r>
              <a:rPr lang="en-US" sz="1500" dirty="0"/>
              <a:t>Program Enrollment by Student Level – public &amp; internal</a:t>
            </a:r>
          </a:p>
          <a:p>
            <a:pPr marL="914400" lvl="2">
              <a:spcBef>
                <a:spcPts val="200"/>
              </a:spcBef>
              <a:spcAft>
                <a:spcPts val="400"/>
              </a:spcAft>
            </a:pPr>
            <a:r>
              <a:rPr lang="en-US" sz="1500" dirty="0"/>
              <a:t>Graduate Student Flow - internal</a:t>
            </a:r>
          </a:p>
          <a:p>
            <a:pPr marL="914400" lvl="2">
              <a:spcBef>
                <a:spcPts val="200"/>
              </a:spcBef>
              <a:spcAft>
                <a:spcPts val="400"/>
              </a:spcAft>
            </a:pPr>
            <a:r>
              <a:rPr lang="en-US" sz="1500" dirty="0"/>
              <a:t>First Time Freshman – public</a:t>
            </a:r>
          </a:p>
          <a:p>
            <a:pPr marL="914400" lvl="2">
              <a:spcBef>
                <a:spcPts val="200"/>
              </a:spcBef>
              <a:spcAft>
                <a:spcPts val="400"/>
              </a:spcAft>
            </a:pPr>
            <a:r>
              <a:rPr lang="en-US" sz="1500" dirty="0"/>
              <a:t>Graduate Outcomes – internal</a:t>
            </a:r>
          </a:p>
          <a:p>
            <a:pPr marL="914400" lvl="2">
              <a:spcBef>
                <a:spcPts val="200"/>
              </a:spcBef>
              <a:spcAft>
                <a:spcPts val="400"/>
              </a:spcAft>
            </a:pPr>
            <a:r>
              <a:rPr lang="en-US" sz="1500" dirty="0"/>
              <a:t>Student Pathways – internal</a:t>
            </a:r>
          </a:p>
          <a:p>
            <a:pPr marL="914400" lvl="2">
              <a:spcBef>
                <a:spcPts val="200"/>
              </a:spcBef>
              <a:spcAft>
                <a:spcPts val="400"/>
              </a:spcAft>
            </a:pPr>
            <a:endParaRPr lang="en-US" sz="1600" dirty="0"/>
          </a:p>
          <a:p>
            <a:pPr marL="457200" lvl="1" indent="0">
              <a:spcAft>
                <a:spcPts val="400"/>
              </a:spcAft>
              <a:buNone/>
            </a:pPr>
            <a:endParaRPr lang="en-US" sz="2200" dirty="0"/>
          </a:p>
          <a:p>
            <a:pPr lvl="1">
              <a:spcAft>
                <a:spcPts val="400"/>
              </a:spcAft>
            </a:pPr>
            <a:endParaRPr lang="en-US" sz="2000" dirty="0"/>
          </a:p>
          <a:p>
            <a:pPr marL="0" indent="0">
              <a:spcAft>
                <a:spcPts val="600"/>
              </a:spcAft>
              <a:buNone/>
            </a:pPr>
            <a:endParaRPr lang="en-US" sz="2400" dirty="0"/>
          </a:p>
          <a:p>
            <a:pPr>
              <a:spcAft>
                <a:spcPts val="600"/>
              </a:spcAft>
            </a:pPr>
            <a:endParaRPr lang="en-US" sz="2400" dirty="0"/>
          </a:p>
        </p:txBody>
      </p:sp>
      <p:sp>
        <p:nvSpPr>
          <p:cNvPr id="4" name="Slide Number Placeholder 3">
            <a:extLst>
              <a:ext uri="{FF2B5EF4-FFF2-40B4-BE49-F238E27FC236}">
                <a16:creationId xmlns:a16="http://schemas.microsoft.com/office/drawing/2014/main" id="{F87A76B6-8071-A834-65BA-3BD2205090F3}"/>
              </a:ext>
            </a:extLst>
          </p:cNvPr>
          <p:cNvSpPr>
            <a:spLocks noGrp="1"/>
          </p:cNvSpPr>
          <p:nvPr>
            <p:ph type="sldNum" sz="quarter" idx="10"/>
          </p:nvPr>
        </p:nvSpPr>
        <p:spPr/>
        <p:txBody>
          <a:bodyPr/>
          <a:lstStyle/>
          <a:p>
            <a:fld id="{64336152-522D-534E-A387-BE770A7CAF94}" type="slidenum">
              <a:rPr lang="en-US" smtClean="0"/>
              <a:pPr/>
              <a:t>11</a:t>
            </a:fld>
            <a:endParaRPr lang="en-US" dirty="0"/>
          </a:p>
        </p:txBody>
      </p:sp>
    </p:spTree>
    <p:extLst>
      <p:ext uri="{BB962C8B-B14F-4D97-AF65-F5344CB8AC3E}">
        <p14:creationId xmlns:p14="http://schemas.microsoft.com/office/powerpoint/2010/main" val="1559641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E84A4-E126-52C4-9D92-DD1433062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FF559B-5CA6-8F60-7D64-AADC3133F6B8}"/>
              </a:ext>
            </a:extLst>
          </p:cNvPr>
          <p:cNvSpPr>
            <a:spLocks noGrp="1"/>
          </p:cNvSpPr>
          <p:nvPr>
            <p:ph type="title"/>
          </p:nvPr>
        </p:nvSpPr>
        <p:spPr>
          <a:xfrm>
            <a:off x="422787" y="97424"/>
            <a:ext cx="8214917" cy="857250"/>
          </a:xfrm>
        </p:spPr>
        <p:txBody>
          <a:bodyPr>
            <a:normAutofit/>
          </a:bodyPr>
          <a:lstStyle/>
          <a:p>
            <a:r>
              <a:rPr lang="en-US" b="1" dirty="0"/>
              <a:t>EDMA Update</a:t>
            </a:r>
          </a:p>
        </p:txBody>
      </p:sp>
      <p:sp>
        <p:nvSpPr>
          <p:cNvPr id="3" name="Content Placeholder 2">
            <a:extLst>
              <a:ext uri="{FF2B5EF4-FFF2-40B4-BE49-F238E27FC236}">
                <a16:creationId xmlns:a16="http://schemas.microsoft.com/office/drawing/2014/main" id="{B340E1E7-34E8-4599-D380-CF799874E4B0}"/>
              </a:ext>
            </a:extLst>
          </p:cNvPr>
          <p:cNvSpPr>
            <a:spLocks noGrp="1"/>
          </p:cNvSpPr>
          <p:nvPr>
            <p:ph idx="1"/>
          </p:nvPr>
        </p:nvSpPr>
        <p:spPr>
          <a:xfrm>
            <a:off x="457200" y="971859"/>
            <a:ext cx="8383683" cy="3838043"/>
          </a:xfrm>
        </p:spPr>
        <p:txBody>
          <a:bodyPr>
            <a:normAutofit/>
          </a:bodyPr>
          <a:lstStyle/>
          <a:p>
            <a:pPr>
              <a:spcAft>
                <a:spcPts val="400"/>
              </a:spcAft>
            </a:pPr>
            <a:r>
              <a:rPr lang="en-US" sz="2400" dirty="0"/>
              <a:t>Dashboarding</a:t>
            </a:r>
          </a:p>
          <a:p>
            <a:pPr lvl="1">
              <a:spcAft>
                <a:spcPts val="400"/>
              </a:spcAft>
            </a:pPr>
            <a:r>
              <a:rPr lang="en-US" sz="2000" dirty="0"/>
              <a:t>METRICS dashboard (internal)</a:t>
            </a:r>
          </a:p>
          <a:p>
            <a:pPr lvl="2">
              <a:spcAft>
                <a:spcPts val="400"/>
              </a:spcAft>
            </a:pPr>
            <a:r>
              <a:rPr lang="en-US" sz="1600" dirty="0"/>
              <a:t>Transitioning in progress</a:t>
            </a:r>
          </a:p>
          <a:p>
            <a:pPr lvl="2">
              <a:spcAft>
                <a:spcPts val="400"/>
              </a:spcAft>
            </a:pPr>
            <a:r>
              <a:rPr lang="en-US" sz="1600" dirty="0"/>
              <a:t>Focusing on data refresh, security management, ETL</a:t>
            </a:r>
          </a:p>
          <a:p>
            <a:pPr lvl="1">
              <a:spcAft>
                <a:spcPts val="400"/>
              </a:spcAft>
            </a:pPr>
            <a:r>
              <a:rPr lang="en-US" sz="2000" dirty="0"/>
              <a:t>USG articulation agreement search tool dashboards will be posted at a different USG website</a:t>
            </a:r>
          </a:p>
          <a:p>
            <a:pPr lvl="1">
              <a:spcAft>
                <a:spcPts val="400"/>
              </a:spcAft>
            </a:pPr>
            <a:r>
              <a:rPr lang="en-US" sz="2000" dirty="0"/>
              <a:t>Student disability survey dashboard (internal)</a:t>
            </a:r>
            <a:endParaRPr lang="en-US" sz="1600" dirty="0"/>
          </a:p>
          <a:p>
            <a:pPr marL="457200" lvl="1" indent="0">
              <a:spcAft>
                <a:spcPts val="400"/>
              </a:spcAft>
              <a:buNone/>
            </a:pPr>
            <a:endParaRPr lang="en-US" sz="2200" dirty="0"/>
          </a:p>
          <a:p>
            <a:pPr lvl="1">
              <a:spcAft>
                <a:spcPts val="400"/>
              </a:spcAft>
            </a:pPr>
            <a:endParaRPr lang="en-US" sz="2000" dirty="0"/>
          </a:p>
          <a:p>
            <a:pPr marL="0" indent="0">
              <a:spcAft>
                <a:spcPts val="600"/>
              </a:spcAft>
              <a:buNone/>
            </a:pPr>
            <a:endParaRPr lang="en-US" sz="2400" dirty="0"/>
          </a:p>
          <a:p>
            <a:pPr>
              <a:spcAft>
                <a:spcPts val="600"/>
              </a:spcAft>
            </a:pPr>
            <a:endParaRPr lang="en-US" sz="2400" dirty="0"/>
          </a:p>
        </p:txBody>
      </p:sp>
      <p:sp>
        <p:nvSpPr>
          <p:cNvPr id="4" name="Slide Number Placeholder 3">
            <a:extLst>
              <a:ext uri="{FF2B5EF4-FFF2-40B4-BE49-F238E27FC236}">
                <a16:creationId xmlns:a16="http://schemas.microsoft.com/office/drawing/2014/main" id="{523DA5C0-F9D5-E886-07C3-C2F60A70ABF9}"/>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4336152-522D-534E-A387-BE770A7CAF94}" type="slidenum">
              <a:rPr kumimoji="0" lang="en-US" sz="1200" b="0" i="0" u="none" strike="noStrike" kern="1200" cap="none" spc="0" normalizeH="0" baseline="0" noProof="0" smtClean="0">
                <a:ln>
                  <a:noFill/>
                </a:ln>
                <a:solidFill>
                  <a:prstClr val="black"/>
                </a:solidFill>
                <a:effectLst/>
                <a:uLnTx/>
                <a:uFillTx/>
                <a:latin typeface="Century Gothic"/>
                <a:ea typeface="+mn-ea"/>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entury Gothic"/>
              <a:ea typeface="+mn-ea"/>
            </a:endParaRPr>
          </a:p>
        </p:txBody>
      </p:sp>
    </p:spTree>
    <p:extLst>
      <p:ext uri="{BB962C8B-B14F-4D97-AF65-F5344CB8AC3E}">
        <p14:creationId xmlns:p14="http://schemas.microsoft.com/office/powerpoint/2010/main" val="98017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F4118-A976-6F6A-E154-6B8719A3D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1DBD85-38E5-686E-5F1D-0306317F6ECD}"/>
              </a:ext>
            </a:extLst>
          </p:cNvPr>
          <p:cNvSpPr>
            <a:spLocks noGrp="1"/>
          </p:cNvSpPr>
          <p:nvPr>
            <p:ph type="title"/>
          </p:nvPr>
        </p:nvSpPr>
        <p:spPr>
          <a:xfrm>
            <a:off x="422787" y="97424"/>
            <a:ext cx="8214917" cy="857250"/>
          </a:xfrm>
        </p:spPr>
        <p:txBody>
          <a:bodyPr>
            <a:normAutofit/>
          </a:bodyPr>
          <a:lstStyle/>
          <a:p>
            <a:r>
              <a:rPr lang="en-US" b="1" dirty="0"/>
              <a:t>EDMA Current and Upcoming Work</a:t>
            </a:r>
          </a:p>
        </p:txBody>
      </p:sp>
      <p:sp>
        <p:nvSpPr>
          <p:cNvPr id="3" name="Content Placeholder 2">
            <a:extLst>
              <a:ext uri="{FF2B5EF4-FFF2-40B4-BE49-F238E27FC236}">
                <a16:creationId xmlns:a16="http://schemas.microsoft.com/office/drawing/2014/main" id="{6A848447-39AF-99F1-53E2-35ADF918C809}"/>
              </a:ext>
            </a:extLst>
          </p:cNvPr>
          <p:cNvSpPr>
            <a:spLocks noGrp="1"/>
          </p:cNvSpPr>
          <p:nvPr>
            <p:ph idx="1"/>
          </p:nvPr>
        </p:nvSpPr>
        <p:spPr>
          <a:xfrm>
            <a:off x="457200" y="971859"/>
            <a:ext cx="8383683" cy="3838043"/>
          </a:xfrm>
        </p:spPr>
        <p:txBody>
          <a:bodyPr>
            <a:normAutofit fontScale="92500" lnSpcReduction="10000"/>
          </a:bodyPr>
          <a:lstStyle/>
          <a:p>
            <a:pPr>
              <a:spcAft>
                <a:spcPts val="600"/>
              </a:spcAft>
            </a:pPr>
            <a:r>
              <a:rPr lang="en-US" sz="2400" dirty="0"/>
              <a:t>Enrollment Monitoring Reporting – 2025 completed</a:t>
            </a:r>
          </a:p>
          <a:p>
            <a:pPr>
              <a:spcAft>
                <a:spcPts val="600"/>
              </a:spcAft>
            </a:pPr>
            <a:r>
              <a:rPr lang="en-US" sz="2400" dirty="0"/>
              <a:t>External Site Application</a:t>
            </a:r>
          </a:p>
          <a:p>
            <a:pPr lvl="1">
              <a:spcAft>
                <a:spcPts val="400"/>
              </a:spcAft>
            </a:pPr>
            <a:r>
              <a:rPr lang="en-US" sz="1600" dirty="0"/>
              <a:t>Added Site Street Address and Site ZIP code</a:t>
            </a:r>
          </a:p>
          <a:p>
            <a:pPr lvl="1">
              <a:spcAft>
                <a:spcPts val="400"/>
              </a:spcAft>
            </a:pPr>
            <a:r>
              <a:rPr lang="en-US" sz="1600" dirty="0"/>
              <a:t>Removed EXT_SITE_CERTIFICATION</a:t>
            </a:r>
          </a:p>
          <a:p>
            <a:pPr lvl="1">
              <a:spcAft>
                <a:spcPts val="400"/>
              </a:spcAft>
            </a:pPr>
            <a:r>
              <a:rPr lang="en-US" sz="1600" dirty="0"/>
              <a:t>Removed duplicates, and verified county codes</a:t>
            </a:r>
          </a:p>
          <a:p>
            <a:pPr lvl="1">
              <a:spcAft>
                <a:spcPts val="400"/>
              </a:spcAft>
            </a:pPr>
            <a:r>
              <a:rPr lang="en-US" sz="1600" dirty="0"/>
              <a:t>Added a validation table in admin pages for Site Type Descriptions</a:t>
            </a:r>
          </a:p>
          <a:p>
            <a:pPr lvl="1">
              <a:spcAft>
                <a:spcPts val="400"/>
              </a:spcAft>
            </a:pPr>
            <a:r>
              <a:rPr lang="en-US" sz="1600" dirty="0"/>
              <a:t>Further data cleaning in progress</a:t>
            </a:r>
          </a:p>
          <a:p>
            <a:pPr lvl="1">
              <a:spcAft>
                <a:spcPts val="400"/>
              </a:spcAft>
            </a:pPr>
            <a:r>
              <a:rPr lang="en-US" sz="1600" dirty="0"/>
              <a:t>Report and dashboard in planning</a:t>
            </a:r>
          </a:p>
          <a:p>
            <a:pPr>
              <a:spcAft>
                <a:spcPts val="600"/>
              </a:spcAft>
            </a:pPr>
            <a:r>
              <a:rPr lang="en-US" sz="2400" dirty="0"/>
              <a:t>Migrate Cognos to Power BI – in planning</a:t>
            </a:r>
          </a:p>
          <a:p>
            <a:pPr>
              <a:spcAft>
                <a:spcPts val="600"/>
              </a:spcAft>
            </a:pPr>
            <a:r>
              <a:rPr lang="en-US" sz="2400" dirty="0"/>
              <a:t>Transfer Course Data Collection</a:t>
            </a:r>
          </a:p>
          <a:p>
            <a:pPr>
              <a:spcAft>
                <a:spcPts val="600"/>
              </a:spcAft>
            </a:pPr>
            <a:endParaRPr lang="en-US" sz="2400" dirty="0"/>
          </a:p>
          <a:p>
            <a:pPr>
              <a:spcAft>
                <a:spcPts val="600"/>
              </a:spcAft>
            </a:pPr>
            <a:endParaRPr lang="en-US" sz="2400" dirty="0"/>
          </a:p>
        </p:txBody>
      </p:sp>
      <p:sp>
        <p:nvSpPr>
          <p:cNvPr id="4" name="Slide Number Placeholder 3">
            <a:extLst>
              <a:ext uri="{FF2B5EF4-FFF2-40B4-BE49-F238E27FC236}">
                <a16:creationId xmlns:a16="http://schemas.microsoft.com/office/drawing/2014/main" id="{475194FC-4162-4FFE-06B7-B96966D1A3FB}"/>
              </a:ext>
            </a:extLst>
          </p:cNvPr>
          <p:cNvSpPr>
            <a:spLocks noGrp="1"/>
          </p:cNvSpPr>
          <p:nvPr>
            <p:ph type="sldNum" sz="quarter" idx="10"/>
          </p:nvPr>
        </p:nvSpPr>
        <p:spPr/>
        <p:txBody>
          <a:bodyPr/>
          <a:lstStyle/>
          <a:p>
            <a:fld id="{64336152-522D-534E-A387-BE770A7CAF94}" type="slidenum">
              <a:rPr lang="en-US" smtClean="0"/>
              <a:pPr/>
              <a:t>13</a:t>
            </a:fld>
            <a:endParaRPr lang="en-US" dirty="0"/>
          </a:p>
        </p:txBody>
      </p:sp>
    </p:spTree>
    <p:extLst>
      <p:ext uri="{BB962C8B-B14F-4D97-AF65-F5344CB8AC3E}">
        <p14:creationId xmlns:p14="http://schemas.microsoft.com/office/powerpoint/2010/main" val="1185465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RPA Projects</a:t>
            </a:r>
          </a:p>
        </p:txBody>
      </p:sp>
    </p:spTree>
    <p:extLst>
      <p:ext uri="{BB962C8B-B14F-4D97-AF65-F5344CB8AC3E}">
        <p14:creationId xmlns:p14="http://schemas.microsoft.com/office/powerpoint/2010/main" val="331812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150" y="21512"/>
            <a:ext cx="7994650" cy="857250"/>
          </a:xfrm>
        </p:spPr>
        <p:txBody>
          <a:bodyPr>
            <a:normAutofit/>
          </a:bodyPr>
          <a:lstStyle/>
          <a:p>
            <a:r>
              <a:rPr lang="en-US" dirty="0"/>
              <a:t>FVT/GE</a:t>
            </a:r>
          </a:p>
        </p:txBody>
      </p:sp>
      <p:sp>
        <p:nvSpPr>
          <p:cNvPr id="3" name="Content Placeholder 2"/>
          <p:cNvSpPr>
            <a:spLocks noGrp="1"/>
          </p:cNvSpPr>
          <p:nvPr>
            <p:ph idx="1"/>
          </p:nvPr>
        </p:nvSpPr>
        <p:spPr>
          <a:xfrm>
            <a:off x="692150" y="878762"/>
            <a:ext cx="7994650" cy="3793822"/>
          </a:xfrm>
        </p:spPr>
        <p:txBody>
          <a:bodyPr>
            <a:normAutofit fontScale="77500" lnSpcReduction="20000"/>
          </a:bodyPr>
          <a:lstStyle/>
          <a:p>
            <a:pPr>
              <a:spcAft>
                <a:spcPts val="600"/>
              </a:spcAft>
            </a:pPr>
            <a:r>
              <a:rPr lang="en-US" dirty="0"/>
              <a:t>2025 Cycle Completer List available once federal government reopens</a:t>
            </a:r>
          </a:p>
          <a:p>
            <a:pPr>
              <a:spcAft>
                <a:spcPts val="600"/>
              </a:spcAft>
            </a:pPr>
            <a:r>
              <a:rPr lang="en-US" dirty="0"/>
              <a:t>Federal and NSC interface open until then</a:t>
            </a:r>
          </a:p>
          <a:p>
            <a:pPr>
              <a:spcAft>
                <a:spcPts val="600"/>
              </a:spcAft>
            </a:pPr>
            <a:r>
              <a:rPr lang="en-US" dirty="0"/>
              <a:t>Feds will be fleshing out One Big Beautiful Bill earnings premium in negotiated rulemaking</a:t>
            </a:r>
          </a:p>
          <a:p>
            <a:pPr>
              <a:spcAft>
                <a:spcPts val="600"/>
              </a:spcAft>
            </a:pPr>
            <a:r>
              <a:rPr lang="en-US" dirty="0"/>
              <a:t>Trump admin defended and won court case</a:t>
            </a:r>
          </a:p>
          <a:p>
            <a:pPr>
              <a:spcAft>
                <a:spcPts val="600"/>
              </a:spcAft>
            </a:pPr>
            <a:r>
              <a:rPr lang="en-US" dirty="0"/>
              <a:t>NSC will be improving their interface</a:t>
            </a:r>
          </a:p>
          <a:p>
            <a:pPr>
              <a:spcAft>
                <a:spcPts val="600"/>
              </a:spcAft>
            </a:pPr>
            <a:r>
              <a:rPr lang="en-US" dirty="0"/>
              <a:t>Will have USG debriefing to figure out what we could do better, our strategy for 2026, etc.</a:t>
            </a:r>
          </a:p>
          <a:p>
            <a:pPr marL="0" indent="0">
              <a:buNone/>
            </a:pPr>
            <a:endParaRPr lang="en-US" dirty="0"/>
          </a:p>
        </p:txBody>
      </p:sp>
      <p:sp>
        <p:nvSpPr>
          <p:cNvPr id="4" name="Slide Number Placeholder 3"/>
          <p:cNvSpPr>
            <a:spLocks noGrp="1"/>
          </p:cNvSpPr>
          <p:nvPr>
            <p:ph type="sldNum" sz="quarter" idx="10"/>
          </p:nvPr>
        </p:nvSpPr>
        <p:spPr/>
        <p:txBody>
          <a:bodyPr/>
          <a:lstStyle/>
          <a:p>
            <a:fld id="{64336152-522D-534E-A387-BE770A7CAF94}" type="slidenum">
              <a:rPr lang="en-US" smtClean="0"/>
              <a:pPr/>
              <a:t>15</a:t>
            </a:fld>
            <a:endParaRPr lang="en-US" dirty="0"/>
          </a:p>
        </p:txBody>
      </p:sp>
      <p:sp>
        <p:nvSpPr>
          <p:cNvPr id="5" name="Flowchart: Punched Tape 4">
            <a:extLst>
              <a:ext uri="{FF2B5EF4-FFF2-40B4-BE49-F238E27FC236}">
                <a16:creationId xmlns:a16="http://schemas.microsoft.com/office/drawing/2014/main" id="{36212A76-DAB4-4FC9-3293-E6899A60C763}"/>
              </a:ext>
            </a:extLst>
          </p:cNvPr>
          <p:cNvSpPr/>
          <p:nvPr/>
        </p:nvSpPr>
        <p:spPr>
          <a:xfrm>
            <a:off x="1926236" y="667062"/>
            <a:ext cx="4946754" cy="3376302"/>
          </a:xfrm>
          <a:prstGeom prst="flowChartPunchedTap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200" dirty="0"/>
              <a:t>Thank you!</a:t>
            </a:r>
          </a:p>
        </p:txBody>
      </p:sp>
    </p:spTree>
    <p:extLst>
      <p:ext uri="{BB962C8B-B14F-4D97-AF65-F5344CB8AC3E}">
        <p14:creationId xmlns:p14="http://schemas.microsoft.com/office/powerpoint/2010/main" val="7370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65D9D-FF76-29DA-0DB6-BE8126BA36E5}"/>
              </a:ext>
            </a:extLst>
          </p:cNvPr>
          <p:cNvSpPr>
            <a:spLocks noGrp="1"/>
          </p:cNvSpPr>
          <p:nvPr>
            <p:ph type="title"/>
          </p:nvPr>
        </p:nvSpPr>
        <p:spPr>
          <a:xfrm>
            <a:off x="567559" y="205979"/>
            <a:ext cx="8119241" cy="857250"/>
          </a:xfrm>
        </p:spPr>
        <p:txBody>
          <a:bodyPr/>
          <a:lstStyle/>
          <a:p>
            <a:r>
              <a:rPr lang="en-US" b="1" dirty="0"/>
              <a:t>RPA Website and Reports</a:t>
            </a:r>
          </a:p>
        </p:txBody>
      </p:sp>
      <p:sp>
        <p:nvSpPr>
          <p:cNvPr id="3" name="Content Placeholder 2">
            <a:extLst>
              <a:ext uri="{FF2B5EF4-FFF2-40B4-BE49-F238E27FC236}">
                <a16:creationId xmlns:a16="http://schemas.microsoft.com/office/drawing/2014/main" id="{25AA3ADF-DFC9-9D69-55DF-EFAA7E302542}"/>
              </a:ext>
            </a:extLst>
          </p:cNvPr>
          <p:cNvSpPr>
            <a:spLocks noGrp="1"/>
          </p:cNvSpPr>
          <p:nvPr>
            <p:ph idx="1"/>
          </p:nvPr>
        </p:nvSpPr>
        <p:spPr>
          <a:xfrm>
            <a:off x="683172" y="1200151"/>
            <a:ext cx="8003628" cy="3143250"/>
          </a:xfrm>
        </p:spPr>
        <p:txBody>
          <a:bodyPr>
            <a:normAutofit fontScale="85000" lnSpcReduction="20000"/>
          </a:bodyPr>
          <a:lstStyle/>
          <a:p>
            <a:r>
              <a:rPr lang="en-US" dirty="0"/>
              <a:t>Semester Enrollment Reports for Spring and Summer revised with old FTE (Chancellor’s Cup still new one emphasizing 15 hours as full time and using all hours)</a:t>
            </a:r>
          </a:p>
          <a:p>
            <a:r>
              <a:rPr lang="en-US" dirty="0"/>
              <a:t>Added </a:t>
            </a:r>
            <a:r>
              <a:rPr lang="en-US" dirty="0">
                <a:hlinkClick r:id="rId3"/>
              </a:rPr>
              <a:t>Performance Funding Metrics</a:t>
            </a:r>
            <a:endParaRPr lang="en-US" dirty="0"/>
          </a:p>
          <a:p>
            <a:pPr lvl="1"/>
            <a:r>
              <a:rPr lang="en-US" dirty="0"/>
              <a:t>Most metrics from strategic plan</a:t>
            </a:r>
          </a:p>
          <a:p>
            <a:r>
              <a:rPr lang="en-US" dirty="0"/>
              <a:t>Time to Degree (T2D) reports for all students are there to compare to Dual Enrollment T2D</a:t>
            </a:r>
          </a:p>
          <a:p>
            <a:endParaRPr lang="en-US" dirty="0"/>
          </a:p>
        </p:txBody>
      </p:sp>
      <p:sp>
        <p:nvSpPr>
          <p:cNvPr id="4" name="Slide Number Placeholder 3">
            <a:extLst>
              <a:ext uri="{FF2B5EF4-FFF2-40B4-BE49-F238E27FC236}">
                <a16:creationId xmlns:a16="http://schemas.microsoft.com/office/drawing/2014/main" id="{C7B4C85C-739C-CEEE-F101-67EBA9CAB4F4}"/>
              </a:ext>
            </a:extLst>
          </p:cNvPr>
          <p:cNvSpPr>
            <a:spLocks noGrp="1"/>
          </p:cNvSpPr>
          <p:nvPr>
            <p:ph type="sldNum" sz="quarter" idx="10"/>
          </p:nvPr>
        </p:nvSpPr>
        <p:spPr/>
        <p:txBody>
          <a:bodyPr/>
          <a:lstStyle/>
          <a:p>
            <a:fld id="{64336152-522D-534E-A387-BE770A7CAF94}" type="slidenum">
              <a:rPr lang="en-US" smtClean="0"/>
              <a:pPr/>
              <a:t>16</a:t>
            </a:fld>
            <a:endParaRPr lang="en-US" dirty="0"/>
          </a:p>
        </p:txBody>
      </p:sp>
    </p:spTree>
    <p:extLst>
      <p:ext uri="{BB962C8B-B14F-4D97-AF65-F5344CB8AC3E}">
        <p14:creationId xmlns:p14="http://schemas.microsoft.com/office/powerpoint/2010/main" val="820369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B14C8-EF29-E9E3-643C-2C38F8647B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7E109-5C87-AE7B-9272-E6B460247309}"/>
              </a:ext>
            </a:extLst>
          </p:cNvPr>
          <p:cNvSpPr>
            <a:spLocks noGrp="1"/>
          </p:cNvSpPr>
          <p:nvPr>
            <p:ph type="title"/>
          </p:nvPr>
        </p:nvSpPr>
        <p:spPr>
          <a:xfrm>
            <a:off x="394447" y="28974"/>
            <a:ext cx="8292353" cy="857250"/>
          </a:xfrm>
        </p:spPr>
        <p:txBody>
          <a:bodyPr>
            <a:noAutofit/>
          </a:bodyPr>
          <a:lstStyle/>
          <a:p>
            <a:r>
              <a:rPr lang="en-US" dirty="0"/>
              <a:t>Other RPA Work</a:t>
            </a:r>
          </a:p>
        </p:txBody>
      </p:sp>
      <p:sp>
        <p:nvSpPr>
          <p:cNvPr id="3" name="Content Placeholder 2">
            <a:extLst>
              <a:ext uri="{FF2B5EF4-FFF2-40B4-BE49-F238E27FC236}">
                <a16:creationId xmlns:a16="http://schemas.microsoft.com/office/drawing/2014/main" id="{BB536945-5D13-D6B6-3620-9DBC4C28AB16}"/>
              </a:ext>
            </a:extLst>
          </p:cNvPr>
          <p:cNvSpPr>
            <a:spLocks noGrp="1"/>
          </p:cNvSpPr>
          <p:nvPr>
            <p:ph idx="1"/>
          </p:nvPr>
        </p:nvSpPr>
        <p:spPr>
          <a:xfrm>
            <a:off x="603767" y="1048573"/>
            <a:ext cx="8292353" cy="3616116"/>
          </a:xfrm>
        </p:spPr>
        <p:txBody>
          <a:bodyPr>
            <a:normAutofit fontScale="92500" lnSpcReduction="20000"/>
          </a:bodyPr>
          <a:lstStyle/>
          <a:p>
            <a:r>
              <a:rPr lang="en-US" dirty="0"/>
              <a:t>BOR presentation on Preliminary Fall 2025 enrollment and degrees conferred</a:t>
            </a:r>
          </a:p>
          <a:p>
            <a:r>
              <a:rPr lang="en-US" dirty="0"/>
              <a:t>Post-Tenure Review reporting</a:t>
            </a:r>
          </a:p>
          <a:p>
            <a:pPr lvl="1"/>
            <a:r>
              <a:rPr lang="en-US" dirty="0"/>
              <a:t>Presentation at November BOR meeting</a:t>
            </a:r>
          </a:p>
          <a:p>
            <a:r>
              <a:rPr lang="en-US" dirty="0"/>
              <a:t>Senate Higher Education Affordability Committee</a:t>
            </a:r>
          </a:p>
          <a:p>
            <a:r>
              <a:rPr lang="en-US" dirty="0"/>
              <a:t>Classical Learning Test analysis (upcoming)</a:t>
            </a:r>
          </a:p>
          <a:p>
            <a:endParaRPr lang="en-US" dirty="0"/>
          </a:p>
          <a:p>
            <a:endParaRPr lang="en-US" dirty="0"/>
          </a:p>
          <a:p>
            <a:pPr marL="0" indent="0">
              <a:buNone/>
            </a:pPr>
            <a:endParaRPr lang="en-US" dirty="0"/>
          </a:p>
          <a:p>
            <a:pPr marL="0" indent="0">
              <a:buNone/>
            </a:pPr>
            <a:endParaRPr lang="en-US" dirty="0"/>
          </a:p>
          <a:p>
            <a:pPr marL="914400" lvl="2" indent="0">
              <a:buNone/>
            </a:pP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8DF72B4B-8D9D-6B1A-5FCE-A4EE820FB2C5}"/>
              </a:ext>
            </a:extLst>
          </p:cNvPr>
          <p:cNvSpPr>
            <a:spLocks noGrp="1"/>
          </p:cNvSpPr>
          <p:nvPr>
            <p:ph type="sldNum" sz="quarter" idx="10"/>
          </p:nvPr>
        </p:nvSpPr>
        <p:spPr/>
        <p:txBody>
          <a:bodyPr/>
          <a:lstStyle/>
          <a:p>
            <a:fld id="{64336152-522D-534E-A387-BE770A7CAF94}" type="slidenum">
              <a:rPr lang="en-US" smtClean="0"/>
              <a:pPr/>
              <a:t>17</a:t>
            </a:fld>
            <a:endParaRPr lang="en-US" dirty="0"/>
          </a:p>
        </p:txBody>
      </p:sp>
    </p:spTree>
    <p:extLst>
      <p:ext uri="{BB962C8B-B14F-4D97-AF65-F5344CB8AC3E}">
        <p14:creationId xmlns:p14="http://schemas.microsoft.com/office/powerpoint/2010/main" val="3780940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819A9-B346-DD17-94F6-951051F208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32C638-484E-57CB-27AD-E30E069F0C16}"/>
              </a:ext>
            </a:extLst>
          </p:cNvPr>
          <p:cNvSpPr>
            <a:spLocks noGrp="1"/>
          </p:cNvSpPr>
          <p:nvPr>
            <p:ph type="title"/>
          </p:nvPr>
        </p:nvSpPr>
        <p:spPr>
          <a:xfrm>
            <a:off x="394447" y="28974"/>
            <a:ext cx="8292353" cy="857250"/>
          </a:xfrm>
        </p:spPr>
        <p:txBody>
          <a:bodyPr>
            <a:noAutofit/>
          </a:bodyPr>
          <a:lstStyle/>
          <a:p>
            <a:r>
              <a:rPr lang="en-US" dirty="0"/>
              <a:t>Other RPA Work</a:t>
            </a:r>
          </a:p>
        </p:txBody>
      </p:sp>
      <p:sp>
        <p:nvSpPr>
          <p:cNvPr id="3" name="Content Placeholder 2">
            <a:extLst>
              <a:ext uri="{FF2B5EF4-FFF2-40B4-BE49-F238E27FC236}">
                <a16:creationId xmlns:a16="http://schemas.microsoft.com/office/drawing/2014/main" id="{EEE5A7FE-EE80-4DB9-4641-0A9B72F0D2A0}"/>
              </a:ext>
            </a:extLst>
          </p:cNvPr>
          <p:cNvSpPr>
            <a:spLocks noGrp="1"/>
          </p:cNvSpPr>
          <p:nvPr>
            <p:ph idx="1"/>
          </p:nvPr>
        </p:nvSpPr>
        <p:spPr>
          <a:xfrm>
            <a:off x="603767" y="928990"/>
            <a:ext cx="8292353" cy="3616116"/>
          </a:xfrm>
        </p:spPr>
        <p:txBody>
          <a:bodyPr>
            <a:normAutofit/>
          </a:bodyPr>
          <a:lstStyle/>
          <a:p>
            <a:r>
              <a:rPr lang="en-US" dirty="0"/>
              <a:t>SR237 Georgia's Educator Recruitment and Retention Pipeline Plan tech/data team </a:t>
            </a:r>
          </a:p>
          <a:p>
            <a:r>
              <a:rPr lang="en-US" dirty="0"/>
              <a:t>SHEEO Basic Needs Data Academy</a:t>
            </a:r>
          </a:p>
          <a:p>
            <a:r>
              <a:rPr lang="en-US" dirty="0"/>
              <a:t>SHEEO Data Literacy Community of Practice</a:t>
            </a:r>
          </a:p>
          <a:p>
            <a:endParaRPr lang="en-US" dirty="0"/>
          </a:p>
          <a:p>
            <a:endParaRPr lang="en-US" dirty="0"/>
          </a:p>
          <a:p>
            <a:pPr marL="0" indent="0">
              <a:buNone/>
            </a:pPr>
            <a:endParaRPr lang="en-US" dirty="0"/>
          </a:p>
          <a:p>
            <a:pPr marL="0" indent="0">
              <a:buNone/>
            </a:pPr>
            <a:endParaRPr lang="en-US" dirty="0"/>
          </a:p>
          <a:p>
            <a:pPr marL="914400" lvl="2" indent="0">
              <a:buNone/>
            </a:pP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369C17A5-F346-1886-3B5D-661917EA044E}"/>
              </a:ext>
            </a:extLst>
          </p:cNvPr>
          <p:cNvSpPr>
            <a:spLocks noGrp="1"/>
          </p:cNvSpPr>
          <p:nvPr>
            <p:ph type="sldNum" sz="quarter" idx="10"/>
          </p:nvPr>
        </p:nvSpPr>
        <p:spPr/>
        <p:txBody>
          <a:bodyPr/>
          <a:lstStyle/>
          <a:p>
            <a:fld id="{64336152-522D-534E-A387-BE770A7CAF94}" type="slidenum">
              <a:rPr lang="en-US" smtClean="0"/>
              <a:pPr/>
              <a:t>18</a:t>
            </a:fld>
            <a:endParaRPr lang="en-US" dirty="0"/>
          </a:p>
        </p:txBody>
      </p:sp>
    </p:spTree>
    <p:extLst>
      <p:ext uri="{BB962C8B-B14F-4D97-AF65-F5344CB8AC3E}">
        <p14:creationId xmlns:p14="http://schemas.microsoft.com/office/powerpoint/2010/main" val="582977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8FDA6-8A65-0B02-E09F-D826555061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917F80-968E-3A83-5FA3-BD3850BAAE63}"/>
              </a:ext>
            </a:extLst>
          </p:cNvPr>
          <p:cNvSpPr>
            <a:spLocks noGrp="1"/>
          </p:cNvSpPr>
          <p:nvPr>
            <p:ph type="title"/>
          </p:nvPr>
        </p:nvSpPr>
        <p:spPr>
          <a:xfrm>
            <a:off x="394447" y="28974"/>
            <a:ext cx="8292353" cy="857250"/>
          </a:xfrm>
        </p:spPr>
        <p:txBody>
          <a:bodyPr>
            <a:noAutofit/>
          </a:bodyPr>
          <a:lstStyle/>
          <a:p>
            <a:r>
              <a:rPr lang="en-US" dirty="0"/>
              <a:t>IPEDS Reminder</a:t>
            </a:r>
          </a:p>
        </p:txBody>
      </p:sp>
      <p:sp>
        <p:nvSpPr>
          <p:cNvPr id="3" name="Content Placeholder 2">
            <a:extLst>
              <a:ext uri="{FF2B5EF4-FFF2-40B4-BE49-F238E27FC236}">
                <a16:creationId xmlns:a16="http://schemas.microsoft.com/office/drawing/2014/main" id="{FAD2E29E-1C73-81D0-8E79-DA4191A5DDE1}"/>
              </a:ext>
            </a:extLst>
          </p:cNvPr>
          <p:cNvSpPr>
            <a:spLocks noGrp="1"/>
          </p:cNvSpPr>
          <p:nvPr>
            <p:ph idx="1"/>
          </p:nvPr>
        </p:nvSpPr>
        <p:spPr>
          <a:xfrm>
            <a:off x="603767" y="928990"/>
            <a:ext cx="8292353" cy="3616116"/>
          </a:xfrm>
        </p:spPr>
        <p:txBody>
          <a:bodyPr>
            <a:normAutofit/>
          </a:bodyPr>
          <a:lstStyle/>
          <a:p>
            <a:r>
              <a:rPr lang="en-US" dirty="0"/>
              <a:t>Review your data</a:t>
            </a:r>
          </a:p>
          <a:p>
            <a:r>
              <a:rPr lang="en-US" dirty="0"/>
              <a:t>Instances recently of business rules developed previously not reflecting current state </a:t>
            </a:r>
          </a:p>
          <a:p>
            <a:r>
              <a:rPr lang="en-US" dirty="0"/>
              <a:t>Examples, how degrees are classified</a:t>
            </a:r>
          </a:p>
          <a:p>
            <a:endParaRPr lang="en-US" dirty="0"/>
          </a:p>
          <a:p>
            <a:pPr marL="0" indent="0">
              <a:buNone/>
            </a:pPr>
            <a:endParaRPr lang="en-US" dirty="0"/>
          </a:p>
          <a:p>
            <a:pPr marL="0" indent="0">
              <a:buNone/>
            </a:pPr>
            <a:endParaRPr lang="en-US" dirty="0"/>
          </a:p>
          <a:p>
            <a:pPr marL="914400" lvl="2" indent="0">
              <a:buNone/>
            </a:pP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E025E70A-91B2-826D-3C45-5890C0D0677C}"/>
              </a:ext>
            </a:extLst>
          </p:cNvPr>
          <p:cNvSpPr>
            <a:spLocks noGrp="1"/>
          </p:cNvSpPr>
          <p:nvPr>
            <p:ph type="sldNum" sz="quarter" idx="10"/>
          </p:nvPr>
        </p:nvSpPr>
        <p:spPr/>
        <p:txBody>
          <a:bodyPr/>
          <a:lstStyle/>
          <a:p>
            <a:fld id="{64336152-522D-534E-A387-BE770A7CAF94}" type="slidenum">
              <a:rPr lang="en-US" smtClean="0"/>
              <a:pPr/>
              <a:t>19</a:t>
            </a:fld>
            <a:endParaRPr lang="en-US" dirty="0"/>
          </a:p>
        </p:txBody>
      </p:sp>
    </p:spTree>
    <p:extLst>
      <p:ext uri="{BB962C8B-B14F-4D97-AF65-F5344CB8AC3E}">
        <p14:creationId xmlns:p14="http://schemas.microsoft.com/office/powerpoint/2010/main" val="3468333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951BD-649F-7F54-2097-944FFD410A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F45040-458B-0944-FA1E-783B06709B7A}"/>
              </a:ext>
            </a:extLst>
          </p:cNvPr>
          <p:cNvSpPr>
            <a:spLocks noGrp="1"/>
          </p:cNvSpPr>
          <p:nvPr>
            <p:ph type="title"/>
          </p:nvPr>
        </p:nvSpPr>
        <p:spPr>
          <a:xfrm>
            <a:off x="628650" y="1881378"/>
            <a:ext cx="7886700" cy="1637429"/>
          </a:xfrm>
        </p:spPr>
        <p:txBody>
          <a:bodyPr>
            <a:normAutofit/>
          </a:bodyPr>
          <a:lstStyle/>
          <a:p>
            <a:r>
              <a:rPr lang="en-US" dirty="0"/>
              <a:t>Data Collections and Governance</a:t>
            </a:r>
          </a:p>
        </p:txBody>
      </p:sp>
    </p:spTree>
    <p:extLst>
      <p:ext uri="{BB962C8B-B14F-4D97-AF65-F5344CB8AC3E}">
        <p14:creationId xmlns:p14="http://schemas.microsoft.com/office/powerpoint/2010/main" val="3464252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12959-A814-1A1A-0951-D09443955F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3EE50-2E58-22E7-25C8-459FA0D7F232}"/>
              </a:ext>
            </a:extLst>
          </p:cNvPr>
          <p:cNvSpPr>
            <a:spLocks noGrp="1"/>
          </p:cNvSpPr>
          <p:nvPr>
            <p:ph type="title"/>
          </p:nvPr>
        </p:nvSpPr>
        <p:spPr>
          <a:xfrm>
            <a:off x="394447" y="28974"/>
            <a:ext cx="8292353" cy="857250"/>
          </a:xfrm>
        </p:spPr>
        <p:txBody>
          <a:bodyPr>
            <a:noAutofit/>
          </a:bodyPr>
          <a:lstStyle/>
          <a:p>
            <a:r>
              <a:rPr lang="en-US" dirty="0"/>
              <a:t>CVIOG Products</a:t>
            </a:r>
          </a:p>
        </p:txBody>
      </p:sp>
      <p:sp>
        <p:nvSpPr>
          <p:cNvPr id="3" name="Content Placeholder 2">
            <a:extLst>
              <a:ext uri="{FF2B5EF4-FFF2-40B4-BE49-F238E27FC236}">
                <a16:creationId xmlns:a16="http://schemas.microsoft.com/office/drawing/2014/main" id="{563653C0-B5BF-A1D5-D265-9CC543D71FF5}"/>
              </a:ext>
            </a:extLst>
          </p:cNvPr>
          <p:cNvSpPr>
            <a:spLocks noGrp="1"/>
          </p:cNvSpPr>
          <p:nvPr>
            <p:ph idx="1"/>
          </p:nvPr>
        </p:nvSpPr>
        <p:spPr>
          <a:xfrm>
            <a:off x="603767" y="928990"/>
            <a:ext cx="8292353" cy="3616116"/>
          </a:xfrm>
        </p:spPr>
        <p:txBody>
          <a:bodyPr>
            <a:normAutofit/>
          </a:bodyPr>
          <a:lstStyle/>
          <a:p>
            <a:r>
              <a:rPr lang="en-US" dirty="0"/>
              <a:t>Working student full analysis</a:t>
            </a:r>
          </a:p>
          <a:p>
            <a:r>
              <a:rPr lang="en-US" dirty="0"/>
              <a:t>ROI pilot</a:t>
            </a:r>
          </a:p>
          <a:p>
            <a:r>
              <a:rPr lang="en-US" dirty="0"/>
              <a:t>New Power BI tools on Graduate Student Pipeline and Enrollment by Program and Student Level, enhanced Adult Learners, updated Market Share</a:t>
            </a:r>
          </a:p>
          <a:p>
            <a:pPr marL="0" indent="0">
              <a:buNone/>
            </a:pPr>
            <a:endParaRPr lang="en-US" dirty="0"/>
          </a:p>
          <a:p>
            <a:pPr marL="0" indent="0">
              <a:buNone/>
            </a:pPr>
            <a:endParaRPr lang="en-US" dirty="0"/>
          </a:p>
          <a:p>
            <a:pPr marL="914400" lvl="2" indent="0">
              <a:buNone/>
            </a:pP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80668544-A14A-26A7-D410-6B3AFC8F435D}"/>
              </a:ext>
            </a:extLst>
          </p:cNvPr>
          <p:cNvSpPr>
            <a:spLocks noGrp="1"/>
          </p:cNvSpPr>
          <p:nvPr>
            <p:ph type="sldNum" sz="quarter" idx="10"/>
          </p:nvPr>
        </p:nvSpPr>
        <p:spPr/>
        <p:txBody>
          <a:bodyPr/>
          <a:lstStyle/>
          <a:p>
            <a:fld id="{64336152-522D-534E-A387-BE770A7CAF94}" type="slidenum">
              <a:rPr lang="en-US" smtClean="0"/>
              <a:pPr/>
              <a:t>20</a:t>
            </a:fld>
            <a:endParaRPr lang="en-US" dirty="0"/>
          </a:p>
        </p:txBody>
      </p:sp>
    </p:spTree>
    <p:extLst>
      <p:ext uri="{BB962C8B-B14F-4D97-AF65-F5344CB8AC3E}">
        <p14:creationId xmlns:p14="http://schemas.microsoft.com/office/powerpoint/2010/main" val="4136318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66800"/>
            <a:ext cx="7886700" cy="3124200"/>
          </a:xfrm>
        </p:spPr>
        <p:txBody>
          <a:bodyPr>
            <a:normAutofit/>
          </a:bodyPr>
          <a:lstStyle/>
          <a:p>
            <a:r>
              <a:rPr lang="en-US" sz="4900" dirty="0"/>
              <a:t>USG Update</a:t>
            </a:r>
            <a:br>
              <a:rPr lang="en-US" dirty="0"/>
            </a:br>
            <a:br>
              <a:rPr lang="en-US" dirty="0"/>
            </a:br>
            <a:endParaRPr lang="en-US" sz="2700" dirty="0"/>
          </a:p>
        </p:txBody>
      </p:sp>
    </p:spTree>
    <p:extLst>
      <p:ext uri="{BB962C8B-B14F-4D97-AF65-F5344CB8AC3E}">
        <p14:creationId xmlns:p14="http://schemas.microsoft.com/office/powerpoint/2010/main" val="1102658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7DDD4-CDD4-3EE1-6567-9AA257C49C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4CB5F6-B6C4-D023-F160-208C028F9593}"/>
              </a:ext>
            </a:extLst>
          </p:cNvPr>
          <p:cNvSpPr>
            <a:spLocks noGrp="1"/>
          </p:cNvSpPr>
          <p:nvPr>
            <p:ph type="title"/>
          </p:nvPr>
        </p:nvSpPr>
        <p:spPr>
          <a:xfrm>
            <a:off x="422787" y="252445"/>
            <a:ext cx="8214917" cy="857250"/>
          </a:xfrm>
        </p:spPr>
        <p:txBody>
          <a:bodyPr>
            <a:normAutofit/>
          </a:bodyPr>
          <a:lstStyle/>
          <a:p>
            <a:r>
              <a:rPr lang="en-US" b="1" dirty="0"/>
              <a:t>Comparator Peer Selection</a:t>
            </a:r>
          </a:p>
        </p:txBody>
      </p:sp>
      <p:sp>
        <p:nvSpPr>
          <p:cNvPr id="3" name="Content Placeholder 2">
            <a:extLst>
              <a:ext uri="{FF2B5EF4-FFF2-40B4-BE49-F238E27FC236}">
                <a16:creationId xmlns:a16="http://schemas.microsoft.com/office/drawing/2014/main" id="{6750BEAF-BD43-7C98-1D09-17A1D804D2A6}"/>
              </a:ext>
            </a:extLst>
          </p:cNvPr>
          <p:cNvSpPr>
            <a:spLocks noGrp="1"/>
          </p:cNvSpPr>
          <p:nvPr>
            <p:ph idx="1"/>
          </p:nvPr>
        </p:nvSpPr>
        <p:spPr>
          <a:xfrm>
            <a:off x="457201" y="1126116"/>
            <a:ext cx="8480066" cy="3385923"/>
          </a:xfrm>
        </p:spPr>
        <p:txBody>
          <a:bodyPr>
            <a:normAutofit fontScale="92500" lnSpcReduction="20000"/>
          </a:bodyPr>
          <a:lstStyle/>
          <a:p>
            <a:r>
              <a:rPr lang="en-US" sz="2800" dirty="0"/>
              <a:t>Joint effort of RPA and Academic Affairs in partnership with National Center for Higher Education Management Systems</a:t>
            </a:r>
          </a:p>
          <a:p>
            <a:r>
              <a:rPr lang="en-US" sz="2800" dirty="0"/>
              <a:t>Campuses given list of potential peers, recommended institutions and associated data in late August</a:t>
            </a:r>
          </a:p>
          <a:p>
            <a:r>
              <a:rPr lang="en-US" sz="2800" dirty="0"/>
              <a:t>Initial institution selections due Nov. 19</a:t>
            </a:r>
            <a:r>
              <a:rPr lang="en-US" sz="2800" baseline="30000" dirty="0"/>
              <a:t>th</a:t>
            </a:r>
            <a:r>
              <a:rPr lang="en-US" sz="2800" dirty="0"/>
              <a:t>, meetings will campuses in early December</a:t>
            </a:r>
          </a:p>
          <a:p>
            <a:r>
              <a:rPr lang="en-US" sz="2800" dirty="0"/>
              <a:t>Final selections due January 16</a:t>
            </a:r>
            <a:r>
              <a:rPr lang="en-US" sz="2800" baseline="30000" dirty="0"/>
              <a:t>th</a:t>
            </a:r>
            <a:r>
              <a:rPr lang="en-US" sz="2800" dirty="0"/>
              <a:t>.</a:t>
            </a:r>
          </a:p>
          <a:p>
            <a:endParaRPr lang="en-US" sz="2800" dirty="0"/>
          </a:p>
        </p:txBody>
      </p:sp>
      <p:sp>
        <p:nvSpPr>
          <p:cNvPr id="4" name="Slide Number Placeholder 3">
            <a:extLst>
              <a:ext uri="{FF2B5EF4-FFF2-40B4-BE49-F238E27FC236}">
                <a16:creationId xmlns:a16="http://schemas.microsoft.com/office/drawing/2014/main" id="{582930F7-FBDF-BB73-F314-85592D8F1F9F}"/>
              </a:ext>
            </a:extLst>
          </p:cNvPr>
          <p:cNvSpPr>
            <a:spLocks noGrp="1"/>
          </p:cNvSpPr>
          <p:nvPr>
            <p:ph type="sldNum" sz="quarter" idx="10"/>
          </p:nvPr>
        </p:nvSpPr>
        <p:spPr/>
        <p:txBody>
          <a:bodyPr/>
          <a:lstStyle/>
          <a:p>
            <a:fld id="{64336152-522D-534E-A387-BE770A7CAF94}" type="slidenum">
              <a:rPr lang="en-US" smtClean="0"/>
              <a:pPr/>
              <a:t>22</a:t>
            </a:fld>
            <a:endParaRPr lang="en-US" dirty="0"/>
          </a:p>
        </p:txBody>
      </p:sp>
    </p:spTree>
    <p:extLst>
      <p:ext uri="{BB962C8B-B14F-4D97-AF65-F5344CB8AC3E}">
        <p14:creationId xmlns:p14="http://schemas.microsoft.com/office/powerpoint/2010/main" val="1163543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793ED-D676-3076-EAFD-0F532F181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FF468A-ABAA-7940-5EE1-054F0C2C0333}"/>
              </a:ext>
            </a:extLst>
          </p:cNvPr>
          <p:cNvSpPr>
            <a:spLocks noGrp="1"/>
          </p:cNvSpPr>
          <p:nvPr>
            <p:ph type="title"/>
          </p:nvPr>
        </p:nvSpPr>
        <p:spPr>
          <a:xfrm>
            <a:off x="422787" y="252445"/>
            <a:ext cx="8214917" cy="857250"/>
          </a:xfrm>
        </p:spPr>
        <p:txBody>
          <a:bodyPr>
            <a:normAutofit/>
          </a:bodyPr>
          <a:lstStyle/>
          <a:p>
            <a:r>
              <a:rPr lang="en-US" b="1" dirty="0"/>
              <a:t>Advisory Committee Changes</a:t>
            </a:r>
          </a:p>
        </p:txBody>
      </p:sp>
      <p:sp>
        <p:nvSpPr>
          <p:cNvPr id="3" name="Content Placeholder 2">
            <a:extLst>
              <a:ext uri="{FF2B5EF4-FFF2-40B4-BE49-F238E27FC236}">
                <a16:creationId xmlns:a16="http://schemas.microsoft.com/office/drawing/2014/main" id="{1D48EDBD-7AF6-FA9B-DC5C-477A80E28653}"/>
              </a:ext>
            </a:extLst>
          </p:cNvPr>
          <p:cNvSpPr>
            <a:spLocks noGrp="1"/>
          </p:cNvSpPr>
          <p:nvPr>
            <p:ph idx="1"/>
          </p:nvPr>
        </p:nvSpPr>
        <p:spPr>
          <a:xfrm>
            <a:off x="457201" y="1126116"/>
            <a:ext cx="8480066" cy="3385923"/>
          </a:xfrm>
        </p:spPr>
        <p:txBody>
          <a:bodyPr>
            <a:normAutofit/>
          </a:bodyPr>
          <a:lstStyle/>
          <a:p>
            <a:r>
              <a:rPr lang="en-US" sz="2800" dirty="0"/>
              <a:t>All Chief Academic Officer Advisory entities rather than “Regents”</a:t>
            </a:r>
          </a:p>
          <a:p>
            <a:r>
              <a:rPr lang="en-US" sz="2800" dirty="0"/>
              <a:t>Subject areas Advisory Groups in 5 tracks</a:t>
            </a:r>
          </a:p>
          <a:p>
            <a:r>
              <a:rPr lang="en-US" sz="2800" dirty="0"/>
              <a:t>IRP is a CAO Advisory Team (yes, CAT) like most administrative areas</a:t>
            </a:r>
          </a:p>
          <a:p>
            <a:r>
              <a:rPr lang="en-US" sz="2800" dirty="0"/>
              <a:t>CAO Advisory Leaders are the big ones like Academic Affairs</a:t>
            </a:r>
          </a:p>
        </p:txBody>
      </p:sp>
      <p:sp>
        <p:nvSpPr>
          <p:cNvPr id="4" name="Slide Number Placeholder 3">
            <a:extLst>
              <a:ext uri="{FF2B5EF4-FFF2-40B4-BE49-F238E27FC236}">
                <a16:creationId xmlns:a16="http://schemas.microsoft.com/office/drawing/2014/main" id="{91E992D5-F568-E33B-A865-DF98E64E735E}"/>
              </a:ext>
            </a:extLst>
          </p:cNvPr>
          <p:cNvSpPr>
            <a:spLocks noGrp="1"/>
          </p:cNvSpPr>
          <p:nvPr>
            <p:ph type="sldNum" sz="quarter" idx="10"/>
          </p:nvPr>
        </p:nvSpPr>
        <p:spPr/>
        <p:txBody>
          <a:bodyPr/>
          <a:lstStyle/>
          <a:p>
            <a:fld id="{64336152-522D-534E-A387-BE770A7CAF94}" type="slidenum">
              <a:rPr lang="en-US" smtClean="0"/>
              <a:pPr/>
              <a:t>23</a:t>
            </a:fld>
            <a:endParaRPr lang="en-US" dirty="0"/>
          </a:p>
        </p:txBody>
      </p:sp>
    </p:spTree>
    <p:extLst>
      <p:ext uri="{BB962C8B-B14F-4D97-AF65-F5344CB8AC3E}">
        <p14:creationId xmlns:p14="http://schemas.microsoft.com/office/powerpoint/2010/main" val="19981991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7123D-4A25-BFA5-B8FE-BD070EA6E4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A64CE0-BF50-58D3-6119-C9F5229276AB}"/>
              </a:ext>
            </a:extLst>
          </p:cNvPr>
          <p:cNvSpPr>
            <a:spLocks noGrp="1"/>
          </p:cNvSpPr>
          <p:nvPr>
            <p:ph type="title"/>
          </p:nvPr>
        </p:nvSpPr>
        <p:spPr>
          <a:xfrm>
            <a:off x="422787" y="48091"/>
            <a:ext cx="8214917" cy="857250"/>
          </a:xfrm>
        </p:spPr>
        <p:txBody>
          <a:bodyPr>
            <a:normAutofit/>
          </a:bodyPr>
          <a:lstStyle/>
          <a:p>
            <a:r>
              <a:rPr lang="en-US" b="1" dirty="0"/>
              <a:t>Other Academic Affairs</a:t>
            </a:r>
          </a:p>
        </p:txBody>
      </p:sp>
      <p:sp>
        <p:nvSpPr>
          <p:cNvPr id="3" name="Content Placeholder 2">
            <a:extLst>
              <a:ext uri="{FF2B5EF4-FFF2-40B4-BE49-F238E27FC236}">
                <a16:creationId xmlns:a16="http://schemas.microsoft.com/office/drawing/2014/main" id="{109B181B-A892-9A63-ED1C-AD1BC6200E68}"/>
              </a:ext>
            </a:extLst>
          </p:cNvPr>
          <p:cNvSpPr>
            <a:spLocks noGrp="1"/>
          </p:cNvSpPr>
          <p:nvPr>
            <p:ph idx="1"/>
          </p:nvPr>
        </p:nvSpPr>
        <p:spPr>
          <a:xfrm>
            <a:off x="457201" y="905341"/>
            <a:ext cx="8480066" cy="3722077"/>
          </a:xfrm>
        </p:spPr>
        <p:txBody>
          <a:bodyPr>
            <a:normAutofit fontScale="77500" lnSpcReduction="20000"/>
          </a:bodyPr>
          <a:lstStyle/>
          <a:p>
            <a:r>
              <a:rPr lang="en-US" sz="2800" dirty="0"/>
              <a:t>Core IMPACTS-catalog of courses updated, surveying students on skill acquisition</a:t>
            </a:r>
          </a:p>
          <a:p>
            <a:r>
              <a:rPr lang="en-US" sz="2800" dirty="0" err="1"/>
              <a:t>Microcredentials</a:t>
            </a:r>
            <a:r>
              <a:rPr lang="en-US" sz="2800" dirty="0"/>
              <a:t> guidance</a:t>
            </a:r>
          </a:p>
          <a:p>
            <a:pPr lvl="1"/>
            <a:r>
              <a:rPr lang="en-US" sz="2400" dirty="0"/>
              <a:t>Certificates will have to be standalone</a:t>
            </a:r>
          </a:p>
          <a:p>
            <a:pPr lvl="1"/>
            <a:r>
              <a:rPr lang="en-US" sz="2400" dirty="0"/>
              <a:t>Badges, less than 9 hours, for credit or prof. ed.</a:t>
            </a:r>
          </a:p>
          <a:p>
            <a:pPr lvl="1"/>
            <a:r>
              <a:rPr lang="en-US" sz="2400" dirty="0"/>
              <a:t>Working on data collection methods</a:t>
            </a:r>
          </a:p>
          <a:p>
            <a:r>
              <a:rPr lang="en-US" sz="2800" dirty="0"/>
              <a:t>Commission for Public Higher Education new accreditor-working steps for federal approval</a:t>
            </a:r>
          </a:p>
          <a:p>
            <a:r>
              <a:rPr lang="en-US" sz="2800" dirty="0"/>
              <a:t>BOR requirement to post syllabi by registration</a:t>
            </a:r>
          </a:p>
          <a:p>
            <a:r>
              <a:rPr lang="en-US" sz="2800" dirty="0"/>
              <a:t>Transfer enhancement: gateway, increased TCSG automatic transfer courses, course data collection, sharing student success data with TCSG</a:t>
            </a:r>
          </a:p>
          <a:p>
            <a:endParaRPr lang="en-US" sz="2800" dirty="0"/>
          </a:p>
        </p:txBody>
      </p:sp>
      <p:sp>
        <p:nvSpPr>
          <p:cNvPr id="4" name="Slide Number Placeholder 3">
            <a:extLst>
              <a:ext uri="{FF2B5EF4-FFF2-40B4-BE49-F238E27FC236}">
                <a16:creationId xmlns:a16="http://schemas.microsoft.com/office/drawing/2014/main" id="{9B38AE1A-6D8C-0F81-2478-712CA6CFD6DC}"/>
              </a:ext>
            </a:extLst>
          </p:cNvPr>
          <p:cNvSpPr>
            <a:spLocks noGrp="1"/>
          </p:cNvSpPr>
          <p:nvPr>
            <p:ph type="sldNum" sz="quarter" idx="10"/>
          </p:nvPr>
        </p:nvSpPr>
        <p:spPr/>
        <p:txBody>
          <a:bodyPr/>
          <a:lstStyle/>
          <a:p>
            <a:fld id="{64336152-522D-534E-A387-BE770A7CAF94}" type="slidenum">
              <a:rPr lang="en-US" smtClean="0"/>
              <a:pPr/>
              <a:t>24</a:t>
            </a:fld>
            <a:endParaRPr lang="en-US" dirty="0"/>
          </a:p>
        </p:txBody>
      </p:sp>
    </p:spTree>
    <p:extLst>
      <p:ext uri="{BB962C8B-B14F-4D97-AF65-F5344CB8AC3E}">
        <p14:creationId xmlns:p14="http://schemas.microsoft.com/office/powerpoint/2010/main" val="3209679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4AA62-338F-E532-D7AA-8671283C97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A0235-2D9B-058C-8883-8A7A5EE32342}"/>
              </a:ext>
            </a:extLst>
          </p:cNvPr>
          <p:cNvSpPr>
            <a:spLocks noGrp="1"/>
          </p:cNvSpPr>
          <p:nvPr>
            <p:ph type="title"/>
          </p:nvPr>
        </p:nvSpPr>
        <p:spPr>
          <a:xfrm>
            <a:off x="422787" y="252445"/>
            <a:ext cx="8214917" cy="857250"/>
          </a:xfrm>
        </p:spPr>
        <p:txBody>
          <a:bodyPr>
            <a:normAutofit fontScale="90000"/>
          </a:bodyPr>
          <a:lstStyle/>
          <a:p>
            <a:r>
              <a:rPr lang="en-US" b="1" dirty="0"/>
              <a:t>Governor’s Education Workforce Strategy Team</a:t>
            </a:r>
          </a:p>
        </p:txBody>
      </p:sp>
      <p:sp>
        <p:nvSpPr>
          <p:cNvPr id="3" name="Content Placeholder 2">
            <a:extLst>
              <a:ext uri="{FF2B5EF4-FFF2-40B4-BE49-F238E27FC236}">
                <a16:creationId xmlns:a16="http://schemas.microsoft.com/office/drawing/2014/main" id="{7089C434-31D7-65CE-3385-FCA0889ABBE1}"/>
              </a:ext>
            </a:extLst>
          </p:cNvPr>
          <p:cNvSpPr>
            <a:spLocks noGrp="1"/>
          </p:cNvSpPr>
          <p:nvPr>
            <p:ph idx="1"/>
          </p:nvPr>
        </p:nvSpPr>
        <p:spPr>
          <a:xfrm>
            <a:off x="457201" y="1126116"/>
            <a:ext cx="8480066" cy="3546468"/>
          </a:xfrm>
        </p:spPr>
        <p:txBody>
          <a:bodyPr>
            <a:normAutofit fontScale="92500" lnSpcReduction="20000"/>
          </a:bodyPr>
          <a:lstStyle/>
          <a:p>
            <a:r>
              <a:rPr lang="en-US" sz="2800" dirty="0"/>
              <a:t>Georgia Match letters about to go out, data on pipeline will be </a:t>
            </a:r>
            <a:r>
              <a:rPr lang="en-US" sz="2800"/>
              <a:t>presented at Workforce </a:t>
            </a:r>
            <a:r>
              <a:rPr lang="en-US" sz="2800" dirty="0"/>
              <a:t>Summit</a:t>
            </a:r>
          </a:p>
          <a:p>
            <a:r>
              <a:rPr lang="en-US" sz="2800" dirty="0"/>
              <a:t>Top State for Talent legislation and </a:t>
            </a:r>
            <a:r>
              <a:rPr lang="en-US" sz="2800" dirty="0">
                <a:solidFill>
                  <a:srgbClr val="0070C0"/>
                </a:solidFill>
                <a:hlinkClick r:id="rId3">
                  <a:extLst>
                    <a:ext uri="{A12FA001-AC4F-418D-AE19-62706E023703}">
                      <ahyp:hlinkClr xmlns:ahyp="http://schemas.microsoft.com/office/drawing/2018/hyperlinkcolor" val="tx"/>
                    </a:ext>
                  </a:extLst>
                </a:hlinkClick>
              </a:rPr>
              <a:t>website</a:t>
            </a:r>
            <a:endParaRPr lang="en-US" sz="2800" dirty="0">
              <a:solidFill>
                <a:srgbClr val="0070C0"/>
              </a:solidFill>
            </a:endParaRPr>
          </a:p>
          <a:p>
            <a:r>
              <a:rPr lang="en-US" sz="2800" dirty="0"/>
              <a:t>Career Navigator</a:t>
            </a:r>
          </a:p>
          <a:p>
            <a:pPr lvl="1"/>
            <a:r>
              <a:rPr lang="en-US" sz="2400" dirty="0"/>
              <a:t>Central resource for all Georgians to get career and postsecondary training information and guidance </a:t>
            </a:r>
          </a:p>
          <a:p>
            <a:pPr lvl="1"/>
            <a:r>
              <a:rPr lang="en-US" sz="2400" dirty="0"/>
              <a:t>Collaboration among relevant state agencies</a:t>
            </a:r>
          </a:p>
          <a:p>
            <a:pPr lvl="1"/>
            <a:r>
              <a:rPr lang="en-US" sz="2400" dirty="0"/>
              <a:t>Request for Information out for vendor to provide the technology infrastructure</a:t>
            </a:r>
          </a:p>
          <a:p>
            <a:pPr lvl="1"/>
            <a:r>
              <a:rPr lang="en-US" sz="2400" dirty="0"/>
              <a:t>Credential Engine project is related</a:t>
            </a:r>
          </a:p>
          <a:p>
            <a:pPr marL="0" indent="0">
              <a:buNone/>
            </a:pPr>
            <a:endParaRPr lang="en-US" sz="2800" dirty="0"/>
          </a:p>
        </p:txBody>
      </p:sp>
      <p:sp>
        <p:nvSpPr>
          <p:cNvPr id="4" name="Slide Number Placeholder 3">
            <a:extLst>
              <a:ext uri="{FF2B5EF4-FFF2-40B4-BE49-F238E27FC236}">
                <a16:creationId xmlns:a16="http://schemas.microsoft.com/office/drawing/2014/main" id="{45AB17FC-BDB4-F27A-4F3F-A218D6EED6A1}"/>
              </a:ext>
            </a:extLst>
          </p:cNvPr>
          <p:cNvSpPr>
            <a:spLocks noGrp="1"/>
          </p:cNvSpPr>
          <p:nvPr>
            <p:ph type="sldNum" sz="quarter" idx="10"/>
          </p:nvPr>
        </p:nvSpPr>
        <p:spPr/>
        <p:txBody>
          <a:bodyPr/>
          <a:lstStyle/>
          <a:p>
            <a:fld id="{64336152-522D-534E-A387-BE770A7CAF94}" type="slidenum">
              <a:rPr lang="en-US" smtClean="0"/>
              <a:pPr/>
              <a:t>25</a:t>
            </a:fld>
            <a:endParaRPr lang="en-US" dirty="0"/>
          </a:p>
        </p:txBody>
      </p:sp>
    </p:spTree>
    <p:extLst>
      <p:ext uri="{BB962C8B-B14F-4D97-AF65-F5344CB8AC3E}">
        <p14:creationId xmlns:p14="http://schemas.microsoft.com/office/powerpoint/2010/main" val="3519780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8C709-83F5-409A-66A8-422D6832E5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BBE40C-50C5-A587-EB2E-A9B027CF2A4E}"/>
              </a:ext>
            </a:extLst>
          </p:cNvPr>
          <p:cNvSpPr>
            <a:spLocks noGrp="1"/>
          </p:cNvSpPr>
          <p:nvPr>
            <p:ph type="title"/>
          </p:nvPr>
        </p:nvSpPr>
        <p:spPr>
          <a:xfrm>
            <a:off x="422787" y="252445"/>
            <a:ext cx="8214917" cy="857250"/>
          </a:xfrm>
        </p:spPr>
        <p:txBody>
          <a:bodyPr>
            <a:normAutofit/>
          </a:bodyPr>
          <a:lstStyle/>
          <a:p>
            <a:r>
              <a:rPr lang="en-US" b="1" dirty="0"/>
              <a:t>Institutional Consolidation</a:t>
            </a:r>
          </a:p>
        </p:txBody>
      </p:sp>
      <p:sp>
        <p:nvSpPr>
          <p:cNvPr id="3" name="Content Placeholder 2">
            <a:extLst>
              <a:ext uri="{FF2B5EF4-FFF2-40B4-BE49-F238E27FC236}">
                <a16:creationId xmlns:a16="http://schemas.microsoft.com/office/drawing/2014/main" id="{BA85F0C5-9980-D3A4-9E45-487793DE61EE}"/>
              </a:ext>
            </a:extLst>
          </p:cNvPr>
          <p:cNvSpPr>
            <a:spLocks noGrp="1"/>
          </p:cNvSpPr>
          <p:nvPr>
            <p:ph idx="1"/>
          </p:nvPr>
        </p:nvSpPr>
        <p:spPr>
          <a:xfrm>
            <a:off x="457201" y="1126116"/>
            <a:ext cx="8480066" cy="3764940"/>
          </a:xfrm>
        </p:spPr>
        <p:txBody>
          <a:bodyPr>
            <a:normAutofit/>
          </a:bodyPr>
          <a:lstStyle/>
          <a:p>
            <a:r>
              <a:rPr lang="en-US" sz="2800" dirty="0"/>
              <a:t>Georgia Southern University and East Georgia State College</a:t>
            </a:r>
          </a:p>
          <a:p>
            <a:r>
              <a:rPr lang="en-US" sz="2800" dirty="0"/>
              <a:t>SACS-COC approval expected December with BOR approval to follow soon thereafter</a:t>
            </a:r>
          </a:p>
          <a:p>
            <a:r>
              <a:rPr lang="en-US" sz="2800" dirty="0"/>
              <a:t>First term of students enrolling in one institution is Fall 2026.</a:t>
            </a:r>
          </a:p>
        </p:txBody>
      </p:sp>
      <p:sp>
        <p:nvSpPr>
          <p:cNvPr id="4" name="Slide Number Placeholder 3">
            <a:extLst>
              <a:ext uri="{FF2B5EF4-FFF2-40B4-BE49-F238E27FC236}">
                <a16:creationId xmlns:a16="http://schemas.microsoft.com/office/drawing/2014/main" id="{7BF8F4F6-5DEC-14C8-3CFE-4C7B9D54C82E}"/>
              </a:ext>
            </a:extLst>
          </p:cNvPr>
          <p:cNvSpPr>
            <a:spLocks noGrp="1"/>
          </p:cNvSpPr>
          <p:nvPr>
            <p:ph type="sldNum" sz="quarter" idx="10"/>
          </p:nvPr>
        </p:nvSpPr>
        <p:spPr/>
        <p:txBody>
          <a:bodyPr/>
          <a:lstStyle/>
          <a:p>
            <a:fld id="{64336152-522D-534E-A387-BE770A7CAF94}" type="slidenum">
              <a:rPr lang="en-US" smtClean="0"/>
              <a:pPr/>
              <a:t>26</a:t>
            </a:fld>
            <a:endParaRPr lang="en-US" dirty="0"/>
          </a:p>
        </p:txBody>
      </p:sp>
    </p:spTree>
    <p:extLst>
      <p:ext uri="{BB962C8B-B14F-4D97-AF65-F5344CB8AC3E}">
        <p14:creationId xmlns:p14="http://schemas.microsoft.com/office/powerpoint/2010/main" val="11642499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373EB-C77D-9D18-57CB-85516B5405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C817E3-1A82-3FAD-3661-33BF04049757}"/>
              </a:ext>
            </a:extLst>
          </p:cNvPr>
          <p:cNvSpPr>
            <a:spLocks noGrp="1"/>
          </p:cNvSpPr>
          <p:nvPr>
            <p:ph type="title"/>
          </p:nvPr>
        </p:nvSpPr>
        <p:spPr>
          <a:xfrm>
            <a:off x="422787" y="252445"/>
            <a:ext cx="8214917" cy="857250"/>
          </a:xfrm>
        </p:spPr>
        <p:txBody>
          <a:bodyPr>
            <a:normAutofit/>
          </a:bodyPr>
          <a:lstStyle/>
          <a:p>
            <a:r>
              <a:rPr lang="en-US" b="1" dirty="0"/>
              <a:t>Other…</a:t>
            </a:r>
          </a:p>
        </p:txBody>
      </p:sp>
      <p:sp>
        <p:nvSpPr>
          <p:cNvPr id="3" name="Content Placeholder 2">
            <a:extLst>
              <a:ext uri="{FF2B5EF4-FFF2-40B4-BE49-F238E27FC236}">
                <a16:creationId xmlns:a16="http://schemas.microsoft.com/office/drawing/2014/main" id="{297007FB-F6EE-6F02-E81E-D6A1A59E9CD6}"/>
              </a:ext>
            </a:extLst>
          </p:cNvPr>
          <p:cNvSpPr>
            <a:spLocks noGrp="1"/>
          </p:cNvSpPr>
          <p:nvPr>
            <p:ph idx="1"/>
          </p:nvPr>
        </p:nvSpPr>
        <p:spPr>
          <a:xfrm>
            <a:off x="457201" y="1126116"/>
            <a:ext cx="8480066" cy="3764940"/>
          </a:xfrm>
        </p:spPr>
        <p:txBody>
          <a:bodyPr>
            <a:normAutofit/>
          </a:bodyPr>
          <a:lstStyle/>
          <a:p>
            <a:r>
              <a:rPr lang="en-US" sz="2800" dirty="0"/>
              <a:t>System-wide Classification and Compensation project</a:t>
            </a:r>
          </a:p>
          <a:p>
            <a:r>
              <a:rPr lang="en-US" sz="2800" dirty="0"/>
              <a:t>DREAMS Scholarship-last dollar need-based awards up to $3000 per year</a:t>
            </a:r>
          </a:p>
          <a:p>
            <a:pPr lvl="1"/>
            <a:r>
              <a:rPr lang="en-US" sz="2400" dirty="0"/>
              <a:t>Philanthropy supported but aspiring for state support</a:t>
            </a:r>
          </a:p>
        </p:txBody>
      </p:sp>
      <p:sp>
        <p:nvSpPr>
          <p:cNvPr id="4" name="Slide Number Placeholder 3">
            <a:extLst>
              <a:ext uri="{FF2B5EF4-FFF2-40B4-BE49-F238E27FC236}">
                <a16:creationId xmlns:a16="http://schemas.microsoft.com/office/drawing/2014/main" id="{E4BCFC69-CD94-BFD0-5426-3F3C8B84934E}"/>
              </a:ext>
            </a:extLst>
          </p:cNvPr>
          <p:cNvSpPr>
            <a:spLocks noGrp="1"/>
          </p:cNvSpPr>
          <p:nvPr>
            <p:ph type="sldNum" sz="quarter" idx="10"/>
          </p:nvPr>
        </p:nvSpPr>
        <p:spPr/>
        <p:txBody>
          <a:bodyPr/>
          <a:lstStyle/>
          <a:p>
            <a:fld id="{64336152-522D-534E-A387-BE770A7CAF94}" type="slidenum">
              <a:rPr lang="en-US" smtClean="0"/>
              <a:pPr/>
              <a:t>27</a:t>
            </a:fld>
            <a:endParaRPr lang="en-US" dirty="0"/>
          </a:p>
        </p:txBody>
      </p:sp>
    </p:spTree>
    <p:extLst>
      <p:ext uri="{BB962C8B-B14F-4D97-AF65-F5344CB8AC3E}">
        <p14:creationId xmlns:p14="http://schemas.microsoft.com/office/powerpoint/2010/main" val="10418749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FC91B-78C8-CB2F-217B-8AC0FE7A36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814F5A-D278-B188-31B5-A89956F4755F}"/>
              </a:ext>
            </a:extLst>
          </p:cNvPr>
          <p:cNvSpPr>
            <a:spLocks noGrp="1"/>
          </p:cNvSpPr>
          <p:nvPr>
            <p:ph type="title"/>
          </p:nvPr>
        </p:nvSpPr>
        <p:spPr/>
        <p:txBody>
          <a:bodyPr>
            <a:normAutofit fontScale="90000"/>
          </a:bodyPr>
          <a:lstStyle/>
          <a:p>
            <a:r>
              <a:rPr lang="en-US" dirty="0"/>
              <a:t>RPA Research and In-Depth Analyses</a:t>
            </a:r>
          </a:p>
        </p:txBody>
      </p:sp>
    </p:spTree>
    <p:extLst>
      <p:ext uri="{BB962C8B-B14F-4D97-AF65-F5344CB8AC3E}">
        <p14:creationId xmlns:p14="http://schemas.microsoft.com/office/powerpoint/2010/main" val="557962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B5B6C-6CBF-4698-A447-8A1BDD8E30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32539A-B004-B579-F3C0-B71CA8D3974E}"/>
              </a:ext>
            </a:extLst>
          </p:cNvPr>
          <p:cNvSpPr>
            <a:spLocks noGrp="1"/>
          </p:cNvSpPr>
          <p:nvPr>
            <p:ph idx="1"/>
          </p:nvPr>
        </p:nvSpPr>
        <p:spPr>
          <a:xfrm>
            <a:off x="893054" y="1035261"/>
            <a:ext cx="5986980" cy="562955"/>
          </a:xfrm>
        </p:spPr>
        <p:txBody>
          <a:bodyPr>
            <a:normAutofit/>
          </a:bodyPr>
          <a:lstStyle/>
          <a:p>
            <a:pPr marL="0" indent="0">
              <a:lnSpc>
                <a:spcPct val="120000"/>
              </a:lnSpc>
              <a:spcBef>
                <a:spcPts val="0"/>
              </a:spcBef>
              <a:buNone/>
            </a:pPr>
            <a:r>
              <a:rPr lang="en-US" sz="2000" dirty="0">
                <a:solidFill>
                  <a:srgbClr val="3366FF"/>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https://www.usg.edu/research/publications</a:t>
            </a:r>
            <a:endParaRPr lang="en-US" sz="2000" dirty="0">
              <a:solidFill>
                <a:srgbClr val="3366FF"/>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20000"/>
              </a:lnSpc>
              <a:spcBef>
                <a:spcPts val="0"/>
              </a:spcBef>
              <a:buNone/>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1BB1D1C3-FBC3-FA1C-9D15-C02513578B88}"/>
              </a:ext>
            </a:extLst>
          </p:cNvPr>
          <p:cNvSpPr txBox="1">
            <a:spLocks/>
          </p:cNvSpPr>
          <p:nvPr/>
        </p:nvSpPr>
        <p:spPr>
          <a:xfrm>
            <a:off x="628650" y="188844"/>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latin typeface="Calibri" panose="020F0502020204030204" pitchFamily="34" charset="0"/>
                <a:ea typeface="Aptos" panose="020B0004020202020204" pitchFamily="34" charset="0"/>
                <a:cs typeface="Aptos" panose="020B0004020202020204" pitchFamily="34" charset="0"/>
              </a:rPr>
              <a:t>Update on Previously Presented Items</a:t>
            </a:r>
            <a:endParaRPr lang="en-US" sz="3300" dirty="0"/>
          </a:p>
        </p:txBody>
      </p:sp>
      <p:pic>
        <p:nvPicPr>
          <p:cNvPr id="5" name="Picture 4">
            <a:extLst>
              <a:ext uri="{FF2B5EF4-FFF2-40B4-BE49-F238E27FC236}">
                <a16:creationId xmlns:a16="http://schemas.microsoft.com/office/drawing/2014/main" id="{026E7CCC-311F-E9CD-742C-1D453E56F80B}"/>
              </a:ext>
            </a:extLst>
          </p:cNvPr>
          <p:cNvPicPr>
            <a:picLocks noChangeAspect="1"/>
          </p:cNvPicPr>
          <p:nvPr/>
        </p:nvPicPr>
        <p:blipFill>
          <a:blip r:embed="rId3"/>
          <a:stretch>
            <a:fillRect/>
          </a:stretch>
        </p:blipFill>
        <p:spPr>
          <a:xfrm>
            <a:off x="981228" y="1554149"/>
            <a:ext cx="5568299" cy="2910364"/>
          </a:xfrm>
          <a:prstGeom prst="rect">
            <a:avLst/>
          </a:prstGeom>
        </p:spPr>
      </p:pic>
    </p:spTree>
    <p:extLst>
      <p:ext uri="{BB962C8B-B14F-4D97-AF65-F5344CB8AC3E}">
        <p14:creationId xmlns:p14="http://schemas.microsoft.com/office/powerpoint/2010/main" val="328444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4E3A0-00AA-F706-B07B-B22CCA1F9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D262EB-FFEE-B946-EC78-3B8629BDD2C3}"/>
              </a:ext>
            </a:extLst>
          </p:cNvPr>
          <p:cNvSpPr>
            <a:spLocks noGrp="1"/>
          </p:cNvSpPr>
          <p:nvPr>
            <p:ph type="title"/>
          </p:nvPr>
        </p:nvSpPr>
        <p:spPr>
          <a:xfrm>
            <a:off x="422787" y="97424"/>
            <a:ext cx="8214917" cy="857250"/>
          </a:xfrm>
        </p:spPr>
        <p:txBody>
          <a:bodyPr>
            <a:normAutofit/>
          </a:bodyPr>
          <a:lstStyle/>
          <a:p>
            <a:r>
              <a:rPr lang="en-US" b="1" dirty="0"/>
              <a:t>Financial Aid Data Collection</a:t>
            </a:r>
          </a:p>
        </p:txBody>
      </p:sp>
      <p:sp>
        <p:nvSpPr>
          <p:cNvPr id="3" name="Content Placeholder 2">
            <a:extLst>
              <a:ext uri="{FF2B5EF4-FFF2-40B4-BE49-F238E27FC236}">
                <a16:creationId xmlns:a16="http://schemas.microsoft.com/office/drawing/2014/main" id="{FCA71A37-46A8-2535-24CE-2DE04B3AFBE3}"/>
              </a:ext>
            </a:extLst>
          </p:cNvPr>
          <p:cNvSpPr>
            <a:spLocks noGrp="1"/>
          </p:cNvSpPr>
          <p:nvPr>
            <p:ph idx="1"/>
          </p:nvPr>
        </p:nvSpPr>
        <p:spPr>
          <a:xfrm>
            <a:off x="457200" y="971859"/>
            <a:ext cx="8383683" cy="3838043"/>
          </a:xfrm>
        </p:spPr>
        <p:txBody>
          <a:bodyPr>
            <a:normAutofit fontScale="92500" lnSpcReduction="10000"/>
          </a:bodyPr>
          <a:lstStyle/>
          <a:p>
            <a:pPr>
              <a:spcAft>
                <a:spcPts val="600"/>
              </a:spcAft>
            </a:pPr>
            <a:r>
              <a:rPr lang="en-US" sz="2800" dirty="0"/>
              <a:t>In October 2025 for the 2024-25 aid year (fall 24 through summer 25):</a:t>
            </a:r>
          </a:p>
          <a:p>
            <a:pPr lvl="1">
              <a:spcAft>
                <a:spcPts val="600"/>
              </a:spcAft>
            </a:pPr>
            <a:r>
              <a:rPr lang="en-US" sz="2400" dirty="0"/>
              <a:t>Adjust maximum award amounts for Zell and Dual Enrollment Tuition</a:t>
            </a:r>
          </a:p>
          <a:p>
            <a:pPr>
              <a:spcAft>
                <a:spcPts val="600"/>
              </a:spcAft>
            </a:pPr>
            <a:r>
              <a:rPr lang="en-US" sz="2800" dirty="0"/>
              <a:t>2425 Federal Changes </a:t>
            </a:r>
          </a:p>
          <a:p>
            <a:pPr lvl="1">
              <a:spcAft>
                <a:spcPts val="600"/>
              </a:spcAft>
            </a:pPr>
            <a:r>
              <a:rPr lang="en-US" sz="2400" dirty="0"/>
              <a:t>FAFSA Housing Plans; Parental Education; Student Dependent Data; Marital Status; EFC to SAI; and Federal Benefits Received</a:t>
            </a:r>
          </a:p>
          <a:p>
            <a:pPr marL="457200" lvl="1" indent="0">
              <a:spcAft>
                <a:spcPts val="600"/>
              </a:spcAft>
              <a:buNone/>
            </a:pPr>
            <a:r>
              <a:rPr lang="en-US" sz="1500" dirty="0"/>
              <a:t>The complete list of changes with details is available on the RPA Academic Data Governance webpage.</a:t>
            </a:r>
          </a:p>
        </p:txBody>
      </p:sp>
      <p:sp>
        <p:nvSpPr>
          <p:cNvPr id="4" name="Slide Number Placeholder 3">
            <a:extLst>
              <a:ext uri="{FF2B5EF4-FFF2-40B4-BE49-F238E27FC236}">
                <a16:creationId xmlns:a16="http://schemas.microsoft.com/office/drawing/2014/main" id="{041165D9-C3CE-E2E6-E72D-605594321012}"/>
              </a:ext>
            </a:extLst>
          </p:cNvPr>
          <p:cNvSpPr>
            <a:spLocks noGrp="1"/>
          </p:cNvSpPr>
          <p:nvPr>
            <p:ph type="sldNum" sz="quarter" idx="10"/>
          </p:nvPr>
        </p:nvSpPr>
        <p:spPr/>
        <p:txBody>
          <a:bodyPr/>
          <a:lstStyle/>
          <a:p>
            <a:fld id="{64336152-522D-534E-A387-BE770A7CAF94}" type="slidenum">
              <a:rPr lang="en-US" smtClean="0"/>
              <a:pPr/>
              <a:t>3</a:t>
            </a:fld>
            <a:endParaRPr lang="en-US" dirty="0"/>
          </a:p>
        </p:txBody>
      </p:sp>
    </p:spTree>
    <p:extLst>
      <p:ext uri="{BB962C8B-B14F-4D97-AF65-F5344CB8AC3E}">
        <p14:creationId xmlns:p14="http://schemas.microsoft.com/office/powerpoint/2010/main" val="39296428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BCC31B-37AC-CA94-F1C6-24A6DD98F903}"/>
              </a:ext>
            </a:extLst>
          </p:cNvPr>
          <p:cNvSpPr>
            <a:spLocks noGrp="1"/>
          </p:cNvSpPr>
          <p:nvPr>
            <p:ph idx="1"/>
          </p:nvPr>
        </p:nvSpPr>
        <p:spPr>
          <a:xfrm>
            <a:off x="803543" y="1130260"/>
            <a:ext cx="3030327" cy="3263504"/>
          </a:xfrm>
        </p:spPr>
        <p:txBody>
          <a:bodyPr>
            <a:normAutofit fontScale="92500"/>
          </a:bodyPr>
          <a:lstStyle/>
          <a:p>
            <a:pPr marL="0" indent="0">
              <a:buNone/>
            </a:pPr>
            <a:r>
              <a:rPr lang="en-US" sz="1500" b="1" dirty="0">
                <a:latin typeface="Calibri" panose="020F0502020204030204" pitchFamily="34" charset="0"/>
                <a:ea typeface="Calibri" panose="020F0502020204030204" pitchFamily="34" charset="0"/>
                <a:cs typeface="Calibri" panose="020F0502020204030204" pitchFamily="34" charset="0"/>
              </a:rPr>
              <a:t>Purpose</a:t>
            </a:r>
          </a:p>
          <a:p>
            <a:pPr marL="0" indent="-57150">
              <a:buNone/>
            </a:pPr>
            <a:r>
              <a:rPr lang="en-US" sz="1200" dirty="0">
                <a:latin typeface="Calibri" panose="020F0502020204030204" pitchFamily="34" charset="0"/>
                <a:ea typeface="Calibri" panose="020F0502020204030204" pitchFamily="34" charset="0"/>
                <a:cs typeface="Calibri" panose="020F0502020204030204" pitchFamily="34" charset="0"/>
              </a:rPr>
              <a:t>This work is an examination of the application to enrollment pipeline among GEORGIA MATCH participants from claiming a spot to applying to enrolling. We also investigate the overlap in engagement across USG institutions.</a:t>
            </a:r>
          </a:p>
          <a:p>
            <a:pPr marL="0" indent="0">
              <a:buNone/>
            </a:pPr>
            <a:r>
              <a:rPr lang="en-US" sz="1500" b="1" dirty="0">
                <a:latin typeface="Calibri" panose="020F0502020204030204" pitchFamily="34" charset="0"/>
                <a:ea typeface="Calibri" panose="020F0502020204030204" pitchFamily="34" charset="0"/>
                <a:cs typeface="Calibri" panose="020F0502020204030204" pitchFamily="34" charset="0"/>
              </a:rPr>
              <a:t>Type of Analysis </a:t>
            </a:r>
          </a:p>
          <a:p>
            <a:pPr marL="0" indent="-57150">
              <a:buNone/>
            </a:pPr>
            <a:r>
              <a:rPr lang="en-US" sz="1200" dirty="0">
                <a:latin typeface="Calibri" panose="020F0502020204030204" pitchFamily="34" charset="0"/>
                <a:ea typeface="Calibri" panose="020F0502020204030204" pitchFamily="34" charset="0"/>
                <a:cs typeface="Calibri" panose="020F0502020204030204" pitchFamily="34" charset="0"/>
              </a:rPr>
              <a:t>Descriptive. We matched student-level records across three data sources: ADC, applicant data ad hoc collection, and GEORGIA MATCH data from GSFC (students who claimed a spot, where and when). We produced system-level tables and charts that show the full pipeline from claiming a spot to enrolling. And we produced this information for each institution. </a:t>
            </a:r>
          </a:p>
          <a:p>
            <a:pPr marL="0" indent="-57150">
              <a:buNone/>
            </a:pPr>
            <a:r>
              <a:rPr lang="en-US" sz="1200" b="1" dirty="0">
                <a:latin typeface="Calibri" panose="020F0502020204030204" pitchFamily="34" charset="0"/>
                <a:ea typeface="Calibri" panose="020F0502020204030204" pitchFamily="34" charset="0"/>
                <a:cs typeface="Calibri" panose="020F0502020204030204" pitchFamily="34" charset="0"/>
              </a:rPr>
              <a:t>We will be presenting on this in detail at an upcoming webinar on October 15. </a:t>
            </a:r>
          </a:p>
          <a:p>
            <a:pPr marL="685800" lvl="2" indent="0">
              <a:buNone/>
            </a:pPr>
            <a:endParaRPr lang="en-US" sz="1050" dirty="0">
              <a:latin typeface="Calibri" panose="020F0502020204030204" pitchFamily="34" charset="0"/>
              <a:ea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E64BC834-9BED-686A-AFA8-8D7A37A9BBBB}"/>
              </a:ext>
            </a:extLst>
          </p:cNvPr>
          <p:cNvSpPr txBox="1">
            <a:spLocks/>
          </p:cNvSpPr>
          <p:nvPr/>
        </p:nvSpPr>
        <p:spPr>
          <a:xfrm>
            <a:off x="742950" y="237069"/>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25" b="1" dirty="0">
                <a:latin typeface="Calibri" panose="020F0502020204030204" pitchFamily="34" charset="0"/>
                <a:ea typeface="Aptos" panose="020B0004020202020204" pitchFamily="34" charset="0"/>
                <a:cs typeface="Aptos" panose="020B0004020202020204" pitchFamily="34" charset="0"/>
              </a:rPr>
              <a:t>GEORGIA MATCH</a:t>
            </a:r>
            <a:br>
              <a:rPr lang="en-US" sz="3300" b="1" dirty="0">
                <a:latin typeface="Calibri" panose="020F0502020204030204" pitchFamily="34" charset="0"/>
                <a:ea typeface="Aptos" panose="020B0004020202020204" pitchFamily="34" charset="0"/>
                <a:cs typeface="Aptos" panose="020B0004020202020204" pitchFamily="34" charset="0"/>
              </a:rPr>
            </a:br>
            <a:r>
              <a:rPr lang="en-US" sz="1500" b="1" dirty="0">
                <a:latin typeface="Calibri" panose="020F0502020204030204" pitchFamily="34" charset="0"/>
                <a:ea typeface="Aptos" panose="020B0004020202020204" pitchFamily="34" charset="0"/>
                <a:cs typeface="Aptos" panose="020B0004020202020204" pitchFamily="34" charset="0"/>
              </a:rPr>
              <a:t>Lori Prince Hagood, Kevin Lusk, Leslie Hodges, Jaden Mikoulinskii</a:t>
            </a:r>
            <a:endParaRPr lang="en-US" sz="3300" dirty="0"/>
          </a:p>
        </p:txBody>
      </p:sp>
      <mc:AlternateContent xmlns:mc="http://schemas.openxmlformats.org/markup-compatibility/2006" xmlns:cx2="http://schemas.microsoft.com/office/drawing/2015/10/21/chartex">
        <mc:Choice Requires="cx2">
          <p:graphicFrame>
            <p:nvGraphicFramePr>
              <p:cNvPr id="2" name="Chart 1">
                <a:extLst>
                  <a:ext uri="{FF2B5EF4-FFF2-40B4-BE49-F238E27FC236}">
                    <a16:creationId xmlns:a16="http://schemas.microsoft.com/office/drawing/2014/main" id="{60488515-7DB0-44AF-92A2-5736B4BCBB90}"/>
                  </a:ext>
                </a:extLst>
              </p:cNvPr>
              <p:cNvGraphicFramePr/>
              <p:nvPr/>
            </p:nvGraphicFramePr>
            <p:xfrm>
              <a:off x="3941811" y="1220221"/>
              <a:ext cx="4687839" cy="2703058"/>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2" name="Chart 1">
                <a:extLst>
                  <a:ext uri="{FF2B5EF4-FFF2-40B4-BE49-F238E27FC236}">
                    <a16:creationId xmlns:a16="http://schemas.microsoft.com/office/drawing/2014/main" id="{60488515-7DB0-44AF-92A2-5736B4BCBB90}"/>
                  </a:ext>
                </a:extLst>
              </p:cNvPr>
              <p:cNvPicPr>
                <a:picLocks noGrp="1" noRot="1" noChangeAspect="1" noMove="1" noResize="1" noEditPoints="1" noAdjustHandles="1" noChangeArrowheads="1" noChangeShapeType="1"/>
              </p:cNvPicPr>
              <p:nvPr/>
            </p:nvPicPr>
            <p:blipFill>
              <a:blip r:embed="rId4"/>
              <a:stretch>
                <a:fillRect/>
              </a:stretch>
            </p:blipFill>
            <p:spPr>
              <a:xfrm>
                <a:off x="3941811" y="1220221"/>
                <a:ext cx="4687839" cy="2703058"/>
              </a:xfrm>
              <a:prstGeom prst="rect">
                <a:avLst/>
              </a:prstGeom>
            </p:spPr>
          </p:pic>
        </mc:Fallback>
      </mc:AlternateContent>
    </p:spTree>
    <p:extLst>
      <p:ext uri="{BB962C8B-B14F-4D97-AF65-F5344CB8AC3E}">
        <p14:creationId xmlns:p14="http://schemas.microsoft.com/office/powerpoint/2010/main" val="38785524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EA23E-198B-5883-2F5F-693050C9D36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3B5C82D-9112-5E6F-157A-52EB7C72326B}"/>
              </a:ext>
            </a:extLst>
          </p:cNvPr>
          <p:cNvSpPr txBox="1">
            <a:spLocks/>
          </p:cNvSpPr>
          <p:nvPr/>
        </p:nvSpPr>
        <p:spPr>
          <a:xfrm>
            <a:off x="742950" y="237069"/>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25" b="1" dirty="0">
                <a:latin typeface="Calibri" panose="020F0502020204030204" pitchFamily="34" charset="0"/>
                <a:ea typeface="Aptos" panose="020B0004020202020204" pitchFamily="34" charset="0"/>
                <a:cs typeface="Aptos" panose="020B0004020202020204" pitchFamily="34" charset="0"/>
              </a:rPr>
              <a:t>GEORGIA MATCH</a:t>
            </a:r>
            <a:br>
              <a:rPr lang="en-US" sz="3300" b="1" dirty="0">
                <a:latin typeface="Calibri" panose="020F0502020204030204" pitchFamily="34" charset="0"/>
                <a:ea typeface="Aptos" panose="020B0004020202020204" pitchFamily="34" charset="0"/>
                <a:cs typeface="Aptos" panose="020B0004020202020204" pitchFamily="34" charset="0"/>
              </a:rPr>
            </a:br>
            <a:r>
              <a:rPr lang="en-US" sz="1500" b="1" dirty="0">
                <a:latin typeface="Calibri" panose="020F0502020204030204" pitchFamily="34" charset="0"/>
                <a:ea typeface="Aptos" panose="020B0004020202020204" pitchFamily="34" charset="0"/>
                <a:cs typeface="Aptos" panose="020B0004020202020204" pitchFamily="34" charset="0"/>
              </a:rPr>
              <a:t>Lori Prince Hagood, Kevin Lusk, Leslie Hodges, Jaden Mikoulinskii</a:t>
            </a:r>
            <a:endParaRPr lang="en-US" sz="3300" dirty="0"/>
          </a:p>
        </p:txBody>
      </p:sp>
      <p:pic>
        <p:nvPicPr>
          <p:cNvPr id="8" name="Picture 7">
            <a:extLst>
              <a:ext uri="{FF2B5EF4-FFF2-40B4-BE49-F238E27FC236}">
                <a16:creationId xmlns:a16="http://schemas.microsoft.com/office/drawing/2014/main" id="{FFD33136-F8F0-7774-3635-28BD5D5C0E90}"/>
              </a:ext>
            </a:extLst>
          </p:cNvPr>
          <p:cNvPicPr>
            <a:picLocks noChangeAspect="1"/>
          </p:cNvPicPr>
          <p:nvPr/>
        </p:nvPicPr>
        <p:blipFill>
          <a:blip r:embed="rId3"/>
          <a:stretch>
            <a:fillRect/>
          </a:stretch>
        </p:blipFill>
        <p:spPr>
          <a:xfrm>
            <a:off x="562473" y="1160443"/>
            <a:ext cx="4717361" cy="3692369"/>
          </a:xfrm>
          <a:prstGeom prst="rect">
            <a:avLst/>
          </a:prstGeom>
          <a:ln>
            <a:solidFill>
              <a:schemeClr val="tx1"/>
            </a:solidFill>
          </a:ln>
        </p:spPr>
      </p:pic>
      <p:pic>
        <p:nvPicPr>
          <p:cNvPr id="12" name="Picture 11">
            <a:extLst>
              <a:ext uri="{FF2B5EF4-FFF2-40B4-BE49-F238E27FC236}">
                <a16:creationId xmlns:a16="http://schemas.microsoft.com/office/drawing/2014/main" id="{63727B1B-29A7-307F-C31A-335E9BE46651}"/>
              </a:ext>
            </a:extLst>
          </p:cNvPr>
          <p:cNvPicPr>
            <a:picLocks noChangeAspect="1"/>
          </p:cNvPicPr>
          <p:nvPr/>
        </p:nvPicPr>
        <p:blipFill>
          <a:blip r:embed="rId4"/>
          <a:srcRect r="51144"/>
          <a:stretch>
            <a:fillRect/>
          </a:stretch>
        </p:blipFill>
        <p:spPr>
          <a:xfrm>
            <a:off x="5373477" y="1385175"/>
            <a:ext cx="2770252" cy="2505351"/>
          </a:xfrm>
          <a:prstGeom prst="rect">
            <a:avLst/>
          </a:prstGeom>
          <a:ln>
            <a:solidFill>
              <a:schemeClr val="tx1"/>
            </a:solidFill>
          </a:ln>
        </p:spPr>
      </p:pic>
      <p:pic>
        <p:nvPicPr>
          <p:cNvPr id="14" name="Picture 13">
            <a:extLst>
              <a:ext uri="{FF2B5EF4-FFF2-40B4-BE49-F238E27FC236}">
                <a16:creationId xmlns:a16="http://schemas.microsoft.com/office/drawing/2014/main" id="{2D941054-8AD2-96D5-4562-C893A20C4215}"/>
              </a:ext>
            </a:extLst>
          </p:cNvPr>
          <p:cNvPicPr>
            <a:picLocks noChangeAspect="1"/>
          </p:cNvPicPr>
          <p:nvPr/>
        </p:nvPicPr>
        <p:blipFill>
          <a:blip r:embed="rId4"/>
          <a:srcRect l="48566"/>
          <a:stretch>
            <a:fillRect/>
          </a:stretch>
        </p:blipFill>
        <p:spPr>
          <a:xfrm>
            <a:off x="6331944" y="2252352"/>
            <a:ext cx="2770252" cy="2505351"/>
          </a:xfrm>
          <a:prstGeom prst="rect">
            <a:avLst/>
          </a:prstGeom>
          <a:ln>
            <a:solidFill>
              <a:schemeClr val="tx1"/>
            </a:solidFill>
          </a:ln>
        </p:spPr>
      </p:pic>
    </p:spTree>
    <p:extLst>
      <p:ext uri="{BB962C8B-B14F-4D97-AF65-F5344CB8AC3E}">
        <p14:creationId xmlns:p14="http://schemas.microsoft.com/office/powerpoint/2010/main" val="2170414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22DB01-4506-4365-195B-5614CBEFB05F}"/>
              </a:ext>
            </a:extLst>
          </p:cNvPr>
          <p:cNvSpPr>
            <a:spLocks noGrp="1"/>
          </p:cNvSpPr>
          <p:nvPr>
            <p:ph idx="1"/>
          </p:nvPr>
        </p:nvSpPr>
        <p:spPr>
          <a:xfrm>
            <a:off x="742950" y="1348729"/>
            <a:ext cx="7886700" cy="3263504"/>
          </a:xfrm>
        </p:spPr>
        <p:txBody>
          <a:bodyPr>
            <a:normAutofit/>
          </a:bodyPr>
          <a:lstStyle/>
          <a:p>
            <a:pPr marL="0" indent="0">
              <a:spcBef>
                <a:spcPts val="0"/>
              </a:spcBef>
              <a:buSzPts val="1000"/>
              <a:buNone/>
              <a:tabLst>
                <a:tab pos="685800" algn="l"/>
              </a:tabLst>
            </a:pPr>
            <a:r>
              <a:rPr lang="en-US" sz="1500" b="1" dirty="0">
                <a:latin typeface="Calibri" panose="020F0502020204030204" pitchFamily="34" charset="0"/>
                <a:ea typeface="Calibri" panose="020F0502020204030204" pitchFamily="34" charset="0"/>
                <a:cs typeface="Calibri" panose="020F0502020204030204" pitchFamily="34" charset="0"/>
              </a:rPr>
              <a:t>Purpose</a:t>
            </a:r>
          </a:p>
          <a:p>
            <a:pPr marL="342900" lvl="1" indent="0">
              <a:spcBef>
                <a:spcPts val="0"/>
              </a:spcBef>
              <a:buSzPts val="1000"/>
              <a:buNone/>
              <a:tabLst>
                <a:tab pos="685800" algn="l"/>
              </a:tabLst>
            </a:pPr>
            <a:r>
              <a:rPr lang="en-US" sz="1400" dirty="0">
                <a:latin typeface="Calibri" panose="020F0502020204030204" pitchFamily="34" charset="0"/>
                <a:ea typeface="Calibri" panose="020F0502020204030204" pitchFamily="34" charset="0"/>
                <a:cs typeface="Calibri" panose="020F0502020204030204" pitchFamily="34" charset="0"/>
              </a:rPr>
              <a:t>There was a Senate Subcommittee hearing on college affordability on September 18. We prepared a number of materials to answer the committee’s questions on the cost of higher education. </a:t>
            </a:r>
          </a:p>
          <a:p>
            <a:pPr marL="0" indent="0">
              <a:spcBef>
                <a:spcPts val="0"/>
              </a:spcBef>
              <a:buSzPts val="1000"/>
              <a:buNone/>
              <a:tabLst>
                <a:tab pos="685800" algn="l"/>
              </a:tabLst>
            </a:pPr>
            <a:endParaRPr lang="en-US" sz="105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SzPts val="1000"/>
              <a:buNone/>
              <a:tabLst>
                <a:tab pos="685800" algn="l"/>
              </a:tabLst>
            </a:pPr>
            <a:r>
              <a:rPr lang="en-US" sz="1500" b="1" dirty="0">
                <a:latin typeface="Calibri" panose="020F0502020204030204" pitchFamily="34" charset="0"/>
                <a:ea typeface="Calibri" panose="020F0502020204030204" pitchFamily="34" charset="0"/>
                <a:cs typeface="Calibri" panose="020F0502020204030204" pitchFamily="34" charset="0"/>
              </a:rPr>
              <a:t>Overview of what was provided</a:t>
            </a:r>
          </a:p>
          <a:p>
            <a:pPr marL="514350" lvl="1" indent="-171450">
              <a:spcBef>
                <a:spcPts val="0"/>
              </a:spcBef>
              <a:buSzPts val="1000"/>
              <a:buFont typeface="Arial" panose="020B0604020202020204" pitchFamily="34" charset="0"/>
              <a:buChar char="•"/>
              <a:tabLst>
                <a:tab pos="685800" algn="l"/>
              </a:tabLst>
            </a:pPr>
            <a:r>
              <a:rPr lang="en-US" sz="1400" dirty="0">
                <a:latin typeface="Calibri" panose="020F0502020204030204" pitchFamily="34" charset="0"/>
                <a:ea typeface="Calibri" panose="020F0502020204030204" pitchFamily="34" charset="0"/>
                <a:cs typeface="Calibri" panose="020F0502020204030204" pitchFamily="34" charset="0"/>
              </a:rPr>
              <a:t>Total student loan debt</a:t>
            </a:r>
          </a:p>
          <a:p>
            <a:pPr marL="514350" lvl="1" indent="-171450">
              <a:spcBef>
                <a:spcPts val="0"/>
              </a:spcBef>
              <a:buSzPts val="1000"/>
              <a:buFont typeface="Arial" panose="020B0604020202020204" pitchFamily="34" charset="0"/>
              <a:buChar char="•"/>
              <a:tabLst>
                <a:tab pos="685800" algn="l"/>
              </a:tabLst>
            </a:pPr>
            <a:r>
              <a:rPr lang="en-US" sz="1400" dirty="0">
                <a:latin typeface="Calibri" panose="020F0502020204030204" pitchFamily="34" charset="0"/>
                <a:ea typeface="Calibri" panose="020F0502020204030204" pitchFamily="34" charset="0"/>
                <a:cs typeface="Calibri" panose="020F0502020204030204" pitchFamily="34" charset="0"/>
              </a:rPr>
              <a:t>Trends in cost of attendance</a:t>
            </a:r>
          </a:p>
          <a:p>
            <a:pPr marL="514350" lvl="1" indent="-171450">
              <a:spcBef>
                <a:spcPts val="0"/>
              </a:spcBef>
              <a:buSzPts val="1000"/>
              <a:buFont typeface="Arial" panose="020B0604020202020204" pitchFamily="34" charset="0"/>
              <a:buChar char="•"/>
              <a:tabLst>
                <a:tab pos="685800" algn="l"/>
              </a:tabLst>
            </a:pPr>
            <a:r>
              <a:rPr lang="en-US" sz="1400" dirty="0">
                <a:latin typeface="Calibri" panose="020F0502020204030204" pitchFamily="34" charset="0"/>
                <a:ea typeface="Calibri" panose="020F0502020204030204" pitchFamily="34" charset="0"/>
                <a:cs typeface="Calibri" panose="020F0502020204030204" pitchFamily="34" charset="0"/>
              </a:rPr>
              <a:t>Students who lose the HOPE scholarship and subsequent borrowing</a:t>
            </a:r>
          </a:p>
          <a:p>
            <a:pPr marL="514350" lvl="1" indent="-171450">
              <a:spcBef>
                <a:spcPts val="0"/>
              </a:spcBef>
              <a:buSzPts val="1000"/>
              <a:buFont typeface="Arial" panose="020B0604020202020204" pitchFamily="34" charset="0"/>
              <a:buChar char="•"/>
              <a:tabLst>
                <a:tab pos="685800" algn="l"/>
              </a:tabLst>
            </a:pPr>
            <a:r>
              <a:rPr lang="en-US" sz="1400" dirty="0">
                <a:latin typeface="Calibri" panose="020F0502020204030204" pitchFamily="34" charset="0"/>
                <a:ea typeface="Calibri" panose="020F0502020204030204" pitchFamily="34" charset="0"/>
                <a:cs typeface="Calibri" panose="020F0502020204030204" pitchFamily="34" charset="0"/>
              </a:rPr>
              <a:t>Borrowing peer comparison</a:t>
            </a:r>
          </a:p>
          <a:p>
            <a:pPr marL="514350" lvl="1" indent="-171450">
              <a:spcBef>
                <a:spcPts val="0"/>
              </a:spcBef>
              <a:buSzPts val="1000"/>
              <a:buFont typeface="Arial" panose="020B0604020202020204" pitchFamily="34" charset="0"/>
              <a:buChar char="•"/>
              <a:tabLst>
                <a:tab pos="685800" algn="l"/>
              </a:tabLst>
            </a:pPr>
            <a:r>
              <a:rPr lang="en-US" sz="1400" dirty="0">
                <a:latin typeface="Calibri" panose="020F0502020204030204" pitchFamily="34" charset="0"/>
                <a:ea typeface="Calibri" panose="020F0502020204030204" pitchFamily="34" charset="0"/>
                <a:cs typeface="Calibri" panose="020F0502020204030204" pitchFamily="34" charset="0"/>
              </a:rPr>
              <a:t>Unmet need for HOPE recipients and non-recipients and Pell recipients and non-recipients</a:t>
            </a:r>
          </a:p>
          <a:p>
            <a:pPr marL="514350" lvl="1" indent="-171450">
              <a:spcBef>
                <a:spcPts val="0"/>
              </a:spcBef>
              <a:buSzPts val="1000"/>
              <a:buFont typeface="Arial" panose="020B0604020202020204" pitchFamily="34" charset="0"/>
              <a:buChar char="•"/>
              <a:tabLst>
                <a:tab pos="685800" algn="l"/>
              </a:tabLst>
            </a:pPr>
            <a:r>
              <a:rPr lang="en-US" sz="1400" dirty="0">
                <a:latin typeface="Calibri" panose="020F0502020204030204" pitchFamily="34" charset="0"/>
                <a:ea typeface="Calibri" panose="020F0502020204030204" pitchFamily="34" charset="0"/>
                <a:cs typeface="Calibri" panose="020F0502020204030204" pitchFamily="34" charset="0"/>
              </a:rPr>
              <a:t>Total cost of degree completion </a:t>
            </a:r>
          </a:p>
          <a:p>
            <a:pPr marL="0" indent="0">
              <a:spcBef>
                <a:spcPts val="0"/>
              </a:spcBef>
              <a:buNone/>
            </a:pPr>
            <a:endParaRPr lang="en-US" sz="1050" dirty="0">
              <a:latin typeface="Calibri" panose="020F0502020204030204" pitchFamily="34" charset="0"/>
              <a:ea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C94B0BF4-0BF4-4A91-F727-2FB0AF1E23E9}"/>
              </a:ext>
            </a:extLst>
          </p:cNvPr>
          <p:cNvSpPr txBox="1">
            <a:spLocks/>
          </p:cNvSpPr>
          <p:nvPr/>
        </p:nvSpPr>
        <p:spPr>
          <a:xfrm>
            <a:off x="742950" y="229118"/>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25" b="1" dirty="0">
                <a:latin typeface="Calibri" panose="020F0502020204030204" pitchFamily="34" charset="0"/>
                <a:ea typeface="Aptos" panose="020B0004020202020204" pitchFamily="34" charset="0"/>
                <a:cs typeface="Aptos" panose="020B0004020202020204" pitchFamily="34" charset="0"/>
              </a:rPr>
              <a:t>College Affordability Data for Senate Subcommittee</a:t>
            </a:r>
            <a:br>
              <a:rPr lang="en-US" sz="3300" b="1" dirty="0">
                <a:latin typeface="Calibri" panose="020F0502020204030204" pitchFamily="34" charset="0"/>
                <a:ea typeface="Aptos" panose="020B0004020202020204" pitchFamily="34" charset="0"/>
                <a:cs typeface="Aptos" panose="020B0004020202020204" pitchFamily="34" charset="0"/>
              </a:rPr>
            </a:br>
            <a:r>
              <a:rPr lang="en-US" sz="1500" b="1" dirty="0">
                <a:latin typeface="Calibri" panose="020F0502020204030204" pitchFamily="34" charset="0"/>
                <a:ea typeface="Aptos" panose="020B0004020202020204" pitchFamily="34" charset="0"/>
                <a:cs typeface="Aptos" panose="020B0004020202020204" pitchFamily="34" charset="0"/>
              </a:rPr>
              <a:t>RPA &amp; EDMA</a:t>
            </a:r>
            <a:endParaRPr lang="en-US" sz="3300" dirty="0"/>
          </a:p>
        </p:txBody>
      </p:sp>
    </p:spTree>
    <p:extLst>
      <p:ext uri="{BB962C8B-B14F-4D97-AF65-F5344CB8AC3E}">
        <p14:creationId xmlns:p14="http://schemas.microsoft.com/office/powerpoint/2010/main" val="3587194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4F88CA-9065-8EB3-A0A7-FDC7AE07920F}"/>
              </a:ext>
            </a:extLst>
          </p:cNvPr>
          <p:cNvSpPr>
            <a:spLocks noGrp="1"/>
          </p:cNvSpPr>
          <p:nvPr>
            <p:ph idx="1"/>
          </p:nvPr>
        </p:nvSpPr>
        <p:spPr>
          <a:xfrm>
            <a:off x="628650" y="1090343"/>
            <a:ext cx="7886700" cy="3505925"/>
          </a:xfrm>
        </p:spPr>
        <p:txBody>
          <a:bodyPr>
            <a:normAutofit fontScale="92500" lnSpcReduction="20000"/>
          </a:bodyPr>
          <a:lstStyle/>
          <a:p>
            <a:pPr marL="0">
              <a:lnSpc>
                <a:spcPct val="120000"/>
              </a:lnSpc>
              <a:spcBef>
                <a:spcPts val="0"/>
              </a:spcBef>
              <a:buNone/>
            </a:pPr>
            <a:r>
              <a:rPr lang="en-US" sz="1650" b="1" dirty="0">
                <a:latin typeface="Calibri" panose="020F0502020204030204" pitchFamily="34" charset="0"/>
                <a:ea typeface="Calibri" panose="020F0502020204030204" pitchFamily="34" charset="0"/>
                <a:cs typeface="Calibri" panose="020F0502020204030204" pitchFamily="34" charset="0"/>
              </a:rPr>
              <a:t>Purpose</a:t>
            </a:r>
            <a:endParaRPr lang="en-US" sz="1650" dirty="0">
              <a:latin typeface="Calibri" panose="020F0502020204030204" pitchFamily="34" charset="0"/>
              <a:ea typeface="Calibri" panose="020F0502020204030204" pitchFamily="34" charset="0"/>
              <a:cs typeface="Calibri" panose="020F0502020204030204" pitchFamily="34" charset="0"/>
            </a:endParaRPr>
          </a:p>
          <a:p>
            <a:pPr marL="342900" lvl="1">
              <a:lnSpc>
                <a:spcPct val="120000"/>
              </a:lnSpc>
              <a:spcBef>
                <a:spcPts val="0"/>
              </a:spcBef>
              <a:buNone/>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300" dirty="0">
                <a:latin typeface="Calibri" panose="020F0502020204030204" pitchFamily="34" charset="0"/>
                <a:ea typeface="Calibri" panose="020F0502020204030204" pitchFamily="34" charset="0"/>
                <a:cs typeface="Calibri" panose="020F0502020204030204" pitchFamily="34" charset="0"/>
              </a:rPr>
              <a:t>The study aims to </a:t>
            </a:r>
            <a:r>
              <a:rPr lang="en-US" sz="1300" dirty="0">
                <a:latin typeface="+mn-lt"/>
              </a:rPr>
              <a:t>better understand the relationship between work, cost of attendance, and student course loads.  </a:t>
            </a:r>
          </a:p>
          <a:p>
            <a:pPr marL="342900" lvl="1">
              <a:lnSpc>
                <a:spcPct val="120000"/>
              </a:lnSpc>
              <a:spcBef>
                <a:spcPts val="0"/>
              </a:spcBef>
              <a:buNone/>
            </a:pPr>
            <a:endParaRPr lang="en-US" sz="1300" dirty="0">
              <a:latin typeface="+mn-lt"/>
              <a:ea typeface="Calibri" panose="020F0502020204030204" pitchFamily="34" charset="0"/>
              <a:cs typeface="Calibri" panose="020F0502020204030204" pitchFamily="34" charset="0"/>
            </a:endParaRPr>
          </a:p>
          <a:p>
            <a:pPr marL="0">
              <a:lnSpc>
                <a:spcPct val="120000"/>
              </a:lnSpc>
              <a:spcBef>
                <a:spcPts val="0"/>
              </a:spcBef>
              <a:buNone/>
            </a:pPr>
            <a:r>
              <a:rPr lang="en-US" sz="1650" b="1" dirty="0">
                <a:latin typeface="Calibri" panose="020F0502020204030204" pitchFamily="34" charset="0"/>
                <a:ea typeface="Calibri" panose="020F0502020204030204" pitchFamily="34" charset="0"/>
                <a:cs typeface="Calibri" panose="020F0502020204030204" pitchFamily="34" charset="0"/>
              </a:rPr>
              <a:t>Type of Analysis</a:t>
            </a:r>
            <a:endParaRPr lang="en-US" sz="1650" dirty="0">
              <a:latin typeface="Calibri" panose="020F0502020204030204" pitchFamily="34" charset="0"/>
              <a:ea typeface="Calibri" panose="020F0502020204030204" pitchFamily="34" charset="0"/>
              <a:cs typeface="Calibri" panose="020F0502020204030204" pitchFamily="34" charset="0"/>
            </a:endParaRPr>
          </a:p>
          <a:p>
            <a:pPr marL="342900" lvl="1" indent="0">
              <a:lnSpc>
                <a:spcPct val="120000"/>
              </a:lnSpc>
              <a:spcBef>
                <a:spcPts val="0"/>
              </a:spcBef>
              <a:buSzPts val="1000"/>
              <a:buNone/>
              <a:tabLst>
                <a:tab pos="342900" algn="l"/>
              </a:tabLst>
            </a:pPr>
            <a:r>
              <a:rPr lang="en-US" sz="1300" b="1" dirty="0">
                <a:latin typeface="Calibri" panose="020F0502020204030204" pitchFamily="34" charset="0"/>
                <a:ea typeface="Calibri" panose="020F0502020204030204" pitchFamily="34" charset="0"/>
                <a:cs typeface="Calibri" panose="020F0502020204030204" pitchFamily="34" charset="0"/>
              </a:rPr>
              <a:t>Descriptive Analysis:</a:t>
            </a:r>
            <a:r>
              <a:rPr lang="en-US" sz="1300" dirty="0">
                <a:latin typeface="Calibri" panose="020F0502020204030204" pitchFamily="34" charset="0"/>
                <a:ea typeface="Calibri" panose="020F0502020204030204" pitchFamily="34" charset="0"/>
                <a:cs typeface="Calibri" panose="020F0502020204030204" pitchFamily="34" charset="0"/>
              </a:rPr>
              <a:t> Trend analysis by sex, race/ethnicity, and institution sector </a:t>
            </a:r>
          </a:p>
          <a:p>
            <a:pPr marL="342900" lvl="1" indent="0">
              <a:lnSpc>
                <a:spcPct val="120000"/>
              </a:lnSpc>
              <a:spcBef>
                <a:spcPts val="0"/>
              </a:spcBef>
              <a:buSzPts val="1000"/>
              <a:buNone/>
              <a:tabLst>
                <a:tab pos="342900" algn="l"/>
              </a:tabLst>
            </a:pPr>
            <a:r>
              <a:rPr lang="en-US" sz="1300" b="1" dirty="0">
                <a:latin typeface="Calibri" panose="020F0502020204030204" pitchFamily="34" charset="0"/>
                <a:ea typeface="Calibri" panose="020F0502020204030204" pitchFamily="34" charset="0"/>
                <a:cs typeface="Calibri" panose="020F0502020204030204" pitchFamily="34" charset="0"/>
              </a:rPr>
              <a:t>Predictive Modeling:</a:t>
            </a:r>
            <a:r>
              <a:rPr lang="en-US" sz="1300" dirty="0">
                <a:latin typeface="Calibri" panose="020F0502020204030204" pitchFamily="34" charset="0"/>
                <a:ea typeface="Calibri" panose="020F0502020204030204" pitchFamily="34" charset="0"/>
                <a:cs typeface="Calibri" panose="020F0502020204030204" pitchFamily="34" charset="0"/>
              </a:rPr>
              <a:t> Double machine learning models are in development to explore causal inference between work intensity and academic outcomes.</a:t>
            </a:r>
          </a:p>
          <a:p>
            <a:pPr marL="0">
              <a:lnSpc>
                <a:spcPct val="120000"/>
              </a:lnSpc>
              <a:spcBef>
                <a:spcPts val="0"/>
              </a:spcBef>
              <a:buNone/>
            </a:pPr>
            <a:r>
              <a:rPr lang="en-US" sz="1350" b="1" dirty="0">
                <a:latin typeface="Calibri" panose="020F0502020204030204" pitchFamily="34" charset="0"/>
                <a:ea typeface="Calibri" panose="020F0502020204030204" pitchFamily="34" charset="0"/>
                <a:cs typeface="Calibri" panose="020F0502020204030204" pitchFamily="34" charset="0"/>
              </a:rPr>
              <a:t> </a:t>
            </a:r>
            <a:endParaRPr lang="en-US" sz="1350" dirty="0">
              <a:latin typeface="Calibri" panose="020F0502020204030204" pitchFamily="34" charset="0"/>
              <a:ea typeface="Calibri" panose="020F0502020204030204" pitchFamily="34" charset="0"/>
              <a:cs typeface="Calibri" panose="020F0502020204030204" pitchFamily="34" charset="0"/>
            </a:endParaRPr>
          </a:p>
          <a:p>
            <a:pPr marL="0">
              <a:lnSpc>
                <a:spcPct val="120000"/>
              </a:lnSpc>
              <a:spcBef>
                <a:spcPts val="0"/>
              </a:spcBef>
              <a:buNone/>
            </a:pPr>
            <a:r>
              <a:rPr lang="en-US" sz="1650" b="1" dirty="0">
                <a:latin typeface="Calibri" panose="020F0502020204030204" pitchFamily="34" charset="0"/>
                <a:ea typeface="Calibri" panose="020F0502020204030204" pitchFamily="34" charset="0"/>
                <a:cs typeface="Calibri" panose="020F0502020204030204" pitchFamily="34" charset="0"/>
              </a:rPr>
              <a:t>Overview of Findings</a:t>
            </a:r>
            <a:endParaRPr lang="en-US" sz="1650" dirty="0">
              <a:latin typeface="Calibri" panose="020F0502020204030204" pitchFamily="34" charset="0"/>
              <a:ea typeface="Calibri" panose="020F0502020204030204" pitchFamily="34" charset="0"/>
              <a:cs typeface="Calibri" panose="020F0502020204030204" pitchFamily="34" charset="0"/>
            </a:endParaRP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Calibri" panose="020F0502020204030204" pitchFamily="34" charset="0"/>
                <a:ea typeface="Calibri" panose="020F0502020204030204" pitchFamily="34" charset="0"/>
                <a:cs typeface="Calibri" panose="020F0502020204030204" pitchFamily="34" charset="0"/>
              </a:rPr>
              <a:t>S</a:t>
            </a:r>
            <a:r>
              <a:rPr lang="en-US" sz="1300" dirty="0">
                <a:latin typeface="+mn-lt"/>
              </a:rPr>
              <a:t>tudents who worked full-time or more tended to be older, female, Black, or Hispanic as compared to students who did not work or worked 20 or fewer hours per week.</a:t>
            </a: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mn-lt"/>
              </a:rPr>
              <a:t>Full-time working students were 10.9% more likely to enroll part-time.</a:t>
            </a: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mn-lt"/>
              </a:rPr>
              <a:t>USG undergraduates tend to increase their weekly hours worked as net cost increases; students at state colleges had the highest sensitivity to changes in cost as it relates to hours worked. </a:t>
            </a: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mn-lt"/>
              </a:rPr>
              <a:t>Students working moderate hours (up to 20 hours per week) earned credits similar to non-working students, students working 21-39 hour each week earned marginally fewer credits, and those working full-time earned the fewest credits.</a:t>
            </a:r>
          </a:p>
          <a:p>
            <a:pPr marL="0" indent="0">
              <a:lnSpc>
                <a:spcPct val="120000"/>
              </a:lnSpc>
              <a:spcBef>
                <a:spcPts val="0"/>
              </a:spcBef>
              <a:buNone/>
            </a:pP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245C0346-4379-6911-477A-9C303510950A}"/>
              </a:ext>
            </a:extLst>
          </p:cNvPr>
          <p:cNvSpPr txBox="1">
            <a:spLocks/>
          </p:cNvSpPr>
          <p:nvPr/>
        </p:nvSpPr>
        <p:spPr>
          <a:xfrm>
            <a:off x="628650" y="188844"/>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latin typeface="Calibri" panose="020F0502020204030204" pitchFamily="34" charset="0"/>
                <a:ea typeface="Aptos" panose="020B0004020202020204" pitchFamily="34" charset="0"/>
                <a:cs typeface="Aptos" panose="020B0004020202020204" pitchFamily="34" charset="0"/>
              </a:rPr>
              <a:t>Working Students</a:t>
            </a:r>
            <a:br>
              <a:rPr lang="en-US" sz="3300" b="1" dirty="0">
                <a:latin typeface="Calibri" panose="020F0502020204030204" pitchFamily="34" charset="0"/>
                <a:ea typeface="Aptos" panose="020B0004020202020204" pitchFamily="34" charset="0"/>
                <a:cs typeface="Aptos" panose="020B0004020202020204" pitchFamily="34" charset="0"/>
              </a:rPr>
            </a:br>
            <a:r>
              <a:rPr lang="en-US" sz="1500" b="1" dirty="0">
                <a:latin typeface="Calibri" panose="020F0502020204030204" pitchFamily="34" charset="0"/>
                <a:ea typeface="Aptos" panose="020B0004020202020204" pitchFamily="34" charset="0"/>
                <a:cs typeface="Aptos" panose="020B0004020202020204" pitchFamily="34" charset="0"/>
              </a:rPr>
              <a:t>Patrick Harris &amp; CVIOG</a:t>
            </a:r>
            <a:endParaRPr lang="en-US" sz="3300" dirty="0"/>
          </a:p>
        </p:txBody>
      </p:sp>
    </p:spTree>
    <p:extLst>
      <p:ext uri="{BB962C8B-B14F-4D97-AF65-F5344CB8AC3E}">
        <p14:creationId xmlns:p14="http://schemas.microsoft.com/office/powerpoint/2010/main" val="15774864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FF433-1EB1-C06A-7FC0-7CE90B2A0C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DABD4F-2A9A-1262-0FCF-B01D61D004A8}"/>
              </a:ext>
            </a:extLst>
          </p:cNvPr>
          <p:cNvSpPr>
            <a:spLocks noGrp="1"/>
          </p:cNvSpPr>
          <p:nvPr>
            <p:ph idx="1"/>
          </p:nvPr>
        </p:nvSpPr>
        <p:spPr>
          <a:xfrm>
            <a:off x="628650" y="1090343"/>
            <a:ext cx="7886700" cy="3505925"/>
          </a:xfrm>
        </p:spPr>
        <p:txBody>
          <a:bodyPr>
            <a:normAutofit/>
          </a:bodyPr>
          <a:lstStyle/>
          <a:p>
            <a:pPr marL="0">
              <a:lnSpc>
                <a:spcPct val="120000"/>
              </a:lnSpc>
              <a:spcBef>
                <a:spcPts val="0"/>
              </a:spcBef>
              <a:buNone/>
            </a:pPr>
            <a:r>
              <a:rPr lang="en-US" sz="1650" b="1" dirty="0">
                <a:latin typeface="Calibri" panose="020F0502020204030204" pitchFamily="34" charset="0"/>
                <a:ea typeface="Calibri" panose="020F0502020204030204" pitchFamily="34" charset="0"/>
                <a:cs typeface="Calibri" panose="020F0502020204030204" pitchFamily="34" charset="0"/>
              </a:rPr>
              <a:t>Purpose</a:t>
            </a:r>
            <a:endParaRPr lang="en-US" sz="1650" dirty="0">
              <a:latin typeface="Calibri" panose="020F0502020204030204" pitchFamily="34" charset="0"/>
              <a:ea typeface="Calibri" panose="020F0502020204030204" pitchFamily="34" charset="0"/>
              <a:cs typeface="Calibri" panose="020F0502020204030204" pitchFamily="34" charset="0"/>
            </a:endParaRPr>
          </a:p>
          <a:p>
            <a:pPr marL="342900" lvl="1">
              <a:lnSpc>
                <a:spcPct val="120000"/>
              </a:lnSpc>
              <a:spcBef>
                <a:spcPts val="0"/>
              </a:spcBef>
              <a:buNone/>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300" dirty="0">
                <a:latin typeface="Calibri" panose="020F0502020204030204" pitchFamily="34" charset="0"/>
                <a:ea typeface="Calibri" panose="020F0502020204030204" pitchFamily="34" charset="0"/>
                <a:cs typeface="Calibri" panose="020F0502020204030204" pitchFamily="34" charset="0"/>
              </a:rPr>
              <a:t>The study examines mid-progress attrition (30–95 credit hours) at Fort Valley State University, with the goal of identifying risk factors and informing interventions to improve retention and graduation rates.</a:t>
            </a:r>
            <a:r>
              <a:rPr lang="en-US" sz="1300" dirty="0">
                <a:latin typeface="+mn-lt"/>
              </a:rPr>
              <a:t>  </a:t>
            </a:r>
          </a:p>
          <a:p>
            <a:pPr marL="0">
              <a:lnSpc>
                <a:spcPct val="120000"/>
              </a:lnSpc>
              <a:spcBef>
                <a:spcPts val="0"/>
              </a:spcBef>
              <a:buNone/>
            </a:pPr>
            <a:r>
              <a:rPr lang="en-US" sz="1650" b="1" dirty="0">
                <a:latin typeface="Calibri" panose="020F0502020204030204" pitchFamily="34" charset="0"/>
                <a:ea typeface="Calibri" panose="020F0502020204030204" pitchFamily="34" charset="0"/>
                <a:cs typeface="Calibri" panose="020F0502020204030204" pitchFamily="34" charset="0"/>
              </a:rPr>
              <a:t>Type of Analysis</a:t>
            </a:r>
            <a:endParaRPr lang="en-US" sz="1650" dirty="0">
              <a:latin typeface="Calibri" panose="020F0502020204030204" pitchFamily="34" charset="0"/>
              <a:ea typeface="Calibri" panose="020F0502020204030204" pitchFamily="34" charset="0"/>
              <a:cs typeface="Calibri" panose="020F0502020204030204" pitchFamily="34" charset="0"/>
            </a:endParaRPr>
          </a:p>
          <a:p>
            <a:pPr marL="342900" lvl="1" indent="0">
              <a:lnSpc>
                <a:spcPct val="120000"/>
              </a:lnSpc>
              <a:spcBef>
                <a:spcPts val="0"/>
              </a:spcBef>
              <a:buSzPts val="1000"/>
              <a:buNone/>
              <a:tabLst>
                <a:tab pos="342900" algn="l"/>
              </a:tabLst>
            </a:pPr>
            <a:r>
              <a:rPr lang="en-US" sz="1300" b="1" dirty="0">
                <a:latin typeface="Calibri" panose="020F0502020204030204" pitchFamily="34" charset="0"/>
                <a:ea typeface="Calibri" panose="020F0502020204030204" pitchFamily="34" charset="0"/>
                <a:cs typeface="Calibri" panose="020F0502020204030204" pitchFamily="34" charset="0"/>
              </a:rPr>
              <a:t>Contextual Trends:</a:t>
            </a:r>
            <a:r>
              <a:rPr lang="en-US" sz="1300" dirty="0">
                <a:latin typeface="Calibri" panose="020F0502020204030204" pitchFamily="34" charset="0"/>
                <a:ea typeface="Calibri" panose="020F0502020204030204" pitchFamily="34" charset="0"/>
                <a:cs typeface="Calibri" panose="020F0502020204030204" pitchFamily="34" charset="0"/>
              </a:rPr>
              <a:t> Enrollment patterns, GPA/credit accumulation, financial aid status, and demographics.</a:t>
            </a:r>
          </a:p>
          <a:p>
            <a:pPr marL="342900" lvl="1" indent="0">
              <a:lnSpc>
                <a:spcPct val="120000"/>
              </a:lnSpc>
              <a:spcBef>
                <a:spcPts val="0"/>
              </a:spcBef>
              <a:buSzPts val="1000"/>
              <a:buNone/>
              <a:tabLst>
                <a:tab pos="342900" algn="l"/>
              </a:tabLst>
            </a:pPr>
            <a:r>
              <a:rPr lang="en-US" sz="1300" b="1" dirty="0">
                <a:latin typeface="Calibri" panose="020F0502020204030204" pitchFamily="34" charset="0"/>
                <a:ea typeface="Calibri" panose="020F0502020204030204" pitchFamily="34" charset="0"/>
                <a:cs typeface="Calibri" panose="020F0502020204030204" pitchFamily="34" charset="0"/>
              </a:rPr>
              <a:t>Predictive Modeling:</a:t>
            </a:r>
            <a:r>
              <a:rPr lang="en-US" sz="1300" dirty="0">
                <a:latin typeface="Calibri" panose="020F0502020204030204" pitchFamily="34" charset="0"/>
                <a:ea typeface="Calibri" panose="020F0502020204030204" pitchFamily="34" charset="0"/>
                <a:cs typeface="Calibri" panose="020F0502020204030204" pitchFamily="34" charset="0"/>
              </a:rPr>
              <a:t> Machine learning (Logistic Regression, Random Forest, XGBoost, LightGBM, CatBoost) with SHAP interpretability to identify drivers of dropout risk.</a:t>
            </a:r>
            <a:r>
              <a:rPr lang="en-US" sz="1350" b="1" dirty="0">
                <a:latin typeface="Calibri" panose="020F0502020204030204" pitchFamily="34" charset="0"/>
                <a:ea typeface="Calibri" panose="020F0502020204030204" pitchFamily="34" charset="0"/>
                <a:cs typeface="Calibri" panose="020F0502020204030204" pitchFamily="34" charset="0"/>
              </a:rPr>
              <a:t> </a:t>
            </a:r>
            <a:endParaRPr lang="en-US" sz="1350" dirty="0">
              <a:latin typeface="Calibri" panose="020F0502020204030204" pitchFamily="34" charset="0"/>
              <a:ea typeface="Calibri" panose="020F0502020204030204" pitchFamily="34" charset="0"/>
              <a:cs typeface="Calibri" panose="020F0502020204030204" pitchFamily="34" charset="0"/>
            </a:endParaRPr>
          </a:p>
          <a:p>
            <a:pPr marL="0">
              <a:lnSpc>
                <a:spcPct val="120000"/>
              </a:lnSpc>
              <a:spcBef>
                <a:spcPts val="0"/>
              </a:spcBef>
              <a:buNone/>
            </a:pPr>
            <a:r>
              <a:rPr lang="en-US" sz="1650" b="1" dirty="0">
                <a:latin typeface="Calibri" panose="020F0502020204030204" pitchFamily="34" charset="0"/>
                <a:ea typeface="Calibri" panose="020F0502020204030204" pitchFamily="34" charset="0"/>
                <a:cs typeface="Calibri" panose="020F0502020204030204" pitchFamily="34" charset="0"/>
              </a:rPr>
              <a:t>Overview of Findings</a:t>
            </a:r>
            <a:endParaRPr lang="en-US" sz="1650" dirty="0">
              <a:latin typeface="Calibri" panose="020F0502020204030204" pitchFamily="34" charset="0"/>
              <a:ea typeface="Calibri" panose="020F0502020204030204" pitchFamily="34" charset="0"/>
              <a:cs typeface="Calibri" panose="020F0502020204030204" pitchFamily="34" charset="0"/>
            </a:endParaRP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Calibri" panose="020F0502020204030204" pitchFamily="34" charset="0"/>
                <a:ea typeface="Calibri" panose="020F0502020204030204" pitchFamily="34" charset="0"/>
                <a:cs typeface="Calibri" panose="020F0502020204030204" pitchFamily="34" charset="0"/>
              </a:rPr>
              <a:t>Students with high credit hours but a stalled GPA show elevated dropout risk.</a:t>
            </a: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Calibri" panose="020F0502020204030204" pitchFamily="34" charset="0"/>
                <a:ea typeface="Calibri" panose="020F0502020204030204" pitchFamily="34" charset="0"/>
                <a:cs typeface="Calibri" panose="020F0502020204030204" pitchFamily="34" charset="0"/>
              </a:rPr>
              <a:t>Loan burden predicts attrition more strongly than Pell eligibility alone.</a:t>
            </a: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Calibri" panose="020F0502020204030204" pitchFamily="34" charset="0"/>
                <a:ea typeface="Calibri" panose="020F0502020204030204" pitchFamily="34" charset="0"/>
                <a:cs typeface="Calibri" panose="020F0502020204030204" pitchFamily="34" charset="0"/>
              </a:rPr>
              <a:t>Online, older, and financially independent students face a higher dropout likelihood.</a:t>
            </a:r>
          </a:p>
          <a:p>
            <a:pPr marL="628650" lvl="1">
              <a:lnSpc>
                <a:spcPct val="120000"/>
              </a:lnSpc>
              <a:spcBef>
                <a:spcPts val="0"/>
              </a:spcBef>
              <a:buSzPts val="1000"/>
              <a:buFont typeface="Arial" panose="020B0604020202020204" pitchFamily="34" charset="0"/>
              <a:buChar char="•"/>
              <a:tabLst>
                <a:tab pos="342900" algn="l"/>
              </a:tabLst>
            </a:pPr>
            <a:r>
              <a:rPr lang="en-US" sz="1300" dirty="0">
                <a:latin typeface="Calibri" panose="020F0502020204030204" pitchFamily="34" charset="0"/>
                <a:ea typeface="Calibri" panose="020F0502020204030204" pitchFamily="34" charset="0"/>
                <a:cs typeface="Calibri" panose="020F0502020204030204" pitchFamily="34" charset="0"/>
              </a:rPr>
              <a:t>CatBoost achieved a recall above 90%, while LightGBM provided balanced accuracy (~75%), supporting use for early-warning interventions.</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18E6D2B8-BCE5-4AC2-2973-54CD94E83094}"/>
              </a:ext>
            </a:extLst>
          </p:cNvPr>
          <p:cNvSpPr txBox="1">
            <a:spLocks/>
          </p:cNvSpPr>
          <p:nvPr/>
        </p:nvSpPr>
        <p:spPr>
          <a:xfrm>
            <a:off x="628650" y="188844"/>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latin typeface="Calibri" panose="020F0502020204030204" pitchFamily="34" charset="0"/>
                <a:ea typeface="Aptos" panose="020B0004020202020204" pitchFamily="34" charset="0"/>
                <a:cs typeface="Aptos" panose="020B0004020202020204" pitchFamily="34" charset="0"/>
              </a:rPr>
              <a:t>Fort Valley State Dropout Prediction</a:t>
            </a:r>
            <a:br>
              <a:rPr lang="en-US" sz="3300" b="1" dirty="0">
                <a:latin typeface="Calibri" panose="020F0502020204030204" pitchFamily="34" charset="0"/>
                <a:ea typeface="Aptos" panose="020B0004020202020204" pitchFamily="34" charset="0"/>
                <a:cs typeface="Aptos" panose="020B0004020202020204" pitchFamily="34" charset="0"/>
              </a:rPr>
            </a:br>
            <a:r>
              <a:rPr lang="en-US" sz="1500" b="1" dirty="0">
                <a:latin typeface="Calibri" panose="020F0502020204030204" pitchFamily="34" charset="0"/>
                <a:ea typeface="Aptos" panose="020B0004020202020204" pitchFamily="34" charset="0"/>
                <a:cs typeface="Aptos" panose="020B0004020202020204" pitchFamily="34" charset="0"/>
              </a:rPr>
              <a:t>Patrick Harris &amp; Pardha Annapareddy</a:t>
            </a:r>
            <a:endParaRPr lang="en-US" sz="3300" dirty="0"/>
          </a:p>
        </p:txBody>
      </p:sp>
    </p:spTree>
    <p:extLst>
      <p:ext uri="{BB962C8B-B14F-4D97-AF65-F5344CB8AC3E}">
        <p14:creationId xmlns:p14="http://schemas.microsoft.com/office/powerpoint/2010/main" val="32070140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6D906-40DB-955F-8096-B81EDCB01B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5FE695-BDB5-6910-B7AC-0F56B67D90EF}"/>
              </a:ext>
            </a:extLst>
          </p:cNvPr>
          <p:cNvSpPr>
            <a:spLocks noGrp="1"/>
          </p:cNvSpPr>
          <p:nvPr>
            <p:ph idx="1"/>
          </p:nvPr>
        </p:nvSpPr>
        <p:spPr>
          <a:xfrm>
            <a:off x="742950" y="1348729"/>
            <a:ext cx="7886700" cy="3263504"/>
          </a:xfrm>
        </p:spPr>
        <p:txBody>
          <a:bodyPr>
            <a:normAutofit/>
          </a:bodyPr>
          <a:lstStyle/>
          <a:p>
            <a:pPr marL="0" indent="0">
              <a:spcBef>
                <a:spcPts val="0"/>
              </a:spcBef>
              <a:buSzPts val="1000"/>
              <a:buNone/>
              <a:tabLst>
                <a:tab pos="685800" algn="l"/>
              </a:tabLst>
            </a:pPr>
            <a:r>
              <a:rPr lang="en-US" sz="1500" b="1" dirty="0">
                <a:latin typeface="Calibri" panose="020F0502020204030204" pitchFamily="34" charset="0"/>
                <a:ea typeface="Calibri" panose="020F0502020204030204" pitchFamily="34" charset="0"/>
                <a:cs typeface="Calibri" panose="020F0502020204030204" pitchFamily="34" charset="0"/>
              </a:rPr>
              <a:t>Purpose</a:t>
            </a:r>
          </a:p>
          <a:p>
            <a:pPr marL="342900" lvl="1" indent="0">
              <a:spcBef>
                <a:spcPts val="0"/>
              </a:spcBef>
              <a:buSzPts val="1000"/>
              <a:buNone/>
              <a:tabLst>
                <a:tab pos="685800" algn="l"/>
              </a:tabLst>
            </a:pPr>
            <a:r>
              <a:rPr lang="en-US" sz="1200" dirty="0">
                <a:latin typeface="Calibri" panose="020F0502020204030204" pitchFamily="34" charset="0"/>
                <a:ea typeface="Calibri" panose="020F0502020204030204" pitchFamily="34" charset="0"/>
                <a:cs typeface="Calibri" panose="020F0502020204030204" pitchFamily="34" charset="0"/>
              </a:rPr>
              <a:t>Determine the return on investment for earning a bachelor’s degree at USG institutions and the earnings premium for UGS bachelor’s graduates compared to high school graduates. </a:t>
            </a:r>
          </a:p>
          <a:p>
            <a:pPr marL="0" indent="0">
              <a:spcBef>
                <a:spcPts val="0"/>
              </a:spcBef>
              <a:buSzPts val="1000"/>
              <a:buNone/>
              <a:tabLst>
                <a:tab pos="685800" algn="l"/>
              </a:tabLst>
            </a:pPr>
            <a:endParaRPr lang="en-US" sz="105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SzPts val="1000"/>
              <a:buNone/>
              <a:tabLst>
                <a:tab pos="685800" algn="l"/>
              </a:tabLst>
            </a:pPr>
            <a:r>
              <a:rPr lang="en-US" sz="1500" b="1" dirty="0">
                <a:latin typeface="Calibri" panose="020F0502020204030204" pitchFamily="34" charset="0"/>
                <a:ea typeface="Calibri" panose="020F0502020204030204" pitchFamily="34" charset="0"/>
                <a:cs typeface="Calibri" panose="020F0502020204030204" pitchFamily="34" charset="0"/>
              </a:rPr>
              <a:t>Analytic Approach</a:t>
            </a:r>
          </a:p>
          <a:p>
            <a:pPr marL="514350" lvl="1" indent="-171450">
              <a:spcBef>
                <a:spcPts val="0"/>
              </a:spcBef>
              <a:buSzPts val="1000"/>
              <a:buFont typeface="Arial" panose="020B0604020202020204" pitchFamily="34" charset="0"/>
              <a:buChar char="•"/>
              <a:tabLst>
                <a:tab pos="685800" algn="l"/>
              </a:tabLst>
            </a:pPr>
            <a:r>
              <a:rPr lang="en-US" sz="1200" dirty="0">
                <a:latin typeface="Calibri" panose="020F0502020204030204" pitchFamily="34" charset="0"/>
                <a:ea typeface="Calibri" panose="020F0502020204030204" pitchFamily="34" charset="0"/>
                <a:cs typeface="Calibri" panose="020F0502020204030204" pitchFamily="34" charset="0"/>
              </a:rPr>
              <a:t>Calculate ROI for USG bachelor’s graduates using cost of attendance and forgone earnings and ten years of wages post-graduation.</a:t>
            </a:r>
          </a:p>
          <a:p>
            <a:pPr marL="514350" lvl="1" indent="-171450">
              <a:spcBef>
                <a:spcPts val="0"/>
              </a:spcBef>
              <a:buSzPts val="1000"/>
              <a:buFont typeface="Arial" panose="020B0604020202020204" pitchFamily="34" charset="0"/>
              <a:buChar char="•"/>
              <a:tabLst>
                <a:tab pos="685800" algn="l"/>
              </a:tabLst>
            </a:pPr>
            <a:r>
              <a:rPr lang="en-US" sz="1200" dirty="0">
                <a:latin typeface="Calibri" panose="020F0502020204030204" pitchFamily="34" charset="0"/>
                <a:ea typeface="Calibri" panose="020F0502020204030204" pitchFamily="34" charset="0"/>
                <a:cs typeface="Calibri" panose="020F0502020204030204" pitchFamily="34" charset="0"/>
              </a:rPr>
              <a:t>Determine whether and when post-graduation earnings exceeds the higher education investment (cost of attendance, forgone earnings) </a:t>
            </a:r>
          </a:p>
          <a:p>
            <a:pPr marL="514350" lvl="1" indent="-171450">
              <a:spcBef>
                <a:spcPts val="0"/>
              </a:spcBef>
              <a:buSzPts val="1000"/>
              <a:buFont typeface="Arial" panose="020B0604020202020204" pitchFamily="34" charset="0"/>
              <a:buChar char="•"/>
              <a:tabLst>
                <a:tab pos="685800" algn="l"/>
              </a:tabLst>
            </a:pPr>
            <a:r>
              <a:rPr lang="en-US" sz="1200" dirty="0">
                <a:latin typeface="Calibri" panose="020F0502020204030204" pitchFamily="34" charset="0"/>
                <a:ea typeface="Calibri" panose="020F0502020204030204" pitchFamily="34" charset="0"/>
                <a:cs typeface="Calibri" panose="020F0502020204030204" pitchFamily="34" charset="0"/>
              </a:rPr>
              <a:t>Compare cumulative wages (including the initial investment) for bachelor’s graduates to high school graduates (from US Census). </a:t>
            </a:r>
          </a:p>
          <a:p>
            <a:pPr marL="0" indent="0">
              <a:spcBef>
                <a:spcPts val="0"/>
              </a:spcBef>
              <a:buSzPts val="1000"/>
              <a:buNone/>
              <a:tabLst>
                <a:tab pos="685800" algn="l"/>
              </a:tabLst>
            </a:pPr>
            <a:endParaRPr lang="en-US" sz="105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SzPts val="1000"/>
              <a:buNone/>
              <a:tabLst>
                <a:tab pos="685800" algn="l"/>
              </a:tabLst>
            </a:pPr>
            <a:r>
              <a:rPr lang="en-US" sz="1500" b="1" dirty="0">
                <a:latin typeface="Calibri" panose="020F0502020204030204" pitchFamily="34" charset="0"/>
                <a:ea typeface="Calibri" panose="020F0502020204030204" pitchFamily="34" charset="0"/>
                <a:cs typeface="Calibri" panose="020F0502020204030204" pitchFamily="34" charset="0"/>
              </a:rPr>
              <a:t>Overview of Findings</a:t>
            </a:r>
          </a:p>
          <a:p>
            <a:pPr marL="400050" lvl="1" indent="0">
              <a:buNone/>
            </a:pPr>
            <a:r>
              <a:rPr lang="en-US" sz="1200" dirty="0">
                <a:latin typeface="+mn-lt"/>
              </a:rPr>
              <a:t>On average, USG graduates with 10 years of annual work history post graduation and whose highest degree attained is a bachelor’s degree, reach a positive ROI within five years of graduation, some much sooner, and gain an earnings premium within 8 years of graduation.</a:t>
            </a:r>
          </a:p>
          <a:p>
            <a:pPr marL="0" indent="0">
              <a:spcBef>
                <a:spcPts val="0"/>
              </a:spcBef>
              <a:buNone/>
            </a:pPr>
            <a:endParaRPr lang="en-US" sz="1050" dirty="0">
              <a:latin typeface="Calibri" panose="020F0502020204030204" pitchFamily="34" charset="0"/>
              <a:ea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4CF3464E-3726-6897-8DFE-A53AC056A20F}"/>
              </a:ext>
            </a:extLst>
          </p:cNvPr>
          <p:cNvSpPr txBox="1">
            <a:spLocks/>
          </p:cNvSpPr>
          <p:nvPr/>
        </p:nvSpPr>
        <p:spPr>
          <a:xfrm>
            <a:off x="742950" y="229118"/>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25" b="1" dirty="0">
                <a:latin typeface="Calibri" panose="020F0502020204030204" pitchFamily="34" charset="0"/>
                <a:ea typeface="Aptos" panose="020B0004020202020204" pitchFamily="34" charset="0"/>
                <a:cs typeface="Aptos" panose="020B0004020202020204" pitchFamily="34" charset="0"/>
              </a:rPr>
              <a:t>Return on Investment for Bachelor’s Degrees</a:t>
            </a:r>
            <a:br>
              <a:rPr lang="en-US" sz="3300" b="1" dirty="0">
                <a:latin typeface="Calibri" panose="020F0502020204030204" pitchFamily="34" charset="0"/>
                <a:ea typeface="Aptos" panose="020B0004020202020204" pitchFamily="34" charset="0"/>
                <a:cs typeface="Aptos" panose="020B0004020202020204" pitchFamily="34" charset="0"/>
              </a:rPr>
            </a:br>
            <a:r>
              <a:rPr lang="en-US" sz="1500" b="1" dirty="0">
                <a:latin typeface="Calibri" panose="020F0502020204030204" pitchFamily="34" charset="0"/>
                <a:ea typeface="Aptos" panose="020B0004020202020204" pitchFamily="34" charset="0"/>
                <a:cs typeface="Aptos" panose="020B0004020202020204" pitchFamily="34" charset="0"/>
              </a:rPr>
              <a:t>RPA &amp; CVIOG</a:t>
            </a:r>
            <a:endParaRPr lang="en-US" sz="3300" dirty="0"/>
          </a:p>
        </p:txBody>
      </p:sp>
    </p:spTree>
    <p:extLst>
      <p:ext uri="{BB962C8B-B14F-4D97-AF65-F5344CB8AC3E}">
        <p14:creationId xmlns:p14="http://schemas.microsoft.com/office/powerpoint/2010/main" val="6126751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9A9A3D-ED68-1B5B-D84D-E9FBDBC21609}"/>
              </a:ext>
            </a:extLst>
          </p:cNvPr>
          <p:cNvSpPr>
            <a:spLocks noGrp="1"/>
          </p:cNvSpPr>
          <p:nvPr>
            <p:ph idx="1"/>
          </p:nvPr>
        </p:nvSpPr>
        <p:spPr>
          <a:xfrm>
            <a:off x="628650" y="818812"/>
            <a:ext cx="7886700" cy="3263504"/>
          </a:xfrm>
        </p:spPr>
        <p:txBody>
          <a:bodyPr>
            <a:noAutofit/>
          </a:bodyPr>
          <a:lstStyle/>
          <a:p>
            <a:pPr marL="0">
              <a:lnSpc>
                <a:spcPct val="120000"/>
              </a:lnSpc>
              <a:spcBef>
                <a:spcPts val="0"/>
              </a:spcBef>
              <a:buNone/>
            </a:pPr>
            <a:r>
              <a:rPr lang="en-US" sz="1400" b="1" dirty="0">
                <a:solidFill>
                  <a:srgbClr val="000000"/>
                </a:solidFill>
                <a:latin typeface="+mn-lt"/>
                <a:ea typeface="Aptos" panose="020B0004020202020204" pitchFamily="34" charset="0"/>
                <a:cs typeface="Aptos" panose="020B0004020202020204" pitchFamily="34" charset="0"/>
              </a:rPr>
              <a:t>Purpose</a:t>
            </a:r>
            <a:endParaRPr lang="en-US" sz="1400" b="1" dirty="0">
              <a:latin typeface="+mn-lt"/>
              <a:ea typeface="Aptos" panose="020B0004020202020204" pitchFamily="34" charset="0"/>
              <a:cs typeface="Aptos" panose="020B0004020202020204" pitchFamily="34" charset="0"/>
            </a:endParaRPr>
          </a:p>
          <a:p>
            <a:pPr marL="342900" lvl="1">
              <a:lnSpc>
                <a:spcPct val="120000"/>
              </a:lnSpc>
              <a:spcBef>
                <a:spcPts val="0"/>
              </a:spcBef>
              <a:buNone/>
            </a:pPr>
            <a:r>
              <a:rPr lang="en-US" sz="1200" dirty="0">
                <a:solidFill>
                  <a:srgbClr val="000000"/>
                </a:solidFill>
                <a:latin typeface="+mn-lt"/>
                <a:ea typeface="Aptos" panose="020B0004020202020204" pitchFamily="34" charset="0"/>
                <a:cs typeface="Aptos" panose="020B0004020202020204" pitchFamily="34" charset="0"/>
              </a:rPr>
              <a:t>	This study is a continuation of our initial descriptive exploration of postsecondary enrollment trends among Georgia public high school graduates. In this iteration, we focus on predicting the likelihood of college enrollment among Georgia public high school graduates based on student characteristics, academic preparation, and HOPE-eligibility. </a:t>
            </a:r>
          </a:p>
          <a:p>
            <a:pPr marL="0">
              <a:lnSpc>
                <a:spcPct val="120000"/>
              </a:lnSpc>
              <a:spcBef>
                <a:spcPts val="0"/>
              </a:spcBef>
              <a:buNone/>
            </a:pPr>
            <a:r>
              <a:rPr lang="en-US" sz="1400" b="1" dirty="0">
                <a:solidFill>
                  <a:srgbClr val="000000"/>
                </a:solidFill>
                <a:latin typeface="+mn-lt"/>
                <a:ea typeface="Aptos" panose="020B0004020202020204" pitchFamily="34" charset="0"/>
                <a:cs typeface="Aptos" panose="020B0004020202020204" pitchFamily="34" charset="0"/>
              </a:rPr>
              <a:t>Type of Analysis</a:t>
            </a:r>
            <a:r>
              <a:rPr lang="en-US" sz="1400" b="1" dirty="0">
                <a:latin typeface="+mn-lt"/>
                <a:ea typeface="Aptos" panose="020B0004020202020204" pitchFamily="34" charset="0"/>
                <a:cs typeface="Aptos" panose="020B0004020202020204" pitchFamily="34" charset="0"/>
              </a:rPr>
              <a:t>: </a:t>
            </a:r>
            <a:r>
              <a:rPr lang="en-US" sz="1200" dirty="0">
                <a:solidFill>
                  <a:srgbClr val="000000"/>
                </a:solidFill>
                <a:latin typeface="+mn-lt"/>
                <a:ea typeface="Aptos" panose="020B0004020202020204" pitchFamily="34" charset="0"/>
                <a:cs typeface="Aptos" panose="020B0004020202020204" pitchFamily="34" charset="0"/>
              </a:rPr>
              <a:t>Logistic regression</a:t>
            </a:r>
            <a:endParaRPr lang="en-US" sz="1200" dirty="0">
              <a:latin typeface="+mn-lt"/>
              <a:ea typeface="Aptos" panose="020B0004020202020204" pitchFamily="34" charset="0"/>
              <a:cs typeface="Aptos" panose="020B0004020202020204" pitchFamily="34" charset="0"/>
            </a:endParaRPr>
          </a:p>
          <a:p>
            <a:pPr marL="0">
              <a:lnSpc>
                <a:spcPct val="120000"/>
              </a:lnSpc>
              <a:spcBef>
                <a:spcPts val="0"/>
              </a:spcBef>
              <a:buNone/>
            </a:pPr>
            <a:r>
              <a:rPr lang="en-US" sz="1400" b="1" dirty="0">
                <a:solidFill>
                  <a:srgbClr val="000000"/>
                </a:solidFill>
                <a:latin typeface="+mn-lt"/>
                <a:ea typeface="Aptos" panose="020B0004020202020204" pitchFamily="34" charset="0"/>
                <a:cs typeface="Aptos" panose="020B0004020202020204" pitchFamily="34" charset="0"/>
              </a:rPr>
              <a:t>Overview of Preliminary Findings</a:t>
            </a:r>
          </a:p>
          <a:p>
            <a:pPr marL="400050" lvl="1" indent="0">
              <a:lnSpc>
                <a:spcPct val="120000"/>
              </a:lnSpc>
              <a:spcBef>
                <a:spcPts val="0"/>
              </a:spcBef>
              <a:buNone/>
            </a:pPr>
            <a:r>
              <a:rPr lang="en-US" sz="1400" dirty="0">
                <a:latin typeface="+mn-lt"/>
                <a:ea typeface="Cambria" panose="02040503050406030204" pitchFamily="18" charset="0"/>
              </a:rPr>
              <a:t>Likelihood of enrolling in college is impacted by student characteristics like race and gender</a:t>
            </a:r>
          </a:p>
          <a:p>
            <a:pPr marL="971550" lvl="2" indent="-171450">
              <a:lnSpc>
                <a:spcPct val="120000"/>
              </a:lnSpc>
              <a:spcBef>
                <a:spcPts val="0"/>
              </a:spcBef>
            </a:pPr>
            <a:r>
              <a:rPr lang="en-US" sz="1200" dirty="0">
                <a:latin typeface="+mn-lt"/>
                <a:ea typeface="Cambria" panose="02040503050406030204" pitchFamily="18" charset="0"/>
              </a:rPr>
              <a:t>Women are more likely to enroll compared to men</a:t>
            </a:r>
          </a:p>
          <a:p>
            <a:pPr marL="971550" lvl="2" indent="-171450">
              <a:lnSpc>
                <a:spcPct val="120000"/>
              </a:lnSpc>
              <a:spcBef>
                <a:spcPts val="0"/>
              </a:spcBef>
            </a:pPr>
            <a:r>
              <a:rPr lang="en-US" sz="1200" dirty="0">
                <a:latin typeface="+mn-lt"/>
                <a:ea typeface="Cambria" panose="02040503050406030204" pitchFamily="18" charset="0"/>
              </a:rPr>
              <a:t>Asian students had the greatest likelihood of enrollment; Hispanic students had the lowest compared to white students</a:t>
            </a:r>
          </a:p>
          <a:p>
            <a:pPr marL="400050" lvl="1" indent="0">
              <a:lnSpc>
                <a:spcPct val="120000"/>
              </a:lnSpc>
              <a:spcBef>
                <a:spcPts val="0"/>
              </a:spcBef>
              <a:buNone/>
            </a:pPr>
            <a:r>
              <a:rPr lang="en-US" sz="1400" dirty="0">
                <a:latin typeface="+mn-lt"/>
                <a:ea typeface="Cambria" panose="02040503050406030204" pitchFamily="18" charset="0"/>
              </a:rPr>
              <a:t>Likelihood of enrolling is impacted by HOPE-eligibility</a:t>
            </a:r>
          </a:p>
          <a:p>
            <a:pPr marL="971550" lvl="2" indent="-171450">
              <a:lnSpc>
                <a:spcPct val="120000"/>
              </a:lnSpc>
              <a:spcBef>
                <a:spcPts val="0"/>
              </a:spcBef>
            </a:pPr>
            <a:r>
              <a:rPr lang="en-US" sz="1200" dirty="0">
                <a:latin typeface="+mn-lt"/>
                <a:ea typeface="Cambria" panose="02040503050406030204" pitchFamily="18" charset="0"/>
              </a:rPr>
              <a:t>HOPE-eligible students were more likely to enroll compared to ineligible students; likelihood varies notably by race</a:t>
            </a:r>
          </a:p>
          <a:p>
            <a:pPr marL="400050" lvl="1" indent="0">
              <a:lnSpc>
                <a:spcPct val="120000"/>
              </a:lnSpc>
              <a:spcBef>
                <a:spcPts val="0"/>
              </a:spcBef>
              <a:buNone/>
            </a:pPr>
            <a:r>
              <a:rPr lang="en-US" sz="1400" dirty="0">
                <a:latin typeface="+mn-lt"/>
                <a:ea typeface="Cambria" panose="02040503050406030204" pitchFamily="18" charset="0"/>
              </a:rPr>
              <a:t>Likelihood of enrolling is impacted by dual enrollment and AP participation</a:t>
            </a:r>
          </a:p>
          <a:p>
            <a:pPr marL="971550" lvl="2" indent="-171450">
              <a:lnSpc>
                <a:spcPct val="120000"/>
              </a:lnSpc>
              <a:spcBef>
                <a:spcPts val="0"/>
              </a:spcBef>
            </a:pPr>
            <a:r>
              <a:rPr lang="en-US" sz="1200" dirty="0">
                <a:latin typeface="+mn-lt"/>
                <a:ea typeface="Cambria" panose="02040503050406030204" pitchFamily="18" charset="0"/>
              </a:rPr>
              <a:t>Students with dual enrollment or AP experience had a higher likelihood of enrolling compared to their peers who did not participate in dual enrollment or AP </a:t>
            </a:r>
          </a:p>
        </p:txBody>
      </p:sp>
      <p:sp>
        <p:nvSpPr>
          <p:cNvPr id="6" name="Title 1">
            <a:extLst>
              <a:ext uri="{FF2B5EF4-FFF2-40B4-BE49-F238E27FC236}">
                <a16:creationId xmlns:a16="http://schemas.microsoft.com/office/drawing/2014/main" id="{C0BD1CFF-C303-0C51-C4B5-E7132759360C}"/>
              </a:ext>
            </a:extLst>
          </p:cNvPr>
          <p:cNvSpPr txBox="1">
            <a:spLocks/>
          </p:cNvSpPr>
          <p:nvPr/>
        </p:nvSpPr>
        <p:spPr>
          <a:xfrm>
            <a:off x="424838" y="0"/>
            <a:ext cx="7886700"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25" b="1" dirty="0">
                <a:latin typeface="Calibri" panose="020F0502020204030204" pitchFamily="34" charset="0"/>
                <a:ea typeface="Aptos" panose="020B0004020202020204" pitchFamily="34" charset="0"/>
                <a:cs typeface="Aptos" panose="020B0004020202020204" pitchFamily="34" charset="0"/>
              </a:rPr>
              <a:t>GA High School Graduate Postsecondary Participation</a:t>
            </a:r>
            <a:br>
              <a:rPr lang="en-US" sz="3300" b="1" dirty="0">
                <a:latin typeface="Calibri" panose="020F0502020204030204" pitchFamily="34" charset="0"/>
                <a:ea typeface="Aptos" panose="020B0004020202020204" pitchFamily="34" charset="0"/>
                <a:cs typeface="Aptos" panose="020B0004020202020204" pitchFamily="34" charset="0"/>
              </a:rPr>
            </a:br>
            <a:r>
              <a:rPr lang="en-US" sz="1500" b="1" dirty="0">
                <a:latin typeface="Calibri" panose="020F0502020204030204" pitchFamily="34" charset="0"/>
                <a:ea typeface="Aptos" panose="020B0004020202020204" pitchFamily="34" charset="0"/>
                <a:cs typeface="Aptos" panose="020B0004020202020204" pitchFamily="34" charset="0"/>
              </a:rPr>
              <a:t>Yanling Ma &amp; Leslie Hodges</a:t>
            </a:r>
            <a:endParaRPr lang="en-US" sz="3300" dirty="0"/>
          </a:p>
        </p:txBody>
      </p:sp>
    </p:spTree>
    <p:extLst>
      <p:ext uri="{BB962C8B-B14F-4D97-AF65-F5344CB8AC3E}">
        <p14:creationId xmlns:p14="http://schemas.microsoft.com/office/powerpoint/2010/main" val="15742414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11B88-8B4C-484B-FC2C-7DA51A361F10}"/>
              </a:ext>
            </a:extLst>
          </p:cNvPr>
          <p:cNvSpPr>
            <a:spLocks noGrp="1"/>
          </p:cNvSpPr>
          <p:nvPr>
            <p:ph type="title"/>
          </p:nvPr>
        </p:nvSpPr>
        <p:spPr/>
        <p:txBody>
          <a:bodyPr>
            <a:normAutofit fontScale="90000"/>
          </a:bodyPr>
          <a:lstStyle/>
          <a:p>
            <a:r>
              <a:rPr lang="en-US" dirty="0"/>
              <a:t>State College Data Analytics Update</a:t>
            </a:r>
          </a:p>
        </p:txBody>
      </p:sp>
    </p:spTree>
    <p:extLst>
      <p:ext uri="{BB962C8B-B14F-4D97-AF65-F5344CB8AC3E}">
        <p14:creationId xmlns:p14="http://schemas.microsoft.com/office/powerpoint/2010/main" val="23432982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DBE9B-3006-B54A-C2DE-53F2E5D07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9835CA-D530-B9D1-8018-FD538EFD0888}"/>
              </a:ext>
            </a:extLst>
          </p:cNvPr>
          <p:cNvSpPr>
            <a:spLocks noGrp="1"/>
          </p:cNvSpPr>
          <p:nvPr>
            <p:ph type="title"/>
          </p:nvPr>
        </p:nvSpPr>
        <p:spPr>
          <a:xfrm>
            <a:off x="675862" y="205979"/>
            <a:ext cx="8010939" cy="857250"/>
          </a:xfrm>
        </p:spPr>
        <p:txBody>
          <a:bodyPr>
            <a:normAutofit fontScale="90000"/>
          </a:bodyPr>
          <a:lstStyle/>
          <a:p>
            <a:r>
              <a:rPr lang="en-US" dirty="0"/>
              <a:t>State College Data Analytics Update</a:t>
            </a:r>
          </a:p>
        </p:txBody>
      </p:sp>
      <p:sp>
        <p:nvSpPr>
          <p:cNvPr id="3" name="Content Placeholder 2">
            <a:extLst>
              <a:ext uri="{FF2B5EF4-FFF2-40B4-BE49-F238E27FC236}">
                <a16:creationId xmlns:a16="http://schemas.microsoft.com/office/drawing/2014/main" id="{9A879BDB-237B-6863-70BE-4A36A018E5AA}"/>
              </a:ext>
            </a:extLst>
          </p:cNvPr>
          <p:cNvSpPr>
            <a:spLocks noGrp="1"/>
          </p:cNvSpPr>
          <p:nvPr>
            <p:ph idx="1"/>
          </p:nvPr>
        </p:nvSpPr>
        <p:spPr>
          <a:xfrm>
            <a:off x="564543" y="1028702"/>
            <a:ext cx="8122257" cy="3403654"/>
          </a:xfrm>
        </p:spPr>
        <p:txBody>
          <a:bodyPr>
            <a:normAutofit fontScale="62500" lnSpcReduction="20000"/>
          </a:bodyPr>
          <a:lstStyle/>
          <a:p>
            <a:r>
              <a:rPr lang="en-US" sz="2400" dirty="0"/>
              <a:t>Provide data analytics and research services to support the teaching and student success missions of colleges. Create tools and products which offer actionable insight to address business needs, challenges, and identify opportunities. </a:t>
            </a:r>
          </a:p>
          <a:p>
            <a:pPr marL="0" indent="0">
              <a:buNone/>
            </a:pPr>
            <a:endParaRPr lang="en-US" sz="2400" dirty="0"/>
          </a:p>
          <a:p>
            <a:r>
              <a:rPr lang="en-US" sz="2400" dirty="0"/>
              <a:t> In the last six months we:</a:t>
            </a:r>
          </a:p>
          <a:p>
            <a:pPr lvl="1"/>
            <a:r>
              <a:rPr lang="en-US" sz="2400" dirty="0"/>
              <a:t>Identified first project: </a:t>
            </a:r>
            <a:r>
              <a:rPr lang="en-US" sz="2400" dirty="0">
                <a:solidFill>
                  <a:srgbClr val="0070C0"/>
                </a:solidFill>
              </a:rPr>
              <a:t>Series of Power BI dashboards showcasing comprehensive data on enrollment and outcomes for Dual Enrollment students across public/private high schools and colleges (USG, TCSG, GICA, GMC)</a:t>
            </a:r>
            <a:r>
              <a:rPr lang="en-US" sz="2400" dirty="0"/>
              <a:t>.</a:t>
            </a:r>
          </a:p>
          <a:p>
            <a:pPr marL="457189" lvl="1" indent="0">
              <a:buNone/>
            </a:pPr>
            <a:endParaRPr lang="en-US" sz="2400" dirty="0"/>
          </a:p>
          <a:p>
            <a:pPr lvl="1"/>
            <a:r>
              <a:rPr lang="en-US" sz="2400" dirty="0"/>
              <a:t>Engaged in requirements gathering, analyzed data sources and quality, defined and refined metrics, and finalized project plan for phase 1 of work.</a:t>
            </a:r>
          </a:p>
          <a:p>
            <a:pPr lvl="1"/>
            <a:endParaRPr lang="en-US" sz="2400" dirty="0"/>
          </a:p>
          <a:p>
            <a:pPr lvl="1"/>
            <a:r>
              <a:rPr lang="en-US" sz="2400" dirty="0"/>
              <a:t>Developed project workflow, internal processes for data management and modeling, and lots of documentation.</a:t>
            </a:r>
          </a:p>
          <a:p>
            <a:endParaRPr lang="en-US" sz="2775" dirty="0"/>
          </a:p>
          <a:p>
            <a:endParaRPr lang="en-US" sz="2775" dirty="0"/>
          </a:p>
          <a:p>
            <a:endParaRPr lang="en-US" sz="2775" dirty="0"/>
          </a:p>
        </p:txBody>
      </p:sp>
      <p:sp>
        <p:nvSpPr>
          <p:cNvPr id="4" name="Slide Number Placeholder 3">
            <a:extLst>
              <a:ext uri="{FF2B5EF4-FFF2-40B4-BE49-F238E27FC236}">
                <a16:creationId xmlns:a16="http://schemas.microsoft.com/office/drawing/2014/main" id="{2A0C565B-87C6-F748-BE98-9433BA7A9B44}"/>
              </a:ext>
            </a:extLst>
          </p:cNvPr>
          <p:cNvSpPr>
            <a:spLocks noGrp="1"/>
          </p:cNvSpPr>
          <p:nvPr>
            <p:ph type="sldNum" sz="quarter" idx="10"/>
          </p:nvPr>
        </p:nvSpPr>
        <p:spPr/>
        <p:txBody>
          <a:bodyPr/>
          <a:lstStyle/>
          <a:p>
            <a:pPr defTabSz="457189"/>
            <a:fld id="{64336152-522D-534E-A387-BE770A7CAF94}" type="slidenum">
              <a:rPr lang="en-US">
                <a:solidFill>
                  <a:prstClr val="black"/>
                </a:solidFill>
              </a:rPr>
              <a:pPr defTabSz="457189"/>
              <a:t>38</a:t>
            </a:fld>
            <a:endParaRPr lang="en-US" dirty="0">
              <a:solidFill>
                <a:prstClr val="black"/>
              </a:solidFill>
            </a:endParaRPr>
          </a:p>
        </p:txBody>
      </p:sp>
    </p:spTree>
    <p:extLst>
      <p:ext uri="{BB962C8B-B14F-4D97-AF65-F5344CB8AC3E}">
        <p14:creationId xmlns:p14="http://schemas.microsoft.com/office/powerpoint/2010/main" val="33760380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EB959-00DB-9874-8D71-97FAFC7BD47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88F15C0-352B-0822-7A42-353F13CC3654}"/>
              </a:ext>
            </a:extLst>
          </p:cNvPr>
          <p:cNvSpPr>
            <a:spLocks noGrp="1"/>
          </p:cNvSpPr>
          <p:nvPr>
            <p:ph type="sldNum" sz="quarter" idx="4294967295"/>
          </p:nvPr>
        </p:nvSpPr>
        <p:spPr>
          <a:xfrm>
            <a:off x="8591550" y="4672013"/>
            <a:ext cx="552450" cy="275035"/>
          </a:xfrm>
        </p:spPr>
        <p:txBody>
          <a:bodyPr/>
          <a:lstStyle/>
          <a:p>
            <a:pPr defTabSz="457189"/>
            <a:fld id="{64336152-522D-534E-A387-BE770A7CAF94}" type="slidenum">
              <a:rPr lang="en-US" sz="825">
                <a:solidFill>
                  <a:prstClr val="black"/>
                </a:solidFill>
              </a:rPr>
              <a:pPr defTabSz="457189"/>
              <a:t>39</a:t>
            </a:fld>
            <a:endParaRPr lang="en-US" sz="825" dirty="0">
              <a:solidFill>
                <a:prstClr val="black"/>
              </a:solidFill>
            </a:endParaRPr>
          </a:p>
        </p:txBody>
      </p:sp>
      <p:sp>
        <p:nvSpPr>
          <p:cNvPr id="8" name="OTLSHAPE_SL_f0ae4867ea1f4b5d913a064fa033406b_BackgroundRectangle">
            <a:extLst>
              <a:ext uri="{FF2B5EF4-FFF2-40B4-BE49-F238E27FC236}">
                <a16:creationId xmlns:a16="http://schemas.microsoft.com/office/drawing/2014/main" id="{F44A1AE6-E468-BC2C-F6A1-4125B061DC9B}"/>
              </a:ext>
            </a:extLst>
          </p:cNvPr>
          <p:cNvSpPr/>
          <p:nvPr>
            <p:custDataLst>
              <p:tags r:id="rId1"/>
            </p:custDataLst>
          </p:nvPr>
        </p:nvSpPr>
        <p:spPr>
          <a:xfrm>
            <a:off x="230943" y="1700765"/>
            <a:ext cx="8572618" cy="890205"/>
          </a:xfrm>
          <a:prstGeom prst="rect">
            <a:avLst/>
          </a:prstGeom>
          <a:solidFill>
            <a:schemeClr val="accent5">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p>
        </p:txBody>
      </p:sp>
      <p:sp>
        <p:nvSpPr>
          <p:cNvPr id="9" name="OTLSHAPE_SLT_0b16cd78fb76408f928988bc59fa2edc_Shape">
            <a:extLst>
              <a:ext uri="{FF2B5EF4-FFF2-40B4-BE49-F238E27FC236}">
                <a16:creationId xmlns:a16="http://schemas.microsoft.com/office/drawing/2014/main" id="{0315A8D1-D6EF-6516-9030-EA27D3D31022}"/>
              </a:ext>
            </a:extLst>
          </p:cNvPr>
          <p:cNvSpPr/>
          <p:nvPr>
            <p:custDataLst>
              <p:tags r:id="rId2"/>
            </p:custDataLst>
          </p:nvPr>
        </p:nvSpPr>
        <p:spPr>
          <a:xfrm>
            <a:off x="1082742" y="1764419"/>
            <a:ext cx="1166379" cy="717360"/>
          </a:xfrm>
          <a:prstGeom prst="chevron">
            <a:avLst/>
          </a:prstGeom>
          <a:solidFill>
            <a:srgbClr val="0072BC"/>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solidFill>
                <a:schemeClr val="tx1"/>
              </a:solidFill>
            </a:endParaRPr>
          </a:p>
        </p:txBody>
      </p:sp>
      <p:sp>
        <p:nvSpPr>
          <p:cNvPr id="10" name="OTLSHAPE_SL_f0ae4867ea1f4b5d913a064fa033406b_BackgroundRectangle">
            <a:extLst>
              <a:ext uri="{FF2B5EF4-FFF2-40B4-BE49-F238E27FC236}">
                <a16:creationId xmlns:a16="http://schemas.microsoft.com/office/drawing/2014/main" id="{50713F4D-576A-3EBA-AFAE-2F2ECB8E0EF7}"/>
              </a:ext>
            </a:extLst>
          </p:cNvPr>
          <p:cNvSpPr/>
          <p:nvPr>
            <p:custDataLst>
              <p:tags r:id="rId3"/>
            </p:custDataLst>
          </p:nvPr>
        </p:nvSpPr>
        <p:spPr>
          <a:xfrm>
            <a:off x="253312" y="649044"/>
            <a:ext cx="8538720" cy="907751"/>
          </a:xfrm>
          <a:prstGeom prst="rect">
            <a:avLst/>
          </a:prstGeom>
          <a:solidFill>
            <a:schemeClr val="accent5">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p>
        </p:txBody>
      </p:sp>
      <p:sp>
        <p:nvSpPr>
          <p:cNvPr id="11" name="OTLSHAPE_SL_f3fd36f25146462ba73e79a9a616c386_BackgroundRectangle">
            <a:extLst>
              <a:ext uri="{FF2B5EF4-FFF2-40B4-BE49-F238E27FC236}">
                <a16:creationId xmlns:a16="http://schemas.microsoft.com/office/drawing/2014/main" id="{0BE7949C-D866-012D-AE80-0E8A81FDBECC}"/>
              </a:ext>
            </a:extLst>
          </p:cNvPr>
          <p:cNvSpPr/>
          <p:nvPr>
            <p:custDataLst>
              <p:tags r:id="rId4"/>
            </p:custDataLst>
          </p:nvPr>
        </p:nvSpPr>
        <p:spPr>
          <a:xfrm>
            <a:off x="234475" y="2759432"/>
            <a:ext cx="8602253" cy="890206"/>
          </a:xfrm>
          <a:prstGeom prst="rect">
            <a:avLst/>
          </a:prstGeom>
          <a:solidFill>
            <a:schemeClr val="accent5">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p>
        </p:txBody>
      </p:sp>
      <p:sp>
        <p:nvSpPr>
          <p:cNvPr id="12" name="OTLSHAPE_TB_00000000000000000000000000000000_ScaleContainer">
            <a:extLst>
              <a:ext uri="{FF2B5EF4-FFF2-40B4-BE49-F238E27FC236}">
                <a16:creationId xmlns:a16="http://schemas.microsoft.com/office/drawing/2014/main" id="{28B24679-1073-97E5-1E99-28FE69D56428}"/>
              </a:ext>
            </a:extLst>
          </p:cNvPr>
          <p:cNvSpPr/>
          <p:nvPr>
            <p:custDataLst>
              <p:tags r:id="rId5"/>
            </p:custDataLst>
          </p:nvPr>
        </p:nvSpPr>
        <p:spPr>
          <a:xfrm>
            <a:off x="1035803" y="187508"/>
            <a:ext cx="7776716" cy="332832"/>
          </a:xfrm>
          <a:prstGeom prst="round2Same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050" b="1" dirty="0"/>
          </a:p>
        </p:txBody>
      </p:sp>
      <p:sp>
        <p:nvSpPr>
          <p:cNvPr id="13" name="OTLSHAPE_SL_f0ae4867ea1f4b5d913a064fa033406b_HeaderRectangle">
            <a:extLst>
              <a:ext uri="{FF2B5EF4-FFF2-40B4-BE49-F238E27FC236}">
                <a16:creationId xmlns:a16="http://schemas.microsoft.com/office/drawing/2014/main" id="{A4F45DFB-9B59-6BF2-5ED6-91E83086619A}"/>
              </a:ext>
            </a:extLst>
          </p:cNvPr>
          <p:cNvSpPr/>
          <p:nvPr>
            <p:custDataLst>
              <p:tags r:id="rId6"/>
            </p:custDataLst>
          </p:nvPr>
        </p:nvSpPr>
        <p:spPr>
          <a:xfrm>
            <a:off x="227788" y="668566"/>
            <a:ext cx="811688" cy="886319"/>
          </a:xfrm>
          <a:prstGeom prst="rect">
            <a:avLst/>
          </a:prstGeom>
          <a:solidFill>
            <a:schemeClr val="accent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p>
        </p:txBody>
      </p:sp>
      <p:sp>
        <p:nvSpPr>
          <p:cNvPr id="14" name="OTLSHAPE_SL_f3fd36f25146462ba73e79a9a616c386_HeaderRectangle">
            <a:extLst>
              <a:ext uri="{FF2B5EF4-FFF2-40B4-BE49-F238E27FC236}">
                <a16:creationId xmlns:a16="http://schemas.microsoft.com/office/drawing/2014/main" id="{0DA896D3-4515-17CA-DE7B-B346FC39886C}"/>
              </a:ext>
            </a:extLst>
          </p:cNvPr>
          <p:cNvSpPr/>
          <p:nvPr>
            <p:custDataLst>
              <p:tags r:id="rId7"/>
            </p:custDataLst>
          </p:nvPr>
        </p:nvSpPr>
        <p:spPr>
          <a:xfrm>
            <a:off x="227386" y="2759431"/>
            <a:ext cx="837409" cy="864108"/>
          </a:xfrm>
          <a:prstGeom prst="rect">
            <a:avLst/>
          </a:prstGeom>
          <a:solidFill>
            <a:srgbClr val="CC00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p>
        </p:txBody>
      </p:sp>
      <p:sp>
        <p:nvSpPr>
          <p:cNvPr id="15" name="OTLSHAPE_SLT_4f0f829353f04b26beaf68d97c03c51e_Shape">
            <a:extLst>
              <a:ext uri="{FF2B5EF4-FFF2-40B4-BE49-F238E27FC236}">
                <a16:creationId xmlns:a16="http://schemas.microsoft.com/office/drawing/2014/main" id="{B443166D-AB83-E273-3068-033AE0A79230}"/>
              </a:ext>
            </a:extLst>
          </p:cNvPr>
          <p:cNvSpPr/>
          <p:nvPr>
            <p:custDataLst>
              <p:tags r:id="rId8"/>
            </p:custDataLst>
          </p:nvPr>
        </p:nvSpPr>
        <p:spPr>
          <a:xfrm>
            <a:off x="1103445" y="745411"/>
            <a:ext cx="1107590" cy="255079"/>
          </a:xfrm>
          <a:prstGeom prst="chevron">
            <a:avLst/>
          </a:prstGeom>
          <a:solidFill>
            <a:schemeClr val="accent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25" dirty="0">
                <a:solidFill>
                  <a:schemeClr val="bg1"/>
                </a:solidFill>
              </a:rPr>
              <a:t>Presidents</a:t>
            </a:r>
          </a:p>
        </p:txBody>
      </p:sp>
      <p:sp>
        <p:nvSpPr>
          <p:cNvPr id="16" name="OTLSHAPE_SLT_532a94d9f3f24e4c8bf772894f58af6c_Shape">
            <a:extLst>
              <a:ext uri="{FF2B5EF4-FFF2-40B4-BE49-F238E27FC236}">
                <a16:creationId xmlns:a16="http://schemas.microsoft.com/office/drawing/2014/main" id="{2DCB53B7-F39A-3BF1-F65A-D3107420BB59}"/>
              </a:ext>
            </a:extLst>
          </p:cNvPr>
          <p:cNvSpPr/>
          <p:nvPr>
            <p:custDataLst>
              <p:tags r:id="rId9"/>
            </p:custDataLst>
          </p:nvPr>
        </p:nvSpPr>
        <p:spPr>
          <a:xfrm>
            <a:off x="2272349" y="1158668"/>
            <a:ext cx="1197765" cy="302550"/>
          </a:xfrm>
          <a:prstGeom prst="chevron">
            <a:avLst/>
          </a:prstGeom>
          <a:solidFill>
            <a:schemeClr val="accent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solidFill>
                <a:schemeClr val="tx1"/>
              </a:solidFill>
            </a:endParaRPr>
          </a:p>
        </p:txBody>
      </p:sp>
      <p:sp>
        <p:nvSpPr>
          <p:cNvPr id="18" name="OTLSHAPE_SL_f0ae4867ea1f4b5d913a064fa033406b_Header">
            <a:extLst>
              <a:ext uri="{FF2B5EF4-FFF2-40B4-BE49-F238E27FC236}">
                <a16:creationId xmlns:a16="http://schemas.microsoft.com/office/drawing/2014/main" id="{2E12A5B9-755C-0C46-42FB-F44E9B1D2F91}"/>
              </a:ext>
            </a:extLst>
          </p:cNvPr>
          <p:cNvSpPr txBox="1"/>
          <p:nvPr>
            <p:custDataLst>
              <p:tags r:id="rId10"/>
            </p:custDataLst>
          </p:nvPr>
        </p:nvSpPr>
        <p:spPr>
          <a:xfrm>
            <a:off x="263478" y="651141"/>
            <a:ext cx="792950" cy="884221"/>
          </a:xfrm>
          <a:prstGeom prst="rect">
            <a:avLst/>
          </a:prstGeom>
          <a:noFill/>
        </p:spPr>
        <p:txBody>
          <a:bodyPr vert="horz" wrap="square" lIns="0" tIns="0" rIns="0" bIns="0" rtlCol="0" anchor="ctr" anchorCtr="0">
            <a:noAutofit/>
          </a:bodyPr>
          <a:lstStyle/>
          <a:p>
            <a:pPr algn="ctr"/>
            <a:r>
              <a:rPr lang="en-GB" sz="825" dirty="0">
                <a:solidFill>
                  <a:schemeClr val="lt1"/>
                </a:solidFill>
                <a:latin typeface="Calibri" panose="020F0502020204030204" pitchFamily="34" charset="0"/>
              </a:rPr>
              <a:t>Brainstorm &amp; Requirements Gathering </a:t>
            </a:r>
          </a:p>
        </p:txBody>
      </p:sp>
      <p:sp>
        <p:nvSpPr>
          <p:cNvPr id="19" name="OTLSHAPE_SL_f3fd36f25146462ba73e79a9a616c386_Header">
            <a:extLst>
              <a:ext uri="{FF2B5EF4-FFF2-40B4-BE49-F238E27FC236}">
                <a16:creationId xmlns:a16="http://schemas.microsoft.com/office/drawing/2014/main" id="{097BF19B-E30D-40D3-16F3-A6C757BD79E1}"/>
              </a:ext>
            </a:extLst>
          </p:cNvPr>
          <p:cNvSpPr txBox="1"/>
          <p:nvPr>
            <p:custDataLst>
              <p:tags r:id="rId11"/>
            </p:custDataLst>
          </p:nvPr>
        </p:nvSpPr>
        <p:spPr>
          <a:xfrm>
            <a:off x="230963" y="2911750"/>
            <a:ext cx="809625" cy="614330"/>
          </a:xfrm>
          <a:prstGeom prst="rect">
            <a:avLst/>
          </a:prstGeom>
          <a:solidFill>
            <a:srgbClr val="CC00FF"/>
          </a:solidFill>
        </p:spPr>
        <p:txBody>
          <a:bodyPr vert="horz" wrap="square" lIns="0" tIns="0" rIns="0" bIns="0" rtlCol="0" anchor="ctr" anchorCtr="0">
            <a:noAutofit/>
          </a:bodyPr>
          <a:lstStyle/>
          <a:p>
            <a:pPr algn="ctr"/>
            <a:r>
              <a:rPr lang="en-GB" sz="825" dirty="0">
                <a:solidFill>
                  <a:schemeClr val="lt1"/>
                </a:solidFill>
                <a:latin typeface="Calibri" panose="020F0502020204030204" pitchFamily="34" charset="0"/>
              </a:rPr>
              <a:t>Data &amp; Project Model </a:t>
            </a:r>
          </a:p>
        </p:txBody>
      </p:sp>
      <p:sp>
        <p:nvSpPr>
          <p:cNvPr id="20" name="OTLSHAPE_TB_00000000000000000000000000000000_TimescaleInterval1">
            <a:extLst>
              <a:ext uri="{FF2B5EF4-FFF2-40B4-BE49-F238E27FC236}">
                <a16:creationId xmlns:a16="http://schemas.microsoft.com/office/drawing/2014/main" id="{F9103997-7C2E-C14F-CB8F-9EF956868FFF}"/>
              </a:ext>
            </a:extLst>
          </p:cNvPr>
          <p:cNvSpPr txBox="1"/>
          <p:nvPr>
            <p:custDataLst>
              <p:tags r:id="rId12"/>
            </p:custDataLst>
          </p:nvPr>
        </p:nvSpPr>
        <p:spPr>
          <a:xfrm>
            <a:off x="1127015" y="279395"/>
            <a:ext cx="282574" cy="179828"/>
          </a:xfrm>
          <a:prstGeom prst="rect">
            <a:avLst/>
          </a:prstGeom>
          <a:noFill/>
          <a:ln>
            <a:noFill/>
          </a:ln>
        </p:spPr>
        <p:txBody>
          <a:bodyPr vert="horz" wrap="none" lIns="0" tIns="0" rIns="0" bIns="0" rtlCol="0" anchor="ctr" anchorCtr="0">
            <a:noAutofit/>
          </a:bodyPr>
          <a:lstStyle/>
          <a:p>
            <a:r>
              <a:rPr lang="en-GB" sz="1050" spc="-14" dirty="0">
                <a:latin typeface="Calibri" panose="020F0502020204030204" pitchFamily="34" charset="0"/>
              </a:rPr>
              <a:t>April</a:t>
            </a:r>
          </a:p>
        </p:txBody>
      </p:sp>
      <p:sp>
        <p:nvSpPr>
          <p:cNvPr id="21" name="OTLSHAPE_TB_00000000000000000000000000000000_TimescaleInterval2">
            <a:extLst>
              <a:ext uri="{FF2B5EF4-FFF2-40B4-BE49-F238E27FC236}">
                <a16:creationId xmlns:a16="http://schemas.microsoft.com/office/drawing/2014/main" id="{EED3E956-348B-0FE2-6D9F-C32E89A7BF18}"/>
              </a:ext>
            </a:extLst>
          </p:cNvPr>
          <p:cNvSpPr txBox="1"/>
          <p:nvPr>
            <p:custDataLst>
              <p:tags r:id="rId13"/>
            </p:custDataLst>
          </p:nvPr>
        </p:nvSpPr>
        <p:spPr>
          <a:xfrm>
            <a:off x="2376602" y="266774"/>
            <a:ext cx="242171" cy="174300"/>
          </a:xfrm>
          <a:prstGeom prst="rect">
            <a:avLst/>
          </a:prstGeom>
          <a:noFill/>
        </p:spPr>
        <p:txBody>
          <a:bodyPr vert="horz" wrap="none" lIns="0" tIns="0" rIns="0" bIns="0" rtlCol="0" anchor="ctr" anchorCtr="0">
            <a:noAutofit/>
          </a:bodyPr>
          <a:lstStyle/>
          <a:p>
            <a:r>
              <a:rPr lang="en-GB" sz="1050" spc="-14" dirty="0">
                <a:latin typeface="Calibri" panose="020F0502020204030204" pitchFamily="34" charset="0"/>
              </a:rPr>
              <a:t>May</a:t>
            </a:r>
          </a:p>
        </p:txBody>
      </p:sp>
      <p:sp>
        <p:nvSpPr>
          <p:cNvPr id="22" name="OTLSHAPE_TB_00000000000000000000000000000000_TimescaleInterval3">
            <a:extLst>
              <a:ext uri="{FF2B5EF4-FFF2-40B4-BE49-F238E27FC236}">
                <a16:creationId xmlns:a16="http://schemas.microsoft.com/office/drawing/2014/main" id="{C1B863F9-A2BC-54CA-324E-431259DAF98A}"/>
              </a:ext>
            </a:extLst>
          </p:cNvPr>
          <p:cNvSpPr txBox="1"/>
          <p:nvPr>
            <p:custDataLst>
              <p:tags r:id="rId14"/>
            </p:custDataLst>
          </p:nvPr>
        </p:nvSpPr>
        <p:spPr>
          <a:xfrm>
            <a:off x="3580497" y="239695"/>
            <a:ext cx="379846" cy="185672"/>
          </a:xfrm>
          <a:prstGeom prst="rect">
            <a:avLst/>
          </a:prstGeom>
          <a:noFill/>
        </p:spPr>
        <p:txBody>
          <a:bodyPr vert="horz" wrap="none" lIns="0" tIns="0" rIns="0" bIns="0" rtlCol="0" anchor="ctr" anchorCtr="0">
            <a:noAutofit/>
          </a:bodyPr>
          <a:lstStyle/>
          <a:p>
            <a:r>
              <a:rPr lang="en-GB" sz="1050" spc="-15" dirty="0">
                <a:latin typeface="Calibri" panose="020F0502020204030204" pitchFamily="34" charset="0"/>
              </a:rPr>
              <a:t>June</a:t>
            </a:r>
          </a:p>
        </p:txBody>
      </p:sp>
      <p:sp>
        <p:nvSpPr>
          <p:cNvPr id="23" name="OTLSHAPE_TB_00000000000000000000000000000000_TimescaleInterval4">
            <a:extLst>
              <a:ext uri="{FF2B5EF4-FFF2-40B4-BE49-F238E27FC236}">
                <a16:creationId xmlns:a16="http://schemas.microsoft.com/office/drawing/2014/main" id="{011D3F15-F6C8-92C7-E64C-8F39B216BE05}"/>
              </a:ext>
            </a:extLst>
          </p:cNvPr>
          <p:cNvSpPr txBox="1"/>
          <p:nvPr>
            <p:custDataLst>
              <p:tags r:id="rId15"/>
            </p:custDataLst>
          </p:nvPr>
        </p:nvSpPr>
        <p:spPr>
          <a:xfrm>
            <a:off x="4602913" y="219959"/>
            <a:ext cx="399386" cy="246647"/>
          </a:xfrm>
          <a:prstGeom prst="rect">
            <a:avLst/>
          </a:prstGeom>
          <a:noFill/>
        </p:spPr>
        <p:txBody>
          <a:bodyPr vert="horz" wrap="none" lIns="0" tIns="0" rIns="0" bIns="0" rtlCol="0" anchor="ctr" anchorCtr="0">
            <a:noAutofit/>
          </a:bodyPr>
          <a:lstStyle/>
          <a:p>
            <a:r>
              <a:rPr lang="en-GB" sz="825" spc="-15" dirty="0">
                <a:latin typeface="Calibri" panose="020F0502020204030204" pitchFamily="34" charset="0"/>
              </a:rPr>
              <a:t>July</a:t>
            </a:r>
          </a:p>
        </p:txBody>
      </p:sp>
      <p:sp>
        <p:nvSpPr>
          <p:cNvPr id="24" name="OTLSHAPE_TB_00000000000000000000000000000000_TimescaleInterval5">
            <a:extLst>
              <a:ext uri="{FF2B5EF4-FFF2-40B4-BE49-F238E27FC236}">
                <a16:creationId xmlns:a16="http://schemas.microsoft.com/office/drawing/2014/main" id="{4909AA79-EE2A-DCFF-A4A0-EF8C7DB43B21}"/>
              </a:ext>
            </a:extLst>
          </p:cNvPr>
          <p:cNvSpPr txBox="1"/>
          <p:nvPr>
            <p:custDataLst>
              <p:tags r:id="rId16"/>
            </p:custDataLst>
          </p:nvPr>
        </p:nvSpPr>
        <p:spPr>
          <a:xfrm>
            <a:off x="5710586" y="226609"/>
            <a:ext cx="399386" cy="213361"/>
          </a:xfrm>
          <a:prstGeom prst="rect">
            <a:avLst/>
          </a:prstGeom>
          <a:noFill/>
        </p:spPr>
        <p:txBody>
          <a:bodyPr vert="horz" wrap="none" lIns="0" tIns="0" rIns="0" bIns="0" rtlCol="0" anchor="ctr" anchorCtr="0">
            <a:noAutofit/>
          </a:bodyPr>
          <a:lstStyle/>
          <a:p>
            <a:r>
              <a:rPr lang="en-GB" sz="1050" spc="-14" dirty="0">
                <a:latin typeface="Calibri" panose="020F0502020204030204" pitchFamily="34" charset="0"/>
              </a:rPr>
              <a:t>August</a:t>
            </a:r>
          </a:p>
        </p:txBody>
      </p:sp>
      <p:sp>
        <p:nvSpPr>
          <p:cNvPr id="25" name="OTLSHAPE_TB_00000000000000000000000000000000_TimescaleInterval6">
            <a:extLst>
              <a:ext uri="{FF2B5EF4-FFF2-40B4-BE49-F238E27FC236}">
                <a16:creationId xmlns:a16="http://schemas.microsoft.com/office/drawing/2014/main" id="{794B9298-FEBC-5FA4-F2B3-26AE14105FA8}"/>
              </a:ext>
            </a:extLst>
          </p:cNvPr>
          <p:cNvSpPr txBox="1"/>
          <p:nvPr>
            <p:custDataLst>
              <p:tags r:id="rId17"/>
            </p:custDataLst>
          </p:nvPr>
        </p:nvSpPr>
        <p:spPr>
          <a:xfrm>
            <a:off x="6767220" y="207466"/>
            <a:ext cx="551183" cy="265882"/>
          </a:xfrm>
          <a:prstGeom prst="rect">
            <a:avLst/>
          </a:prstGeom>
          <a:noFill/>
        </p:spPr>
        <p:txBody>
          <a:bodyPr vert="horz" wrap="none" lIns="0" tIns="0" rIns="0" bIns="0" rtlCol="0" anchor="ctr" anchorCtr="0">
            <a:noAutofit/>
          </a:bodyPr>
          <a:lstStyle/>
          <a:p>
            <a:r>
              <a:rPr lang="en-GB" sz="1050" spc="-17" dirty="0">
                <a:latin typeface="Calibri" panose="020F0502020204030204" pitchFamily="34" charset="0"/>
              </a:rPr>
              <a:t>September</a:t>
            </a:r>
          </a:p>
        </p:txBody>
      </p:sp>
      <p:sp>
        <p:nvSpPr>
          <p:cNvPr id="26" name="OTLSHAPE_TB_00000000000000000000000000000000_TimescaleInterval7">
            <a:extLst>
              <a:ext uri="{FF2B5EF4-FFF2-40B4-BE49-F238E27FC236}">
                <a16:creationId xmlns:a16="http://schemas.microsoft.com/office/drawing/2014/main" id="{4959F1EB-E51D-800E-F10E-AF90AB9CD275}"/>
              </a:ext>
            </a:extLst>
          </p:cNvPr>
          <p:cNvSpPr txBox="1"/>
          <p:nvPr>
            <p:custDataLst>
              <p:tags r:id="rId18"/>
            </p:custDataLst>
          </p:nvPr>
        </p:nvSpPr>
        <p:spPr>
          <a:xfrm>
            <a:off x="7874892" y="220821"/>
            <a:ext cx="551183" cy="205706"/>
          </a:xfrm>
          <a:prstGeom prst="rect">
            <a:avLst/>
          </a:prstGeom>
          <a:noFill/>
        </p:spPr>
        <p:txBody>
          <a:bodyPr vert="horz" wrap="none" lIns="0" tIns="0" rIns="0" bIns="0" rtlCol="0" anchor="ctr" anchorCtr="0">
            <a:noAutofit/>
          </a:bodyPr>
          <a:lstStyle/>
          <a:p>
            <a:r>
              <a:rPr lang="en-GB" sz="1050" spc="-15" dirty="0">
                <a:latin typeface="Calibri" panose="020F0502020204030204" pitchFamily="34" charset="0"/>
              </a:rPr>
              <a:t>October</a:t>
            </a:r>
          </a:p>
        </p:txBody>
      </p:sp>
      <p:sp>
        <p:nvSpPr>
          <p:cNvPr id="27" name="OTLSHAPE_SLT_532a94d9f3f24e4c8bf772894f58af6c_Title">
            <a:extLst>
              <a:ext uri="{FF2B5EF4-FFF2-40B4-BE49-F238E27FC236}">
                <a16:creationId xmlns:a16="http://schemas.microsoft.com/office/drawing/2014/main" id="{A64E0853-2D2E-FE0B-2D00-20AC3B16B8D3}"/>
              </a:ext>
            </a:extLst>
          </p:cNvPr>
          <p:cNvSpPr txBox="1"/>
          <p:nvPr>
            <p:custDataLst>
              <p:tags r:id="rId19"/>
            </p:custDataLst>
          </p:nvPr>
        </p:nvSpPr>
        <p:spPr>
          <a:xfrm>
            <a:off x="2434156" y="1181112"/>
            <a:ext cx="744065" cy="253916"/>
          </a:xfrm>
          <a:prstGeom prst="rect">
            <a:avLst/>
          </a:prstGeom>
          <a:noFill/>
        </p:spPr>
        <p:txBody>
          <a:bodyPr vert="horz" wrap="square" lIns="0" tIns="0" rIns="0" bIns="0" rtlCol="0" anchor="ctr" anchorCtr="0">
            <a:spAutoFit/>
          </a:bodyPr>
          <a:lstStyle/>
          <a:p>
            <a:pPr algn="ctr"/>
            <a:r>
              <a:rPr lang="en-GB" sz="825" spc="-9" dirty="0">
                <a:solidFill>
                  <a:schemeClr val="lt1"/>
                </a:solidFill>
                <a:latin typeface="Calibri" panose="020F0502020204030204" pitchFamily="34" charset="0"/>
              </a:rPr>
              <a:t>Campus Points of Contact</a:t>
            </a:r>
          </a:p>
        </p:txBody>
      </p:sp>
      <p:cxnSp>
        <p:nvCxnSpPr>
          <p:cNvPr id="31" name="OTLSHAPE_TB_00000000000000000000000000000000_Separator4">
            <a:extLst>
              <a:ext uri="{FF2B5EF4-FFF2-40B4-BE49-F238E27FC236}">
                <a16:creationId xmlns:a16="http://schemas.microsoft.com/office/drawing/2014/main" id="{20754504-1B63-1088-0A2B-DF34653FD786}"/>
              </a:ext>
            </a:extLst>
          </p:cNvPr>
          <p:cNvCxnSpPr/>
          <p:nvPr>
            <p:custDataLst>
              <p:tags r:id="rId20"/>
            </p:custDataLst>
          </p:nvPr>
        </p:nvCxnSpPr>
        <p:spPr>
          <a:xfrm>
            <a:off x="5260385" y="1808273"/>
            <a:ext cx="0" cy="137160"/>
          </a:xfrm>
          <a:prstGeom prst="line">
            <a:avLst/>
          </a:prstGeom>
          <a:ln w="952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OTLSHAPE_TB_00000000000000000000000000000000_Separator5">
            <a:extLst>
              <a:ext uri="{FF2B5EF4-FFF2-40B4-BE49-F238E27FC236}">
                <a16:creationId xmlns:a16="http://schemas.microsoft.com/office/drawing/2014/main" id="{4978962D-69D3-240D-AB88-E79E342AB74F}"/>
              </a:ext>
            </a:extLst>
          </p:cNvPr>
          <p:cNvCxnSpPr>
            <a:cxnSpLocks/>
          </p:cNvCxnSpPr>
          <p:nvPr>
            <p:custDataLst>
              <p:tags r:id="rId21"/>
            </p:custDataLst>
          </p:nvPr>
        </p:nvCxnSpPr>
        <p:spPr>
          <a:xfrm>
            <a:off x="6297041" y="1791256"/>
            <a:ext cx="0" cy="137160"/>
          </a:xfrm>
          <a:prstGeom prst="line">
            <a:avLst/>
          </a:prstGeom>
          <a:ln w="952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OTLSHAPE_TB_00000000000000000000000000000000_BottomSeparator9">
            <a:extLst>
              <a:ext uri="{FF2B5EF4-FFF2-40B4-BE49-F238E27FC236}">
                <a16:creationId xmlns:a16="http://schemas.microsoft.com/office/drawing/2014/main" id="{7AE9BF3C-93F1-C20C-F979-8B35521C201B}"/>
              </a:ext>
            </a:extLst>
          </p:cNvPr>
          <p:cNvCxnSpPr/>
          <p:nvPr>
            <p:custDataLst>
              <p:tags r:id="rId22"/>
            </p:custDataLst>
          </p:nvPr>
        </p:nvCxnSpPr>
        <p:spPr>
          <a:xfrm>
            <a:off x="7772781" y="2088261"/>
            <a:ext cx="0" cy="137160"/>
          </a:xfrm>
          <a:prstGeom prst="line">
            <a:avLst/>
          </a:prstGeom>
          <a:ln w="952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9" name="OTLSHAPE_M_f0e235f238c647338f52b5718b277cd4_Date">
            <a:extLst>
              <a:ext uri="{FF2B5EF4-FFF2-40B4-BE49-F238E27FC236}">
                <a16:creationId xmlns:a16="http://schemas.microsoft.com/office/drawing/2014/main" id="{559CB7A2-F26A-D3FB-6169-07102E04AC50}"/>
              </a:ext>
            </a:extLst>
          </p:cNvPr>
          <p:cNvSpPr txBox="1"/>
          <p:nvPr>
            <p:custDataLst>
              <p:tags r:id="rId23"/>
            </p:custDataLst>
          </p:nvPr>
        </p:nvSpPr>
        <p:spPr>
          <a:xfrm>
            <a:off x="1146998" y="1528307"/>
            <a:ext cx="238125" cy="126958"/>
          </a:xfrm>
          <a:prstGeom prst="rect">
            <a:avLst/>
          </a:prstGeom>
          <a:noFill/>
        </p:spPr>
        <p:txBody>
          <a:bodyPr vert="horz" wrap="square" lIns="0" tIns="0" rIns="0" bIns="0" rtlCol="0" anchor="ctr" anchorCtr="0">
            <a:spAutoFit/>
          </a:bodyPr>
          <a:lstStyle/>
          <a:p>
            <a:pPr algn="ctr"/>
            <a:endParaRPr lang="en-GB" sz="825" b="1" dirty="0">
              <a:solidFill>
                <a:srgbClr val="737373"/>
              </a:solidFill>
              <a:latin typeface="Calibri" panose="020F0502020204030204" pitchFamily="34" charset="0"/>
            </a:endParaRPr>
          </a:p>
        </p:txBody>
      </p:sp>
      <p:sp>
        <p:nvSpPr>
          <p:cNvPr id="40" name="OTLSHAPE_SLT_4f0f829353f04b26beaf68d97c03c51e_Shape">
            <a:extLst>
              <a:ext uri="{FF2B5EF4-FFF2-40B4-BE49-F238E27FC236}">
                <a16:creationId xmlns:a16="http://schemas.microsoft.com/office/drawing/2014/main" id="{E4B71988-B11C-6D7D-27EE-03DF4C6BCF1A}"/>
              </a:ext>
            </a:extLst>
          </p:cNvPr>
          <p:cNvSpPr/>
          <p:nvPr>
            <p:custDataLst>
              <p:tags r:id="rId24"/>
            </p:custDataLst>
          </p:nvPr>
        </p:nvSpPr>
        <p:spPr>
          <a:xfrm>
            <a:off x="1063627" y="1176660"/>
            <a:ext cx="1142153" cy="255079"/>
          </a:xfrm>
          <a:prstGeom prst="chevron">
            <a:avLst/>
          </a:prstGeom>
          <a:solidFill>
            <a:schemeClr val="accent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25" dirty="0">
                <a:solidFill>
                  <a:schemeClr val="bg1"/>
                </a:solidFill>
              </a:rPr>
              <a:t>RAC IRP</a:t>
            </a:r>
          </a:p>
        </p:txBody>
      </p:sp>
      <p:sp>
        <p:nvSpPr>
          <p:cNvPr id="41" name="OTLSHAPE_SLT_4f0f829353f04b26beaf68d97c03c51e_Shape">
            <a:extLst>
              <a:ext uri="{FF2B5EF4-FFF2-40B4-BE49-F238E27FC236}">
                <a16:creationId xmlns:a16="http://schemas.microsoft.com/office/drawing/2014/main" id="{7B3F3B70-CA55-EBAC-7994-98688F0F05F5}"/>
              </a:ext>
            </a:extLst>
          </p:cNvPr>
          <p:cNvSpPr/>
          <p:nvPr>
            <p:custDataLst>
              <p:tags r:id="rId25"/>
            </p:custDataLst>
          </p:nvPr>
        </p:nvSpPr>
        <p:spPr>
          <a:xfrm>
            <a:off x="2309996" y="705750"/>
            <a:ext cx="1108685" cy="324215"/>
          </a:xfrm>
          <a:prstGeom prst="chevron">
            <a:avLst/>
          </a:prstGeom>
          <a:solidFill>
            <a:schemeClr val="accent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25" dirty="0">
                <a:solidFill>
                  <a:schemeClr val="bg1"/>
                </a:solidFill>
              </a:rPr>
              <a:t>System Office</a:t>
            </a:r>
          </a:p>
        </p:txBody>
      </p:sp>
      <p:sp>
        <p:nvSpPr>
          <p:cNvPr id="42" name="OTLSHAPE_SL_f0ae4867ea1f4b5d913a064fa033406b_HeaderRectangle">
            <a:extLst>
              <a:ext uri="{FF2B5EF4-FFF2-40B4-BE49-F238E27FC236}">
                <a16:creationId xmlns:a16="http://schemas.microsoft.com/office/drawing/2014/main" id="{7652FF66-F5B2-F6D8-8F08-0C8FA1E33CED}"/>
              </a:ext>
            </a:extLst>
          </p:cNvPr>
          <p:cNvSpPr/>
          <p:nvPr>
            <p:custDataLst>
              <p:tags r:id="rId26"/>
            </p:custDataLst>
          </p:nvPr>
        </p:nvSpPr>
        <p:spPr>
          <a:xfrm>
            <a:off x="234475" y="1698856"/>
            <a:ext cx="780692" cy="882806"/>
          </a:xfrm>
          <a:prstGeom prst="rect">
            <a:avLst/>
          </a:prstGeom>
          <a:solidFill>
            <a:schemeClr val="accent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p>
        </p:txBody>
      </p:sp>
      <p:sp>
        <p:nvSpPr>
          <p:cNvPr id="43" name="OTLSHAPE_SL_f0ae4867ea1f4b5d913a064fa033406b_Header">
            <a:extLst>
              <a:ext uri="{FF2B5EF4-FFF2-40B4-BE49-F238E27FC236}">
                <a16:creationId xmlns:a16="http://schemas.microsoft.com/office/drawing/2014/main" id="{1F1C1FDA-A3B9-3E65-7212-34721ECB84E9}"/>
              </a:ext>
            </a:extLst>
          </p:cNvPr>
          <p:cNvSpPr txBox="1"/>
          <p:nvPr>
            <p:custDataLst>
              <p:tags r:id="rId27"/>
            </p:custDataLst>
          </p:nvPr>
        </p:nvSpPr>
        <p:spPr>
          <a:xfrm>
            <a:off x="225956" y="1694396"/>
            <a:ext cx="823280" cy="882806"/>
          </a:xfrm>
          <a:prstGeom prst="rect">
            <a:avLst/>
          </a:prstGeom>
          <a:solidFill>
            <a:srgbClr val="0070C0"/>
          </a:solidFill>
        </p:spPr>
        <p:txBody>
          <a:bodyPr vert="horz" wrap="square" lIns="0" tIns="0" rIns="0" bIns="0" rtlCol="0" anchor="ctr" anchorCtr="0">
            <a:noAutofit/>
          </a:bodyPr>
          <a:lstStyle/>
          <a:p>
            <a:pPr algn="ctr"/>
            <a:r>
              <a:rPr lang="en-GB" sz="825" dirty="0">
                <a:solidFill>
                  <a:schemeClr val="lt1"/>
                </a:solidFill>
                <a:latin typeface="Calibri" panose="020F0502020204030204" pitchFamily="34" charset="0"/>
              </a:rPr>
              <a:t>Communication &amp; External Documentation</a:t>
            </a:r>
          </a:p>
        </p:txBody>
      </p:sp>
      <p:sp>
        <p:nvSpPr>
          <p:cNvPr id="44" name="OTLSHAPE_SLT_532a94d9f3f24e4c8bf772894f58af6c_Title">
            <a:extLst>
              <a:ext uri="{FF2B5EF4-FFF2-40B4-BE49-F238E27FC236}">
                <a16:creationId xmlns:a16="http://schemas.microsoft.com/office/drawing/2014/main" id="{9B82C663-7C64-3252-6231-32714B8C94B8}"/>
              </a:ext>
            </a:extLst>
          </p:cNvPr>
          <p:cNvSpPr txBox="1"/>
          <p:nvPr>
            <p:custDataLst>
              <p:tags r:id="rId28"/>
            </p:custDataLst>
          </p:nvPr>
        </p:nvSpPr>
        <p:spPr>
          <a:xfrm>
            <a:off x="1359778" y="1931480"/>
            <a:ext cx="724385" cy="253916"/>
          </a:xfrm>
          <a:prstGeom prst="rect">
            <a:avLst/>
          </a:prstGeom>
          <a:noFill/>
        </p:spPr>
        <p:txBody>
          <a:bodyPr vert="horz" wrap="square" lIns="0" tIns="0" rIns="0" bIns="0" rtlCol="0" anchor="ctr" anchorCtr="0">
            <a:spAutoFit/>
          </a:bodyPr>
          <a:lstStyle/>
          <a:p>
            <a:pPr algn="ctr"/>
            <a:r>
              <a:rPr lang="en-GB" sz="825" spc="-9" dirty="0">
                <a:solidFill>
                  <a:schemeClr val="lt1"/>
                </a:solidFill>
                <a:latin typeface="Calibri" panose="020F0502020204030204" pitchFamily="34" charset="0"/>
              </a:rPr>
              <a:t>Propose DE Project</a:t>
            </a:r>
          </a:p>
        </p:txBody>
      </p:sp>
      <p:sp>
        <p:nvSpPr>
          <p:cNvPr id="45" name="OTLSHAPE_SLT_532a94d9f3f24e4c8bf772894f58af6c_Shape">
            <a:extLst>
              <a:ext uri="{FF2B5EF4-FFF2-40B4-BE49-F238E27FC236}">
                <a16:creationId xmlns:a16="http://schemas.microsoft.com/office/drawing/2014/main" id="{8DFD858B-3063-357F-4285-019E0B6CA2EA}"/>
              </a:ext>
            </a:extLst>
          </p:cNvPr>
          <p:cNvSpPr/>
          <p:nvPr>
            <p:custDataLst>
              <p:tags r:id="rId29"/>
            </p:custDataLst>
          </p:nvPr>
        </p:nvSpPr>
        <p:spPr>
          <a:xfrm>
            <a:off x="7749578" y="747569"/>
            <a:ext cx="1034775" cy="713650"/>
          </a:xfrm>
          <a:prstGeom prst="chevron">
            <a:avLst/>
          </a:prstGeom>
          <a:solidFill>
            <a:schemeClr val="accent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solidFill>
                <a:schemeClr val="tx1"/>
              </a:solidFill>
            </a:endParaRPr>
          </a:p>
        </p:txBody>
      </p:sp>
      <p:sp>
        <p:nvSpPr>
          <p:cNvPr id="46" name="OTLSHAPE_SLT_532a94d9f3f24e4c8bf772894f58af6c_Title">
            <a:extLst>
              <a:ext uri="{FF2B5EF4-FFF2-40B4-BE49-F238E27FC236}">
                <a16:creationId xmlns:a16="http://schemas.microsoft.com/office/drawing/2014/main" id="{087BCDCE-E8EE-9B04-B483-A8CCCE07209C}"/>
              </a:ext>
            </a:extLst>
          </p:cNvPr>
          <p:cNvSpPr txBox="1"/>
          <p:nvPr>
            <p:custDataLst>
              <p:tags r:id="rId30"/>
            </p:custDataLst>
          </p:nvPr>
        </p:nvSpPr>
        <p:spPr>
          <a:xfrm>
            <a:off x="8051865" y="921563"/>
            <a:ext cx="627715" cy="253916"/>
          </a:xfrm>
          <a:prstGeom prst="rect">
            <a:avLst/>
          </a:prstGeom>
          <a:noFill/>
        </p:spPr>
        <p:txBody>
          <a:bodyPr vert="horz" wrap="square" lIns="0" tIns="0" rIns="0" bIns="0" rtlCol="0" anchor="ctr" anchorCtr="0">
            <a:spAutoFit/>
          </a:bodyPr>
          <a:lstStyle/>
          <a:p>
            <a:pPr algn="ctr"/>
            <a:r>
              <a:rPr lang="en-GB" sz="825" spc="-9" dirty="0">
                <a:solidFill>
                  <a:schemeClr val="lt1"/>
                </a:solidFill>
                <a:latin typeface="Calibri" panose="020F0502020204030204" pitchFamily="34" charset="0"/>
              </a:rPr>
              <a:t>Feedback &amp; Questions</a:t>
            </a:r>
          </a:p>
        </p:txBody>
      </p:sp>
      <p:sp>
        <p:nvSpPr>
          <p:cNvPr id="49" name="OTLSHAPE_SLT_0b16cd78fb76408f928988bc59fa2edc_Shape">
            <a:extLst>
              <a:ext uri="{FF2B5EF4-FFF2-40B4-BE49-F238E27FC236}">
                <a16:creationId xmlns:a16="http://schemas.microsoft.com/office/drawing/2014/main" id="{516F0244-2089-A11A-02A7-183487D60571}"/>
              </a:ext>
            </a:extLst>
          </p:cNvPr>
          <p:cNvSpPr/>
          <p:nvPr>
            <p:custDataLst>
              <p:tags r:id="rId31"/>
            </p:custDataLst>
          </p:nvPr>
        </p:nvSpPr>
        <p:spPr>
          <a:xfrm>
            <a:off x="6661350" y="1771339"/>
            <a:ext cx="1096297" cy="749057"/>
          </a:xfrm>
          <a:prstGeom prst="chevron">
            <a:avLst/>
          </a:prstGeom>
          <a:solidFill>
            <a:srgbClr val="0072BC"/>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solidFill>
                <a:schemeClr val="tx1"/>
              </a:solidFill>
            </a:endParaRPr>
          </a:p>
        </p:txBody>
      </p:sp>
      <p:sp>
        <p:nvSpPr>
          <p:cNvPr id="50" name="OTLSHAPE_SLT_532a94d9f3f24e4c8bf772894f58af6c_Title">
            <a:extLst>
              <a:ext uri="{FF2B5EF4-FFF2-40B4-BE49-F238E27FC236}">
                <a16:creationId xmlns:a16="http://schemas.microsoft.com/office/drawing/2014/main" id="{B6608D24-71C3-0A6C-4294-931345C1EF74}"/>
              </a:ext>
            </a:extLst>
          </p:cNvPr>
          <p:cNvSpPr txBox="1"/>
          <p:nvPr>
            <p:custDataLst>
              <p:tags r:id="rId32"/>
            </p:custDataLst>
          </p:nvPr>
        </p:nvSpPr>
        <p:spPr>
          <a:xfrm>
            <a:off x="6872415" y="1861154"/>
            <a:ext cx="806846" cy="507831"/>
          </a:xfrm>
          <a:prstGeom prst="rect">
            <a:avLst/>
          </a:prstGeom>
          <a:noFill/>
        </p:spPr>
        <p:txBody>
          <a:bodyPr vert="horz" wrap="square" lIns="0" tIns="0" rIns="0" bIns="0" rtlCol="0" anchor="ctr" anchorCtr="0">
            <a:spAutoFit/>
          </a:bodyPr>
          <a:lstStyle/>
          <a:p>
            <a:pPr algn="ctr"/>
            <a:r>
              <a:rPr lang="en-GB" sz="825" spc="-9" dirty="0">
                <a:solidFill>
                  <a:schemeClr val="lt1"/>
                </a:solidFill>
                <a:latin typeface="Calibri" panose="020F0502020204030204" pitchFamily="34" charset="0"/>
              </a:rPr>
              <a:t>Incorporate Feedback &amp; Finalize </a:t>
            </a:r>
          </a:p>
          <a:p>
            <a:pPr algn="ctr"/>
            <a:r>
              <a:rPr lang="en-GB" sz="825" spc="-9" dirty="0">
                <a:solidFill>
                  <a:schemeClr val="lt1"/>
                </a:solidFill>
                <a:latin typeface="Calibri" panose="020F0502020204030204" pitchFamily="34" charset="0"/>
              </a:rPr>
              <a:t>P1 PP</a:t>
            </a:r>
          </a:p>
        </p:txBody>
      </p:sp>
      <p:sp>
        <p:nvSpPr>
          <p:cNvPr id="51" name="OTLSHAPE_SL_f3fd36f25146462ba73e79a9a616c386_BackgroundRectangle">
            <a:extLst>
              <a:ext uri="{FF2B5EF4-FFF2-40B4-BE49-F238E27FC236}">
                <a16:creationId xmlns:a16="http://schemas.microsoft.com/office/drawing/2014/main" id="{6BB763F4-18D3-8D40-5258-87944795CE7D}"/>
              </a:ext>
            </a:extLst>
          </p:cNvPr>
          <p:cNvSpPr/>
          <p:nvPr>
            <p:custDataLst>
              <p:tags r:id="rId33"/>
            </p:custDataLst>
          </p:nvPr>
        </p:nvSpPr>
        <p:spPr>
          <a:xfrm>
            <a:off x="221545" y="3811746"/>
            <a:ext cx="8602253" cy="890206"/>
          </a:xfrm>
          <a:prstGeom prst="rect">
            <a:avLst/>
          </a:prstGeom>
          <a:solidFill>
            <a:schemeClr val="accent5">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p>
        </p:txBody>
      </p:sp>
      <p:sp>
        <p:nvSpPr>
          <p:cNvPr id="52" name="OTLSHAPE_SL_f3fd36f25146462ba73e79a9a616c386_HeaderRectangle">
            <a:extLst>
              <a:ext uri="{FF2B5EF4-FFF2-40B4-BE49-F238E27FC236}">
                <a16:creationId xmlns:a16="http://schemas.microsoft.com/office/drawing/2014/main" id="{B5A0F519-55D9-E250-0B11-2AC3BE1B5982}"/>
              </a:ext>
            </a:extLst>
          </p:cNvPr>
          <p:cNvSpPr/>
          <p:nvPr>
            <p:custDataLst>
              <p:tags r:id="rId34"/>
            </p:custDataLst>
          </p:nvPr>
        </p:nvSpPr>
        <p:spPr>
          <a:xfrm>
            <a:off x="185168" y="3791999"/>
            <a:ext cx="855420" cy="902552"/>
          </a:xfrm>
          <a:prstGeom prst="rect">
            <a:avLst/>
          </a:prstGeom>
          <a:solidFill>
            <a:srgbClr val="92D05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825" dirty="0">
                <a:latin typeface="Calibri" panose="020F0502020204030204" pitchFamily="34" charset="0"/>
                <a:ea typeface="Calibri" panose="020F0502020204030204" pitchFamily="34" charset="0"/>
                <a:cs typeface="Calibri" panose="020F0502020204030204" pitchFamily="34" charset="0"/>
              </a:rPr>
              <a:t>Process Development &amp; Internal Documentation</a:t>
            </a:r>
          </a:p>
        </p:txBody>
      </p:sp>
      <p:cxnSp>
        <p:nvCxnSpPr>
          <p:cNvPr id="53" name="OTLSHAPE_G_00000000000000000000000000000000_ShapeBelow0">
            <a:extLst>
              <a:ext uri="{FF2B5EF4-FFF2-40B4-BE49-F238E27FC236}">
                <a16:creationId xmlns:a16="http://schemas.microsoft.com/office/drawing/2014/main" id="{D947921D-BFF6-3180-8DD9-2B834CE0861D}"/>
              </a:ext>
            </a:extLst>
          </p:cNvPr>
          <p:cNvCxnSpPr>
            <a:cxnSpLocks/>
          </p:cNvCxnSpPr>
          <p:nvPr>
            <p:custDataLst>
              <p:tags r:id="rId35"/>
            </p:custDataLst>
          </p:nvPr>
        </p:nvCxnSpPr>
        <p:spPr>
          <a:xfrm>
            <a:off x="2249121" y="187508"/>
            <a:ext cx="29300" cy="4529072"/>
          </a:xfrm>
          <a:prstGeom prst="line">
            <a:avLst/>
          </a:prstGeom>
          <a:ln>
            <a:solidFill>
              <a:schemeClr val="bg1"/>
            </a:solidFill>
            <a:headEnd type="none" w="med" len="med"/>
            <a:tailEnd type="none" w="med" len="med"/>
          </a:ln>
        </p:spPr>
        <p:style>
          <a:lnRef idx="3">
            <a:schemeClr val="accent5"/>
          </a:lnRef>
          <a:fillRef idx="0">
            <a:schemeClr val="accent5"/>
          </a:fillRef>
          <a:effectRef idx="2">
            <a:schemeClr val="accent5"/>
          </a:effectRef>
          <a:fontRef idx="minor">
            <a:schemeClr val="tx1"/>
          </a:fontRef>
        </p:style>
      </p:cxnSp>
      <p:cxnSp>
        <p:nvCxnSpPr>
          <p:cNvPr id="54" name="OTLSHAPE_G_00000000000000000000000000000000_ShapeBelow0">
            <a:extLst>
              <a:ext uri="{FF2B5EF4-FFF2-40B4-BE49-F238E27FC236}">
                <a16:creationId xmlns:a16="http://schemas.microsoft.com/office/drawing/2014/main" id="{AAFB5416-232A-6FD1-1DC1-5D90E592485C}"/>
              </a:ext>
            </a:extLst>
          </p:cNvPr>
          <p:cNvCxnSpPr>
            <a:cxnSpLocks/>
          </p:cNvCxnSpPr>
          <p:nvPr>
            <p:custDataLst>
              <p:tags r:id="rId36"/>
            </p:custDataLst>
          </p:nvPr>
        </p:nvCxnSpPr>
        <p:spPr>
          <a:xfrm>
            <a:off x="3459679" y="187508"/>
            <a:ext cx="43937" cy="4529072"/>
          </a:xfrm>
          <a:prstGeom prst="line">
            <a:avLst/>
          </a:prstGeom>
          <a:ln>
            <a:solidFill>
              <a:schemeClr val="bg1"/>
            </a:solidFill>
            <a:headEnd type="none" w="med" len="med"/>
            <a:tailEnd type="none" w="med" len="med"/>
          </a:ln>
        </p:spPr>
        <p:style>
          <a:lnRef idx="3">
            <a:schemeClr val="accent5"/>
          </a:lnRef>
          <a:fillRef idx="0">
            <a:schemeClr val="accent5"/>
          </a:fillRef>
          <a:effectRef idx="2">
            <a:schemeClr val="accent5"/>
          </a:effectRef>
          <a:fontRef idx="minor">
            <a:schemeClr val="tx1"/>
          </a:fontRef>
        </p:style>
      </p:cxnSp>
      <p:cxnSp>
        <p:nvCxnSpPr>
          <p:cNvPr id="55" name="OTLSHAPE_G_00000000000000000000000000000000_ShapeBelow0">
            <a:extLst>
              <a:ext uri="{FF2B5EF4-FFF2-40B4-BE49-F238E27FC236}">
                <a16:creationId xmlns:a16="http://schemas.microsoft.com/office/drawing/2014/main" id="{CBBDE12B-2CC7-6BF1-0355-5798C6D5911F}"/>
              </a:ext>
            </a:extLst>
          </p:cNvPr>
          <p:cNvCxnSpPr>
            <a:cxnSpLocks/>
            <a:endCxn id="51" idx="2"/>
          </p:cNvCxnSpPr>
          <p:nvPr>
            <p:custDataLst>
              <p:tags r:id="rId37"/>
            </p:custDataLst>
          </p:nvPr>
        </p:nvCxnSpPr>
        <p:spPr>
          <a:xfrm>
            <a:off x="4471988" y="207466"/>
            <a:ext cx="50684" cy="4494485"/>
          </a:xfrm>
          <a:prstGeom prst="line">
            <a:avLst/>
          </a:prstGeom>
          <a:ln>
            <a:solidFill>
              <a:schemeClr val="bg1"/>
            </a:solidFill>
            <a:headEnd type="none" w="med" len="med"/>
            <a:tailEnd type="none" w="med" len="med"/>
          </a:ln>
        </p:spPr>
        <p:style>
          <a:lnRef idx="3">
            <a:schemeClr val="accent5"/>
          </a:lnRef>
          <a:fillRef idx="0">
            <a:schemeClr val="accent5"/>
          </a:fillRef>
          <a:effectRef idx="2">
            <a:schemeClr val="accent5"/>
          </a:effectRef>
          <a:fontRef idx="minor">
            <a:schemeClr val="tx1"/>
          </a:fontRef>
        </p:style>
      </p:cxnSp>
      <p:cxnSp>
        <p:nvCxnSpPr>
          <p:cNvPr id="56" name="OTLSHAPE_G_00000000000000000000000000000000_ShapeBelow0">
            <a:extLst>
              <a:ext uri="{FF2B5EF4-FFF2-40B4-BE49-F238E27FC236}">
                <a16:creationId xmlns:a16="http://schemas.microsoft.com/office/drawing/2014/main" id="{6A6B5BB1-BB59-BC42-8275-04FF34046C2F}"/>
              </a:ext>
            </a:extLst>
          </p:cNvPr>
          <p:cNvCxnSpPr>
            <a:cxnSpLocks/>
          </p:cNvCxnSpPr>
          <p:nvPr>
            <p:custDataLst>
              <p:tags r:id="rId38"/>
            </p:custDataLst>
          </p:nvPr>
        </p:nvCxnSpPr>
        <p:spPr>
          <a:xfrm>
            <a:off x="5550562" y="207466"/>
            <a:ext cx="42792" cy="4487085"/>
          </a:xfrm>
          <a:prstGeom prst="line">
            <a:avLst/>
          </a:prstGeom>
          <a:ln>
            <a:solidFill>
              <a:schemeClr val="bg1"/>
            </a:solidFill>
            <a:headEnd type="none" w="med" len="med"/>
            <a:tailEnd type="none" w="med" len="med"/>
          </a:ln>
        </p:spPr>
        <p:style>
          <a:lnRef idx="3">
            <a:schemeClr val="accent5"/>
          </a:lnRef>
          <a:fillRef idx="0">
            <a:schemeClr val="accent5"/>
          </a:fillRef>
          <a:effectRef idx="2">
            <a:schemeClr val="accent5"/>
          </a:effectRef>
          <a:fontRef idx="minor">
            <a:schemeClr val="tx1"/>
          </a:fontRef>
        </p:style>
      </p:cxnSp>
      <p:cxnSp>
        <p:nvCxnSpPr>
          <p:cNvPr id="57" name="OTLSHAPE_G_00000000000000000000000000000000_ShapeBelow0">
            <a:extLst>
              <a:ext uri="{FF2B5EF4-FFF2-40B4-BE49-F238E27FC236}">
                <a16:creationId xmlns:a16="http://schemas.microsoft.com/office/drawing/2014/main" id="{1DEF5EE8-FAC3-F391-DD97-A8B1C797EBE9}"/>
              </a:ext>
            </a:extLst>
          </p:cNvPr>
          <p:cNvCxnSpPr>
            <a:cxnSpLocks/>
          </p:cNvCxnSpPr>
          <p:nvPr>
            <p:custDataLst>
              <p:tags r:id="rId39"/>
            </p:custDataLst>
          </p:nvPr>
        </p:nvCxnSpPr>
        <p:spPr>
          <a:xfrm>
            <a:off x="6578790" y="187508"/>
            <a:ext cx="58409" cy="4507043"/>
          </a:xfrm>
          <a:prstGeom prst="line">
            <a:avLst/>
          </a:prstGeom>
          <a:ln>
            <a:solidFill>
              <a:schemeClr val="bg1"/>
            </a:solidFill>
            <a:headEnd type="none" w="med" len="med"/>
            <a:tailEnd type="none" w="med" len="med"/>
          </a:ln>
        </p:spPr>
        <p:style>
          <a:lnRef idx="3">
            <a:schemeClr val="accent5"/>
          </a:lnRef>
          <a:fillRef idx="0">
            <a:schemeClr val="accent5"/>
          </a:fillRef>
          <a:effectRef idx="2">
            <a:schemeClr val="accent5"/>
          </a:effectRef>
          <a:fontRef idx="minor">
            <a:schemeClr val="tx1"/>
          </a:fontRef>
        </p:style>
      </p:cxnSp>
      <p:cxnSp>
        <p:nvCxnSpPr>
          <p:cNvPr id="58" name="OTLSHAPE_G_00000000000000000000000000000000_ShapeBelow0">
            <a:extLst>
              <a:ext uri="{FF2B5EF4-FFF2-40B4-BE49-F238E27FC236}">
                <a16:creationId xmlns:a16="http://schemas.microsoft.com/office/drawing/2014/main" id="{895D4869-1691-9980-6104-9D14EC54B4D9}"/>
              </a:ext>
            </a:extLst>
          </p:cNvPr>
          <p:cNvCxnSpPr>
            <a:cxnSpLocks/>
          </p:cNvCxnSpPr>
          <p:nvPr>
            <p:custDataLst>
              <p:tags r:id="rId40"/>
            </p:custDataLst>
          </p:nvPr>
        </p:nvCxnSpPr>
        <p:spPr>
          <a:xfrm>
            <a:off x="7723300" y="187508"/>
            <a:ext cx="85172" cy="4507043"/>
          </a:xfrm>
          <a:prstGeom prst="line">
            <a:avLst/>
          </a:prstGeom>
          <a:ln>
            <a:solidFill>
              <a:schemeClr val="bg1"/>
            </a:solidFill>
            <a:headEnd type="none" w="med" len="med"/>
            <a:tailEnd type="none" w="med" len="med"/>
          </a:ln>
        </p:spPr>
        <p:style>
          <a:lnRef idx="3">
            <a:schemeClr val="accent5"/>
          </a:lnRef>
          <a:fillRef idx="0">
            <a:schemeClr val="accent5"/>
          </a:fillRef>
          <a:effectRef idx="2">
            <a:schemeClr val="accent5"/>
          </a:effectRef>
          <a:fontRef idx="minor">
            <a:schemeClr val="tx1"/>
          </a:fontRef>
        </p:style>
      </p:cxnSp>
      <p:cxnSp>
        <p:nvCxnSpPr>
          <p:cNvPr id="59" name="OTLSHAPE_G_00000000000000000000000000000000_ShapeBelow0">
            <a:extLst>
              <a:ext uri="{FF2B5EF4-FFF2-40B4-BE49-F238E27FC236}">
                <a16:creationId xmlns:a16="http://schemas.microsoft.com/office/drawing/2014/main" id="{FDD0C5A5-3FBC-ED01-B22D-90B02CDD3791}"/>
              </a:ext>
            </a:extLst>
          </p:cNvPr>
          <p:cNvCxnSpPr>
            <a:cxnSpLocks/>
          </p:cNvCxnSpPr>
          <p:nvPr>
            <p:custDataLst>
              <p:tags r:id="rId41"/>
            </p:custDataLst>
          </p:nvPr>
        </p:nvCxnSpPr>
        <p:spPr>
          <a:xfrm>
            <a:off x="1040589" y="187508"/>
            <a:ext cx="17167" cy="4529072"/>
          </a:xfrm>
          <a:prstGeom prst="line">
            <a:avLst/>
          </a:prstGeom>
          <a:ln>
            <a:solidFill>
              <a:schemeClr val="bg1"/>
            </a:solidFill>
            <a:headEnd type="none" w="med" len="med"/>
            <a:tailEnd type="none" w="med" len="med"/>
          </a:ln>
        </p:spPr>
        <p:style>
          <a:lnRef idx="3">
            <a:schemeClr val="accent5"/>
          </a:lnRef>
          <a:fillRef idx="0">
            <a:schemeClr val="accent5"/>
          </a:fillRef>
          <a:effectRef idx="2">
            <a:schemeClr val="accent5"/>
          </a:effectRef>
          <a:fontRef idx="minor">
            <a:schemeClr val="tx1"/>
          </a:fontRef>
        </p:style>
      </p:cxnSp>
      <p:sp>
        <p:nvSpPr>
          <p:cNvPr id="60" name="OTLSHAPE_SLT_4f0f829353f04b26beaf68d97c03c51e_Shape">
            <a:extLst>
              <a:ext uri="{FF2B5EF4-FFF2-40B4-BE49-F238E27FC236}">
                <a16:creationId xmlns:a16="http://schemas.microsoft.com/office/drawing/2014/main" id="{963A240C-B6CA-6E1B-82A7-97F461268F0E}"/>
              </a:ext>
            </a:extLst>
          </p:cNvPr>
          <p:cNvSpPr/>
          <p:nvPr>
            <p:custDataLst>
              <p:tags r:id="rId42"/>
            </p:custDataLst>
          </p:nvPr>
        </p:nvSpPr>
        <p:spPr>
          <a:xfrm>
            <a:off x="3562940" y="3281175"/>
            <a:ext cx="2006602" cy="285475"/>
          </a:xfrm>
          <a:prstGeom prst="chevron">
            <a:avLst/>
          </a:prstGeom>
          <a:solidFill>
            <a:srgbClr val="CC00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25" dirty="0">
                <a:solidFill>
                  <a:schemeClr val="bg1"/>
                </a:solidFill>
              </a:rPr>
              <a:t>Collaborate with Data Stewards</a:t>
            </a:r>
          </a:p>
        </p:txBody>
      </p:sp>
      <p:sp>
        <p:nvSpPr>
          <p:cNvPr id="61" name="OTLSHAPE_SLT_4f0f829353f04b26beaf68d97c03c51e_Shape">
            <a:extLst>
              <a:ext uri="{FF2B5EF4-FFF2-40B4-BE49-F238E27FC236}">
                <a16:creationId xmlns:a16="http://schemas.microsoft.com/office/drawing/2014/main" id="{A260FE00-A101-6C36-D22F-B5423BD90A0B}"/>
              </a:ext>
            </a:extLst>
          </p:cNvPr>
          <p:cNvSpPr/>
          <p:nvPr>
            <p:custDataLst>
              <p:tags r:id="rId43"/>
            </p:custDataLst>
          </p:nvPr>
        </p:nvSpPr>
        <p:spPr>
          <a:xfrm>
            <a:off x="1120787" y="2939153"/>
            <a:ext cx="2188223" cy="530763"/>
          </a:xfrm>
          <a:prstGeom prst="chevron">
            <a:avLst/>
          </a:prstGeom>
          <a:solidFill>
            <a:srgbClr val="CC00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25" dirty="0">
                <a:solidFill>
                  <a:schemeClr val="bg1"/>
                </a:solidFill>
              </a:rPr>
              <a:t>Identify Data Sources (GA*AWARDS + USG ADC)</a:t>
            </a:r>
          </a:p>
        </p:txBody>
      </p:sp>
      <p:sp>
        <p:nvSpPr>
          <p:cNvPr id="62" name="OTLSHAPE_SLT_0b16cd78fb76408f928988bc59fa2edc_Shape">
            <a:extLst>
              <a:ext uri="{FF2B5EF4-FFF2-40B4-BE49-F238E27FC236}">
                <a16:creationId xmlns:a16="http://schemas.microsoft.com/office/drawing/2014/main" id="{F31729CB-AA30-646A-7E83-5E238ADA45A2}"/>
              </a:ext>
            </a:extLst>
          </p:cNvPr>
          <p:cNvSpPr/>
          <p:nvPr>
            <p:custDataLst>
              <p:tags r:id="rId44"/>
            </p:custDataLst>
          </p:nvPr>
        </p:nvSpPr>
        <p:spPr>
          <a:xfrm>
            <a:off x="4626613" y="3931150"/>
            <a:ext cx="4137542" cy="612083"/>
          </a:xfrm>
          <a:prstGeom prst="chevron">
            <a:avLst/>
          </a:prstGeom>
          <a:solidFill>
            <a:srgbClr val="92D05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solidFill>
                <a:schemeClr val="tx1"/>
              </a:solidFill>
            </a:endParaRPr>
          </a:p>
        </p:txBody>
      </p:sp>
      <p:sp>
        <p:nvSpPr>
          <p:cNvPr id="63" name="OTLSHAPE_SLT_0b16cd78fb76408f928988bc59fa2edc_Shape">
            <a:extLst>
              <a:ext uri="{FF2B5EF4-FFF2-40B4-BE49-F238E27FC236}">
                <a16:creationId xmlns:a16="http://schemas.microsoft.com/office/drawing/2014/main" id="{55EF37B9-8459-B8E0-CEB5-D1B508727C37}"/>
              </a:ext>
            </a:extLst>
          </p:cNvPr>
          <p:cNvSpPr/>
          <p:nvPr>
            <p:custDataLst>
              <p:tags r:id="rId45"/>
            </p:custDataLst>
          </p:nvPr>
        </p:nvSpPr>
        <p:spPr>
          <a:xfrm>
            <a:off x="3521364" y="2838606"/>
            <a:ext cx="2874977" cy="323165"/>
          </a:xfrm>
          <a:prstGeom prst="chevron">
            <a:avLst/>
          </a:prstGeom>
          <a:solidFill>
            <a:srgbClr val="CC00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solidFill>
                <a:schemeClr val="tx1"/>
              </a:solidFill>
            </a:endParaRPr>
          </a:p>
        </p:txBody>
      </p:sp>
      <p:sp>
        <p:nvSpPr>
          <p:cNvPr id="64" name="TextBox 63">
            <a:extLst>
              <a:ext uri="{FF2B5EF4-FFF2-40B4-BE49-F238E27FC236}">
                <a16:creationId xmlns:a16="http://schemas.microsoft.com/office/drawing/2014/main" id="{CF3452C8-1916-C8F9-9665-670247A312E8}"/>
              </a:ext>
            </a:extLst>
          </p:cNvPr>
          <p:cNvSpPr txBox="1"/>
          <p:nvPr/>
        </p:nvSpPr>
        <p:spPr>
          <a:xfrm>
            <a:off x="5292040" y="3995503"/>
            <a:ext cx="2811371" cy="473206"/>
          </a:xfrm>
          <a:prstGeom prst="rect">
            <a:avLst/>
          </a:prstGeom>
          <a:noFill/>
        </p:spPr>
        <p:txBody>
          <a:bodyPr wrap="square" rtlCol="0">
            <a:spAutoFit/>
          </a:bodyPr>
          <a:lstStyle/>
          <a:p>
            <a:r>
              <a:rPr lang="en-US" sz="825" dirty="0">
                <a:solidFill>
                  <a:schemeClr val="bg1"/>
                </a:solidFill>
              </a:rPr>
              <a:t>Document data sources, standards, and definitions.</a:t>
            </a:r>
          </a:p>
          <a:p>
            <a:endParaRPr lang="en-US" sz="825" dirty="0">
              <a:solidFill>
                <a:schemeClr val="bg1"/>
              </a:solidFill>
            </a:endParaRPr>
          </a:p>
          <a:p>
            <a:r>
              <a:rPr lang="en-US" sz="825" dirty="0">
                <a:solidFill>
                  <a:schemeClr val="bg1"/>
                </a:solidFill>
              </a:rPr>
              <a:t>Document steps for cleaning, formatting, and linking data. </a:t>
            </a:r>
          </a:p>
        </p:txBody>
      </p:sp>
      <p:sp>
        <p:nvSpPr>
          <p:cNvPr id="65" name="OTLSHAPE_SLT_0b16cd78fb76408f928988bc59fa2edc_Shape">
            <a:extLst>
              <a:ext uri="{FF2B5EF4-FFF2-40B4-BE49-F238E27FC236}">
                <a16:creationId xmlns:a16="http://schemas.microsoft.com/office/drawing/2014/main" id="{1EF0224E-F294-6DF4-0952-F336D9DDFE3F}"/>
              </a:ext>
            </a:extLst>
          </p:cNvPr>
          <p:cNvSpPr/>
          <p:nvPr>
            <p:custDataLst>
              <p:tags r:id="rId46"/>
            </p:custDataLst>
          </p:nvPr>
        </p:nvSpPr>
        <p:spPr>
          <a:xfrm>
            <a:off x="2300290" y="3849457"/>
            <a:ext cx="1215497" cy="742217"/>
          </a:xfrm>
          <a:prstGeom prst="chevron">
            <a:avLst/>
          </a:prstGeom>
          <a:solidFill>
            <a:srgbClr val="92D05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solidFill>
                <a:schemeClr val="tx1"/>
              </a:solidFill>
            </a:endParaRPr>
          </a:p>
        </p:txBody>
      </p:sp>
      <p:sp>
        <p:nvSpPr>
          <p:cNvPr id="66" name="TextBox 65">
            <a:extLst>
              <a:ext uri="{FF2B5EF4-FFF2-40B4-BE49-F238E27FC236}">
                <a16:creationId xmlns:a16="http://schemas.microsoft.com/office/drawing/2014/main" id="{6A41B2BA-6BD6-E0D9-5988-8C670D814FAC}"/>
              </a:ext>
            </a:extLst>
          </p:cNvPr>
          <p:cNvSpPr txBox="1"/>
          <p:nvPr/>
        </p:nvSpPr>
        <p:spPr>
          <a:xfrm>
            <a:off x="2659770" y="3981633"/>
            <a:ext cx="799909" cy="473206"/>
          </a:xfrm>
          <a:prstGeom prst="rect">
            <a:avLst/>
          </a:prstGeom>
          <a:noFill/>
        </p:spPr>
        <p:txBody>
          <a:bodyPr wrap="square" rtlCol="0">
            <a:spAutoFit/>
          </a:bodyPr>
          <a:lstStyle/>
          <a:p>
            <a:r>
              <a:rPr lang="en-US" sz="825" dirty="0">
                <a:solidFill>
                  <a:schemeClr val="bg1"/>
                </a:solidFill>
              </a:rPr>
              <a:t>Establish Project Workflow</a:t>
            </a:r>
          </a:p>
        </p:txBody>
      </p:sp>
      <p:sp>
        <p:nvSpPr>
          <p:cNvPr id="67" name="TextBox 66">
            <a:extLst>
              <a:ext uri="{FF2B5EF4-FFF2-40B4-BE49-F238E27FC236}">
                <a16:creationId xmlns:a16="http://schemas.microsoft.com/office/drawing/2014/main" id="{F9A2CB52-68FD-9985-E78C-550CD5125AB5}"/>
              </a:ext>
            </a:extLst>
          </p:cNvPr>
          <p:cNvSpPr txBox="1"/>
          <p:nvPr/>
        </p:nvSpPr>
        <p:spPr>
          <a:xfrm>
            <a:off x="3637349" y="2838605"/>
            <a:ext cx="2599174" cy="219291"/>
          </a:xfrm>
          <a:prstGeom prst="rect">
            <a:avLst/>
          </a:prstGeom>
          <a:noFill/>
        </p:spPr>
        <p:txBody>
          <a:bodyPr wrap="square" rtlCol="0">
            <a:spAutoFit/>
          </a:bodyPr>
          <a:lstStyle/>
          <a:p>
            <a:pPr algn="ctr"/>
            <a:r>
              <a:rPr lang="en-US" sz="825" dirty="0">
                <a:solidFill>
                  <a:schemeClr val="bg1"/>
                </a:solidFill>
              </a:rPr>
              <a:t>Analyze Data Quality, Availability, &amp; Limitations</a:t>
            </a:r>
          </a:p>
        </p:txBody>
      </p:sp>
      <p:sp>
        <p:nvSpPr>
          <p:cNvPr id="68" name="OTLSHAPE_SLT_0b16cd78fb76408f928988bc59fa2edc_Shape">
            <a:extLst>
              <a:ext uri="{FF2B5EF4-FFF2-40B4-BE49-F238E27FC236}">
                <a16:creationId xmlns:a16="http://schemas.microsoft.com/office/drawing/2014/main" id="{6DE44F10-41C5-E03C-7D2B-905E21FABFAA}"/>
              </a:ext>
            </a:extLst>
          </p:cNvPr>
          <p:cNvSpPr/>
          <p:nvPr>
            <p:custDataLst>
              <p:tags r:id="rId47"/>
            </p:custDataLst>
          </p:nvPr>
        </p:nvSpPr>
        <p:spPr>
          <a:xfrm>
            <a:off x="4524408" y="1784152"/>
            <a:ext cx="2074785" cy="709125"/>
          </a:xfrm>
          <a:prstGeom prst="chevron">
            <a:avLst/>
          </a:prstGeom>
          <a:solidFill>
            <a:srgbClr val="0072BC"/>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solidFill>
                <a:schemeClr val="tx1"/>
              </a:solidFill>
            </a:endParaRPr>
          </a:p>
        </p:txBody>
      </p:sp>
      <p:sp>
        <p:nvSpPr>
          <p:cNvPr id="69" name="TextBox 68">
            <a:extLst>
              <a:ext uri="{FF2B5EF4-FFF2-40B4-BE49-F238E27FC236}">
                <a16:creationId xmlns:a16="http://schemas.microsoft.com/office/drawing/2014/main" id="{8E2C455D-14BC-7DDA-85F7-8E3DFAC55FB5}"/>
              </a:ext>
            </a:extLst>
          </p:cNvPr>
          <p:cNvSpPr txBox="1"/>
          <p:nvPr/>
        </p:nvSpPr>
        <p:spPr>
          <a:xfrm>
            <a:off x="4859005" y="1854018"/>
            <a:ext cx="1537336" cy="600164"/>
          </a:xfrm>
          <a:prstGeom prst="rect">
            <a:avLst/>
          </a:prstGeom>
          <a:noFill/>
        </p:spPr>
        <p:txBody>
          <a:bodyPr wrap="square" rtlCol="0">
            <a:spAutoFit/>
          </a:bodyPr>
          <a:lstStyle/>
          <a:p>
            <a:r>
              <a:rPr lang="en-US" sz="825" dirty="0">
                <a:solidFill>
                  <a:schemeClr val="bg1"/>
                </a:solidFill>
              </a:rPr>
              <a:t>DE Data Tool  Project Overview </a:t>
            </a:r>
          </a:p>
          <a:p>
            <a:r>
              <a:rPr lang="en-US" sz="825" dirty="0">
                <a:solidFill>
                  <a:schemeClr val="bg1"/>
                </a:solidFill>
              </a:rPr>
              <a:t>(Phase 1, 2, 3)</a:t>
            </a:r>
          </a:p>
          <a:p>
            <a:endParaRPr lang="en-US" sz="825" dirty="0">
              <a:solidFill>
                <a:schemeClr val="bg1"/>
              </a:solidFill>
            </a:endParaRPr>
          </a:p>
          <a:p>
            <a:r>
              <a:rPr lang="en-US" sz="825" dirty="0">
                <a:solidFill>
                  <a:schemeClr val="bg1"/>
                </a:solidFill>
              </a:rPr>
              <a:t>Phase 1 Project Plan</a:t>
            </a:r>
          </a:p>
        </p:txBody>
      </p:sp>
      <p:sp>
        <p:nvSpPr>
          <p:cNvPr id="70" name="OTLSHAPE_SLT_0b16cd78fb76408f928988bc59fa2edc_Shape">
            <a:extLst>
              <a:ext uri="{FF2B5EF4-FFF2-40B4-BE49-F238E27FC236}">
                <a16:creationId xmlns:a16="http://schemas.microsoft.com/office/drawing/2014/main" id="{1782DE67-7CE0-D839-EA08-F5764A8DF9FF}"/>
              </a:ext>
            </a:extLst>
          </p:cNvPr>
          <p:cNvSpPr/>
          <p:nvPr>
            <p:custDataLst>
              <p:tags r:id="rId48"/>
            </p:custDataLst>
          </p:nvPr>
        </p:nvSpPr>
        <p:spPr>
          <a:xfrm>
            <a:off x="6733172" y="2869796"/>
            <a:ext cx="1982203" cy="633186"/>
          </a:xfrm>
          <a:prstGeom prst="chevron">
            <a:avLst/>
          </a:prstGeom>
          <a:solidFill>
            <a:srgbClr val="CC00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solidFill>
                <a:schemeClr val="tx1"/>
              </a:solidFill>
            </a:endParaRPr>
          </a:p>
        </p:txBody>
      </p:sp>
      <p:sp>
        <p:nvSpPr>
          <p:cNvPr id="71" name="OTLSHAPE_SLT_0b16cd78fb76408f928988bc59fa2edc_Title">
            <a:extLst>
              <a:ext uri="{FF2B5EF4-FFF2-40B4-BE49-F238E27FC236}">
                <a16:creationId xmlns:a16="http://schemas.microsoft.com/office/drawing/2014/main" id="{E88C8C9D-F5D9-1697-6D86-D2B55604A892}"/>
              </a:ext>
            </a:extLst>
          </p:cNvPr>
          <p:cNvSpPr txBox="1"/>
          <p:nvPr>
            <p:custDataLst>
              <p:tags r:id="rId49"/>
            </p:custDataLst>
          </p:nvPr>
        </p:nvSpPr>
        <p:spPr>
          <a:xfrm>
            <a:off x="6819575" y="2925569"/>
            <a:ext cx="1860005" cy="380873"/>
          </a:xfrm>
          <a:prstGeom prst="rect">
            <a:avLst/>
          </a:prstGeom>
          <a:noFill/>
        </p:spPr>
        <p:txBody>
          <a:bodyPr vert="horz" wrap="square" lIns="0" tIns="0" rIns="0" bIns="0" rtlCol="0" anchor="ctr" anchorCtr="0">
            <a:spAutoFit/>
          </a:bodyPr>
          <a:lstStyle/>
          <a:p>
            <a:pPr algn="ctr"/>
            <a:r>
              <a:rPr lang="en-GB" sz="825" spc="-9" dirty="0">
                <a:solidFill>
                  <a:schemeClr val="lt1"/>
                </a:solidFill>
                <a:latin typeface="Calibri" panose="020F0502020204030204" pitchFamily="34" charset="0"/>
              </a:rPr>
              <a:t>Develop Phase 1 </a:t>
            </a:r>
          </a:p>
          <a:p>
            <a:pPr algn="ctr"/>
            <a:r>
              <a:rPr lang="en-GB" sz="825" spc="-9" dirty="0">
                <a:solidFill>
                  <a:schemeClr val="lt1"/>
                </a:solidFill>
                <a:latin typeface="Calibri" panose="020F0502020204030204" pitchFamily="34" charset="0"/>
              </a:rPr>
              <a:t>Database Objects </a:t>
            </a:r>
          </a:p>
          <a:p>
            <a:pPr algn="ctr"/>
            <a:r>
              <a:rPr lang="en-GB" sz="825" spc="-9" dirty="0">
                <a:solidFill>
                  <a:schemeClr val="lt1"/>
                </a:solidFill>
                <a:latin typeface="Calibri" panose="020F0502020204030204" pitchFamily="34" charset="0"/>
              </a:rPr>
              <a:t>(EDMA)</a:t>
            </a:r>
          </a:p>
        </p:txBody>
      </p:sp>
      <p:sp>
        <p:nvSpPr>
          <p:cNvPr id="47" name="OTLSHAPE_SLT_532a94d9f3f24e4c8bf772894f58af6c_Shape">
            <a:extLst>
              <a:ext uri="{FF2B5EF4-FFF2-40B4-BE49-F238E27FC236}">
                <a16:creationId xmlns:a16="http://schemas.microsoft.com/office/drawing/2014/main" id="{34B67672-7952-76F6-38D3-3FBDE9B25944}"/>
              </a:ext>
            </a:extLst>
          </p:cNvPr>
          <p:cNvSpPr/>
          <p:nvPr>
            <p:custDataLst>
              <p:tags r:id="rId50"/>
            </p:custDataLst>
          </p:nvPr>
        </p:nvSpPr>
        <p:spPr>
          <a:xfrm>
            <a:off x="3525485" y="780378"/>
            <a:ext cx="2020089" cy="669188"/>
          </a:xfrm>
          <a:prstGeom prst="chevron">
            <a:avLst/>
          </a:prstGeom>
          <a:solidFill>
            <a:schemeClr val="accent5"/>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a:solidFill>
                <a:schemeClr val="tx1"/>
              </a:solidFill>
            </a:endParaRPr>
          </a:p>
        </p:txBody>
      </p:sp>
      <p:sp>
        <p:nvSpPr>
          <p:cNvPr id="48" name="TextBox 47">
            <a:extLst>
              <a:ext uri="{FF2B5EF4-FFF2-40B4-BE49-F238E27FC236}">
                <a16:creationId xmlns:a16="http://schemas.microsoft.com/office/drawing/2014/main" id="{6D6CCB24-DA29-13AC-028C-51705EB2E02C}"/>
              </a:ext>
            </a:extLst>
          </p:cNvPr>
          <p:cNvSpPr txBox="1"/>
          <p:nvPr/>
        </p:nvSpPr>
        <p:spPr>
          <a:xfrm>
            <a:off x="3878413" y="922744"/>
            <a:ext cx="1259307" cy="219291"/>
          </a:xfrm>
          <a:prstGeom prst="rect">
            <a:avLst/>
          </a:prstGeom>
          <a:noFill/>
        </p:spPr>
        <p:txBody>
          <a:bodyPr wrap="square" rtlCol="0">
            <a:spAutoFit/>
          </a:bodyPr>
          <a:lstStyle/>
          <a:p>
            <a:pPr algn="ctr"/>
            <a:r>
              <a:rPr lang="en-US" sz="825" dirty="0">
                <a:solidFill>
                  <a:schemeClr val="bg1"/>
                </a:solidFill>
              </a:rPr>
              <a:t>Campus Teams</a:t>
            </a:r>
          </a:p>
        </p:txBody>
      </p:sp>
      <p:sp>
        <p:nvSpPr>
          <p:cNvPr id="115" name="OTLSHAPE_SLT_0b16cd78fb76408f928988bc59fa2edc_Shape">
            <a:extLst>
              <a:ext uri="{FF2B5EF4-FFF2-40B4-BE49-F238E27FC236}">
                <a16:creationId xmlns:a16="http://schemas.microsoft.com/office/drawing/2014/main" id="{E16E9B3A-E484-87B6-6DFB-7F9FB6003D69}"/>
              </a:ext>
            </a:extLst>
          </p:cNvPr>
          <p:cNvSpPr/>
          <p:nvPr>
            <p:custDataLst>
              <p:tags r:id="rId51"/>
            </p:custDataLst>
          </p:nvPr>
        </p:nvSpPr>
        <p:spPr>
          <a:xfrm>
            <a:off x="2308032" y="1759345"/>
            <a:ext cx="1170694" cy="745263"/>
          </a:xfrm>
          <a:prstGeom prst="chevron">
            <a:avLst/>
          </a:prstGeom>
          <a:solidFill>
            <a:srgbClr val="0072BC"/>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25" dirty="0">
              <a:solidFill>
                <a:schemeClr val="tx1"/>
              </a:solidFill>
            </a:endParaRPr>
          </a:p>
        </p:txBody>
      </p:sp>
      <p:sp>
        <p:nvSpPr>
          <p:cNvPr id="116" name="OTLSHAPE_SLT_532a94d9f3f24e4c8bf772894f58af6c_Title">
            <a:extLst>
              <a:ext uri="{FF2B5EF4-FFF2-40B4-BE49-F238E27FC236}">
                <a16:creationId xmlns:a16="http://schemas.microsoft.com/office/drawing/2014/main" id="{E67E4825-5DE0-F5DD-F607-301D5ED8EC8D}"/>
              </a:ext>
            </a:extLst>
          </p:cNvPr>
          <p:cNvSpPr txBox="1"/>
          <p:nvPr>
            <p:custDataLst>
              <p:tags r:id="rId52"/>
            </p:custDataLst>
          </p:nvPr>
        </p:nvSpPr>
        <p:spPr>
          <a:xfrm>
            <a:off x="2523602" y="1910468"/>
            <a:ext cx="739556" cy="507831"/>
          </a:xfrm>
          <a:prstGeom prst="rect">
            <a:avLst/>
          </a:prstGeom>
          <a:noFill/>
        </p:spPr>
        <p:txBody>
          <a:bodyPr vert="horz" wrap="square" lIns="0" tIns="0" rIns="0" bIns="0" rtlCol="0" anchor="ctr" anchorCtr="0">
            <a:spAutoFit/>
          </a:bodyPr>
          <a:lstStyle/>
          <a:p>
            <a:pPr algn="ctr"/>
            <a:r>
              <a:rPr lang="en-GB" sz="825" spc="-9" dirty="0">
                <a:solidFill>
                  <a:schemeClr val="lt1"/>
                </a:solidFill>
                <a:latin typeface="Calibri" panose="020F0502020204030204" pitchFamily="34" charset="0"/>
              </a:rPr>
              <a:t>Intake Form &amp; Question Prompts</a:t>
            </a:r>
          </a:p>
          <a:p>
            <a:pPr algn="ctr"/>
            <a:endParaRPr lang="en-GB" sz="825" spc="-9" dirty="0">
              <a:solidFill>
                <a:schemeClr val="lt1"/>
              </a:solidFill>
              <a:latin typeface="Calibri" panose="020F0502020204030204" pitchFamily="34" charset="0"/>
            </a:endParaRPr>
          </a:p>
        </p:txBody>
      </p:sp>
    </p:spTree>
    <p:extLst>
      <p:ext uri="{BB962C8B-B14F-4D97-AF65-F5344CB8AC3E}">
        <p14:creationId xmlns:p14="http://schemas.microsoft.com/office/powerpoint/2010/main" val="356895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85F98-7C5D-4D77-47BB-668EF6D66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EB4FC-F579-9937-17F5-8D13CBE2705E}"/>
              </a:ext>
            </a:extLst>
          </p:cNvPr>
          <p:cNvSpPr>
            <a:spLocks noGrp="1"/>
          </p:cNvSpPr>
          <p:nvPr>
            <p:ph type="title"/>
          </p:nvPr>
        </p:nvSpPr>
        <p:spPr>
          <a:xfrm>
            <a:off x="422787" y="97424"/>
            <a:ext cx="8214917" cy="857250"/>
          </a:xfrm>
        </p:spPr>
        <p:txBody>
          <a:bodyPr>
            <a:normAutofit/>
          </a:bodyPr>
          <a:lstStyle/>
          <a:p>
            <a:r>
              <a:rPr lang="en-US" b="1" dirty="0"/>
              <a:t>Academic Data Collection</a:t>
            </a:r>
          </a:p>
        </p:txBody>
      </p:sp>
      <p:sp>
        <p:nvSpPr>
          <p:cNvPr id="3" name="Content Placeholder 2">
            <a:extLst>
              <a:ext uri="{FF2B5EF4-FFF2-40B4-BE49-F238E27FC236}">
                <a16:creationId xmlns:a16="http://schemas.microsoft.com/office/drawing/2014/main" id="{2936EAE9-6E0D-786B-90DD-6B3360295F9C}"/>
              </a:ext>
            </a:extLst>
          </p:cNvPr>
          <p:cNvSpPr>
            <a:spLocks noGrp="1"/>
          </p:cNvSpPr>
          <p:nvPr>
            <p:ph idx="1"/>
          </p:nvPr>
        </p:nvSpPr>
        <p:spPr>
          <a:xfrm>
            <a:off x="457200" y="834541"/>
            <a:ext cx="8383683" cy="3838043"/>
          </a:xfrm>
        </p:spPr>
        <p:txBody>
          <a:bodyPr>
            <a:normAutofit/>
          </a:bodyPr>
          <a:lstStyle/>
          <a:p>
            <a:pPr marL="0" indent="0">
              <a:buNone/>
            </a:pPr>
            <a:r>
              <a:rPr lang="en-US" sz="2400" b="1" dirty="0"/>
              <a:t>Summer 2025 Mid-Term</a:t>
            </a:r>
            <a:endParaRPr lang="en-US" sz="2400" dirty="0"/>
          </a:p>
          <a:p>
            <a:r>
              <a:rPr lang="en-US" sz="2400" dirty="0">
                <a:effectLst/>
                <a:latin typeface="Century Gothic" panose="020B0502020202020204" pitchFamily="34" charset="0"/>
                <a:ea typeface="Calibri" panose="020F0502020204030204" pitchFamily="34" charset="0"/>
                <a:cs typeface="Times New Roman" panose="02020603050405020304" pitchFamily="18" charset="0"/>
              </a:rPr>
              <a:t>New ACT Composite Score without Science</a:t>
            </a:r>
          </a:p>
          <a:p>
            <a:r>
              <a:rPr lang="en-US" sz="2400" dirty="0">
                <a:effectLst/>
                <a:latin typeface="Century Gothic" panose="020B0502020202020204" pitchFamily="34" charset="0"/>
                <a:ea typeface="Calibri" panose="020F0502020204030204" pitchFamily="34" charset="0"/>
                <a:cs typeface="Times New Roman" panose="02020603050405020304" pitchFamily="18" charset="0"/>
              </a:rPr>
              <a:t>Changes for Post Master’s Certificates</a:t>
            </a:r>
          </a:p>
          <a:p>
            <a:pPr lvl="1"/>
            <a:r>
              <a:rPr lang="en-US" sz="2000" dirty="0">
                <a:effectLst/>
                <a:latin typeface="Century Gothic" panose="020B0502020202020204" pitchFamily="34" charset="0"/>
                <a:ea typeface="Calibri" panose="020F0502020204030204" pitchFamily="34" charset="0"/>
                <a:cs typeface="Times New Roman" panose="02020603050405020304" pitchFamily="18" charset="0"/>
              </a:rPr>
              <a:t>Modifications to </a:t>
            </a:r>
            <a:r>
              <a:rPr lang="en-US" sz="2000" b="1" dirty="0">
                <a:effectLst/>
                <a:latin typeface="Century Gothic" panose="020B0502020202020204" pitchFamily="34" charset="0"/>
                <a:ea typeface="Calibri" panose="020F0502020204030204" pitchFamily="34" charset="0"/>
                <a:cs typeface="Times New Roman" panose="02020603050405020304" pitchFamily="18" charset="0"/>
              </a:rPr>
              <a:t>Degree Level </a:t>
            </a:r>
            <a:r>
              <a:rPr lang="en-US" sz="2000" dirty="0">
                <a:effectLst/>
                <a:latin typeface="Century Gothic" panose="020B0502020202020204" pitchFamily="34" charset="0"/>
                <a:ea typeface="Calibri" panose="020F0502020204030204" pitchFamily="34" charset="0"/>
                <a:cs typeface="Times New Roman" panose="02020603050405020304" pitchFamily="18" charset="0"/>
              </a:rPr>
              <a:t>codes</a:t>
            </a:r>
          </a:p>
          <a:p>
            <a:pPr lvl="2"/>
            <a:r>
              <a:rPr lang="en-US" sz="2000" dirty="0">
                <a:effectLst/>
                <a:latin typeface="Century Gothic" panose="020B0502020202020204" pitchFamily="34" charset="0"/>
                <a:ea typeface="Calibri" panose="020F0502020204030204" pitchFamily="34" charset="0"/>
                <a:cs typeface="Times New Roman" panose="02020603050405020304" pitchFamily="18" charset="0"/>
              </a:rPr>
              <a:t>Discontinue F – Advanced Certificate</a:t>
            </a:r>
          </a:p>
          <a:p>
            <a:pPr lvl="2"/>
            <a:r>
              <a:rPr lang="en-US" sz="2000" dirty="0">
                <a:effectLst/>
                <a:latin typeface="Century Gothic" panose="020B0502020202020204" pitchFamily="34" charset="0"/>
                <a:ea typeface="Calibri" panose="020F0502020204030204" pitchFamily="34" charset="0"/>
                <a:cs typeface="Times New Roman" panose="02020603050405020304" pitchFamily="18" charset="0"/>
              </a:rPr>
              <a:t>Add H – Post-Baccalaureate Certificate; L-Post-Master’s Certificate; R-Post First Professional Certificate</a:t>
            </a:r>
          </a:p>
          <a:p>
            <a:pPr lvl="1"/>
            <a:r>
              <a:rPr lang="en-US" sz="2000" dirty="0">
                <a:effectLst/>
                <a:latin typeface="Century Gothic" panose="020B0502020202020204" pitchFamily="34" charset="0"/>
                <a:ea typeface="Calibri" panose="020F0502020204030204" pitchFamily="34" charset="0"/>
                <a:cs typeface="Times New Roman" panose="02020603050405020304" pitchFamily="18" charset="0"/>
              </a:rPr>
              <a:t>New </a:t>
            </a:r>
            <a:r>
              <a:rPr lang="en-US" sz="2000" b="1" dirty="0">
                <a:effectLst/>
                <a:latin typeface="Century Gothic" panose="020B0502020202020204" pitchFamily="34" charset="0"/>
                <a:ea typeface="Calibri" panose="020F0502020204030204" pitchFamily="34" charset="0"/>
                <a:cs typeface="Times New Roman" panose="02020603050405020304" pitchFamily="18" charset="0"/>
              </a:rPr>
              <a:t>Student Level </a:t>
            </a:r>
            <a:r>
              <a:rPr lang="en-US" sz="2000" dirty="0">
                <a:effectLst/>
                <a:latin typeface="Century Gothic" panose="020B0502020202020204" pitchFamily="34" charset="0"/>
                <a:ea typeface="Calibri" panose="020F0502020204030204" pitchFamily="34" charset="0"/>
                <a:cs typeface="Times New Roman" panose="02020603050405020304" pitchFamily="18" charset="0"/>
              </a:rPr>
              <a:t>codes</a:t>
            </a:r>
          </a:p>
          <a:p>
            <a:pPr lvl="2"/>
            <a:r>
              <a:rPr lang="en-US" sz="2000" dirty="0">
                <a:effectLst/>
                <a:latin typeface="Century Gothic" panose="020B0502020202020204" pitchFamily="34" charset="0"/>
                <a:ea typeface="Calibri" panose="020F0502020204030204" pitchFamily="34" charset="0"/>
                <a:cs typeface="Times New Roman" panose="02020603050405020304" pitchFamily="18" charset="0"/>
              </a:rPr>
              <a:t>73-Post-Master’s and 81-Post-First Professional</a:t>
            </a:r>
          </a:p>
          <a:p>
            <a:pPr lvl="2"/>
            <a:r>
              <a:rPr lang="en-US" sz="2000" dirty="0">
                <a:latin typeface="Century Gothic" panose="020B0502020202020204" pitchFamily="34" charset="0"/>
                <a:ea typeface="Calibri" panose="020F0502020204030204" pitchFamily="34" charset="0"/>
                <a:cs typeface="Times New Roman" panose="02020603050405020304" pitchFamily="18" charset="0"/>
              </a:rPr>
              <a:t>Post-</a:t>
            </a:r>
            <a:r>
              <a:rPr lang="en-US" sz="2000" dirty="0" err="1">
                <a:latin typeface="Century Gothic" panose="020B0502020202020204" pitchFamily="34" charset="0"/>
                <a:ea typeface="Calibri" panose="020F0502020204030204" pitchFamily="34" charset="0"/>
                <a:cs typeface="Times New Roman" panose="02020603050405020304" pitchFamily="18" charset="0"/>
              </a:rPr>
              <a:t>Bacc</a:t>
            </a:r>
            <a:r>
              <a:rPr lang="en-US" sz="2000" dirty="0">
                <a:latin typeface="Century Gothic" panose="020B0502020202020204" pitchFamily="34" charset="0"/>
                <a:ea typeface="Calibri" panose="020F0502020204030204" pitchFamily="34" charset="0"/>
                <a:cs typeface="Times New Roman" panose="02020603050405020304" pitchFamily="18" charset="0"/>
              </a:rPr>
              <a:t> certificate seekers should still go in 60</a:t>
            </a:r>
            <a:endParaRPr lang="en-US" sz="2000" dirty="0">
              <a:effectLst/>
              <a:latin typeface="Century Gothic" panose="020B0502020202020204" pitchFamily="34" charset="0"/>
              <a:ea typeface="Calibri" panose="020F0502020204030204" pitchFamily="34" charset="0"/>
              <a:cs typeface="Times New Roman" panose="02020603050405020304" pitchFamily="18" charset="0"/>
            </a:endParaRPr>
          </a:p>
          <a:p>
            <a:pPr marL="914400" lvl="2" indent="0">
              <a:buNone/>
            </a:pPr>
            <a:endParaRPr lang="en-US" sz="2000"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817D3DA-AF1D-53F0-89F4-2B7AE15DCA40}"/>
              </a:ext>
            </a:extLst>
          </p:cNvPr>
          <p:cNvSpPr>
            <a:spLocks noGrp="1"/>
          </p:cNvSpPr>
          <p:nvPr>
            <p:ph type="sldNum" sz="quarter" idx="10"/>
          </p:nvPr>
        </p:nvSpPr>
        <p:spPr/>
        <p:txBody>
          <a:bodyPr/>
          <a:lstStyle/>
          <a:p>
            <a:fld id="{64336152-522D-534E-A387-BE770A7CAF94}" type="slidenum">
              <a:rPr lang="en-US" smtClean="0"/>
              <a:pPr/>
              <a:t>4</a:t>
            </a:fld>
            <a:endParaRPr lang="en-US" dirty="0"/>
          </a:p>
        </p:txBody>
      </p:sp>
    </p:spTree>
    <p:extLst>
      <p:ext uri="{BB962C8B-B14F-4D97-AF65-F5344CB8AC3E}">
        <p14:creationId xmlns:p14="http://schemas.microsoft.com/office/powerpoint/2010/main" val="29895448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55B7A-51F0-1C2E-6F01-C928471ABD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0F6B00-749B-E748-B2DA-A9C0F9F40704}"/>
              </a:ext>
            </a:extLst>
          </p:cNvPr>
          <p:cNvSpPr>
            <a:spLocks noGrp="1"/>
          </p:cNvSpPr>
          <p:nvPr>
            <p:ph type="title"/>
          </p:nvPr>
        </p:nvSpPr>
        <p:spPr>
          <a:xfrm>
            <a:off x="1219200" y="205980"/>
            <a:ext cx="7467600" cy="651271"/>
          </a:xfrm>
        </p:spPr>
        <p:txBody>
          <a:bodyPr>
            <a:normAutofit/>
          </a:bodyPr>
          <a:lstStyle/>
          <a:p>
            <a:r>
              <a:rPr lang="en-US" dirty="0"/>
              <a:t>DE Data Tool</a:t>
            </a:r>
          </a:p>
        </p:txBody>
      </p:sp>
      <p:sp>
        <p:nvSpPr>
          <p:cNvPr id="5" name="Content Placeholder 4">
            <a:extLst>
              <a:ext uri="{FF2B5EF4-FFF2-40B4-BE49-F238E27FC236}">
                <a16:creationId xmlns:a16="http://schemas.microsoft.com/office/drawing/2014/main" id="{0CD7C7E9-F29E-9376-7DAB-ED355F1B3C46}"/>
              </a:ext>
            </a:extLst>
          </p:cNvPr>
          <p:cNvSpPr>
            <a:spLocks noGrp="1"/>
          </p:cNvSpPr>
          <p:nvPr>
            <p:ph sz="half" idx="1"/>
          </p:nvPr>
        </p:nvSpPr>
        <p:spPr>
          <a:xfrm>
            <a:off x="266700" y="857250"/>
            <a:ext cx="4457700" cy="3600451"/>
          </a:xfrm>
          <a:ln>
            <a:solidFill>
              <a:schemeClr val="tx1"/>
            </a:solidFill>
          </a:ln>
        </p:spPr>
        <p:txBody>
          <a:bodyPr>
            <a:normAutofit fontScale="85000" lnSpcReduction="20000"/>
          </a:bodyPr>
          <a:lstStyle/>
          <a:p>
            <a:r>
              <a:rPr lang="en-US" dirty="0"/>
              <a:t>Phase 1</a:t>
            </a:r>
          </a:p>
          <a:p>
            <a:pPr lvl="1"/>
            <a:r>
              <a:rPr lang="en-US" dirty="0"/>
              <a:t>High School Partnerships &amp; Market Share </a:t>
            </a:r>
            <a:r>
              <a:rPr lang="en-US" dirty="0">
                <a:solidFill>
                  <a:srgbClr val="0070C0"/>
                </a:solidFill>
              </a:rPr>
              <a:t>(flows of DE students between high schools and colleges)</a:t>
            </a:r>
          </a:p>
          <a:p>
            <a:pPr lvl="1"/>
            <a:endParaRPr lang="en-US" dirty="0"/>
          </a:p>
          <a:p>
            <a:pPr lvl="1"/>
            <a:r>
              <a:rPr lang="en-US" dirty="0"/>
              <a:t>Participation Intensity </a:t>
            </a:r>
            <a:r>
              <a:rPr lang="en-US" dirty="0">
                <a:solidFill>
                  <a:srgbClr val="0070C0"/>
                </a:solidFill>
              </a:rPr>
              <a:t>(retention, credit hours)</a:t>
            </a:r>
          </a:p>
          <a:p>
            <a:pPr marL="457189" lvl="1" indent="0">
              <a:buNone/>
            </a:pPr>
            <a:endParaRPr lang="en-US" dirty="0"/>
          </a:p>
          <a:p>
            <a:pPr lvl="1"/>
            <a:r>
              <a:rPr lang="en-US" dirty="0"/>
              <a:t>Special Populations </a:t>
            </a:r>
            <a:r>
              <a:rPr lang="en-US" dirty="0">
                <a:solidFill>
                  <a:srgbClr val="0070C0"/>
                </a:solidFill>
              </a:rPr>
              <a:t>(enroll at multiple colleges, stop out) </a:t>
            </a:r>
          </a:p>
        </p:txBody>
      </p:sp>
      <p:sp>
        <p:nvSpPr>
          <p:cNvPr id="6" name="Content Placeholder 5">
            <a:extLst>
              <a:ext uri="{FF2B5EF4-FFF2-40B4-BE49-F238E27FC236}">
                <a16:creationId xmlns:a16="http://schemas.microsoft.com/office/drawing/2014/main" id="{C7465AC2-B2F1-4CD5-A2C1-3174891B4B68}"/>
              </a:ext>
            </a:extLst>
          </p:cNvPr>
          <p:cNvSpPr>
            <a:spLocks noGrp="1"/>
          </p:cNvSpPr>
          <p:nvPr>
            <p:ph sz="half" idx="2"/>
          </p:nvPr>
        </p:nvSpPr>
        <p:spPr>
          <a:xfrm>
            <a:off x="4876800" y="857250"/>
            <a:ext cx="3810000" cy="3600451"/>
          </a:xfrm>
          <a:ln>
            <a:solidFill>
              <a:schemeClr val="tx1"/>
            </a:solidFill>
          </a:ln>
        </p:spPr>
        <p:txBody>
          <a:bodyPr>
            <a:normAutofit fontScale="85000" lnSpcReduction="20000"/>
          </a:bodyPr>
          <a:lstStyle/>
          <a:p>
            <a:endParaRPr lang="en-US" dirty="0"/>
          </a:p>
          <a:p>
            <a:r>
              <a:rPr lang="en-US" dirty="0"/>
              <a:t>Phase 2: Course Enrollments, Grades, &amp; Schedules</a:t>
            </a:r>
          </a:p>
          <a:p>
            <a:endParaRPr lang="en-US" dirty="0"/>
          </a:p>
          <a:p>
            <a:r>
              <a:rPr lang="en-US" dirty="0"/>
              <a:t>Phase 3: Conversion to First Time Freshman </a:t>
            </a:r>
          </a:p>
        </p:txBody>
      </p:sp>
      <p:sp>
        <p:nvSpPr>
          <p:cNvPr id="4" name="Slide Number Placeholder 3">
            <a:extLst>
              <a:ext uri="{FF2B5EF4-FFF2-40B4-BE49-F238E27FC236}">
                <a16:creationId xmlns:a16="http://schemas.microsoft.com/office/drawing/2014/main" id="{32F0C67F-2CB4-6A6C-DD4F-92E34DEC65D0}"/>
              </a:ext>
            </a:extLst>
          </p:cNvPr>
          <p:cNvSpPr>
            <a:spLocks noGrp="1"/>
          </p:cNvSpPr>
          <p:nvPr>
            <p:ph type="sldNum" sz="quarter" idx="10"/>
          </p:nvPr>
        </p:nvSpPr>
        <p:spPr/>
        <p:txBody>
          <a:bodyPr/>
          <a:lstStyle/>
          <a:p>
            <a:pPr defTabSz="457189"/>
            <a:fld id="{64336152-522D-534E-A387-BE770A7CAF94}" type="slidenum">
              <a:rPr lang="en-US">
                <a:solidFill>
                  <a:prstClr val="black"/>
                </a:solidFill>
              </a:rPr>
              <a:pPr defTabSz="457189"/>
              <a:t>40</a:t>
            </a:fld>
            <a:endParaRPr lang="en-US" dirty="0">
              <a:solidFill>
                <a:prstClr val="black"/>
              </a:solidFill>
            </a:endParaRPr>
          </a:p>
        </p:txBody>
      </p:sp>
    </p:spTree>
    <p:extLst>
      <p:ext uri="{BB962C8B-B14F-4D97-AF65-F5344CB8AC3E}">
        <p14:creationId xmlns:p14="http://schemas.microsoft.com/office/powerpoint/2010/main" val="6495855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21F18-C358-4B22-628E-2681F3D5C28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31C1B93-0A66-53C0-DFF0-A286B9FB93AA}"/>
              </a:ext>
            </a:extLst>
          </p:cNvPr>
          <p:cNvSpPr>
            <a:spLocks noGrp="1"/>
          </p:cNvSpPr>
          <p:nvPr>
            <p:ph type="sldNum" sz="quarter" idx="10"/>
          </p:nvPr>
        </p:nvSpPr>
        <p:spPr/>
        <p:txBody>
          <a:bodyPr/>
          <a:lstStyle/>
          <a:p>
            <a:fld id="{64336152-522D-534E-A387-BE770A7CAF94}" type="slidenum">
              <a:rPr lang="en-US" smtClean="0"/>
              <a:pPr/>
              <a:t>41</a:t>
            </a:fld>
            <a:endParaRPr lang="en-US" dirty="0"/>
          </a:p>
        </p:txBody>
      </p:sp>
      <p:sp>
        <p:nvSpPr>
          <p:cNvPr id="6" name="Content Placeholder 2">
            <a:extLst>
              <a:ext uri="{FF2B5EF4-FFF2-40B4-BE49-F238E27FC236}">
                <a16:creationId xmlns:a16="http://schemas.microsoft.com/office/drawing/2014/main" id="{BE23EAB1-ECAF-3BEA-91BB-8B5A6F07F6ED}"/>
              </a:ext>
            </a:extLst>
          </p:cNvPr>
          <p:cNvSpPr>
            <a:spLocks noGrp="1"/>
          </p:cNvSpPr>
          <p:nvPr>
            <p:ph idx="1"/>
          </p:nvPr>
        </p:nvSpPr>
        <p:spPr>
          <a:xfrm>
            <a:off x="689058" y="1098576"/>
            <a:ext cx="7997742" cy="3575305"/>
          </a:xfrm>
        </p:spPr>
        <p:txBody>
          <a:bodyPr>
            <a:normAutofit/>
          </a:bodyPr>
          <a:lstStyle/>
          <a:p>
            <a:pPr marL="184150" lvl="1" indent="0">
              <a:buNone/>
            </a:pPr>
            <a:r>
              <a:rPr lang="en-US" sz="2800" dirty="0">
                <a:latin typeface="Century Gothic" panose="020B0502020202020204" pitchFamily="34" charset="0"/>
              </a:rPr>
              <a:t>Angela Bell		</a:t>
            </a:r>
          </a:p>
          <a:p>
            <a:pPr marL="184150" lvl="1" indent="0">
              <a:buNone/>
            </a:pPr>
            <a:r>
              <a:rPr lang="en-US" sz="2800" dirty="0">
                <a:latin typeface="Century Gothic" panose="020B0502020202020204" pitchFamily="34" charset="0"/>
                <a:hlinkClick r:id="rId3"/>
              </a:rPr>
              <a:t>Angela.</a:t>
            </a:r>
            <a:r>
              <a:rPr lang="en-US" dirty="0">
                <a:latin typeface="Century Gothic" panose="020B0502020202020204" pitchFamily="34" charset="0"/>
                <a:hlinkClick r:id="rId3"/>
              </a:rPr>
              <a:t>Bell</a:t>
            </a:r>
            <a:r>
              <a:rPr lang="en-US" sz="2800" dirty="0">
                <a:latin typeface="Century Gothic" panose="020B0502020202020204" pitchFamily="34" charset="0"/>
                <a:hlinkClick r:id="rId3"/>
              </a:rPr>
              <a:t>@usg.edu</a:t>
            </a:r>
            <a:r>
              <a:rPr lang="en-US" sz="2800" dirty="0">
                <a:latin typeface="Century Gothic" panose="020B0502020202020204" pitchFamily="34" charset="0"/>
              </a:rPr>
              <a:t>	 </a:t>
            </a:r>
          </a:p>
          <a:p>
            <a:pPr marL="184150" lvl="1" indent="0">
              <a:buNone/>
            </a:pPr>
            <a:r>
              <a:rPr lang="en-US" sz="2800" dirty="0">
                <a:latin typeface="Century Gothic" panose="020B0502020202020204" pitchFamily="34" charset="0"/>
              </a:rPr>
              <a:t>Work phone: 404-962-3069</a:t>
            </a:r>
          </a:p>
          <a:p>
            <a:pPr marL="184150" lvl="1" indent="0">
              <a:buNone/>
            </a:pPr>
            <a:endParaRPr lang="en-US" dirty="0">
              <a:latin typeface="Century Gothic" panose="020B0502020202020204" pitchFamily="34" charset="0"/>
            </a:endParaRPr>
          </a:p>
          <a:p>
            <a:pPr marL="184150" lvl="1" indent="0">
              <a:buNone/>
            </a:pPr>
            <a:endParaRPr lang="en-US" dirty="0">
              <a:latin typeface="Century Gothic" panose="020B0502020202020204" pitchFamily="34" charset="0"/>
            </a:endParaRPr>
          </a:p>
          <a:p>
            <a:pPr marL="184150" lvl="1" indent="0">
              <a:buNone/>
            </a:pPr>
            <a:endParaRPr lang="en-US" sz="2800" dirty="0">
              <a:latin typeface="Century Gothic" panose="020B0502020202020204" pitchFamily="34" charset="0"/>
            </a:endParaRPr>
          </a:p>
          <a:p>
            <a:pPr marL="184150" lvl="1" indent="0">
              <a:buNone/>
            </a:pPr>
            <a:endParaRPr lang="en-US" sz="2800" dirty="0">
              <a:latin typeface="+mn-lt"/>
            </a:endParaRPr>
          </a:p>
          <a:p>
            <a:pPr marL="184150" lvl="1" indent="0">
              <a:buNone/>
            </a:pPr>
            <a:endParaRPr lang="en-US" sz="2800" dirty="0"/>
          </a:p>
          <a:p>
            <a:pPr marL="184150" lvl="1" indent="0">
              <a:buNone/>
            </a:pPr>
            <a:endParaRPr lang="en-US" sz="2800" dirty="0"/>
          </a:p>
          <a:p>
            <a:pPr marL="127000" lvl="1" indent="0">
              <a:buNone/>
            </a:pPr>
            <a:endParaRPr lang="en-US" dirty="0">
              <a:latin typeface="Corbel"/>
            </a:endParaRPr>
          </a:p>
          <a:p>
            <a:pPr marL="127000" lvl="1" indent="0">
              <a:buNone/>
            </a:pPr>
            <a:endParaRPr lang="en-US" sz="2000" dirty="0"/>
          </a:p>
          <a:p>
            <a:pPr marL="412750" lvl="1"/>
            <a:endParaRPr lang="en-US" sz="2000" dirty="0"/>
          </a:p>
          <a:p>
            <a:pPr marL="812800" lvl="2"/>
            <a:endParaRPr lang="en-US" dirty="0">
              <a:solidFill>
                <a:srgbClr val="FF0000"/>
              </a:solidFill>
            </a:endParaRPr>
          </a:p>
          <a:p>
            <a:pPr marL="0" indent="0">
              <a:buNone/>
            </a:pPr>
            <a:endParaRPr lang="en-US" altLang="en-US" sz="2400" dirty="0"/>
          </a:p>
          <a:p>
            <a:endParaRPr lang="en-US" altLang="en-US" sz="2400" dirty="0"/>
          </a:p>
          <a:p>
            <a:endParaRPr lang="en-US" altLang="en-US" sz="2400" dirty="0"/>
          </a:p>
        </p:txBody>
      </p:sp>
      <p:sp>
        <p:nvSpPr>
          <p:cNvPr id="7" name="Title 1">
            <a:extLst>
              <a:ext uri="{FF2B5EF4-FFF2-40B4-BE49-F238E27FC236}">
                <a16:creationId xmlns:a16="http://schemas.microsoft.com/office/drawing/2014/main" id="{3120FBCC-A54F-E48F-6D47-1850AF826BCB}"/>
              </a:ext>
            </a:extLst>
          </p:cNvPr>
          <p:cNvSpPr>
            <a:spLocks noGrp="1"/>
          </p:cNvSpPr>
          <p:nvPr>
            <p:ph type="title"/>
          </p:nvPr>
        </p:nvSpPr>
        <p:spPr>
          <a:xfrm>
            <a:off x="0" y="365125"/>
            <a:ext cx="9093994" cy="732155"/>
          </a:xfrm>
        </p:spPr>
        <p:txBody>
          <a:bodyPr>
            <a:noAutofit/>
          </a:bodyPr>
          <a:lstStyle/>
          <a:p>
            <a:pPr algn="ctr"/>
            <a:r>
              <a:rPr lang="en-US" sz="3200" b="1" dirty="0">
                <a:latin typeface="Century Gothic" panose="020B0502020202020204" pitchFamily="34" charset="0"/>
                <a:cs typeface="Calibri Light" panose="020F0302020204030204" pitchFamily="34" charset="0"/>
              </a:rPr>
              <a:t>Questions and Contact</a:t>
            </a:r>
          </a:p>
        </p:txBody>
      </p:sp>
    </p:spTree>
    <p:extLst>
      <p:ext uri="{BB962C8B-B14F-4D97-AF65-F5344CB8AC3E}">
        <p14:creationId xmlns:p14="http://schemas.microsoft.com/office/powerpoint/2010/main" val="9976153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21F18-C358-4B22-628E-2681F3D5C28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31C1B93-0A66-53C0-DFF0-A286B9FB93AA}"/>
              </a:ext>
            </a:extLst>
          </p:cNvPr>
          <p:cNvSpPr>
            <a:spLocks noGrp="1"/>
          </p:cNvSpPr>
          <p:nvPr>
            <p:ph type="sldNum" sz="quarter" idx="10"/>
          </p:nvPr>
        </p:nvSpPr>
        <p:spPr/>
        <p:txBody>
          <a:bodyPr/>
          <a:lstStyle/>
          <a:p>
            <a:fld id="{64336152-522D-534E-A387-BE770A7CAF94}" type="slidenum">
              <a:rPr lang="en-US" smtClean="0"/>
              <a:pPr/>
              <a:t>42</a:t>
            </a:fld>
            <a:endParaRPr lang="en-US" dirty="0"/>
          </a:p>
        </p:txBody>
      </p:sp>
      <p:sp>
        <p:nvSpPr>
          <p:cNvPr id="6" name="Content Placeholder 2">
            <a:extLst>
              <a:ext uri="{FF2B5EF4-FFF2-40B4-BE49-F238E27FC236}">
                <a16:creationId xmlns:a16="http://schemas.microsoft.com/office/drawing/2014/main" id="{BE23EAB1-ECAF-3BEA-91BB-8B5A6F07F6ED}"/>
              </a:ext>
            </a:extLst>
          </p:cNvPr>
          <p:cNvSpPr>
            <a:spLocks noGrp="1"/>
          </p:cNvSpPr>
          <p:nvPr>
            <p:ph idx="1"/>
          </p:nvPr>
        </p:nvSpPr>
        <p:spPr>
          <a:xfrm>
            <a:off x="689058" y="1098576"/>
            <a:ext cx="7997742" cy="3575305"/>
          </a:xfrm>
        </p:spPr>
        <p:txBody>
          <a:bodyPr>
            <a:normAutofit fontScale="92500" lnSpcReduction="10000"/>
          </a:bodyPr>
          <a:lstStyle/>
          <a:p>
            <a:pPr marL="184150" lvl="1" indent="0">
              <a:buNone/>
            </a:pPr>
            <a:r>
              <a:rPr lang="en-US" sz="2800" dirty="0">
                <a:latin typeface="Century Gothic" panose="020B0502020202020204" pitchFamily="34" charset="0"/>
              </a:rPr>
              <a:t>Angela Bell</a:t>
            </a:r>
            <a:r>
              <a:rPr lang="en-US" dirty="0">
                <a:latin typeface="Century Gothic" panose="020B0502020202020204" pitchFamily="34" charset="0"/>
              </a:rPr>
              <a:t>, </a:t>
            </a:r>
            <a:r>
              <a:rPr lang="en-US" sz="2800" dirty="0">
                <a:latin typeface="Century Gothic" panose="020B0502020202020204" pitchFamily="34" charset="0"/>
                <a:hlinkClick r:id="rId3"/>
              </a:rPr>
              <a:t>Angela.</a:t>
            </a:r>
            <a:r>
              <a:rPr lang="en-US" dirty="0">
                <a:latin typeface="Century Gothic" panose="020B0502020202020204" pitchFamily="34" charset="0"/>
                <a:hlinkClick r:id="rId3"/>
              </a:rPr>
              <a:t>Bell</a:t>
            </a:r>
            <a:r>
              <a:rPr lang="en-US" sz="2800" dirty="0">
                <a:latin typeface="Century Gothic" panose="020B0502020202020204" pitchFamily="34" charset="0"/>
                <a:hlinkClick r:id="rId3"/>
              </a:rPr>
              <a:t>@usg.edu</a:t>
            </a:r>
            <a:r>
              <a:rPr lang="en-US" sz="2800" dirty="0">
                <a:latin typeface="Century Gothic" panose="020B0502020202020204" pitchFamily="34" charset="0"/>
              </a:rPr>
              <a:t>	 </a:t>
            </a:r>
          </a:p>
          <a:p>
            <a:pPr marL="184150" lvl="1" indent="0">
              <a:buNone/>
            </a:pPr>
            <a:r>
              <a:rPr lang="en-US" dirty="0">
                <a:latin typeface="Century Gothic" panose="020B0502020202020204" pitchFamily="34" charset="0"/>
              </a:rPr>
              <a:t>P</a:t>
            </a:r>
            <a:r>
              <a:rPr lang="en-US" sz="2800" dirty="0">
                <a:latin typeface="Century Gothic" panose="020B0502020202020204" pitchFamily="34" charset="0"/>
              </a:rPr>
              <a:t>hone: 404-962-3069</a:t>
            </a:r>
          </a:p>
          <a:p>
            <a:pPr marL="184150" lvl="1" indent="0">
              <a:buNone/>
            </a:pPr>
            <a:r>
              <a:rPr lang="en-US" dirty="0">
                <a:latin typeface="Century Gothic" panose="020B0502020202020204" pitchFamily="34" charset="0"/>
              </a:rPr>
              <a:t>Lori Hagood, </a:t>
            </a:r>
            <a:r>
              <a:rPr lang="en-US" sz="2800" dirty="0">
                <a:latin typeface="Century Gothic" panose="020B0502020202020204" pitchFamily="34" charset="0"/>
                <a:hlinkClick r:id="rId4"/>
              </a:rPr>
              <a:t>Lori.Hagood@usg.edu</a:t>
            </a:r>
            <a:r>
              <a:rPr lang="en-US" sz="2800" dirty="0">
                <a:latin typeface="Century Gothic" panose="020B0502020202020204" pitchFamily="34" charset="0"/>
              </a:rPr>
              <a:t> </a:t>
            </a:r>
          </a:p>
          <a:p>
            <a:pPr marL="184150" lvl="1" indent="0">
              <a:buNone/>
            </a:pPr>
            <a:r>
              <a:rPr lang="en-US" dirty="0">
                <a:latin typeface="Century Gothic" panose="020B0502020202020204" pitchFamily="34" charset="0"/>
              </a:rPr>
              <a:t>Phone: 404-962-3089</a:t>
            </a:r>
          </a:p>
          <a:p>
            <a:pPr marL="184150" lvl="1" indent="0">
              <a:buNone/>
            </a:pPr>
            <a:r>
              <a:rPr lang="en-US" sz="2800" dirty="0">
                <a:latin typeface="Century Gothic" panose="020B0502020202020204" pitchFamily="34" charset="0"/>
              </a:rPr>
              <a:t>Cherry Zhang, </a:t>
            </a:r>
            <a:r>
              <a:rPr lang="en-US" sz="2800" dirty="0">
                <a:latin typeface="Century Gothic" panose="020B0502020202020204" pitchFamily="34" charset="0"/>
                <a:hlinkClick r:id="rId5"/>
              </a:rPr>
              <a:t>Cherry.Zhang@usg.edu</a:t>
            </a:r>
            <a:r>
              <a:rPr lang="en-US" sz="2800" dirty="0">
                <a:latin typeface="Century Gothic" panose="020B0502020202020204" pitchFamily="34" charset="0"/>
              </a:rPr>
              <a:t> </a:t>
            </a:r>
          </a:p>
          <a:p>
            <a:pPr marL="184150" lvl="1" indent="0">
              <a:buNone/>
            </a:pPr>
            <a:r>
              <a:rPr lang="en-US" dirty="0">
                <a:latin typeface="Century Gothic" panose="020B0502020202020204" pitchFamily="34" charset="0"/>
              </a:rPr>
              <a:t>Phone: 706-583-2037</a:t>
            </a:r>
          </a:p>
          <a:p>
            <a:pPr marL="184150" lvl="1" indent="0">
              <a:buNone/>
            </a:pPr>
            <a:r>
              <a:rPr lang="en-US" sz="2800" dirty="0">
                <a:latin typeface="Century Gothic" panose="020B0502020202020204" pitchFamily="34" charset="0"/>
              </a:rPr>
              <a:t>Rachana Bhatt: </a:t>
            </a:r>
            <a:r>
              <a:rPr lang="en-US" sz="2800" dirty="0">
                <a:latin typeface="Century Gothic" panose="020B0502020202020204" pitchFamily="34" charset="0"/>
                <a:hlinkClick r:id="rId6"/>
              </a:rPr>
              <a:t>Rachana.Bhatt@usg.edu</a:t>
            </a:r>
            <a:r>
              <a:rPr lang="en-US" sz="2800" dirty="0">
                <a:latin typeface="Century Gothic" panose="020B0502020202020204" pitchFamily="34" charset="0"/>
              </a:rPr>
              <a:t> </a:t>
            </a:r>
          </a:p>
          <a:p>
            <a:pPr marL="184150" lvl="1" indent="0">
              <a:buNone/>
            </a:pPr>
            <a:r>
              <a:rPr lang="en-US" dirty="0">
                <a:latin typeface="Century Gothic" panose="020B0502020202020204" pitchFamily="34" charset="0"/>
              </a:rPr>
              <a:t>Phone: </a:t>
            </a:r>
            <a:r>
              <a:rPr lang="en-US" dirty="0"/>
              <a:t>404-962-3078</a:t>
            </a:r>
            <a:endParaRPr lang="en-US" sz="2800" dirty="0">
              <a:latin typeface="Century Gothic" panose="020B0502020202020204" pitchFamily="34" charset="0"/>
            </a:endParaRPr>
          </a:p>
          <a:p>
            <a:pPr marL="184150" lvl="1" indent="0">
              <a:buNone/>
            </a:pPr>
            <a:endParaRPr lang="en-US" dirty="0">
              <a:latin typeface="Century Gothic" panose="020B0502020202020204" pitchFamily="34" charset="0"/>
            </a:endParaRPr>
          </a:p>
          <a:p>
            <a:pPr marL="184150" lvl="1" indent="0">
              <a:buNone/>
            </a:pPr>
            <a:endParaRPr lang="en-US" dirty="0">
              <a:latin typeface="Century Gothic" panose="020B0502020202020204" pitchFamily="34" charset="0"/>
            </a:endParaRPr>
          </a:p>
          <a:p>
            <a:pPr marL="184150" lvl="1" indent="0">
              <a:buNone/>
            </a:pPr>
            <a:endParaRPr lang="en-US" sz="2800" dirty="0">
              <a:latin typeface="Century Gothic" panose="020B0502020202020204" pitchFamily="34" charset="0"/>
            </a:endParaRPr>
          </a:p>
          <a:p>
            <a:pPr marL="184150" lvl="1" indent="0">
              <a:buNone/>
            </a:pPr>
            <a:endParaRPr lang="en-US" sz="2800" dirty="0">
              <a:latin typeface="+mn-lt"/>
            </a:endParaRPr>
          </a:p>
          <a:p>
            <a:pPr marL="184150" lvl="1" indent="0">
              <a:buNone/>
            </a:pPr>
            <a:endParaRPr lang="en-US" sz="2800" dirty="0"/>
          </a:p>
          <a:p>
            <a:pPr marL="184150" lvl="1" indent="0">
              <a:buNone/>
            </a:pPr>
            <a:endParaRPr lang="en-US" sz="2800" dirty="0"/>
          </a:p>
          <a:p>
            <a:pPr marL="127000" lvl="1" indent="0">
              <a:buNone/>
            </a:pPr>
            <a:endParaRPr lang="en-US" dirty="0">
              <a:latin typeface="Corbel"/>
            </a:endParaRPr>
          </a:p>
          <a:p>
            <a:pPr marL="127000" lvl="1" indent="0">
              <a:buNone/>
            </a:pPr>
            <a:endParaRPr lang="en-US" sz="2000" dirty="0"/>
          </a:p>
          <a:p>
            <a:pPr marL="412750" lvl="1"/>
            <a:endParaRPr lang="en-US" sz="2000" dirty="0"/>
          </a:p>
          <a:p>
            <a:pPr marL="812800" lvl="2"/>
            <a:endParaRPr lang="en-US" dirty="0">
              <a:solidFill>
                <a:srgbClr val="FF0000"/>
              </a:solidFill>
            </a:endParaRPr>
          </a:p>
          <a:p>
            <a:pPr marL="0" indent="0">
              <a:buNone/>
            </a:pPr>
            <a:endParaRPr lang="en-US" altLang="en-US" sz="2400" dirty="0"/>
          </a:p>
          <a:p>
            <a:endParaRPr lang="en-US" altLang="en-US" sz="2400" dirty="0"/>
          </a:p>
          <a:p>
            <a:endParaRPr lang="en-US" altLang="en-US" sz="2400" dirty="0"/>
          </a:p>
        </p:txBody>
      </p:sp>
      <p:sp>
        <p:nvSpPr>
          <p:cNvPr id="7" name="Title 1">
            <a:extLst>
              <a:ext uri="{FF2B5EF4-FFF2-40B4-BE49-F238E27FC236}">
                <a16:creationId xmlns:a16="http://schemas.microsoft.com/office/drawing/2014/main" id="{3120FBCC-A54F-E48F-6D47-1850AF826BCB}"/>
              </a:ext>
            </a:extLst>
          </p:cNvPr>
          <p:cNvSpPr>
            <a:spLocks noGrp="1"/>
          </p:cNvSpPr>
          <p:nvPr>
            <p:ph type="title"/>
          </p:nvPr>
        </p:nvSpPr>
        <p:spPr>
          <a:xfrm>
            <a:off x="0" y="365125"/>
            <a:ext cx="9093994" cy="732155"/>
          </a:xfrm>
        </p:spPr>
        <p:txBody>
          <a:bodyPr>
            <a:noAutofit/>
          </a:bodyPr>
          <a:lstStyle/>
          <a:p>
            <a:pPr algn="ctr"/>
            <a:r>
              <a:rPr lang="en-US" sz="3200" b="1" dirty="0">
                <a:latin typeface="Century Gothic" panose="020B0502020202020204" pitchFamily="34" charset="0"/>
                <a:cs typeface="Calibri Light" panose="020F0302020204030204" pitchFamily="34" charset="0"/>
              </a:rPr>
              <a:t>Questions and Contact</a:t>
            </a:r>
          </a:p>
        </p:txBody>
      </p:sp>
    </p:spTree>
    <p:extLst>
      <p:ext uri="{BB962C8B-B14F-4D97-AF65-F5344CB8AC3E}">
        <p14:creationId xmlns:p14="http://schemas.microsoft.com/office/powerpoint/2010/main" val="2886511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787" y="97424"/>
            <a:ext cx="8214917" cy="857250"/>
          </a:xfrm>
        </p:spPr>
        <p:txBody>
          <a:bodyPr>
            <a:normAutofit/>
          </a:bodyPr>
          <a:lstStyle/>
          <a:p>
            <a:r>
              <a:rPr lang="en-US" b="1" dirty="0"/>
              <a:t>Academic Data Collection</a:t>
            </a:r>
          </a:p>
        </p:txBody>
      </p:sp>
      <p:sp>
        <p:nvSpPr>
          <p:cNvPr id="3" name="Content Placeholder 2"/>
          <p:cNvSpPr>
            <a:spLocks noGrp="1"/>
          </p:cNvSpPr>
          <p:nvPr>
            <p:ph idx="1"/>
          </p:nvPr>
        </p:nvSpPr>
        <p:spPr>
          <a:xfrm>
            <a:off x="457200" y="971859"/>
            <a:ext cx="8383683" cy="3838043"/>
          </a:xfrm>
        </p:spPr>
        <p:txBody>
          <a:bodyPr>
            <a:normAutofit/>
          </a:bodyPr>
          <a:lstStyle/>
          <a:p>
            <a:pPr marL="57150" indent="0">
              <a:buNone/>
            </a:pPr>
            <a:r>
              <a:rPr lang="fr-FR" sz="2000" b="1" dirty="0" err="1"/>
              <a:t>Other</a:t>
            </a:r>
            <a:r>
              <a:rPr lang="fr-FR" sz="2000" b="1" dirty="0"/>
              <a:t> Summer 2025</a:t>
            </a:r>
          </a:p>
          <a:p>
            <a:pPr marL="400050"/>
            <a:r>
              <a:rPr lang="en-US" sz="2000" dirty="0">
                <a:effectLst/>
                <a:latin typeface="Century Gothic" panose="020B0502020202020204" pitchFamily="34" charset="0"/>
                <a:ea typeface="Calibri" panose="020F0502020204030204" pitchFamily="34" charset="0"/>
                <a:cs typeface="Times New Roman" panose="02020603050405020304" pitchFamily="18" charset="0"/>
              </a:rPr>
              <a:t>Ad hoc collection of introd</a:t>
            </a:r>
            <a:r>
              <a:rPr lang="en-US" sz="2000" dirty="0">
                <a:latin typeface="Century Gothic" panose="020B0502020202020204" pitchFamily="34" charset="0"/>
                <a:ea typeface="Calibri" panose="020F0502020204030204" pitchFamily="34" charset="0"/>
                <a:cs typeface="Times New Roman" panose="02020603050405020304" pitchFamily="18" charset="0"/>
              </a:rPr>
              <a:t>uctory math and English transfer courses for undergraduates</a:t>
            </a:r>
          </a:p>
          <a:p>
            <a:pPr marL="0" indent="0">
              <a:buNone/>
            </a:pPr>
            <a:r>
              <a:rPr lang="en-US" sz="2000" b="1" dirty="0"/>
              <a:t>Fall 2025 End-of-Term</a:t>
            </a:r>
            <a:endParaRPr lang="en-US" sz="2000" dirty="0"/>
          </a:p>
          <a:p>
            <a:pPr lvl="0"/>
            <a:r>
              <a:rPr lang="en-US" sz="2000" dirty="0"/>
              <a:t>Change to Existing Data Element: Regents Academic Interest – Initial Teacher Certification </a:t>
            </a:r>
          </a:p>
          <a:p>
            <a:pPr lvl="0"/>
            <a:r>
              <a:rPr lang="en-US" sz="2000" dirty="0"/>
              <a:t>New Data Element: Advanced Standing Hours - High School Career, Technical, and Agricultural Education (CTAE) Pathways</a:t>
            </a:r>
          </a:p>
          <a:p>
            <a:pPr lvl="0"/>
            <a:r>
              <a:rPr lang="fr-FR" sz="2000" dirty="0"/>
              <a:t>VSEC004 update: </a:t>
            </a:r>
            <a:r>
              <a:rPr lang="fr-FR" sz="2000" dirty="0" err="1"/>
              <a:t>External</a:t>
            </a:r>
            <a:r>
              <a:rPr lang="fr-FR" sz="2000" dirty="0"/>
              <a:t> Site </a:t>
            </a:r>
            <a:r>
              <a:rPr lang="en-US" sz="2000" dirty="0"/>
              <a:t>Code must be a valid code for the institution</a:t>
            </a:r>
          </a:p>
          <a:p>
            <a:pPr marL="0" indent="0">
              <a:buNone/>
            </a:pPr>
            <a:endParaRPr lang="en-US" sz="3100" dirty="0"/>
          </a:p>
          <a:p>
            <a:pPr indent="-285750"/>
            <a:endParaRPr lang="en-US" dirty="0"/>
          </a:p>
        </p:txBody>
      </p:sp>
      <p:sp>
        <p:nvSpPr>
          <p:cNvPr id="4" name="Slide Number Placeholder 3"/>
          <p:cNvSpPr>
            <a:spLocks noGrp="1"/>
          </p:cNvSpPr>
          <p:nvPr>
            <p:ph type="sldNum" sz="quarter" idx="10"/>
          </p:nvPr>
        </p:nvSpPr>
        <p:spPr/>
        <p:txBody>
          <a:bodyPr/>
          <a:lstStyle/>
          <a:p>
            <a:fld id="{64336152-522D-534E-A387-BE770A7CAF94}" type="slidenum">
              <a:rPr lang="en-US" smtClean="0"/>
              <a:pPr/>
              <a:t>5</a:t>
            </a:fld>
            <a:endParaRPr lang="en-US" dirty="0"/>
          </a:p>
        </p:txBody>
      </p:sp>
    </p:spTree>
    <p:extLst>
      <p:ext uri="{BB962C8B-B14F-4D97-AF65-F5344CB8AC3E}">
        <p14:creationId xmlns:p14="http://schemas.microsoft.com/office/powerpoint/2010/main" val="4022798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8F1DA-C73D-2D6A-5590-F26C598B2A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BDC273-F1A0-E250-C9DE-EE3A42A5581E}"/>
              </a:ext>
            </a:extLst>
          </p:cNvPr>
          <p:cNvSpPr>
            <a:spLocks noGrp="1"/>
          </p:cNvSpPr>
          <p:nvPr>
            <p:ph type="title"/>
          </p:nvPr>
        </p:nvSpPr>
        <p:spPr>
          <a:xfrm>
            <a:off x="422787" y="97424"/>
            <a:ext cx="8214917" cy="857250"/>
          </a:xfrm>
        </p:spPr>
        <p:txBody>
          <a:bodyPr>
            <a:normAutofit/>
          </a:bodyPr>
          <a:lstStyle/>
          <a:p>
            <a:r>
              <a:rPr lang="en-US" b="1" dirty="0"/>
              <a:t>Academic Data Collection</a:t>
            </a:r>
          </a:p>
        </p:txBody>
      </p:sp>
      <p:sp>
        <p:nvSpPr>
          <p:cNvPr id="3" name="Content Placeholder 2">
            <a:extLst>
              <a:ext uri="{FF2B5EF4-FFF2-40B4-BE49-F238E27FC236}">
                <a16:creationId xmlns:a16="http://schemas.microsoft.com/office/drawing/2014/main" id="{7FD5C000-14E0-2321-5923-356F2DEFE646}"/>
              </a:ext>
            </a:extLst>
          </p:cNvPr>
          <p:cNvSpPr>
            <a:spLocks noGrp="1"/>
          </p:cNvSpPr>
          <p:nvPr>
            <p:ph idx="1"/>
          </p:nvPr>
        </p:nvSpPr>
        <p:spPr>
          <a:xfrm>
            <a:off x="457200" y="971859"/>
            <a:ext cx="8383683" cy="3838043"/>
          </a:xfrm>
        </p:spPr>
        <p:txBody>
          <a:bodyPr>
            <a:normAutofit/>
          </a:bodyPr>
          <a:lstStyle/>
          <a:p>
            <a:pPr marL="0" indent="0">
              <a:buNone/>
            </a:pPr>
            <a:r>
              <a:rPr lang="en-US" sz="2400" b="1" dirty="0"/>
              <a:t>Spring 2026 Mid-Term</a:t>
            </a:r>
            <a:endParaRPr lang="en-US" sz="2400" dirty="0"/>
          </a:p>
          <a:p>
            <a:r>
              <a:rPr lang="en-US" sz="2400" dirty="0"/>
              <a:t>Course Section Technology - remove as collected data and discontinue validations </a:t>
            </a:r>
            <a:endParaRPr lang="en-US" sz="2400" b="1" dirty="0">
              <a:solidFill>
                <a:srgbClr val="00B050"/>
              </a:solidFill>
            </a:endParaRPr>
          </a:p>
          <a:p>
            <a:r>
              <a:rPr lang="en-US" sz="2400" dirty="0"/>
              <a:t>Instructional Delivery Code remove T and E, update definitions of remaining </a:t>
            </a:r>
            <a:r>
              <a:rPr lang="en-US" sz="1400" i="1" dirty="0"/>
              <a:t>(definitions on next slide)</a:t>
            </a:r>
            <a:endParaRPr lang="en-US" sz="1400" b="1" i="1" dirty="0">
              <a:solidFill>
                <a:srgbClr val="00B050"/>
              </a:solidFill>
            </a:endParaRPr>
          </a:p>
          <a:p>
            <a:pPr marL="0" indent="0">
              <a:buNone/>
            </a:pPr>
            <a:r>
              <a:rPr lang="en-US" sz="2400" b="1" dirty="0"/>
              <a:t>Summer 2026 Mid-Term</a:t>
            </a:r>
          </a:p>
          <a:p>
            <a:r>
              <a:rPr lang="en-US" sz="2400" dirty="0"/>
              <a:t>New Data Element: Campus Code Description</a:t>
            </a:r>
          </a:p>
          <a:p>
            <a:pPr marL="0" indent="0">
              <a:buNone/>
            </a:pPr>
            <a:endParaRPr lang="en-US" dirty="0"/>
          </a:p>
          <a:p>
            <a:pPr marL="0" indent="0">
              <a:buNone/>
            </a:pPr>
            <a:endParaRPr lang="en-US" sz="3100" dirty="0"/>
          </a:p>
          <a:p>
            <a:pPr indent="-285750"/>
            <a:endParaRPr lang="en-US" dirty="0"/>
          </a:p>
        </p:txBody>
      </p:sp>
      <p:sp>
        <p:nvSpPr>
          <p:cNvPr id="4" name="Slide Number Placeholder 3">
            <a:extLst>
              <a:ext uri="{FF2B5EF4-FFF2-40B4-BE49-F238E27FC236}">
                <a16:creationId xmlns:a16="http://schemas.microsoft.com/office/drawing/2014/main" id="{0E5CB57F-0794-7725-008C-1E9D5F06BF9B}"/>
              </a:ext>
            </a:extLst>
          </p:cNvPr>
          <p:cNvSpPr>
            <a:spLocks noGrp="1"/>
          </p:cNvSpPr>
          <p:nvPr>
            <p:ph type="sldNum" sz="quarter" idx="10"/>
          </p:nvPr>
        </p:nvSpPr>
        <p:spPr/>
        <p:txBody>
          <a:bodyPr/>
          <a:lstStyle/>
          <a:p>
            <a:fld id="{64336152-522D-534E-A387-BE770A7CAF94}" type="slidenum">
              <a:rPr lang="en-US" smtClean="0"/>
              <a:pPr/>
              <a:t>6</a:t>
            </a:fld>
            <a:endParaRPr lang="en-US" dirty="0"/>
          </a:p>
        </p:txBody>
      </p:sp>
    </p:spTree>
    <p:extLst>
      <p:ext uri="{BB962C8B-B14F-4D97-AF65-F5344CB8AC3E}">
        <p14:creationId xmlns:p14="http://schemas.microsoft.com/office/powerpoint/2010/main" val="1812019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EB7B-222F-8CAB-9FC5-E2472B1F3B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264B0A-46EB-2527-3A80-936B77C25535}"/>
              </a:ext>
            </a:extLst>
          </p:cNvPr>
          <p:cNvSpPr>
            <a:spLocks noGrp="1"/>
          </p:cNvSpPr>
          <p:nvPr>
            <p:ph type="title"/>
          </p:nvPr>
        </p:nvSpPr>
        <p:spPr>
          <a:xfrm>
            <a:off x="422787" y="97424"/>
            <a:ext cx="8214917" cy="857250"/>
          </a:xfrm>
        </p:spPr>
        <p:txBody>
          <a:bodyPr>
            <a:normAutofit/>
          </a:bodyPr>
          <a:lstStyle/>
          <a:p>
            <a:r>
              <a:rPr lang="en-US" b="1" dirty="0"/>
              <a:t>Academic Data Collection</a:t>
            </a:r>
          </a:p>
        </p:txBody>
      </p:sp>
      <p:sp>
        <p:nvSpPr>
          <p:cNvPr id="4" name="Slide Number Placeholder 3">
            <a:extLst>
              <a:ext uri="{FF2B5EF4-FFF2-40B4-BE49-F238E27FC236}">
                <a16:creationId xmlns:a16="http://schemas.microsoft.com/office/drawing/2014/main" id="{18A0067F-AB90-0B8D-5120-EB734FA652B1}"/>
              </a:ext>
            </a:extLst>
          </p:cNvPr>
          <p:cNvSpPr>
            <a:spLocks noGrp="1"/>
          </p:cNvSpPr>
          <p:nvPr>
            <p:ph type="sldNum" sz="quarter" idx="10"/>
          </p:nvPr>
        </p:nvSpPr>
        <p:spPr/>
        <p:txBody>
          <a:bodyPr/>
          <a:lstStyle/>
          <a:p>
            <a:fld id="{64336152-522D-534E-A387-BE770A7CAF94}" type="slidenum">
              <a:rPr lang="en-US" smtClean="0"/>
              <a:pPr/>
              <a:t>7</a:t>
            </a:fld>
            <a:endParaRPr lang="en-US" dirty="0"/>
          </a:p>
        </p:txBody>
      </p:sp>
      <p:graphicFrame>
        <p:nvGraphicFramePr>
          <p:cNvPr id="11" name="Content Placeholder 10">
            <a:extLst>
              <a:ext uri="{FF2B5EF4-FFF2-40B4-BE49-F238E27FC236}">
                <a16:creationId xmlns:a16="http://schemas.microsoft.com/office/drawing/2014/main" id="{58C6641D-84EE-FF08-853A-E30401C87F3E}"/>
              </a:ext>
            </a:extLst>
          </p:cNvPr>
          <p:cNvGraphicFramePr>
            <a:graphicFrameLocks noGrp="1"/>
          </p:cNvGraphicFramePr>
          <p:nvPr>
            <p:ph idx="1"/>
          </p:nvPr>
        </p:nvGraphicFramePr>
        <p:xfrm>
          <a:off x="869795" y="1817102"/>
          <a:ext cx="7404409" cy="2784636"/>
        </p:xfrm>
        <a:graphic>
          <a:graphicData uri="http://schemas.openxmlformats.org/drawingml/2006/table">
            <a:tbl>
              <a:tblPr firstRow="1" firstCol="1" bandRow="1"/>
              <a:tblGrid>
                <a:gridCol w="851309">
                  <a:extLst>
                    <a:ext uri="{9D8B030D-6E8A-4147-A177-3AD203B41FA5}">
                      <a16:colId xmlns:a16="http://schemas.microsoft.com/office/drawing/2014/main" val="172945481"/>
                    </a:ext>
                  </a:extLst>
                </a:gridCol>
                <a:gridCol w="6553100">
                  <a:extLst>
                    <a:ext uri="{9D8B030D-6E8A-4147-A177-3AD203B41FA5}">
                      <a16:colId xmlns:a16="http://schemas.microsoft.com/office/drawing/2014/main" val="2342600443"/>
                    </a:ext>
                  </a:extLst>
                </a:gridCol>
              </a:tblGrid>
              <a:tr h="201498">
                <a:tc>
                  <a:txBody>
                    <a:bodyPr/>
                    <a:lstStyle/>
                    <a:p>
                      <a:pPr marL="0" marR="0">
                        <a:buNone/>
                      </a:pPr>
                      <a:r>
                        <a:rPr lang="en-US"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Code</a:t>
                      </a:r>
                      <a:endParaRPr lang="en-US"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Description</a:t>
                      </a:r>
                      <a:endParaRPr lang="en-US"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8024132"/>
                  </a:ext>
                </a:extLst>
              </a:tr>
              <a:tr h="805991">
                <a:tc>
                  <a:txBody>
                    <a:bodyPr/>
                    <a:lstStyle/>
                    <a:p>
                      <a:pPr marL="0" marR="0">
                        <a:buNone/>
                      </a:pPr>
                      <a:r>
                        <a:rPr lang="en-US" sz="1400" i="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400" i="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Fully at a distance - All instruction is delivered via technology. The course does not require students to travel to a classroom for instruction; however, it might require students to travel to a site to attend a course orientation or to take exams. (NOTE: This is generally equivalent to delivering more than 95 percent of sessions via technology.)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8587602"/>
                  </a:ext>
                </a:extLst>
              </a:tr>
              <a:tr h="743475">
                <a:tc>
                  <a:txBody>
                    <a:bodyPr/>
                    <a:lstStyle/>
                    <a:p>
                      <a:pPr marL="0" marR="0">
                        <a:buNone/>
                      </a:pPr>
                      <a:r>
                        <a:rPr lang="en-US" sz="1400" i="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365760">
                        <a:lnSpc>
                          <a:spcPct val="110000"/>
                        </a:lnSpc>
                        <a:spcAft>
                          <a:spcPts val="800"/>
                        </a:spcAft>
                        <a:buNone/>
                      </a:pPr>
                      <a:r>
                        <a:rPr lang="en-US" sz="1400" i="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Predominately at a distance - Technology is used to deliver 51 percent or more of scheduled class sessions, but at least one visit to a classroom (or similar site) for instruction is required.</a:t>
                      </a:r>
                      <a:endParaRPr lang="en-US" sz="1400"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3491409"/>
                  </a:ext>
                </a:extLst>
              </a:tr>
              <a:tr h="402995">
                <a:tc>
                  <a:txBody>
                    <a:bodyPr/>
                    <a:lstStyle/>
                    <a:p>
                      <a:pPr marL="0" marR="0">
                        <a:buNone/>
                      </a:pPr>
                      <a:r>
                        <a:rPr lang="en-US" sz="1400" i="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400" i="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most HALF at a distance - Technology is used to deliver 50 percent or less of scheduled class sessions, but at least one class session is replaced by technology.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1763776"/>
                  </a:ext>
                </a:extLst>
              </a:tr>
              <a:tr h="547641">
                <a:tc>
                  <a:txBody>
                    <a:bodyPr/>
                    <a:lstStyle/>
                    <a:p>
                      <a:pPr marL="0" marR="0">
                        <a:buNone/>
                      </a:pPr>
                      <a:r>
                        <a:rPr lang="en-US" sz="1400" i="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Null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365760">
                        <a:lnSpc>
                          <a:spcPct val="110000"/>
                        </a:lnSpc>
                        <a:spcAft>
                          <a:spcPts val="800"/>
                        </a:spcAft>
                        <a:buNone/>
                      </a:pPr>
                      <a:r>
                        <a:rPr lang="en-US" sz="1400" i="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This will equate to Technology Enhanced In Person courses – Our reporting definitions already included Null values with Technology Enhanced values</a:t>
                      </a:r>
                      <a:endParaRPr lang="en-US" sz="1400" i="0" dirty="0">
                        <a:solidFill>
                          <a:srgbClr val="59595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6244057"/>
                  </a:ext>
                </a:extLst>
              </a:tr>
            </a:tbl>
          </a:graphicData>
        </a:graphic>
      </p:graphicFrame>
      <p:sp>
        <p:nvSpPr>
          <p:cNvPr id="12" name="Content Placeholder 2">
            <a:extLst>
              <a:ext uri="{FF2B5EF4-FFF2-40B4-BE49-F238E27FC236}">
                <a16:creationId xmlns:a16="http://schemas.microsoft.com/office/drawing/2014/main" id="{2D1A7469-C993-A76F-6720-750C8313F5A0}"/>
              </a:ext>
            </a:extLst>
          </p:cNvPr>
          <p:cNvSpPr txBox="1">
            <a:spLocks/>
          </p:cNvSpPr>
          <p:nvPr/>
        </p:nvSpPr>
        <p:spPr>
          <a:xfrm>
            <a:off x="457201" y="971860"/>
            <a:ext cx="8214918" cy="36298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7150" indent="0">
              <a:spcBef>
                <a:spcPts val="0"/>
              </a:spcBef>
              <a:buFont typeface="Arial" pitchFamily="34" charset="0"/>
              <a:buNone/>
            </a:pPr>
            <a:r>
              <a:rPr lang="fr-FR" sz="2400" b="1" dirty="0" err="1"/>
              <a:t>Instructional</a:t>
            </a:r>
            <a:r>
              <a:rPr lang="fr-FR" sz="2400" b="1" dirty="0"/>
              <a:t> Delivery Code New </a:t>
            </a:r>
            <a:r>
              <a:rPr lang="fr-FR" sz="2400" b="1" dirty="0" err="1"/>
              <a:t>Definitions</a:t>
            </a:r>
            <a:r>
              <a:rPr lang="fr-FR" sz="2400" b="1" dirty="0"/>
              <a:t> </a:t>
            </a:r>
          </a:p>
          <a:p>
            <a:pPr marL="57150" indent="0">
              <a:spcBef>
                <a:spcPts val="0"/>
              </a:spcBef>
              <a:buFont typeface="Arial" pitchFamily="34" charset="0"/>
              <a:buNone/>
            </a:pPr>
            <a:r>
              <a:rPr lang="fr-FR" sz="2400" b="1" dirty="0"/>
              <a:t>(Banner </a:t>
            </a:r>
            <a:r>
              <a:rPr lang="fr-FR" sz="2400" b="1" dirty="0" err="1"/>
              <a:t>name</a:t>
            </a:r>
            <a:r>
              <a:rPr lang="fr-FR" sz="2400" b="1" dirty="0"/>
              <a:t>: </a:t>
            </a:r>
            <a:r>
              <a:rPr lang="fr-FR" sz="2400" b="1" dirty="0" err="1"/>
              <a:t>Instructional</a:t>
            </a:r>
            <a:r>
              <a:rPr lang="fr-FR" sz="2400" b="1" dirty="0"/>
              <a:t> Method)</a:t>
            </a:r>
          </a:p>
          <a:p>
            <a:pPr marL="0" indent="0">
              <a:buFont typeface="Arial" pitchFamily="34" charset="0"/>
              <a:buNone/>
            </a:pPr>
            <a:endParaRPr lang="en-US" sz="3100" dirty="0"/>
          </a:p>
          <a:p>
            <a:pPr indent="-285750"/>
            <a:endParaRPr lang="en-US" dirty="0"/>
          </a:p>
        </p:txBody>
      </p:sp>
    </p:spTree>
    <p:extLst>
      <p:ext uri="{BB962C8B-B14F-4D97-AF65-F5344CB8AC3E}">
        <p14:creationId xmlns:p14="http://schemas.microsoft.com/office/powerpoint/2010/main" val="790171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683A0-6CCE-C94F-1E71-910556695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EB98D0-06AA-514B-C2A8-1B49C64899A1}"/>
              </a:ext>
            </a:extLst>
          </p:cNvPr>
          <p:cNvSpPr>
            <a:spLocks noGrp="1"/>
          </p:cNvSpPr>
          <p:nvPr>
            <p:ph type="title"/>
          </p:nvPr>
        </p:nvSpPr>
        <p:spPr>
          <a:xfrm>
            <a:off x="422787" y="97424"/>
            <a:ext cx="8214917" cy="857250"/>
          </a:xfrm>
        </p:spPr>
        <p:txBody>
          <a:bodyPr>
            <a:normAutofit/>
          </a:bodyPr>
          <a:lstStyle/>
          <a:p>
            <a:r>
              <a:rPr lang="en-US" b="1" dirty="0"/>
              <a:t>Other Data Collections Items</a:t>
            </a:r>
          </a:p>
        </p:txBody>
      </p:sp>
      <p:sp>
        <p:nvSpPr>
          <p:cNvPr id="3" name="Content Placeholder 2">
            <a:extLst>
              <a:ext uri="{FF2B5EF4-FFF2-40B4-BE49-F238E27FC236}">
                <a16:creationId xmlns:a16="http://schemas.microsoft.com/office/drawing/2014/main" id="{EC82A633-323C-014E-B632-952EC6E950AF}"/>
              </a:ext>
            </a:extLst>
          </p:cNvPr>
          <p:cNvSpPr>
            <a:spLocks noGrp="1"/>
          </p:cNvSpPr>
          <p:nvPr>
            <p:ph idx="1"/>
          </p:nvPr>
        </p:nvSpPr>
        <p:spPr>
          <a:xfrm>
            <a:off x="422786" y="954673"/>
            <a:ext cx="8264013" cy="3838043"/>
          </a:xfrm>
        </p:spPr>
        <p:txBody>
          <a:bodyPr>
            <a:normAutofit/>
          </a:bodyPr>
          <a:lstStyle/>
          <a:p>
            <a:r>
              <a:rPr lang="en-US" sz="2800" dirty="0"/>
              <a:t>External site cleanup-deleting sites no longer in use and adding address of site</a:t>
            </a:r>
          </a:p>
          <a:p>
            <a:r>
              <a:rPr lang="en-US" sz="2800" dirty="0" err="1"/>
              <a:t>Catalag</a:t>
            </a:r>
            <a:r>
              <a:rPr lang="en-US" sz="2800" dirty="0"/>
              <a:t> of Authorized Academic Programs (CAAP)-adding accrediting agencies and program descriptions to support Credential Engine work</a:t>
            </a:r>
          </a:p>
          <a:p>
            <a:r>
              <a:rPr lang="en-US" sz="2800" dirty="0"/>
              <a:t>Admissions Collection still in the works, just delayed as other projects took priority</a:t>
            </a:r>
          </a:p>
        </p:txBody>
      </p:sp>
      <p:sp>
        <p:nvSpPr>
          <p:cNvPr id="4" name="Slide Number Placeholder 3">
            <a:extLst>
              <a:ext uri="{FF2B5EF4-FFF2-40B4-BE49-F238E27FC236}">
                <a16:creationId xmlns:a16="http://schemas.microsoft.com/office/drawing/2014/main" id="{01DEF1B1-1ECA-0A5D-39EC-32DB3D7189D9}"/>
              </a:ext>
            </a:extLst>
          </p:cNvPr>
          <p:cNvSpPr>
            <a:spLocks noGrp="1"/>
          </p:cNvSpPr>
          <p:nvPr>
            <p:ph type="sldNum" sz="quarter" idx="10"/>
          </p:nvPr>
        </p:nvSpPr>
        <p:spPr/>
        <p:txBody>
          <a:bodyPr/>
          <a:lstStyle/>
          <a:p>
            <a:fld id="{64336152-522D-534E-A387-BE770A7CAF94}" type="slidenum">
              <a:rPr lang="en-US" smtClean="0"/>
              <a:pPr/>
              <a:t>8</a:t>
            </a:fld>
            <a:endParaRPr lang="en-US" dirty="0"/>
          </a:p>
        </p:txBody>
      </p:sp>
    </p:spTree>
    <p:extLst>
      <p:ext uri="{BB962C8B-B14F-4D97-AF65-F5344CB8AC3E}">
        <p14:creationId xmlns:p14="http://schemas.microsoft.com/office/powerpoint/2010/main" val="3444824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BE086-A7D2-E1ED-50BC-D23C87D0B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766CFD-E9FA-8ED0-779A-08EDE44448F7}"/>
              </a:ext>
            </a:extLst>
          </p:cNvPr>
          <p:cNvSpPr>
            <a:spLocks noGrp="1"/>
          </p:cNvSpPr>
          <p:nvPr>
            <p:ph type="title"/>
          </p:nvPr>
        </p:nvSpPr>
        <p:spPr>
          <a:xfrm>
            <a:off x="422787" y="97424"/>
            <a:ext cx="8214917" cy="857250"/>
          </a:xfrm>
        </p:spPr>
        <p:txBody>
          <a:bodyPr>
            <a:normAutofit fontScale="90000"/>
          </a:bodyPr>
          <a:lstStyle/>
          <a:p>
            <a:r>
              <a:rPr lang="en-US" b="1" dirty="0"/>
              <a:t>Academic Data Governance Website</a:t>
            </a:r>
          </a:p>
        </p:txBody>
      </p:sp>
      <p:sp>
        <p:nvSpPr>
          <p:cNvPr id="3" name="Content Placeholder 2">
            <a:extLst>
              <a:ext uri="{FF2B5EF4-FFF2-40B4-BE49-F238E27FC236}">
                <a16:creationId xmlns:a16="http://schemas.microsoft.com/office/drawing/2014/main" id="{5975E401-E318-3563-5A9C-0C23AEA59041}"/>
              </a:ext>
            </a:extLst>
          </p:cNvPr>
          <p:cNvSpPr>
            <a:spLocks noGrp="1"/>
          </p:cNvSpPr>
          <p:nvPr>
            <p:ph idx="1"/>
          </p:nvPr>
        </p:nvSpPr>
        <p:spPr>
          <a:xfrm>
            <a:off x="457200" y="971859"/>
            <a:ext cx="7944787" cy="1838797"/>
          </a:xfrm>
        </p:spPr>
        <p:txBody>
          <a:bodyPr>
            <a:normAutofit/>
          </a:bodyPr>
          <a:lstStyle/>
          <a:p>
            <a:pPr marL="342900" marR="0" lvl="0" indent="-342900">
              <a:lnSpc>
                <a:spcPct val="115000"/>
              </a:lnSpc>
              <a:spcBef>
                <a:spcPts val="0"/>
              </a:spcBef>
              <a:spcAft>
                <a:spcPts val="0"/>
              </a:spcAft>
              <a:buFont typeface="Symbol" panose="05050102010706020507" pitchFamily="18" charset="2"/>
              <a:buChar char=""/>
            </a:pPr>
            <a:r>
              <a:rPr lang="en-US" sz="2400" dirty="0">
                <a:latin typeface="Century Gothic" panose="020B0502020202020204" pitchFamily="34" charset="0"/>
                <a:ea typeface="Calibri" panose="020F0502020204030204" pitchFamily="34" charset="0"/>
                <a:cs typeface="Times New Roman" panose="02020603050405020304" pitchFamily="18" charset="0"/>
              </a:rPr>
              <a:t>Meeting documents, recent requests, tracker, communications, etc.</a:t>
            </a:r>
          </a:p>
          <a:p>
            <a:pPr marL="0" indent="0">
              <a:buNone/>
            </a:pPr>
            <a:endParaRPr lang="en-US" sz="3100" dirty="0"/>
          </a:p>
          <a:p>
            <a:pPr indent="-285750"/>
            <a:endParaRPr lang="en-US" dirty="0"/>
          </a:p>
        </p:txBody>
      </p:sp>
      <p:sp>
        <p:nvSpPr>
          <p:cNvPr id="4" name="Slide Number Placeholder 3">
            <a:extLst>
              <a:ext uri="{FF2B5EF4-FFF2-40B4-BE49-F238E27FC236}">
                <a16:creationId xmlns:a16="http://schemas.microsoft.com/office/drawing/2014/main" id="{A1489CB6-8719-7161-4896-9FFD1562EA33}"/>
              </a:ext>
            </a:extLst>
          </p:cNvPr>
          <p:cNvSpPr>
            <a:spLocks noGrp="1"/>
          </p:cNvSpPr>
          <p:nvPr>
            <p:ph type="sldNum" sz="quarter" idx="10"/>
          </p:nvPr>
        </p:nvSpPr>
        <p:spPr/>
        <p:txBody>
          <a:bodyPr/>
          <a:lstStyle/>
          <a:p>
            <a:fld id="{64336152-522D-534E-A387-BE770A7CAF94}" type="slidenum">
              <a:rPr lang="en-US" smtClean="0"/>
              <a:pPr/>
              <a:t>9</a:t>
            </a:fld>
            <a:endParaRPr lang="en-US" dirty="0"/>
          </a:p>
        </p:txBody>
      </p:sp>
      <p:pic>
        <p:nvPicPr>
          <p:cNvPr id="6" name="Picture 5">
            <a:extLst>
              <a:ext uri="{FF2B5EF4-FFF2-40B4-BE49-F238E27FC236}">
                <a16:creationId xmlns:a16="http://schemas.microsoft.com/office/drawing/2014/main" id="{1479BAE6-4D98-5F8B-3F61-2A9405C5E0B0}"/>
              </a:ext>
            </a:extLst>
          </p:cNvPr>
          <p:cNvPicPr>
            <a:picLocks noChangeAspect="1"/>
          </p:cNvPicPr>
          <p:nvPr/>
        </p:nvPicPr>
        <p:blipFill>
          <a:blip r:embed="rId3"/>
          <a:stretch>
            <a:fillRect/>
          </a:stretch>
        </p:blipFill>
        <p:spPr>
          <a:xfrm>
            <a:off x="4669439" y="2246178"/>
            <a:ext cx="4392114" cy="2251478"/>
          </a:xfrm>
          <a:prstGeom prst="rect">
            <a:avLst/>
          </a:prstGeom>
        </p:spPr>
      </p:pic>
      <p:pic>
        <p:nvPicPr>
          <p:cNvPr id="8" name="Picture 7">
            <a:extLst>
              <a:ext uri="{FF2B5EF4-FFF2-40B4-BE49-F238E27FC236}">
                <a16:creationId xmlns:a16="http://schemas.microsoft.com/office/drawing/2014/main" id="{6EAADA71-CB8D-B835-3C4A-AC5B4D7919CF}"/>
              </a:ext>
            </a:extLst>
          </p:cNvPr>
          <p:cNvPicPr>
            <a:picLocks noChangeAspect="1"/>
          </p:cNvPicPr>
          <p:nvPr/>
        </p:nvPicPr>
        <p:blipFill>
          <a:blip r:embed="rId4"/>
          <a:stretch>
            <a:fillRect/>
          </a:stretch>
        </p:blipFill>
        <p:spPr>
          <a:xfrm>
            <a:off x="427219" y="2246178"/>
            <a:ext cx="4144781" cy="2216049"/>
          </a:xfrm>
          <a:prstGeom prst="rect">
            <a:avLst/>
          </a:prstGeom>
        </p:spPr>
      </p:pic>
    </p:spTree>
    <p:extLst>
      <p:ext uri="{BB962C8B-B14F-4D97-AF65-F5344CB8AC3E}">
        <p14:creationId xmlns:p14="http://schemas.microsoft.com/office/powerpoint/2010/main" val="295556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TLMARKERSHAPE" val="OTL"/>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OTLMARKERSHAPE" val="OTL"/>
</p:tagLst>
</file>

<file path=ppt/tags/tag18.xml><?xml version="1.0" encoding="utf-8"?>
<p:tagLst xmlns:a="http://schemas.openxmlformats.org/drawingml/2006/main" xmlns:r="http://schemas.openxmlformats.org/officeDocument/2006/relationships" xmlns:p="http://schemas.openxmlformats.org/presentationml/2006/main">
  <p:tag name="OTLMARKERSHAPE" val="OTL"/>
</p:tagLst>
</file>

<file path=ppt/tags/tag19.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20.xml><?xml version="1.0" encoding="utf-8"?>
<p:tagLst xmlns:a="http://schemas.openxmlformats.org/drawingml/2006/main" xmlns:r="http://schemas.openxmlformats.org/officeDocument/2006/relationships" xmlns:p="http://schemas.openxmlformats.org/presentationml/2006/main">
  <p:tag name="OTLMARKERSHAPE" val="OTL"/>
</p:tagLst>
</file>

<file path=ppt/tags/tag21.xml><?xml version="1.0" encoding="utf-8"?>
<p:tagLst xmlns:a="http://schemas.openxmlformats.org/drawingml/2006/main" xmlns:r="http://schemas.openxmlformats.org/officeDocument/2006/relationships" xmlns:p="http://schemas.openxmlformats.org/presentationml/2006/main">
  <p:tag name="OTLMARKERSHAPE" val="OTL"/>
</p:tagLst>
</file>

<file path=ppt/tags/tag22.xml><?xml version="1.0" encoding="utf-8"?>
<p:tagLst xmlns:a="http://schemas.openxmlformats.org/drawingml/2006/main" xmlns:r="http://schemas.openxmlformats.org/officeDocument/2006/relationships" xmlns:p="http://schemas.openxmlformats.org/presentationml/2006/main">
  <p:tag name="OTLMARKERSHAPE" val="OTL"/>
</p:tagLst>
</file>

<file path=ppt/tags/tag23.xml><?xml version="1.0" encoding="utf-8"?>
<p:tagLst xmlns:a="http://schemas.openxmlformats.org/drawingml/2006/main" xmlns:r="http://schemas.openxmlformats.org/officeDocument/2006/relationships" xmlns:p="http://schemas.openxmlformats.org/presentationml/2006/main">
  <p:tag name="OTLMARKERSHAPE" val="OTL"/>
</p:tagLst>
</file>

<file path=ppt/tags/tag24.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80"/>
  <p:tag name="OTLDURATIONFORMAT" val="day"/>
  <p:tag name="OTLSPACING" val="5"/>
  <p:tag name="OTLSHAPETHICKNESSTYPE" val="Regular"/>
  <p:tag name="OTLWEEKNUMBERINGFORMAT" val="WNFormat1"/>
  <p:tag name="OTLWEEKNUMBERINGISVISIBLE" val="False"/>
  <p:tag name="OTLSTARTDATE" val="2024-07-09T00:00:00.0000000Z"/>
  <p:tag name="OTLENDDATE" val="2024-08-10T23:59:00.0000000Z"/>
</p:tagLst>
</file>

<file path=ppt/tags/tag25.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80"/>
  <p:tag name="OTLDURATIONFORMAT" val="day"/>
  <p:tag name="OTLSPACING" val="5"/>
  <p:tag name="OTLSHAPETHICKNESSTYPE" val="Regular"/>
  <p:tag name="OTLWEEKNUMBERINGFORMAT" val="WNFormat1"/>
  <p:tag name="OTLWEEKNUMBERINGISVISIBLE" val="False"/>
  <p:tag name="OTLSTARTDATE" val="2024-07-09T00:00:00.0000000Z"/>
  <p:tag name="OTLENDDATE" val="2024-08-10T23:59:00.0000000Z"/>
</p:tagLst>
</file>

<file path=ppt/tags/tag26.xml><?xml version="1.0" encoding="utf-8"?>
<p:tagLst xmlns:a="http://schemas.openxmlformats.org/drawingml/2006/main" xmlns:r="http://schemas.openxmlformats.org/officeDocument/2006/relationships" xmlns:p="http://schemas.openxmlformats.org/presentationml/2006/main">
  <p:tag name="OTLMARKERSHAPE" val="OTL"/>
  <p:tag name="OTLSWIMLANESPACING" val="5"/>
</p:tagLst>
</file>

<file path=ppt/tags/tag27.xml><?xml version="1.0" encoding="utf-8"?>
<p:tagLst xmlns:a="http://schemas.openxmlformats.org/drawingml/2006/main" xmlns:r="http://schemas.openxmlformats.org/officeDocument/2006/relationships" xmlns:p="http://schemas.openxmlformats.org/presentationml/2006/main">
  <p:tag name="OTLMARKERSHAPE" val="OTL"/>
</p:tagLst>
</file>

<file path=ppt/tags/tag28.xml><?xml version="1.0" encoding="utf-8"?>
<p:tagLst xmlns:a="http://schemas.openxmlformats.org/drawingml/2006/main" xmlns:r="http://schemas.openxmlformats.org/officeDocument/2006/relationships" xmlns:p="http://schemas.openxmlformats.org/presentationml/2006/main">
  <p:tag name="OTLMARKERSHAPE" val="OTL"/>
</p:tagLst>
</file>

<file path=ppt/tags/tag29.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68"/>
  <p:tag name="OTLDURATIONFORMAT" val="day"/>
  <p:tag name="OTLSPACING" val="5"/>
  <p:tag name="OTLSHAPETHICKNESSTYPE" val="Regular"/>
  <p:tag name="OTLWEEKNUMBERINGFORMAT" val="WNFormat1"/>
  <p:tag name="OTLWEEKNUMBERINGISVISIBLE" val="False"/>
  <p:tag name="OTLSTARTDATE" val="2024-08-15T00:00:00.0000000Z"/>
  <p:tag name="OTLENDDATE" val="2024-09-07T23:59:00.0000000Z"/>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30.xml><?xml version="1.0" encoding="utf-8"?>
<p:tagLst xmlns:a="http://schemas.openxmlformats.org/drawingml/2006/main" xmlns:r="http://schemas.openxmlformats.org/officeDocument/2006/relationships" xmlns:p="http://schemas.openxmlformats.org/presentationml/2006/main">
  <p:tag name="OTLMARKERSHAPE" val="OTL"/>
</p:tagLst>
</file>

<file path=ppt/tags/tag31.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32.xml><?xml version="1.0" encoding="utf-8"?>
<p:tagLst xmlns:a="http://schemas.openxmlformats.org/drawingml/2006/main" xmlns:r="http://schemas.openxmlformats.org/officeDocument/2006/relationships" xmlns:p="http://schemas.openxmlformats.org/presentationml/2006/main">
  <p:tag name="OTLMARKERSHAPE" val="OTL"/>
</p:tagLst>
</file>

<file path=ppt/tags/tag33.xml><?xml version="1.0" encoding="utf-8"?>
<p:tagLst xmlns:a="http://schemas.openxmlformats.org/drawingml/2006/main" xmlns:r="http://schemas.openxmlformats.org/officeDocument/2006/relationships" xmlns:p="http://schemas.openxmlformats.org/presentationml/2006/main">
  <p:tag name="OTLMARKERSHAPE" val="OTL"/>
</p:tagLst>
</file>

<file path=ppt/tags/tag34.xml><?xml version="1.0" encoding="utf-8"?>
<p:tagLst xmlns:a="http://schemas.openxmlformats.org/drawingml/2006/main" xmlns:r="http://schemas.openxmlformats.org/officeDocument/2006/relationships" xmlns:p="http://schemas.openxmlformats.org/presentationml/2006/main">
  <p:tag name="OTLMARKERSHAPE" val="OTL"/>
  <p:tag name="OTLSWIMLANESPACING" val="5"/>
</p:tagLst>
</file>

<file path=ppt/tags/tag35.xml><?xml version="1.0" encoding="utf-8"?>
<p:tagLst xmlns:a="http://schemas.openxmlformats.org/drawingml/2006/main" xmlns:r="http://schemas.openxmlformats.org/officeDocument/2006/relationships" xmlns:p="http://schemas.openxmlformats.org/presentationml/2006/main">
  <p:tag name="OTLMARKERSHAPE" val="OTL"/>
</p:tagLst>
</file>

<file path=ppt/tags/tag36.xml><?xml version="1.0" encoding="utf-8"?>
<p:tagLst xmlns:a="http://schemas.openxmlformats.org/drawingml/2006/main" xmlns:r="http://schemas.openxmlformats.org/officeDocument/2006/relationships" xmlns:p="http://schemas.openxmlformats.org/presentationml/2006/main">
  <p:tag name="OTLMARKERSHAPE" val="OTL"/>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80"/>
  <p:tag name="OTLDURATIONFORMAT" val="day"/>
  <p:tag name="OTLSPACING" val="5"/>
  <p:tag name="OTLSHAPETHICKNESSTYPE" val="Regular"/>
  <p:tag name="OTLWEEKNUMBERINGFORMAT" val="WNFormat1"/>
  <p:tag name="OTLWEEKNUMBERINGISVISIBLE" val="False"/>
  <p:tag name="OTLSTARTDATE" val="2024-07-09T00:00:00.0000000Z"/>
  <p:tag name="OTLENDDATE" val="2024-08-10T23:59:00.0000000Z"/>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80"/>
  <p:tag name="OTLDURATIONFORMAT" val="day"/>
  <p:tag name="OTLSPACING" val="5"/>
  <p:tag name="OTLSHAPETHICKNESSTYPE" val="Regular"/>
  <p:tag name="OTLWEEKNUMBERINGFORMAT" val="WNFormat1"/>
  <p:tag name="OTLWEEKNUMBERINGISVISIBLE" val="False"/>
  <p:tag name="OTLSTARTDATE" val="2024-07-09T00:00:00.0000000Z"/>
  <p:tag name="OTLENDDATE" val="2024-08-10T23:59:00.0000000Z"/>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45.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46.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47.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48.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49.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2018-05-10T23:59:00.0000000"/>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72.3465764750092"/>
  <p:tag name="OTLTIMEBANDFYSTARTMONTH" val="January"/>
  <p:tag name="OTLTIMEBANDSHOWFYLABEL" val="True"/>
  <p:tag name="OTLTIMEBANDUSESTARTINGOFTHEYEARFORFYNUMBERING" val="True"/>
  <p:tag name="OTLTIMEBANDRESERVEDLEFTAREAWIDTH" val="84.8399098083426"/>
  <p:tag name="OTLTIMEBANDRESERVEDLEFTAREAISSET" val="True"/>
  <p:tag name="OTLTIMEBANDDEPENABLED" val="False"/>
  <p:tag name="OTLTIMEBANDDEPSCHEDULINGMODE" val="Flexible"/>
  <p:tag name="OTLTIMEBANDDEPPREVIOUSSCHEDULINGMODE" val="Flexible"/>
  <p:tag name="OTLTIMEBANDDEPONBREAKINGSTRICTSCHEDULINGMODE" val="AskEverytime"/>
  <p:tag name="OTLTIMEBANDDEPONBREAKINGFLEXIBLESCHEDULINGMODE" val="AskEverytime"/>
  <p:tag name="OTLTIMEBANDSPACINGABOVE" val="16"/>
  <p:tag name="OTLTIMEBANDSPACINGBELOW" val="16"/>
  <p:tag name="OTLTIMEBANDSPACINGABOVEFORSWLANDTASKS" val="16"/>
  <p:tag name="OTLTIMEBANDSPACINGBELOWFORSWLANDTASKS" val="16"/>
  <p:tag name="OTLTIMEBANDSCALEFORMAT" val="MMM"/>
  <p:tag name="OTLTIMEBANDSCALETYPE" val="Months"/>
  <p:tag name="OTLTIMEBANDSHAPETYPE" val="RectangleTimeband"/>
  <p:tag name="OTLTIMEBANDSHAPEHEIGHT" val="14.3999996185303"/>
  <p:tag name="OTLTIMEBANDSHAPEPADDINGLEFT" val="0"/>
  <p:tag name="OTLTIMEBANDENDDATE" val="2025-01-16T23:59:00.0000000"/>
</p:tagLst>
</file>

<file path=ppt/tags/tag50.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68"/>
  <p:tag name="OTLDURATIONFORMAT" val="day"/>
  <p:tag name="OTLSPACING" val="5"/>
  <p:tag name="OTLSHAPETHICKNESSTYPE" val="Regular"/>
  <p:tag name="OTLWEEKNUMBERINGFORMAT" val="WNFormat1"/>
  <p:tag name="OTLWEEKNUMBERINGISVISIBLE" val="False"/>
  <p:tag name="OTLSTARTDATE" val="2024-08-15T00:00:00.0000000Z"/>
  <p:tag name="OTLENDDATE" val="2024-09-07T23:59:00.0000000Z"/>
</p:tagLst>
</file>

<file path=ppt/tags/tag51.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50"/>
  <p:tag name="OTLDURATIONFORMAT" val="day"/>
  <p:tag name="OTLSPACING" val="5"/>
  <p:tag name="OTLSHAPETHICKNESSTYPE" val="Regular"/>
  <p:tag name="OTLWEEKNUMBERINGFORMAT" val="WNFormat1"/>
  <p:tag name="OTLWEEKNUMBERINGISVISIBLE" val="False"/>
  <p:tag name="OTLSTARTDATE" val="2024-08-15T00:00:00.0000000Z"/>
  <p:tag name="OTLENDDATE" val="2024-09-30T01:55:00.0000000Z"/>
</p:tagLst>
</file>

<file path=ppt/tags/tag52.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 name="OTLSWIMLANESPACING" val="5"/>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 name="OTLSWIMLANESPACING" val="5"/>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80"/>
  <p:tag name="OTLDURATIONFORMAT" val="day"/>
  <p:tag name="OTLSPACING" val="5"/>
  <p:tag name="OTLSHAPETHICKNESSTYPE" val="Regular"/>
  <p:tag name="OTLWEEKNUMBERINGFORMAT" val="WNFormat1"/>
  <p:tag name="OTLWEEKNUMBERINGISVISIBLE" val="False"/>
  <p:tag name="OTLSTARTDATE" val="2024-07-09T00:00:00.0000000Z"/>
  <p:tag name="OTLENDDATE" val="2024-08-10T23:59:00.0000000Z"/>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 name="OTLDATEFORMATSTRING" val="MMM d"/>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PERCENTAGE" val="68"/>
  <p:tag name="OTLDURATIONFORMAT" val="day"/>
  <p:tag name="OTLSPACING" val="5"/>
  <p:tag name="OTLSHAPETHICKNESSTYPE" val="Regular"/>
  <p:tag name="OTLWEEKNUMBERINGFORMAT" val="WNFormat1"/>
  <p:tag name="OTLWEEKNUMBERINGISVISIBLE" val="False"/>
  <p:tag name="OTLSTARTDATE" val="2024-08-15T00:00:00.0000000Z"/>
  <p:tag name="OTLENDDATE" val="2024-09-07T23:59:00.0000000Z"/>
</p:tagLst>
</file>

<file path=ppt/theme/theme1.xml><?xml version="1.0" encoding="utf-8"?>
<a:theme xmlns:a="http://schemas.openxmlformats.org/drawingml/2006/main" name="Secondary slides USG Widescreen gre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USG">
    <a:dk1>
      <a:sysClr val="windowText" lastClr="000000"/>
    </a:dk1>
    <a:lt1>
      <a:sysClr val="window" lastClr="FFFFFF"/>
    </a:lt1>
    <a:dk2>
      <a:srgbClr val="44546A"/>
    </a:dk2>
    <a:lt2>
      <a:srgbClr val="E7E6E6"/>
    </a:lt2>
    <a:accent1>
      <a:srgbClr val="0038A8"/>
    </a:accent1>
    <a:accent2>
      <a:srgbClr val="6EBCDB"/>
    </a:accent2>
    <a:accent3>
      <a:srgbClr val="6A6A6A"/>
    </a:accent3>
    <a:accent4>
      <a:srgbClr val="8DC641"/>
    </a:accent4>
    <a:accent5>
      <a:srgbClr val="E31C3D"/>
    </a:accent5>
    <a:accent6>
      <a:srgbClr val="286E9C"/>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62973</TotalTime>
  <Words>2733</Words>
  <Application>Microsoft Office PowerPoint</Application>
  <PresentationFormat>On-screen Show (16:9)</PresentationFormat>
  <Paragraphs>400</Paragraphs>
  <Slides>42</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Aptos Narrow</vt:lpstr>
      <vt:lpstr>Arial</vt:lpstr>
      <vt:lpstr>Calibri</vt:lpstr>
      <vt:lpstr>Century</vt:lpstr>
      <vt:lpstr>Century Gothic</vt:lpstr>
      <vt:lpstr>Corbel</vt:lpstr>
      <vt:lpstr>Symbol</vt:lpstr>
      <vt:lpstr>Times New Roman</vt:lpstr>
      <vt:lpstr>Secondary slides USG Widescreen grey</vt:lpstr>
      <vt:lpstr>RPA and EDMA Update  Angie Bell, Cherry Zhang, Lori Hagood, Rachana Bhatt   Fall 2025 IRP Meeting</vt:lpstr>
      <vt:lpstr>Data Collections and Governance</vt:lpstr>
      <vt:lpstr>Financial Aid Data Collection</vt:lpstr>
      <vt:lpstr>Academic Data Collection</vt:lpstr>
      <vt:lpstr>Academic Data Collection</vt:lpstr>
      <vt:lpstr>Academic Data Collection</vt:lpstr>
      <vt:lpstr>Academic Data Collection</vt:lpstr>
      <vt:lpstr>Other Data Collections Items</vt:lpstr>
      <vt:lpstr>Academic Data Governance Website</vt:lpstr>
      <vt:lpstr>Enterprise Data Management and Analytics Update</vt:lpstr>
      <vt:lpstr>EDMA Update</vt:lpstr>
      <vt:lpstr>EDMA Update</vt:lpstr>
      <vt:lpstr>EDMA Current and Upcoming Work</vt:lpstr>
      <vt:lpstr>RPA Projects</vt:lpstr>
      <vt:lpstr>FVT/GE</vt:lpstr>
      <vt:lpstr>RPA Website and Reports</vt:lpstr>
      <vt:lpstr>Other RPA Work</vt:lpstr>
      <vt:lpstr>Other RPA Work</vt:lpstr>
      <vt:lpstr>IPEDS Reminder</vt:lpstr>
      <vt:lpstr>CVIOG Products</vt:lpstr>
      <vt:lpstr>USG Update  </vt:lpstr>
      <vt:lpstr>Comparator Peer Selection</vt:lpstr>
      <vt:lpstr>Advisory Committee Changes</vt:lpstr>
      <vt:lpstr>Other Academic Affairs</vt:lpstr>
      <vt:lpstr>Governor’s Education Workforce Strategy Team</vt:lpstr>
      <vt:lpstr>Institutional Consolidation</vt:lpstr>
      <vt:lpstr>Other…</vt:lpstr>
      <vt:lpstr>RPA Research and In-Depth Analyses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State College Data Analytics Update</vt:lpstr>
      <vt:lpstr>State College Data Analytics Update</vt:lpstr>
      <vt:lpstr>PowerPoint Presentation</vt:lpstr>
      <vt:lpstr>DE Data Tool</vt:lpstr>
      <vt:lpstr>Questions and Contact</vt:lpstr>
      <vt:lpstr>Questions and Contact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 PowerPoint Presentation Template</dc:title>
  <dc:subject/>
  <dc:creator>John Vanchella</dc:creator>
  <cp:keywords/>
  <dc:description/>
  <cp:lastModifiedBy>Angela Bell</cp:lastModifiedBy>
  <cp:revision>417</cp:revision>
  <cp:lastPrinted>2019-10-21T23:49:26Z</cp:lastPrinted>
  <dcterms:created xsi:type="dcterms:W3CDTF">2016-05-06T18:44:28Z</dcterms:created>
  <dcterms:modified xsi:type="dcterms:W3CDTF">2025-10-07T12:22:37Z</dcterms:modified>
  <cp:category/>
</cp:coreProperties>
</file>