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82" r:id="rId2"/>
    <p:sldId id="362" r:id="rId3"/>
    <p:sldId id="256" r:id="rId4"/>
    <p:sldId id="257" r:id="rId5"/>
    <p:sldId id="258" r:id="rId6"/>
    <p:sldId id="278" r:id="rId7"/>
    <p:sldId id="279" r:id="rId8"/>
    <p:sldId id="276" r:id="rId9"/>
    <p:sldId id="264" r:id="rId10"/>
    <p:sldId id="265" r:id="rId11"/>
    <p:sldId id="263" r:id="rId12"/>
    <p:sldId id="273" r:id="rId13"/>
    <p:sldId id="36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5699" autoAdjust="0"/>
  </p:normalViewPr>
  <p:slideViewPr>
    <p:cSldViewPr snapToGrid="0" snapToObjects="1">
      <p:cViewPr varScale="1">
        <p:scale>
          <a:sx n="97" d="100"/>
          <a:sy n="97" d="100"/>
        </p:scale>
        <p:origin x="17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CF982-7464-5E43-A731-2631846EF6A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6A3F4-CEA8-5749-9F03-DEE147738127}">
      <dgm:prSet phldrT="[Text]"/>
      <dgm:spPr/>
      <dgm:t>
        <a:bodyPr/>
        <a:lstStyle/>
        <a:p>
          <a:r>
            <a:rPr lang="en-US" dirty="0"/>
            <a:t>Write</a:t>
          </a:r>
        </a:p>
      </dgm:t>
    </dgm:pt>
    <dgm:pt modelId="{DB56686B-8A49-1046-99B7-EC68220A4C29}" type="parTrans" cxnId="{03D687E9-EC73-DB41-8F2F-E657DE6EBFB2}">
      <dgm:prSet/>
      <dgm:spPr/>
      <dgm:t>
        <a:bodyPr/>
        <a:lstStyle/>
        <a:p>
          <a:endParaRPr lang="en-US"/>
        </a:p>
      </dgm:t>
    </dgm:pt>
    <dgm:pt modelId="{253933DD-89B5-114C-8BD1-D6A8973E11C1}" type="sibTrans" cxnId="{03D687E9-EC73-DB41-8F2F-E657DE6EBFB2}">
      <dgm:prSet/>
      <dgm:spPr/>
      <dgm:t>
        <a:bodyPr/>
        <a:lstStyle/>
        <a:p>
          <a:endParaRPr lang="en-US"/>
        </a:p>
      </dgm:t>
    </dgm:pt>
    <dgm:pt modelId="{C3387335-073B-334A-9FCF-2A5F3EF7320E}">
      <dgm:prSet phldrT="[Text]"/>
      <dgm:spPr/>
      <dgm:t>
        <a:bodyPr/>
        <a:lstStyle/>
        <a:p>
          <a:r>
            <a:rPr lang="en-US" dirty="0"/>
            <a:t>Pair</a:t>
          </a:r>
        </a:p>
      </dgm:t>
    </dgm:pt>
    <dgm:pt modelId="{34D29191-A2E0-AF4B-96BF-E774DB53C0A7}" type="parTrans" cxnId="{3E8A22FA-A8BF-534A-94BB-823CC24E21EB}">
      <dgm:prSet/>
      <dgm:spPr/>
      <dgm:t>
        <a:bodyPr/>
        <a:lstStyle/>
        <a:p>
          <a:endParaRPr lang="en-US"/>
        </a:p>
      </dgm:t>
    </dgm:pt>
    <dgm:pt modelId="{2C36BADF-BF98-734C-B924-C7B853552784}" type="sibTrans" cxnId="{3E8A22FA-A8BF-534A-94BB-823CC24E21EB}">
      <dgm:prSet/>
      <dgm:spPr/>
      <dgm:t>
        <a:bodyPr/>
        <a:lstStyle/>
        <a:p>
          <a:endParaRPr lang="en-US"/>
        </a:p>
      </dgm:t>
    </dgm:pt>
    <dgm:pt modelId="{B56F625F-9C3A-FC4B-B33D-865E64BAD884}">
      <dgm:prSet phldrT="[Text]"/>
      <dgm:spPr/>
      <dgm:t>
        <a:bodyPr/>
        <a:lstStyle/>
        <a:p>
          <a:r>
            <a:rPr lang="en-US" dirty="0"/>
            <a:t>Share</a:t>
          </a:r>
        </a:p>
      </dgm:t>
    </dgm:pt>
    <dgm:pt modelId="{379D840B-B6EE-0E46-82B3-B212A1B3C8F9}" type="parTrans" cxnId="{D071D4CE-D0ED-6F43-9D5E-C84BD52FBE4A}">
      <dgm:prSet/>
      <dgm:spPr/>
      <dgm:t>
        <a:bodyPr/>
        <a:lstStyle/>
        <a:p>
          <a:endParaRPr lang="en-US"/>
        </a:p>
      </dgm:t>
    </dgm:pt>
    <dgm:pt modelId="{8B02F9B3-6364-0A4E-A303-6B19C1DDB3C8}" type="sibTrans" cxnId="{D071D4CE-D0ED-6F43-9D5E-C84BD52FBE4A}">
      <dgm:prSet/>
      <dgm:spPr/>
      <dgm:t>
        <a:bodyPr/>
        <a:lstStyle/>
        <a:p>
          <a:endParaRPr lang="en-US"/>
        </a:p>
      </dgm:t>
    </dgm:pt>
    <dgm:pt modelId="{BF159EC5-D01B-B241-937A-96FC1FC19632}">
      <dgm:prSet phldrT="[Text]" custT="1"/>
      <dgm:spPr/>
      <dgm:t>
        <a:bodyPr/>
        <a:lstStyle/>
        <a:p>
          <a:r>
            <a:rPr lang="en-US" sz="2400" dirty="0"/>
            <a:t>5 min</a:t>
          </a:r>
        </a:p>
      </dgm:t>
    </dgm:pt>
    <dgm:pt modelId="{E0666F4F-36D8-B347-B825-2A415B840253}" type="parTrans" cxnId="{39DA2AE9-DDAA-D64B-9F98-583373F351E3}">
      <dgm:prSet/>
      <dgm:spPr/>
      <dgm:t>
        <a:bodyPr/>
        <a:lstStyle/>
        <a:p>
          <a:endParaRPr lang="en-US"/>
        </a:p>
      </dgm:t>
    </dgm:pt>
    <dgm:pt modelId="{BBD04407-36F7-0544-BA7F-E2D094281F7E}" type="sibTrans" cxnId="{39DA2AE9-DDAA-D64B-9F98-583373F351E3}">
      <dgm:prSet/>
      <dgm:spPr/>
      <dgm:t>
        <a:bodyPr/>
        <a:lstStyle/>
        <a:p>
          <a:endParaRPr lang="en-US"/>
        </a:p>
      </dgm:t>
    </dgm:pt>
    <dgm:pt modelId="{D807B04C-1910-0B48-A04C-34D62542B962}">
      <dgm:prSet phldrT="[Text]" custT="1"/>
      <dgm:spPr/>
      <dgm:t>
        <a:bodyPr/>
        <a:lstStyle/>
        <a:p>
          <a:r>
            <a:rPr lang="en-US" sz="2400" dirty="0"/>
            <a:t>5 min</a:t>
          </a:r>
        </a:p>
      </dgm:t>
    </dgm:pt>
    <dgm:pt modelId="{33247434-057E-9442-8E44-B0D1D0DA33D3}" type="parTrans" cxnId="{B040C08F-C8ED-CA49-9B52-5DA996264EC5}">
      <dgm:prSet/>
      <dgm:spPr/>
      <dgm:t>
        <a:bodyPr/>
        <a:lstStyle/>
        <a:p>
          <a:endParaRPr lang="en-US"/>
        </a:p>
      </dgm:t>
    </dgm:pt>
    <dgm:pt modelId="{2E64AE4C-C9E0-C742-96F8-6F96F4E565F2}" type="sibTrans" cxnId="{B040C08F-C8ED-CA49-9B52-5DA996264EC5}">
      <dgm:prSet/>
      <dgm:spPr/>
      <dgm:t>
        <a:bodyPr/>
        <a:lstStyle/>
        <a:p>
          <a:endParaRPr lang="en-US"/>
        </a:p>
      </dgm:t>
    </dgm:pt>
    <dgm:pt modelId="{E1C9CB2E-3D9E-7D4F-BB26-F22F66FB6E90}">
      <dgm:prSet phldrT="[Text]" custT="1"/>
      <dgm:spPr/>
      <dgm:t>
        <a:bodyPr/>
        <a:lstStyle/>
        <a:p>
          <a:r>
            <a:rPr lang="en-US" sz="2400" dirty="0"/>
            <a:t>2 min</a:t>
          </a:r>
        </a:p>
      </dgm:t>
    </dgm:pt>
    <dgm:pt modelId="{BB56906D-FAB1-8149-A77D-B5AD5221D3D4}" type="sibTrans" cxnId="{24AD2F44-CACF-5A41-AACC-0EE89792B123}">
      <dgm:prSet/>
      <dgm:spPr/>
      <dgm:t>
        <a:bodyPr/>
        <a:lstStyle/>
        <a:p>
          <a:endParaRPr lang="en-US"/>
        </a:p>
      </dgm:t>
    </dgm:pt>
    <dgm:pt modelId="{8F89D874-3B90-DC44-B142-1C83FF9DA624}" type="parTrans" cxnId="{24AD2F44-CACF-5A41-AACC-0EE89792B123}">
      <dgm:prSet/>
      <dgm:spPr/>
      <dgm:t>
        <a:bodyPr/>
        <a:lstStyle/>
        <a:p>
          <a:endParaRPr lang="en-US"/>
        </a:p>
      </dgm:t>
    </dgm:pt>
    <dgm:pt modelId="{E034C5D8-F5D7-D944-A759-519044D62060}" type="pres">
      <dgm:prSet presAssocID="{550CF982-7464-5E43-A731-2631846EF6A5}" presName="CompostProcess" presStyleCnt="0">
        <dgm:presLayoutVars>
          <dgm:dir/>
          <dgm:resizeHandles val="exact"/>
        </dgm:presLayoutVars>
      </dgm:prSet>
      <dgm:spPr/>
    </dgm:pt>
    <dgm:pt modelId="{AEECF934-5FC8-F644-A049-3EA12BBC5D6B}" type="pres">
      <dgm:prSet presAssocID="{550CF982-7464-5E43-A731-2631846EF6A5}" presName="arrow" presStyleLbl="bgShp" presStyleIdx="0" presStyleCnt="1"/>
      <dgm:spPr/>
    </dgm:pt>
    <dgm:pt modelId="{C946D818-A8BB-B145-B367-E1BD9BBCA2BA}" type="pres">
      <dgm:prSet presAssocID="{550CF982-7464-5E43-A731-2631846EF6A5}" presName="linearProcess" presStyleCnt="0"/>
      <dgm:spPr/>
    </dgm:pt>
    <dgm:pt modelId="{E58017E9-AB20-5441-9670-B1BD8E93E4DC}" type="pres">
      <dgm:prSet presAssocID="{D566A3F4-CEA8-5749-9F03-DEE147738127}" presName="textNode" presStyleLbl="node1" presStyleIdx="0" presStyleCnt="3">
        <dgm:presLayoutVars>
          <dgm:bulletEnabled val="1"/>
        </dgm:presLayoutVars>
      </dgm:prSet>
      <dgm:spPr/>
    </dgm:pt>
    <dgm:pt modelId="{4204478B-50E0-264B-A6AD-CE49C65C8504}" type="pres">
      <dgm:prSet presAssocID="{253933DD-89B5-114C-8BD1-D6A8973E11C1}" presName="sibTrans" presStyleCnt="0"/>
      <dgm:spPr/>
    </dgm:pt>
    <dgm:pt modelId="{97F3E1AE-1EB2-5840-8444-14A8E3CE76AB}" type="pres">
      <dgm:prSet presAssocID="{C3387335-073B-334A-9FCF-2A5F3EF7320E}" presName="textNode" presStyleLbl="node1" presStyleIdx="1" presStyleCnt="3">
        <dgm:presLayoutVars>
          <dgm:bulletEnabled val="1"/>
        </dgm:presLayoutVars>
      </dgm:prSet>
      <dgm:spPr/>
    </dgm:pt>
    <dgm:pt modelId="{2717A59A-43C9-9D46-A017-BE3C102D9776}" type="pres">
      <dgm:prSet presAssocID="{2C36BADF-BF98-734C-B924-C7B853552784}" presName="sibTrans" presStyleCnt="0"/>
      <dgm:spPr/>
    </dgm:pt>
    <dgm:pt modelId="{4256BCFD-2B2D-AC49-B14D-B8AACFE1F7CE}" type="pres">
      <dgm:prSet presAssocID="{B56F625F-9C3A-FC4B-B33D-865E64BAD88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37A7D28-F95F-8C4A-9FE2-BF7981006B13}" type="presOf" srcId="{E1C9CB2E-3D9E-7D4F-BB26-F22F66FB6E90}" destId="{E58017E9-AB20-5441-9670-B1BD8E93E4DC}" srcOrd="0" destOrd="1" presId="urn:microsoft.com/office/officeart/2005/8/layout/hProcess9"/>
    <dgm:cxn modelId="{24AD2F44-CACF-5A41-AACC-0EE89792B123}" srcId="{D566A3F4-CEA8-5749-9F03-DEE147738127}" destId="{E1C9CB2E-3D9E-7D4F-BB26-F22F66FB6E90}" srcOrd="0" destOrd="0" parTransId="{8F89D874-3B90-DC44-B142-1C83FF9DA624}" sibTransId="{BB56906D-FAB1-8149-A77D-B5AD5221D3D4}"/>
    <dgm:cxn modelId="{1508716A-D8EA-1843-A1EE-C185EAFD798B}" type="presOf" srcId="{D807B04C-1910-0B48-A04C-34D62542B962}" destId="{4256BCFD-2B2D-AC49-B14D-B8AACFE1F7CE}" srcOrd="0" destOrd="1" presId="urn:microsoft.com/office/officeart/2005/8/layout/hProcess9"/>
    <dgm:cxn modelId="{D0F9316D-AB63-094A-9B25-F5CC0CC9B2C1}" type="presOf" srcId="{C3387335-073B-334A-9FCF-2A5F3EF7320E}" destId="{97F3E1AE-1EB2-5840-8444-14A8E3CE76AB}" srcOrd="0" destOrd="0" presId="urn:microsoft.com/office/officeart/2005/8/layout/hProcess9"/>
    <dgm:cxn modelId="{DB326374-4F2B-9B48-9768-C19264813369}" type="presOf" srcId="{B56F625F-9C3A-FC4B-B33D-865E64BAD884}" destId="{4256BCFD-2B2D-AC49-B14D-B8AACFE1F7CE}" srcOrd="0" destOrd="0" presId="urn:microsoft.com/office/officeart/2005/8/layout/hProcess9"/>
    <dgm:cxn modelId="{B040C08F-C8ED-CA49-9B52-5DA996264EC5}" srcId="{B56F625F-9C3A-FC4B-B33D-865E64BAD884}" destId="{D807B04C-1910-0B48-A04C-34D62542B962}" srcOrd="0" destOrd="0" parTransId="{33247434-057E-9442-8E44-B0D1D0DA33D3}" sibTransId="{2E64AE4C-C9E0-C742-96F8-6F96F4E565F2}"/>
    <dgm:cxn modelId="{10F6C898-2C01-B141-984F-FAB18405DC3F}" type="presOf" srcId="{BF159EC5-D01B-B241-937A-96FC1FC19632}" destId="{97F3E1AE-1EB2-5840-8444-14A8E3CE76AB}" srcOrd="0" destOrd="1" presId="urn:microsoft.com/office/officeart/2005/8/layout/hProcess9"/>
    <dgm:cxn modelId="{32661AC3-1B66-B24D-B572-07A05D3F8B8A}" type="presOf" srcId="{D566A3F4-CEA8-5749-9F03-DEE147738127}" destId="{E58017E9-AB20-5441-9670-B1BD8E93E4DC}" srcOrd="0" destOrd="0" presId="urn:microsoft.com/office/officeart/2005/8/layout/hProcess9"/>
    <dgm:cxn modelId="{D071D4CE-D0ED-6F43-9D5E-C84BD52FBE4A}" srcId="{550CF982-7464-5E43-A731-2631846EF6A5}" destId="{B56F625F-9C3A-FC4B-B33D-865E64BAD884}" srcOrd="2" destOrd="0" parTransId="{379D840B-B6EE-0E46-82B3-B212A1B3C8F9}" sibTransId="{8B02F9B3-6364-0A4E-A303-6B19C1DDB3C8}"/>
    <dgm:cxn modelId="{5F6459D1-E1DE-714C-80AE-52E2C548C939}" type="presOf" srcId="{550CF982-7464-5E43-A731-2631846EF6A5}" destId="{E034C5D8-F5D7-D944-A759-519044D62060}" srcOrd="0" destOrd="0" presId="urn:microsoft.com/office/officeart/2005/8/layout/hProcess9"/>
    <dgm:cxn modelId="{39DA2AE9-DDAA-D64B-9F98-583373F351E3}" srcId="{C3387335-073B-334A-9FCF-2A5F3EF7320E}" destId="{BF159EC5-D01B-B241-937A-96FC1FC19632}" srcOrd="0" destOrd="0" parTransId="{E0666F4F-36D8-B347-B825-2A415B840253}" sibTransId="{BBD04407-36F7-0544-BA7F-E2D094281F7E}"/>
    <dgm:cxn modelId="{03D687E9-EC73-DB41-8F2F-E657DE6EBFB2}" srcId="{550CF982-7464-5E43-A731-2631846EF6A5}" destId="{D566A3F4-CEA8-5749-9F03-DEE147738127}" srcOrd="0" destOrd="0" parTransId="{DB56686B-8A49-1046-99B7-EC68220A4C29}" sibTransId="{253933DD-89B5-114C-8BD1-D6A8973E11C1}"/>
    <dgm:cxn modelId="{3E8A22FA-A8BF-534A-94BB-823CC24E21EB}" srcId="{550CF982-7464-5E43-A731-2631846EF6A5}" destId="{C3387335-073B-334A-9FCF-2A5F3EF7320E}" srcOrd="1" destOrd="0" parTransId="{34D29191-A2E0-AF4B-96BF-E774DB53C0A7}" sibTransId="{2C36BADF-BF98-734C-B924-C7B853552784}"/>
    <dgm:cxn modelId="{3FCC0CB1-62F2-544F-830A-5B21BE147144}" type="presParOf" srcId="{E034C5D8-F5D7-D944-A759-519044D62060}" destId="{AEECF934-5FC8-F644-A049-3EA12BBC5D6B}" srcOrd="0" destOrd="0" presId="urn:microsoft.com/office/officeart/2005/8/layout/hProcess9"/>
    <dgm:cxn modelId="{62CF642D-8272-594C-9DD4-6BE5CA6D5C14}" type="presParOf" srcId="{E034C5D8-F5D7-D944-A759-519044D62060}" destId="{C946D818-A8BB-B145-B367-E1BD9BBCA2BA}" srcOrd="1" destOrd="0" presId="urn:microsoft.com/office/officeart/2005/8/layout/hProcess9"/>
    <dgm:cxn modelId="{2C458B38-3C87-FD43-BAC2-AD58AF270378}" type="presParOf" srcId="{C946D818-A8BB-B145-B367-E1BD9BBCA2BA}" destId="{E58017E9-AB20-5441-9670-B1BD8E93E4DC}" srcOrd="0" destOrd="0" presId="urn:microsoft.com/office/officeart/2005/8/layout/hProcess9"/>
    <dgm:cxn modelId="{D675DC76-B106-034B-9F82-EBE01AB4C234}" type="presParOf" srcId="{C946D818-A8BB-B145-B367-E1BD9BBCA2BA}" destId="{4204478B-50E0-264B-A6AD-CE49C65C8504}" srcOrd="1" destOrd="0" presId="urn:microsoft.com/office/officeart/2005/8/layout/hProcess9"/>
    <dgm:cxn modelId="{27B8E64C-3A63-DB44-A0EA-0492C5A892C1}" type="presParOf" srcId="{C946D818-A8BB-B145-B367-E1BD9BBCA2BA}" destId="{97F3E1AE-1EB2-5840-8444-14A8E3CE76AB}" srcOrd="2" destOrd="0" presId="urn:microsoft.com/office/officeart/2005/8/layout/hProcess9"/>
    <dgm:cxn modelId="{09CA7F0B-A36C-C24F-B916-2147DB94DB26}" type="presParOf" srcId="{C946D818-A8BB-B145-B367-E1BD9BBCA2BA}" destId="{2717A59A-43C9-9D46-A017-BE3C102D9776}" srcOrd="3" destOrd="0" presId="urn:microsoft.com/office/officeart/2005/8/layout/hProcess9"/>
    <dgm:cxn modelId="{BC3754EC-0714-4145-891D-F29BE46EECB7}" type="presParOf" srcId="{C946D818-A8BB-B145-B367-E1BD9BBCA2BA}" destId="{4256BCFD-2B2D-AC49-B14D-B8AACFE1F7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F934-5FC8-F644-A049-3EA12BBC5D6B}">
      <dsp:nvSpPr>
        <dsp:cNvPr id="0" name=""/>
        <dsp:cNvSpPr/>
      </dsp:nvSpPr>
      <dsp:spPr>
        <a:xfrm>
          <a:off x="371955" y="0"/>
          <a:ext cx="4215490" cy="34594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8017E9-AB20-5441-9670-B1BD8E93E4DC}">
      <dsp:nvSpPr>
        <dsp:cNvPr id="0" name=""/>
        <dsp:cNvSpPr/>
      </dsp:nvSpPr>
      <dsp:spPr>
        <a:xfrm>
          <a:off x="0" y="1037848"/>
          <a:ext cx="1487820" cy="1383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Write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 min</a:t>
          </a:r>
        </a:p>
      </dsp:txBody>
      <dsp:txXfrm>
        <a:off x="67551" y="1105399"/>
        <a:ext cx="1352718" cy="1248696"/>
      </dsp:txXfrm>
    </dsp:sp>
    <dsp:sp modelId="{97F3E1AE-1EB2-5840-8444-14A8E3CE76AB}">
      <dsp:nvSpPr>
        <dsp:cNvPr id="0" name=""/>
        <dsp:cNvSpPr/>
      </dsp:nvSpPr>
      <dsp:spPr>
        <a:xfrm>
          <a:off x="1735790" y="1037848"/>
          <a:ext cx="1487820" cy="1383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Pair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5 min</a:t>
          </a:r>
        </a:p>
      </dsp:txBody>
      <dsp:txXfrm>
        <a:off x="1803341" y="1105399"/>
        <a:ext cx="1352718" cy="1248696"/>
      </dsp:txXfrm>
    </dsp:sp>
    <dsp:sp modelId="{4256BCFD-2B2D-AC49-B14D-B8AACFE1F7CE}">
      <dsp:nvSpPr>
        <dsp:cNvPr id="0" name=""/>
        <dsp:cNvSpPr/>
      </dsp:nvSpPr>
      <dsp:spPr>
        <a:xfrm>
          <a:off x="3471580" y="1037848"/>
          <a:ext cx="1487820" cy="1383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Share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5 min</a:t>
          </a:r>
        </a:p>
      </dsp:txBody>
      <dsp:txXfrm>
        <a:off x="3539131" y="1105399"/>
        <a:ext cx="1352718" cy="1248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19D8-7614-824F-B673-ACBB29010114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7F31-AD52-CA48-9F14-B64A3AF0F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7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slide</a:t>
            </a:r>
            <a:r>
              <a:rPr lang="en-US" baseline="0" dirty="0"/>
              <a:t> (visible as participants file 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1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Pre-slide:</a:t>
            </a:r>
          </a:p>
          <a:p>
            <a:r>
              <a:rPr lang="en-US" dirty="0"/>
              <a:t>Motivating = preview quote of the workshop material</a:t>
            </a:r>
          </a:p>
          <a:p>
            <a:endParaRPr lang="en-US" dirty="0"/>
          </a:p>
          <a:p>
            <a:r>
              <a:rPr lang="en-US" dirty="0"/>
              <a:t>Brainstorm</a:t>
            </a:r>
          </a:p>
          <a:p>
            <a:r>
              <a:rPr lang="en-US" dirty="0"/>
              <a:t>Retrieving = low stakes quizzes, remind participants of prior knowledge that relates</a:t>
            </a:r>
            <a:r>
              <a:rPr lang="en-US" baseline="0" dirty="0"/>
              <a:t> to today’s topics</a:t>
            </a:r>
          </a:p>
          <a:p>
            <a:r>
              <a:rPr lang="en-US" baseline="0" dirty="0"/>
              <a:t>Connecting = what do you already know about this</a:t>
            </a:r>
          </a:p>
          <a:p>
            <a:endParaRPr lang="en-US" baseline="0" dirty="0"/>
          </a:p>
          <a:p>
            <a:r>
              <a:rPr lang="en-US" baseline="0" dirty="0"/>
              <a:t>Define “Small Teaching” (“Consider an example of small teaching from their own context”) </a:t>
            </a:r>
          </a:p>
          <a:p>
            <a:r>
              <a:rPr lang="en-US" baseline="0" dirty="0"/>
              <a:t>Self-explaining = think aloud, peer instruction</a:t>
            </a:r>
          </a:p>
          <a:p>
            <a:endParaRPr lang="en-US" baseline="0" dirty="0"/>
          </a:p>
          <a:p>
            <a:r>
              <a:rPr lang="en-US" baseline="0" dirty="0"/>
              <a:t>Inventory</a:t>
            </a:r>
          </a:p>
          <a:p>
            <a:r>
              <a:rPr lang="en-US" dirty="0"/>
              <a:t>Retrieving = low stakes quizzes, remind participants of prior knowledge that relates</a:t>
            </a:r>
            <a:r>
              <a:rPr lang="en-US" baseline="0" dirty="0"/>
              <a:t> to today’s topics</a:t>
            </a:r>
          </a:p>
          <a:p>
            <a:r>
              <a:rPr lang="en-US" baseline="0" dirty="0"/>
              <a:t>Connecting = what do you already know about this. (And, this meta-moment!)</a:t>
            </a:r>
          </a:p>
          <a:p>
            <a:r>
              <a:rPr lang="en-US" baseline="0" dirty="0"/>
              <a:t>Self-explaining = self explaining as you work</a:t>
            </a:r>
          </a:p>
          <a:p>
            <a:endParaRPr lang="en-US" baseline="0" dirty="0"/>
          </a:p>
          <a:p>
            <a:r>
              <a:rPr lang="en-US" baseline="0" dirty="0"/>
              <a:t>Throughout</a:t>
            </a:r>
          </a:p>
          <a:p>
            <a:r>
              <a:rPr lang="en-US" baseline="0" dirty="0"/>
              <a:t>Expanding </a:t>
            </a:r>
            <a:r>
              <a:rPr lang="mr-IN" baseline="0" dirty="0"/>
              <a:t>–</a:t>
            </a:r>
            <a:r>
              <a:rPr lang="en-US" baseline="0" dirty="0"/>
              <a:t> you’re here, engaging in self-development!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1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0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If desired, bin answers into:</a:t>
            </a:r>
          </a:p>
          <a:p>
            <a:pPr marL="228600" indent="-228600">
              <a:buAutoNum type="arabicParenR"/>
            </a:pPr>
            <a:r>
              <a:rPr lang="en-US" baseline="0" dirty="0"/>
              <a:t>Students prepare for/anticipate learning</a:t>
            </a:r>
          </a:p>
          <a:p>
            <a:pPr marL="228600" indent="-228600">
              <a:buAutoNum type="arabicParenR"/>
            </a:pPr>
            <a:r>
              <a:rPr lang="en-US" baseline="0" dirty="0"/>
              <a:t>Students are attentive to learning</a:t>
            </a:r>
          </a:p>
          <a:p>
            <a:pPr marL="228600" indent="-228600">
              <a:buAutoNum type="arabicParenR"/>
            </a:pPr>
            <a:r>
              <a:rPr lang="en-US" baseline="0" dirty="0"/>
              <a:t>Students use/apply info, giving it significance</a:t>
            </a:r>
          </a:p>
          <a:p>
            <a:pPr marL="228600" indent="-228600">
              <a:buAutoNum type="arabicParenR"/>
            </a:pPr>
            <a:r>
              <a:rPr lang="en-US" baseline="0" dirty="0"/>
              <a:t>Student reflect/check their own learning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5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0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7F31-AD52-CA48-9F14-B64A3AF0F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1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0FC1F5-5AD0-E94A-AE28-40AE393A4869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AAA0C4-CC34-CF41-BF55-8295D48632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mailto:cetlpc@gsu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gogyunbound.com/" TargetMode="External"/><Relationship Id="rId2" Type="http://schemas.openxmlformats.org/officeDocument/2006/relationships/hyperlink" Target="http://ablconnect.harvard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achinginhighered.com/episodes/" TargetMode="External"/><Relationship Id="rId4" Type="http://schemas.openxmlformats.org/officeDocument/2006/relationships/hyperlink" Target="http://www.facultyfocu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271" y="-13352"/>
            <a:ext cx="8921398" cy="1149488"/>
          </a:xfrm>
        </p:spPr>
        <p:txBody>
          <a:bodyPr/>
          <a:lstStyle/>
          <a:p>
            <a:r>
              <a:rPr lang="en-US" dirty="0">
                <a:latin typeface="Palatino"/>
                <a:cs typeface="Palatino"/>
              </a:rPr>
              <a:t>The Power of Small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14" y="1909754"/>
            <a:ext cx="5637456" cy="39032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ahoma"/>
                <a:cs typeface="Tahoma"/>
              </a:rPr>
              <a:t>“Much of what we’ve been doing as teachers and students isn’t serving us well, but some comparatively simple changes could make a big difference.”</a:t>
            </a:r>
          </a:p>
          <a:p>
            <a:pPr marL="1025525" indent="0">
              <a:buNone/>
            </a:pPr>
            <a:endParaRPr lang="en-US" sz="1400" dirty="0">
              <a:latin typeface="Tahoma"/>
              <a:cs typeface="Tahoma"/>
            </a:endParaRPr>
          </a:p>
          <a:p>
            <a:pPr marL="1831975" indent="0">
              <a:buNone/>
            </a:pPr>
            <a:r>
              <a:rPr lang="en-US" sz="1800" dirty="0">
                <a:latin typeface="Tahoma"/>
                <a:cs typeface="Tahoma"/>
              </a:rPr>
              <a:t>Brown, </a:t>
            </a:r>
            <a:r>
              <a:rPr lang="en-US" sz="1800" dirty="0" err="1">
                <a:latin typeface="Tahoma"/>
                <a:cs typeface="Tahoma"/>
              </a:rPr>
              <a:t>Roediger</a:t>
            </a:r>
            <a:r>
              <a:rPr lang="en-US" sz="1800" dirty="0">
                <a:latin typeface="Tahoma"/>
                <a:cs typeface="Tahoma"/>
              </a:rPr>
              <a:t>, McDaniel</a:t>
            </a:r>
          </a:p>
          <a:p>
            <a:pPr marL="1831975" indent="0">
              <a:buNone/>
            </a:pPr>
            <a:r>
              <a:rPr lang="en-US" sz="1800" i="1" dirty="0">
                <a:latin typeface="Tahoma"/>
                <a:cs typeface="Tahoma"/>
              </a:rPr>
              <a:t>Make it Stick </a:t>
            </a:r>
            <a:r>
              <a:rPr lang="en-US" sz="1800" dirty="0">
                <a:latin typeface="Tahoma"/>
                <a:cs typeface="Tahoma"/>
              </a:rPr>
              <a:t>(Harvard UP, 2014)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82" y="4614644"/>
            <a:ext cx="2917123" cy="212961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6820554" y="3660264"/>
            <a:ext cx="5181975" cy="2292509"/>
          </a:xfrm>
          <a:prstGeom prst="round2Same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6943447" y="3972867"/>
            <a:ext cx="4855735" cy="813204"/>
          </a:xfrm>
          <a:prstGeom prst="rect">
            <a:avLst/>
          </a:prstGeom>
        </p:spPr>
        <p:txBody>
          <a:bodyPr vert="horz" lIns="91440" tIns="45720" rIns="4572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Preferred name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7123777" y="4764243"/>
            <a:ext cx="4596011" cy="813204"/>
          </a:xfrm>
          <a:prstGeom prst="rect">
            <a:avLst/>
          </a:prstGeom>
        </p:spPr>
        <p:txBody>
          <a:bodyPr vert="horz" lIns="91440" tIns="45720" rIns="4572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 teach because</a:t>
            </a:r>
            <a:r>
              <a:rPr lang="mr-IN" sz="2400" dirty="0"/>
              <a:t>…</a:t>
            </a:r>
            <a:r>
              <a:rPr lang="en-US" sz="2400" dirty="0"/>
              <a:t> (≤ 3 words)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0554" y="1776725"/>
            <a:ext cx="4899234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280"/>
              </a:lnSpc>
            </a:pPr>
            <a:r>
              <a:rPr lang="en-US" sz="4400" dirty="0">
                <a:latin typeface="Tahoma"/>
                <a:cs typeface="Tahoma"/>
              </a:rPr>
              <a:t>As you settle in, fill out a name tent: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98496" y="1909754"/>
            <a:ext cx="0" cy="4550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6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  <a:cs typeface="Palatino"/>
              </a:rPr>
              <a:t>Post-it Parade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9701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Summarize one of the small teaching changes you planned to make.  Post your note to the legal-sized piece of paper on your table; feel free to browse others’ plans to identify ideas you may like to borrow/build upon.</a:t>
            </a:r>
          </a:p>
          <a:p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Before you leave:</a:t>
            </a:r>
          </a:p>
          <a:p>
            <a:pPr marL="40005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Exchange contact information with an accountability partner.  Make plans to follow up with one another in one month about the implementation of your small teaching 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29" t="9876" r="21605" b="10494"/>
          <a:stretch/>
        </p:blipFill>
        <p:spPr>
          <a:xfrm>
            <a:off x="8724392" y="1489396"/>
            <a:ext cx="2768600" cy="25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7800" y="250567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latin typeface="Palatino"/>
                <a:cs typeface="Palatino"/>
              </a:rPr>
              <a:t>Meta-Moment</a:t>
            </a:r>
          </a:p>
        </p:txBody>
      </p:sp>
    </p:spTree>
    <p:extLst>
      <p:ext uri="{BB962C8B-B14F-4D97-AF65-F5344CB8AC3E}">
        <p14:creationId xmlns:p14="http://schemas.microsoft.com/office/powerpoint/2010/main" val="18310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  <a:cs typeface="Palatino"/>
              </a:rPr>
              <a:t>Meta-Moment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397"/>
            <a:ext cx="5130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Workshop run-of-show: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Pre-slide: quote on small changes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Introductions/goals/take-away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Brainstorm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Define “small teaching”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Why “small teaching”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Inventory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Work time</a:t>
            </a:r>
          </a:p>
          <a:p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Post-it parade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51600" y="1752601"/>
            <a:ext cx="513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Small Teaching (2016) TOC: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Knowledge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Retrieving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Predicting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latin typeface="Tahoma"/>
                <a:cs typeface="Tahoma"/>
              </a:rPr>
              <a:t>Interleaving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Understanding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Connecting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Practicing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Self-explaining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Tahoma"/>
                <a:cs typeface="Tahoma"/>
              </a:rPr>
              <a:t>Inspiration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Tahoma"/>
                <a:cs typeface="Tahoma"/>
              </a:rPr>
              <a:t>Motivating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latin typeface="Tahoma"/>
                <a:cs typeface="Tahoma"/>
              </a:rPr>
              <a:t>Growing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ahoma"/>
                <a:cs typeface="Tahoma"/>
              </a:rPr>
              <a:t>Expanding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3B47-7334-8041-9627-37F7027C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59410"/>
            <a:ext cx="8191500" cy="1143000"/>
          </a:xfrm>
        </p:spPr>
        <p:txBody>
          <a:bodyPr/>
          <a:lstStyle/>
          <a:p>
            <a:r>
              <a:rPr lang="en-US" dirty="0"/>
              <a:t>Questions? (&amp; Answers)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9654-7BCF-4142-80C8-6F217B29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0574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Pamela </a:t>
            </a:r>
            <a:r>
              <a:rPr lang="en-US" dirty="0" err="1"/>
              <a:t>Moolenaar-Wirsiy</a:t>
            </a:r>
            <a:r>
              <a:rPr lang="en-US" dirty="0"/>
              <a:t>, Ph.D., M.P.A.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cetlpc@gsu.edu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678-891-2425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39378-BA43-394F-913B-B781C95E7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25" y="40386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  <a:cs typeface="Palatino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215" y="1721966"/>
            <a:ext cx="961827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James, James M. (2016) </a:t>
            </a:r>
            <a:r>
              <a:rPr lang="en-US" i="1" dirty="0">
                <a:solidFill>
                  <a:srgbClr val="000000"/>
                </a:solidFill>
                <a:latin typeface="Tahoma"/>
                <a:cs typeface="Tahoma"/>
              </a:rPr>
              <a:t>Small Teaching: Everyday Lessons From the Science of Learning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ahoma"/>
                <a:cs typeface="Tahoma"/>
              </a:rPr>
              <a:t>Jossey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-Bass Publishers.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Angelo, T. A. and Cross, K. P. (1993) </a:t>
            </a:r>
            <a:r>
              <a:rPr lang="en-US" i="1" dirty="0">
                <a:solidFill>
                  <a:srgbClr val="000000"/>
                </a:solidFill>
                <a:latin typeface="Tahoma"/>
                <a:cs typeface="Tahoma"/>
              </a:rPr>
              <a:t>Classroom Assessment Techniques: A Handbook for College Teachers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ahoma"/>
                <a:cs typeface="Tahoma"/>
              </a:rPr>
              <a:t>Jossey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-Bass Publishers.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Barkley E. F. and Major C. H. (2018) </a:t>
            </a:r>
            <a:r>
              <a:rPr lang="en-US" i="1" dirty="0">
                <a:solidFill>
                  <a:srgbClr val="000000"/>
                </a:solidFill>
                <a:latin typeface="Tahoma"/>
                <a:cs typeface="Tahoma"/>
              </a:rPr>
              <a:t>Interactive Lecturing:  A Handbook for College Faculty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ahoma"/>
                <a:cs typeface="Tahoma"/>
              </a:rPr>
              <a:t>Jossey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-Bass Publishers.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Tahoma"/>
                <a:cs typeface="Tahoma"/>
              </a:rPr>
              <a:t>ABLConnect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: 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  <a:hlinkClick r:id="rId2"/>
              </a:rPr>
              <a:t>http://ablconnect.harvard.edu/</a:t>
            </a: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Pedagogy Unbound: 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  <a:hlinkClick r:id="rId3"/>
              </a:rPr>
              <a:t>http://www.pedagogyunbound.com/</a:t>
            </a: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Faculty Focus: 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  <a:hlinkClick r:id="rId4"/>
              </a:rPr>
              <a:t>http://www.facultyfocus.com/</a:t>
            </a: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ahoma"/>
                <a:cs typeface="Tahoma"/>
              </a:rPr>
              <a:t>Podcast, Teaching in Higher Ed: </a:t>
            </a:r>
            <a:r>
              <a:rPr lang="en-US" dirty="0">
                <a:solidFill>
                  <a:srgbClr val="000000"/>
                </a:solidFill>
                <a:latin typeface="Tahoma"/>
                <a:cs typeface="Tahoma"/>
                <a:hlinkClick r:id="rId5"/>
              </a:rPr>
              <a:t>http://teachinginhighered.com/episodes/</a:t>
            </a: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733200-F6B2-A34A-A26B-731DD41F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17267"/>
            <a:ext cx="6324600" cy="65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565" y="0"/>
            <a:ext cx="10064055" cy="3043360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latin typeface="Palatino"/>
                <a:cs typeface="Palatino"/>
              </a:rPr>
              <a:t>Small Teaching, Big Impact</a:t>
            </a:r>
            <a:br>
              <a:rPr lang="en-US" sz="6700" dirty="0">
                <a:latin typeface="Palatino"/>
                <a:cs typeface="Palatino"/>
              </a:rPr>
            </a:br>
            <a:r>
              <a:rPr lang="en-US" sz="4000" dirty="0">
                <a:latin typeface="Palatino"/>
                <a:cs typeface="Palatino"/>
              </a:rPr>
              <a:t>Integrating Lectures with Active Learning</a:t>
            </a:r>
            <a:br>
              <a:rPr lang="en-US" sz="4000" dirty="0">
                <a:latin typeface="Palatino"/>
                <a:cs typeface="Palatino"/>
              </a:rPr>
            </a:br>
            <a:endParaRPr lang="en-US" sz="4000" dirty="0">
              <a:latin typeface="Palatino"/>
              <a:cs typeface="Palati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7005" y="3428594"/>
            <a:ext cx="9361173" cy="1655762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chemeClr val="accent6"/>
                </a:solidFill>
                <a:latin typeface="Tahoma"/>
                <a:cs typeface="Tahoma"/>
              </a:rPr>
              <a:t>Jordan Cofer, Abraham Baldwin Agricultural College</a:t>
            </a:r>
          </a:p>
          <a:p>
            <a:endParaRPr lang="en-US" sz="800" dirty="0">
              <a:solidFill>
                <a:schemeClr val="accent6"/>
              </a:solidFill>
              <a:latin typeface="Tahoma"/>
              <a:cs typeface="Tahoma"/>
            </a:endParaRPr>
          </a:p>
          <a:p>
            <a:r>
              <a:rPr lang="en-US" sz="2100" dirty="0">
                <a:solidFill>
                  <a:schemeClr val="accent6"/>
                </a:solidFill>
                <a:latin typeface="Tahoma"/>
                <a:cs typeface="Tahoma"/>
              </a:rPr>
              <a:t>Justin Mays, Clayton State University</a:t>
            </a:r>
          </a:p>
          <a:p>
            <a:endParaRPr lang="en-US" sz="800" dirty="0">
              <a:solidFill>
                <a:schemeClr val="accent6"/>
              </a:solidFill>
              <a:latin typeface="Tahoma"/>
              <a:cs typeface="Tahoma"/>
            </a:endParaRPr>
          </a:p>
          <a:p>
            <a:r>
              <a:rPr lang="en-US" sz="2100" dirty="0">
                <a:solidFill>
                  <a:schemeClr val="accent6"/>
                </a:solidFill>
                <a:latin typeface="Tahoma"/>
                <a:cs typeface="Tahoma"/>
              </a:rPr>
              <a:t>Meg Mittelstadt, University of Georgia</a:t>
            </a:r>
          </a:p>
          <a:p>
            <a:endParaRPr lang="en-US" sz="800" dirty="0">
              <a:solidFill>
                <a:schemeClr val="accent6"/>
              </a:solidFill>
              <a:latin typeface="Tahoma"/>
              <a:cs typeface="Tahoma"/>
            </a:endParaRPr>
          </a:p>
          <a:p>
            <a:r>
              <a:rPr lang="en-US" sz="2100" dirty="0">
                <a:solidFill>
                  <a:schemeClr val="accent6"/>
                </a:solidFill>
                <a:latin typeface="Tahoma"/>
                <a:cs typeface="Tahoma"/>
              </a:rPr>
              <a:t>Pamela Moolenaar-Wirsiy, Georgia State University</a:t>
            </a:r>
          </a:p>
          <a:p>
            <a:endParaRPr lang="en-US" sz="800" dirty="0">
              <a:solidFill>
                <a:schemeClr val="accent6"/>
              </a:solidFill>
              <a:latin typeface="Tahoma"/>
              <a:cs typeface="Tahoma"/>
            </a:endParaRPr>
          </a:p>
          <a:p>
            <a:r>
              <a:rPr lang="en-US" sz="2100" dirty="0">
                <a:solidFill>
                  <a:schemeClr val="accent6"/>
                </a:solidFill>
                <a:latin typeface="Tahoma"/>
                <a:cs typeface="Tahoma"/>
              </a:rPr>
              <a:t>Marina Smitherman, </a:t>
            </a:r>
            <a:r>
              <a:rPr lang="en-US" sz="2100" dirty="0">
                <a:solidFill>
                  <a:schemeClr val="accent6"/>
                </a:solidFill>
                <a:latin typeface="Tahoma"/>
                <a:cs typeface="Tahoma"/>
                <a:sym typeface="Wingdings"/>
              </a:rPr>
              <a:t>Dalton State College</a:t>
            </a:r>
            <a:endParaRPr lang="en-US" sz="2100" dirty="0">
              <a:solidFill>
                <a:schemeClr val="accent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549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  <a:cs typeface="Palatino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409" y="1766769"/>
            <a:ext cx="913944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000000"/>
                </a:solidFill>
                <a:latin typeface="Tahoma"/>
                <a:cs typeface="Tahoma"/>
              </a:rPr>
              <a:t>Goal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Tahoma"/>
                <a:cs typeface="Tahoma"/>
              </a:rPr>
              <a:t>Introduce faculty to the idea that small teaching changes lead to major impacts on student learning.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Tahoma"/>
                <a:cs typeface="Tahoma"/>
              </a:rPr>
              <a:t>Take-Away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Tahoma"/>
                <a:cs typeface="Tahoma"/>
              </a:rPr>
              <a:t>Participants will develop two ideas for effective small changes that they can incorporate into their own courses.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  <a:cs typeface="Palatino"/>
              </a:rPr>
              <a:t>Brainstorm</a:t>
            </a:r>
            <a:r>
              <a:rPr lang="mr-IN" dirty="0">
                <a:latin typeface="Palatino"/>
                <a:cs typeface="Palatino"/>
              </a:rPr>
              <a:t>…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532" y="2052471"/>
            <a:ext cx="916835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In your course what does an ideal learner look like?</a:t>
            </a:r>
          </a:p>
        </p:txBody>
      </p:sp>
      <p:pic>
        <p:nvPicPr>
          <p:cNvPr id="4" name="Picture 3" descr="idea_chalkboard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81" y="3164242"/>
            <a:ext cx="2223239" cy="2212123"/>
          </a:xfrm>
          <a:prstGeom prst="rect">
            <a:avLst/>
          </a:prstGeom>
          <a:ln w="28575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1113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23087"/>
          </a:xfrm>
        </p:spPr>
        <p:txBody>
          <a:bodyPr/>
          <a:lstStyle/>
          <a:p>
            <a:r>
              <a:rPr lang="en-US" dirty="0">
                <a:latin typeface="Palatino"/>
                <a:cs typeface="Palatino"/>
              </a:rPr>
              <a:t>What is Small Teaching?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894" y="1722430"/>
            <a:ext cx="7487546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ahoma"/>
                <a:cs typeface="Tahoma"/>
              </a:rPr>
              <a:t>Brief</a:t>
            </a: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 (5 – 15 minute) interventions into individual learning session</a:t>
            </a:r>
          </a:p>
          <a:p>
            <a:endParaRPr lang="en-US" sz="1400" dirty="0">
              <a:solidFill>
                <a:srgbClr val="000000"/>
              </a:solidFill>
              <a:latin typeface="Tahoma"/>
              <a:cs typeface="Tahoma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ahoma"/>
                <a:cs typeface="Tahoma"/>
              </a:rPr>
              <a:t>Limited number </a:t>
            </a: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of interventions or activities within an entire course</a:t>
            </a:r>
          </a:p>
          <a:p>
            <a:endParaRPr lang="en-US" sz="1400" dirty="0">
              <a:solidFill>
                <a:srgbClr val="000000"/>
              </a:solidFill>
              <a:latin typeface="Tahoma"/>
              <a:cs typeface="Tahoma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ahoma"/>
                <a:cs typeface="Tahoma"/>
              </a:rPr>
              <a:t>Minor</a:t>
            </a: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ahoma"/>
                <a:cs typeface="Tahoma"/>
              </a:rPr>
              <a:t>changes</a:t>
            </a: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 to course design, assessment structure, or communication with students</a:t>
            </a:r>
          </a:p>
          <a:p>
            <a:endParaRPr lang="en-US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244" y="5880892"/>
            <a:ext cx="105052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Consider an example of “Small Teaching” from your own context.</a:t>
            </a:r>
          </a:p>
          <a:p>
            <a:endParaRPr lang="en-US" dirty="0"/>
          </a:p>
        </p:txBody>
      </p:sp>
      <p:pic>
        <p:nvPicPr>
          <p:cNvPr id="7" name="Picture 6" descr="small teach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51441"/>
            <a:ext cx="2686706" cy="40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</p:spPr>
        <p:txBody>
          <a:bodyPr/>
          <a:lstStyle/>
          <a:p>
            <a:r>
              <a:rPr lang="en-US" dirty="0">
                <a:latin typeface="Palatino"/>
                <a:cs typeface="Palatino"/>
              </a:rPr>
              <a:t>Why Small Teaching?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340" y="1954198"/>
            <a:ext cx="8278595" cy="39521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Small teaching interventions which foster continuous cognitive engagement produce strong results.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994989-375C-F24F-B69E-AC8C7DBF644E}"/>
              </a:ext>
            </a:extLst>
          </p:cNvPr>
          <p:cNvSpPr txBox="1">
            <a:spLocks/>
          </p:cNvSpPr>
          <p:nvPr/>
        </p:nvSpPr>
        <p:spPr>
          <a:xfrm>
            <a:off x="381000" y="342900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"/>
                <a:cs typeface="Palatino"/>
              </a:rPr>
              <a:t>IT WORKS!</a:t>
            </a:r>
          </a:p>
        </p:txBody>
      </p:sp>
    </p:spTree>
    <p:extLst>
      <p:ext uri="{BB962C8B-B14F-4D97-AF65-F5344CB8AC3E}">
        <p14:creationId xmlns:p14="http://schemas.microsoft.com/office/powerpoint/2010/main" val="121611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Palatino"/>
                <a:cs typeface="Palatino"/>
              </a:rPr>
              <a:t>Inventory of Small Teaching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039" y="2069155"/>
            <a:ext cx="7160761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ahoma"/>
                <a:cs typeface="Tahoma"/>
              </a:rPr>
              <a:t>Preparation</a:t>
            </a:r>
          </a:p>
          <a:p>
            <a:r>
              <a:rPr lang="en-US" sz="3600" dirty="0">
                <a:solidFill>
                  <a:srgbClr val="000000"/>
                </a:solidFill>
                <a:latin typeface="Tahoma"/>
                <a:cs typeface="Tahoma"/>
              </a:rPr>
              <a:t>First 5 minutes of class</a:t>
            </a:r>
          </a:p>
          <a:p>
            <a:r>
              <a:rPr lang="en-US" sz="3600" dirty="0">
                <a:solidFill>
                  <a:srgbClr val="000000"/>
                </a:solidFill>
                <a:latin typeface="Tahoma"/>
                <a:cs typeface="Tahoma"/>
              </a:rPr>
              <a:t>Hitting pause</a:t>
            </a:r>
          </a:p>
          <a:p>
            <a:r>
              <a:rPr lang="en-US" sz="3600" dirty="0">
                <a:solidFill>
                  <a:srgbClr val="000000"/>
                </a:solidFill>
                <a:latin typeface="Tahoma"/>
                <a:cs typeface="Tahoma"/>
              </a:rPr>
              <a:t>Last 5 minutes of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809" y="1795058"/>
            <a:ext cx="3110371" cy="28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9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  <a:cs typeface="Palatino"/>
              </a:rPr>
              <a:t>Work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692" y="1704571"/>
            <a:ext cx="984755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From the two inventory bins you scored the lowest on, pick two small teaching changes that you could implement in your teaching.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6376636"/>
              </p:ext>
            </p:extLst>
          </p:nvPr>
        </p:nvGraphicFramePr>
        <p:xfrm>
          <a:off x="3827752" y="2925160"/>
          <a:ext cx="4959401" cy="345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598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677</TotalTime>
  <Words>721</Words>
  <Application>Microsoft Macintosh PowerPoint</Application>
  <PresentationFormat>Widescreen</PresentationFormat>
  <Paragraphs>130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Mangal</vt:lpstr>
      <vt:lpstr>Palatino</vt:lpstr>
      <vt:lpstr>Palatino Linotype</vt:lpstr>
      <vt:lpstr>Tahoma</vt:lpstr>
      <vt:lpstr>Wingdings</vt:lpstr>
      <vt:lpstr>Executive</vt:lpstr>
      <vt:lpstr>The Power of Small Changes</vt:lpstr>
      <vt:lpstr>PowerPoint Presentation</vt:lpstr>
      <vt:lpstr>Small Teaching, Big Impact Integrating Lectures with Active Learning </vt:lpstr>
      <vt:lpstr>Purpose</vt:lpstr>
      <vt:lpstr>Brainstorm…</vt:lpstr>
      <vt:lpstr>What is Small Teaching? </vt:lpstr>
      <vt:lpstr>Why Small Teaching?</vt:lpstr>
      <vt:lpstr>Inventory of Small Teaching Practices</vt:lpstr>
      <vt:lpstr>Work Time</vt:lpstr>
      <vt:lpstr>Post-it Parade</vt:lpstr>
      <vt:lpstr>PowerPoint Presentation</vt:lpstr>
      <vt:lpstr>Meta-Moment</vt:lpstr>
      <vt:lpstr>Questions? (&amp; Answers)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Teaching, Big Impact</dc:title>
  <dc:creator>Justin Mays</dc:creator>
  <cp:lastModifiedBy>Mark Johnson</cp:lastModifiedBy>
  <cp:revision>61</cp:revision>
  <dcterms:created xsi:type="dcterms:W3CDTF">2018-09-05T19:06:19Z</dcterms:created>
  <dcterms:modified xsi:type="dcterms:W3CDTF">2018-10-17T16:47:12Z</dcterms:modified>
</cp:coreProperties>
</file>